
<file path=[Content_Types].xml><?xml version="1.0" encoding="utf-8"?>
<Types xmlns="http://schemas.openxmlformats.org/package/2006/content-types"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tags/tag140.xml" ContentType="application/vnd.openxmlformats-officedocument.presentationml.tags+xml"/>
  <Override PartName="/ppt/tags/tag151.xml" ContentType="application/vnd.openxmlformats-officedocument.presentationml.tags+xml"/>
  <Override PartName="/ppt/notesSlides/notesSlide2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96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ags/tag38.xml" ContentType="application/vnd.openxmlformats-officedocument.presentationml.tags+xml"/>
  <Override PartName="/ppt/tags/tag85.xml" ContentType="application/vnd.openxmlformats-officedocument.presentationml.tags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52.xml" ContentType="application/vnd.openxmlformats-officedocument.presentationml.tags+xml"/>
  <Override PartName="/ppt/tags/tag109.xml" ContentType="application/vnd.openxmlformats-officedocument.presentationml.tags+xml"/>
  <Override PartName="/ppt/tags/tag156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tags/tag127.xml" ContentType="application/vnd.openxmlformats-officedocument.presentationml.tags+xml"/>
  <Override PartName="/ppt/tags/tag145.xml" ContentType="application/vnd.openxmlformats-officedocument.presentationml.tags+xml"/>
  <Override PartName="/ppt/tags/tag163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tags/tag134.xml" ContentType="application/vnd.openxmlformats-officedocument.presentationml.tags+xml"/>
  <Override PartName="/ppt/tags/tag152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112.xml" ContentType="application/vnd.openxmlformats-officedocument.presentationml.tags+xml"/>
  <Override PartName="/ppt/tags/tag123.xml" ContentType="application/vnd.openxmlformats-officedocument.presentationml.tags+xml"/>
  <Override PartName="/ppt/tags/tag141.xml" ContentType="application/vnd.openxmlformats-officedocument.presentationml.tags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tags/tag130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tags/tag139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tags/tag128.xml" ContentType="application/vnd.openxmlformats-officedocument.presentationml.tags+xml"/>
  <Override PartName="/ppt/tags/tag157.xml" ContentType="application/vnd.openxmlformats-officedocument.presentationml.tags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tags/tag135.xml" ContentType="application/vnd.openxmlformats-officedocument.presentationml.tags+xml"/>
  <Override PartName="/ppt/tags/tag146.xml" ContentType="application/vnd.openxmlformats-officedocument.presentationml.tags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ppt/tags/tag124.xml" ContentType="application/vnd.openxmlformats-officedocument.presentationml.tags+xml"/>
  <Override PartName="/ppt/tags/tag142.xml" ContentType="application/vnd.openxmlformats-officedocument.presentationml.tags+xml"/>
  <Override PartName="/ppt/tags/tag153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tags/tag131.xml" ContentType="application/vnd.openxmlformats-officedocument.presentationml.tags+xml"/>
  <Override PartName="/ppt/tags/tag160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5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tags/tag118.xml" ContentType="application/vnd.openxmlformats-officedocument.presentationml.tags+xml"/>
  <Override PartName="/ppt/tags/tag129.xml" ContentType="application/vnd.openxmlformats-officedocument.presentationml.tags+xml"/>
  <Override PartName="/ppt/tags/tag147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tags/tag136.xml" ContentType="application/vnd.openxmlformats-officedocument.presentationml.tags+xml"/>
  <Override PartName="/ppt/tags/tag154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tags/tag125.xml" ContentType="application/vnd.openxmlformats-officedocument.presentationml.tags+xml"/>
  <Override PartName="/ppt/tags/tag143.xml" ContentType="application/vnd.openxmlformats-officedocument.presentationml.tags+xml"/>
  <Override PartName="/ppt/tags/tag161.xml" ContentType="application/vnd.openxmlformats-officedocument.presentationml.tags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tags/tag132.xml" ContentType="application/vnd.openxmlformats-officedocument.presentationml.tags+xml"/>
  <Override PartName="/ppt/tags/tag150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tags/tag159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tags/tag137.xml" ContentType="application/vnd.openxmlformats-officedocument.presentationml.tags+xml"/>
  <Override PartName="/ppt/tags/tag148.xml" ContentType="application/vnd.openxmlformats-officedocument.presentationml.tags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tags/tag126.xml" ContentType="application/vnd.openxmlformats-officedocument.presentationml.tags+xml"/>
  <Override PartName="/ppt/tags/tag155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33.xml" ContentType="application/vnd.openxmlformats-officedocument.presentationml.tags+xml"/>
  <Override PartName="/ppt/tags/tag144.xml" ContentType="application/vnd.openxmlformats-officedocument.presentationml.tags+xml"/>
  <Override PartName="/ppt/tags/tag162.xml" ContentType="application/vnd.openxmlformats-officedocument.presentationml.tags+xml"/>
  <Override PartName="/ppt/tags/tag122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tags/tag78.xml" ContentType="application/vnd.openxmlformats-officedocument.presentationml.tags+xml"/>
  <Override PartName="/ppt/tags/tag100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gs/tag45.xml" ContentType="application/vnd.openxmlformats-officedocument.presentationml.tags+xml"/>
  <Override PartName="/ppt/tags/tag92.xml" ContentType="application/vnd.openxmlformats-officedocument.presentationml.tags+xml"/>
  <Override PartName="/ppt/tags/tag149.xml" ContentType="application/vnd.openxmlformats-officedocument.presentationml.tags+xml"/>
  <Override PartName="/docProps/custom.xml" ContentType="application/vnd.openxmlformats-officedocument.custom-properties+xml"/>
  <Override PartName="/ppt/tags/tag34.xml" ContentType="application/vnd.openxmlformats-officedocument.presentationml.tags+xml"/>
  <Override PartName="/ppt/tags/tag81.xml" ContentType="application/vnd.openxmlformats-officedocument.presentationml.tags+xml"/>
  <Override PartName="/ppt/tags/tag138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7"/>
  </p:notesMasterIdLst>
  <p:sldIdLst>
    <p:sldId id="271" r:id="rId2"/>
    <p:sldId id="331" r:id="rId3"/>
    <p:sldId id="332" r:id="rId4"/>
    <p:sldId id="339" r:id="rId5"/>
    <p:sldId id="397" r:id="rId6"/>
    <p:sldId id="340" r:id="rId7"/>
    <p:sldId id="341" r:id="rId8"/>
    <p:sldId id="398" r:id="rId9"/>
    <p:sldId id="342" r:id="rId10"/>
    <p:sldId id="343" r:id="rId11"/>
    <p:sldId id="344" r:id="rId12"/>
    <p:sldId id="345" r:id="rId13"/>
    <p:sldId id="346" r:id="rId14"/>
    <p:sldId id="399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4" r:id="rId23"/>
    <p:sldId id="355" r:id="rId24"/>
    <p:sldId id="356" r:id="rId25"/>
    <p:sldId id="278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A2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57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462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D08029-A7F8-41B1-A922-2F9F857971D4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A571E-2BB6-4D98-B807-DF858A1DC3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A571E-2BB6-4D98-B807-DF858A1DC3C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7A571E-2BB6-4D98-B807-DF858A1DC3C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3" Type="http://schemas.openxmlformats.org/officeDocument/2006/relationships/tags" Target="../tags/tag9.xml"/><Relationship Id="rId7" Type="http://schemas.openxmlformats.org/officeDocument/2006/relationships/tags" Target="../tags/tag1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2.png"/><Relationship Id="rId5" Type="http://schemas.openxmlformats.org/officeDocument/2006/relationships/tags" Target="../tags/tag11.xml"/><Relationship Id="rId10" Type="http://schemas.openxmlformats.org/officeDocument/2006/relationships/image" Target="../media/image1.png"/><Relationship Id="rId4" Type="http://schemas.openxmlformats.org/officeDocument/2006/relationships/tags" Target="../tags/tag10.xml"/><Relationship Id="rId9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image" Target="../media/image2.png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image" Target="../media/image4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image" Target="../media/image3.png"/><Relationship Id="rId5" Type="http://schemas.openxmlformats.org/officeDocument/2006/relationships/tags" Target="../tags/tag9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90.xml"/><Relationship Id="rId9" Type="http://schemas.openxmlformats.org/officeDocument/2006/relationships/tags" Target="../tags/tag95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2.png"/><Relationship Id="rId5" Type="http://schemas.openxmlformats.org/officeDocument/2006/relationships/tags" Target="../tags/tag100.xml"/><Relationship Id="rId10" Type="http://schemas.openxmlformats.org/officeDocument/2006/relationships/image" Target="../media/image1.png"/><Relationship Id="rId4" Type="http://schemas.openxmlformats.org/officeDocument/2006/relationships/tags" Target="../tags/tag9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06.xml"/><Relationship Id="rId7" Type="http://schemas.openxmlformats.org/officeDocument/2006/relationships/image" Target="../media/image5.jpe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16.xml"/><Relationship Id="rId13" Type="http://schemas.openxmlformats.org/officeDocument/2006/relationships/image" Target="../media/image4.png"/><Relationship Id="rId3" Type="http://schemas.openxmlformats.org/officeDocument/2006/relationships/tags" Target="../tags/tag111.xml"/><Relationship Id="rId7" Type="http://schemas.openxmlformats.org/officeDocument/2006/relationships/tags" Target="../tags/tag115.xml"/><Relationship Id="rId12" Type="http://schemas.openxmlformats.org/officeDocument/2006/relationships/image" Target="../media/image3.png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13.xml"/><Relationship Id="rId10" Type="http://schemas.openxmlformats.org/officeDocument/2006/relationships/tags" Target="../tags/tag118.xml"/><Relationship Id="rId4" Type="http://schemas.openxmlformats.org/officeDocument/2006/relationships/tags" Target="../tags/tag112.xml"/><Relationship Id="rId9" Type="http://schemas.openxmlformats.org/officeDocument/2006/relationships/tags" Target="../tags/tag117.xml"/><Relationship Id="rId1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126.xml"/><Relationship Id="rId3" Type="http://schemas.openxmlformats.org/officeDocument/2006/relationships/tags" Target="../tags/tag121.xml"/><Relationship Id="rId7" Type="http://schemas.openxmlformats.org/officeDocument/2006/relationships/tags" Target="../tags/tag125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tags" Target="../tags/tag124.xml"/><Relationship Id="rId11" Type="http://schemas.openxmlformats.org/officeDocument/2006/relationships/image" Target="../media/image2.png"/><Relationship Id="rId5" Type="http://schemas.openxmlformats.org/officeDocument/2006/relationships/tags" Target="../tags/tag123.xml"/><Relationship Id="rId10" Type="http://schemas.openxmlformats.org/officeDocument/2006/relationships/image" Target="../media/image5.jpeg"/><Relationship Id="rId4" Type="http://schemas.openxmlformats.org/officeDocument/2006/relationships/tags" Target="../tags/tag122.xml"/><Relationship Id="rId9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34.xml"/><Relationship Id="rId3" Type="http://schemas.openxmlformats.org/officeDocument/2006/relationships/tags" Target="../tags/tag129.xml"/><Relationship Id="rId7" Type="http://schemas.openxmlformats.org/officeDocument/2006/relationships/tags" Target="../tags/tag133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tags" Target="../tags/tag132.xml"/><Relationship Id="rId11" Type="http://schemas.openxmlformats.org/officeDocument/2006/relationships/image" Target="../media/image2.png"/><Relationship Id="rId5" Type="http://schemas.openxmlformats.org/officeDocument/2006/relationships/tags" Target="../tags/tag131.xml"/><Relationship Id="rId10" Type="http://schemas.openxmlformats.org/officeDocument/2006/relationships/image" Target="../media/image5.jpeg"/><Relationship Id="rId4" Type="http://schemas.openxmlformats.org/officeDocument/2006/relationships/tags" Target="../tags/tag130.xml"/><Relationship Id="rId9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3" Type="http://schemas.openxmlformats.org/officeDocument/2006/relationships/tags" Target="../tags/tag137.xml"/><Relationship Id="rId7" Type="http://schemas.openxmlformats.org/officeDocument/2006/relationships/tags" Target="../tags/tag141.xm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2.png"/><Relationship Id="rId5" Type="http://schemas.openxmlformats.org/officeDocument/2006/relationships/tags" Target="../tags/tag139.xml"/><Relationship Id="rId10" Type="http://schemas.openxmlformats.org/officeDocument/2006/relationships/image" Target="../media/image6.jpeg"/><Relationship Id="rId4" Type="http://schemas.openxmlformats.org/officeDocument/2006/relationships/tags" Target="../tags/tag138.xml"/><Relationship Id="rId9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image" Target="../media/image2.png"/><Relationship Id="rId3" Type="http://schemas.openxmlformats.org/officeDocument/2006/relationships/tags" Target="../tags/tag145.xml"/><Relationship Id="rId7" Type="http://schemas.openxmlformats.org/officeDocument/2006/relationships/tags" Target="../tags/tag149.xml"/><Relationship Id="rId12" Type="http://schemas.openxmlformats.org/officeDocument/2006/relationships/image" Target="../media/image5.jpe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47.xml"/><Relationship Id="rId10" Type="http://schemas.openxmlformats.org/officeDocument/2006/relationships/tags" Target="../tags/tag152.xml"/><Relationship Id="rId4" Type="http://schemas.openxmlformats.org/officeDocument/2006/relationships/tags" Target="../tags/tag146.xml"/><Relationship Id="rId9" Type="http://schemas.openxmlformats.org/officeDocument/2006/relationships/tags" Target="../tags/tag15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10" Type="http://schemas.openxmlformats.org/officeDocument/2006/relationships/image" Target="../media/image8.png"/><Relationship Id="rId4" Type="http://schemas.openxmlformats.org/officeDocument/2006/relationships/tags" Target="../tags/tag156.xml"/><Relationship Id="rId9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image" Target="../media/image4.png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image" Target="../media/image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2.png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3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5" Type="http://schemas.openxmlformats.org/officeDocument/2006/relationships/tags" Target="../tags/tag37.xml"/><Relationship Id="rId15" Type="http://schemas.openxmlformats.org/officeDocument/2006/relationships/image" Target="../media/image2.png"/><Relationship Id="rId10" Type="http://schemas.openxmlformats.org/officeDocument/2006/relationships/tags" Target="../tags/tag42.xml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3" Type="http://schemas.openxmlformats.org/officeDocument/2006/relationships/tags" Target="../tags/tag46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image" Target="../media/image2.png"/><Relationship Id="rId2" Type="http://schemas.openxmlformats.org/officeDocument/2006/relationships/tags" Target="../tags/tag45.xml"/><Relationship Id="rId16" Type="http://schemas.openxmlformats.org/officeDocument/2006/relationships/image" Target="../media/image4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5" Type="http://schemas.openxmlformats.org/officeDocument/2006/relationships/tags" Target="../tags/tag48.xml"/><Relationship Id="rId15" Type="http://schemas.openxmlformats.org/officeDocument/2006/relationships/image" Target="../media/image3.png"/><Relationship Id="rId10" Type="http://schemas.openxmlformats.org/officeDocument/2006/relationships/tags" Target="../tags/tag53.xml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2.png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image" Target="../media/image4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image" Target="../media/image3.png"/><Relationship Id="rId5" Type="http://schemas.openxmlformats.org/officeDocument/2006/relationships/tags" Target="../tags/tag6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60.xml"/><Relationship Id="rId9" Type="http://schemas.openxmlformats.org/officeDocument/2006/relationships/tags" Target="../tags/tag6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3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5" Type="http://schemas.openxmlformats.org/officeDocument/2006/relationships/tags" Target="../tags/tag70.xml"/><Relationship Id="rId15" Type="http://schemas.openxmlformats.org/officeDocument/2006/relationships/image" Target="../media/image2.png"/><Relationship Id="rId10" Type="http://schemas.openxmlformats.org/officeDocument/2006/relationships/tags" Target="../tags/tag75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image" Target="../media/image4.png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12" Type="http://schemas.openxmlformats.org/officeDocument/2006/relationships/image" Target="../media/image3.png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81.xml"/><Relationship Id="rId10" Type="http://schemas.openxmlformats.org/officeDocument/2006/relationships/tags" Target="../tags/tag86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8255" y="776065"/>
            <a:ext cx="12209145" cy="6081935"/>
          </a:xfrm>
          <a:prstGeom prst="rect">
            <a:avLst/>
          </a:prstGeom>
        </p:spPr>
      </p:pic>
      <p:cxnSp>
        <p:nvCxnSpPr>
          <p:cNvPr id="8" name="PA_直接连接符 27"/>
          <p:cNvCxnSpPr/>
          <p:nvPr userDrawn="1">
            <p:custDataLst>
              <p:tags r:id="rId2"/>
            </p:custDataLst>
          </p:nvPr>
        </p:nvCxnSpPr>
        <p:spPr>
          <a:xfrm flipH="1">
            <a:off x="3198808" y="3026772"/>
            <a:ext cx="5372863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Graphic 3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837904" y="3918652"/>
            <a:ext cx="516192" cy="4256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4"/>
            </p:custDataLst>
          </p:nvPr>
        </p:nvSpPr>
        <p:spPr>
          <a:xfrm>
            <a:off x="2190711" y="1384640"/>
            <a:ext cx="7810578" cy="1541462"/>
          </a:xfrm>
          <a:noFill/>
        </p:spPr>
        <p:txBody>
          <a:bodyPr lIns="90000" tIns="46800" rIns="90000" bIns="0" anchor="b">
            <a:normAutofit/>
          </a:bodyPr>
          <a:lstStyle>
            <a:lvl1pPr algn="ctr">
              <a:defRPr sz="6600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5"/>
            </p:custDataLst>
          </p:nvPr>
        </p:nvSpPr>
        <p:spPr>
          <a:xfrm>
            <a:off x="2190711" y="3149940"/>
            <a:ext cx="7810578" cy="558119"/>
          </a:xfrm>
          <a:noFill/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>
            <p:custDataLst>
              <p:tags r:id="rId1"/>
            </p:custDataLst>
          </p:nvPr>
        </p:nvGrpSpPr>
        <p:grpSpPr>
          <a:xfrm>
            <a:off x="-8255" y="298450"/>
            <a:ext cx="12209145" cy="6562090"/>
            <a:chOff x="-8255" y="298450"/>
            <a:chExt cx="12209145" cy="6562090"/>
          </a:xfrm>
        </p:grpSpPr>
        <p:sp>
          <p:nvSpPr>
            <p:cNvPr id="10" name="矩形 9"/>
            <p:cNvSpPr/>
            <p:nvPr userDrawn="1">
              <p:custDataLst>
                <p:tags r:id="rId6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 descr="C:\Users\kingsoft\Desktop\图片1.png图片1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11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3" name="图片 12" descr="C:\Users\kingsoft\Desktop\图片1.png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4" name="PA_Graphic 33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花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8255" y="776065"/>
            <a:ext cx="12209145" cy="6081935"/>
          </a:xfrm>
          <a:prstGeom prst="rect">
            <a:avLst/>
          </a:prstGeom>
        </p:spPr>
      </p:pic>
      <p:cxnSp>
        <p:nvCxnSpPr>
          <p:cNvPr id="7" name="PA_直接连接符 27"/>
          <p:cNvCxnSpPr/>
          <p:nvPr userDrawn="1">
            <p:custDataLst>
              <p:tags r:id="rId2"/>
            </p:custDataLst>
          </p:nvPr>
        </p:nvCxnSpPr>
        <p:spPr>
          <a:xfrm flipH="1">
            <a:off x="3198808" y="3415370"/>
            <a:ext cx="5372863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A_Graphic 3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H="1">
            <a:off x="2812164" y="3202533"/>
            <a:ext cx="516192" cy="4256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2190710" y="1773239"/>
            <a:ext cx="7810579" cy="1541462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5400" spc="0" baseline="0">
                <a:solidFill>
                  <a:schemeClr val="accent1"/>
                </a:solidFill>
                <a:latin typeface="Microsoft YaHei" panose="020B0503020204020204" charset="-122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2190750" y="3538538"/>
            <a:ext cx="7810500" cy="77333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bg>
      <p:bgPr>
        <a:blipFill rotWithShape="1">
          <a:blip r:embed="rId7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3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9626" flipH="1">
            <a:off x="99818" y="481167"/>
            <a:ext cx="443934" cy="3660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0"/>
            <a:ext cx="10852237" cy="441964"/>
          </a:xfrm>
        </p:spPr>
        <p:txBody>
          <a:bodyPr/>
          <a:lstStyle>
            <a:lvl1pPr>
              <a:defRPr baseline="0"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ra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-8255" y="304200"/>
            <a:ext cx="12209145" cy="6556340"/>
            <a:chOff x="-8255" y="304200"/>
            <a:chExt cx="12209145" cy="6556340"/>
          </a:xfrm>
        </p:grpSpPr>
        <p:sp>
          <p:nvSpPr>
            <p:cNvPr id="8" name="矩形 7"/>
            <p:cNvSpPr/>
            <p:nvPr userDrawn="1">
              <p:custDataLst>
                <p:tags r:id="rId7"/>
              </p:custDataLst>
            </p:nvPr>
          </p:nvSpPr>
          <p:spPr>
            <a:xfrm>
              <a:off x="292800" y="304200"/>
              <a:ext cx="11606400" cy="62496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charset="-122"/>
                <a:ea typeface="Microsoft YaHei" panose="020B0503020204020204" charset="-122"/>
              </a:endParaRPr>
            </a:p>
          </p:txBody>
        </p:sp>
        <p:pic>
          <p:nvPicPr>
            <p:cNvPr id="6" name="图片 5" descr="C:\Users\kingsoft\Desktop\图片1.png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9" name="图片 8" descr="C:\Users\kingsoft\Desktop\图片1.png图片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 rotWithShape="1">
            <a:blip r:embed="rId13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0" name="PA_Graphic 33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3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">
    <p:bg>
      <p:bgPr>
        <a:blipFill rotWithShape="1">
          <a:blip r:embed="rId10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0" name="PA_Graphic 3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9626" flipH="1">
            <a:off x="125129" y="275282"/>
            <a:ext cx="443934" cy="366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p/down">
    <p:bg>
      <p:bgPr>
        <a:blipFill rotWithShape="1">
          <a:blip r:embed="rId10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12" name="PA_Graphic 3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9626" flipH="1">
            <a:off x="125129" y="275282"/>
            <a:ext cx="443934" cy="366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wn/up">
    <p:bg>
      <p:bgPr>
        <a:blipFill rotWithShape="1">
          <a:blip r:embed="rId10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7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0" name="PA_Graphic 33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0374">
            <a:off x="11623232" y="6283115"/>
            <a:ext cx="443934" cy="366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igation">
    <p:bg>
      <p:bgPr>
        <a:blipFill rotWithShape="1">
          <a:blip r:embed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pic>
        <p:nvPicPr>
          <p:cNvPr id="14" name="PA_Graphic 33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79626" flipH="1">
            <a:off x="125129" y="275282"/>
            <a:ext cx="443934" cy="366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istband">
    <p:bg>
      <p:bgPr>
        <a:blipFill rotWithShape="1">
          <a:blip r:embed="rId9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kingsoft\Desktop\图片2.png图片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0" cstate="print"/>
          <a:srcRect/>
          <a:stretch>
            <a:fillRect/>
          </a:stretch>
        </p:blipFill>
        <p:spPr>
          <a:xfrm rot="10800000">
            <a:off x="0" y="1270"/>
            <a:ext cx="1052195" cy="108077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79742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49833"/>
            <a:ext cx="396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49833"/>
            <a:ext cx="2700000" cy="316800"/>
          </a:xfrm>
        </p:spPr>
        <p:txBody>
          <a:bodyPr/>
          <a:lstStyle>
            <a:lvl1pPr>
              <a:defRPr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>
            <p:custDataLst>
              <p:tags r:id="rId1"/>
            </p:custDataLst>
          </p:nvPr>
        </p:nvGrpSpPr>
        <p:grpSpPr>
          <a:xfrm>
            <a:off x="191135" y="516890"/>
            <a:ext cx="12209145" cy="6562090"/>
            <a:chOff x="-8255" y="298450"/>
            <a:chExt cx="12209145" cy="6562090"/>
          </a:xfrm>
        </p:grpSpPr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图片 9" descr="C:\Users\kingsoft\Desktop\图片1.png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1" name="图片 10" descr="C:\Users\kingsoft\Desktop\图片1.png图片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 rotWithShape="1">
            <a:blip r:embed="rId13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2" name="PA_Graphic 33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花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8255" y="776065"/>
            <a:ext cx="12209145" cy="6081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190710" y="1773239"/>
            <a:ext cx="7810579" cy="1541462"/>
          </a:xfrm>
          <a:noFill/>
        </p:spPr>
        <p:txBody>
          <a:bodyPr lIns="90000" tIns="46800" rIns="90000" bIns="0" anchor="b">
            <a:normAutofit/>
          </a:bodyPr>
          <a:lstStyle>
            <a:lvl1pPr algn="ctr">
              <a:defRPr sz="5400" cap="all" spc="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cxnSp>
        <p:nvCxnSpPr>
          <p:cNvPr id="8" name="PA_直接连接符 27"/>
          <p:cNvCxnSpPr/>
          <p:nvPr userDrawn="1">
            <p:custDataLst>
              <p:tags r:id="rId3"/>
            </p:custDataLst>
          </p:nvPr>
        </p:nvCxnSpPr>
        <p:spPr>
          <a:xfrm flipH="1">
            <a:off x="3198808" y="3415370"/>
            <a:ext cx="5372863" cy="0"/>
          </a:xfrm>
          <a:prstGeom prst="line">
            <a:avLst/>
          </a:prstGeom>
          <a:ln w="38100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Graphic 3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 flipH="1">
            <a:off x="2812164" y="3202533"/>
            <a:ext cx="516192" cy="425675"/>
          </a:xfrm>
          <a:prstGeom prst="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2190710" y="3538539"/>
            <a:ext cx="7810579" cy="1655761"/>
          </a:xfrm>
          <a:noFill/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-column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1"/>
            </p:custDataLst>
          </p:nvPr>
        </p:nvGrpSpPr>
        <p:grpSpPr>
          <a:xfrm>
            <a:off x="-8255" y="298450"/>
            <a:ext cx="12209145" cy="6562090"/>
            <a:chOff x="-8255" y="298450"/>
            <a:chExt cx="12209145" cy="6562090"/>
          </a:xfrm>
        </p:grpSpPr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 descr="C:\Users\kingsoft\Desktop\图片1.png图片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 rotWithShape="1">
            <a:blip r:embed="rId13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4" name="图片 13" descr="C:\Users\kingsoft\Desktop\图片1.png图片1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4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5" name="PA_Graphic 33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000" tIns="46800" rIns="90000" bIns="46800">
            <a:normAutofit/>
          </a:bodyPr>
          <a:lstStyle>
            <a:lvl1pPr>
              <a:lnSpc>
                <a:spcPct val="120000"/>
              </a:lnSpc>
              <a:defRPr sz="160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>
              <a:lnSpc>
                <a:spcPct val="120000"/>
              </a:lnSpc>
              <a:defRPr sz="160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>
              <a:lnSpc>
                <a:spcPct val="120000"/>
              </a:lnSpc>
              <a:defRPr sz="160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>
              <a:lnSpc>
                <a:spcPct val="120000"/>
              </a:lnSpc>
              <a:defRPr sz="160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>
              <a:lnSpc>
                <a:spcPct val="120000"/>
              </a:lnSpc>
              <a:defRPr sz="1600"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1"/>
            </p:custDataLst>
          </p:nvPr>
        </p:nvGrpSpPr>
        <p:grpSpPr>
          <a:xfrm>
            <a:off x="-8255" y="298450"/>
            <a:ext cx="12209145" cy="6562090"/>
            <a:chOff x="-8255" y="298450"/>
            <a:chExt cx="12209145" cy="6562090"/>
          </a:xfrm>
        </p:grpSpPr>
        <p:sp>
          <p:nvSpPr>
            <p:cNvPr id="16" name="矩形 15"/>
            <p:cNvSpPr/>
            <p:nvPr>
              <p:custDataLst>
                <p:tags r:id="rId10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图片 16" descr="C:\Users\kingsoft\Desktop\图片1.png图片1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 rotWithShape="1">
            <a:blip r:embed="rId15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8" name="图片 17" descr="C:\Users\kingsoft\Desktop\图片1.png图片1"/>
            <p:cNvPicPr>
              <a:picLocks noChangeAspect="1"/>
            </p:cNvPicPr>
            <p:nvPr userDrawn="1">
              <p:custDataLst>
                <p:tags r:id="rId12"/>
              </p:custDataLst>
            </p:nvPr>
          </p:nvPicPr>
          <p:blipFill rotWithShape="1">
            <a:blip r:embed="rId16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9" name="PA_Graphic 33"/>
            <p:cNvPicPr>
              <a:picLocks noChangeAspect="1"/>
            </p:cNvPicPr>
            <p:nvPr userDrawn="1">
              <p:custDataLst>
                <p:tags r:id="rId13"/>
              </p:custDataLst>
            </p:nvPr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0000" tIns="46800" rIns="90000" bIns="468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1"/>
            </p:custDataLst>
          </p:nvPr>
        </p:nvGrpSpPr>
        <p:grpSpPr>
          <a:xfrm>
            <a:off x="-8255" y="298450"/>
            <a:ext cx="12209145" cy="6562090"/>
            <a:chOff x="-8255" y="298450"/>
            <a:chExt cx="12209145" cy="6562090"/>
          </a:xfrm>
        </p:grpSpPr>
        <p:sp>
          <p:nvSpPr>
            <p:cNvPr id="10" name="矩形 9"/>
            <p:cNvSpPr/>
            <p:nvPr>
              <p:custDataLst>
                <p:tags r:id="rId6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 descr="C:\Users\kingsoft\Desktop\图片1.png图片1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11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2" name="图片 11" descr="C:\Users\kingsoft\Desktop\图片1.png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3" name="PA_Graphic 33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1"/>
            </p:custDataLst>
          </p:nvPr>
        </p:nvGrpSpPr>
        <p:grpSpPr>
          <a:xfrm>
            <a:off x="-8255" y="298450"/>
            <a:ext cx="12209145" cy="6562090"/>
            <a:chOff x="-8255" y="298450"/>
            <a:chExt cx="12209145" cy="6562090"/>
          </a:xfrm>
        </p:grpSpPr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C:\Users\kingsoft\Desktop\图片1.png图片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 rotWithShape="1">
            <a:blip r:embed="rId13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7" name="图片 16" descr="C:\Users\kingsoft\Desktop\图片1.png图片1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 rotWithShape="1">
            <a:blip r:embed="rId14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8" name="PA_Graphic 33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2025/10/8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-8255" y="298450"/>
            <a:ext cx="12209145" cy="6562090"/>
            <a:chOff x="-8255" y="298450"/>
            <a:chExt cx="12209145" cy="6562090"/>
          </a:xfrm>
        </p:grpSpPr>
        <p:sp>
          <p:nvSpPr>
            <p:cNvPr id="13" name="矩形 12"/>
            <p:cNvSpPr/>
            <p:nvPr userDrawn="1">
              <p:custDataLst>
                <p:tags r:id="rId7"/>
              </p:custDataLst>
            </p:nvPr>
          </p:nvSpPr>
          <p:spPr>
            <a:xfrm>
              <a:off x="310515" y="298450"/>
              <a:ext cx="11570970" cy="6260465"/>
            </a:xfrm>
            <a:prstGeom prst="rect">
              <a:avLst/>
            </a:prstGeom>
            <a:solidFill>
              <a:schemeClr val="bg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C:\Users\kingsoft\Desktop\图片1.png图片1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 rotWithShape="1">
            <a:blip r:embed="rId12" cstate="print"/>
            <a:srcRect/>
            <a:stretch>
              <a:fillRect/>
            </a:stretch>
          </p:blipFill>
          <p:spPr>
            <a:xfrm>
              <a:off x="10883265" y="5746750"/>
              <a:ext cx="1317625" cy="1113790"/>
            </a:xfrm>
            <a:prstGeom prst="rect">
              <a:avLst/>
            </a:prstGeom>
          </p:spPr>
        </p:pic>
        <p:pic>
          <p:nvPicPr>
            <p:cNvPr id="15" name="图片 14" descr="C:\Users\kingsoft\Desktop\图片1.png图片1"/>
            <p:cNvPicPr>
              <a:picLocks noChangeAspect="1"/>
            </p:cNvPicPr>
            <p:nvPr userDrawn="1">
              <p:custDataLst>
                <p:tags r:id="rId9"/>
              </p:custDataLst>
            </p:nvPr>
          </p:nvPicPr>
          <p:blipFill rotWithShape="1">
            <a:blip r:embed="rId13" cstate="print"/>
            <a:srcRect/>
            <a:stretch>
              <a:fillRect/>
            </a:stretch>
          </p:blipFill>
          <p:spPr>
            <a:xfrm>
              <a:off x="-8255" y="5650865"/>
              <a:ext cx="1310640" cy="1209040"/>
            </a:xfrm>
            <a:prstGeom prst="rect">
              <a:avLst/>
            </a:prstGeom>
          </p:spPr>
        </p:pic>
        <p:pic>
          <p:nvPicPr>
            <p:cNvPr id="16" name="PA_Graphic 33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79626" flipH="1">
              <a:off x="447769" y="471286"/>
              <a:ext cx="443934" cy="366088"/>
            </a:xfrm>
            <a:prstGeom prst="rect">
              <a:avLst/>
            </a:prstGeom>
          </p:spPr>
        </p:pic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1pPr>
            <a:lvl2pPr indent="0" eaLnBrk="1" fontAlgn="auto" latinLnBrk="0" hangingPunct="1"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2pPr>
            <a:lvl3pPr indent="0" eaLnBrk="1" fontAlgn="auto" latinLnBrk="0" hangingPunct="1"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3pPr>
            <a:lvl4pPr indent="0" eaLnBrk="1" fontAlgn="auto" latinLnBrk="0" hangingPunct="1"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4pPr>
            <a:lvl5pPr indent="0" eaLnBrk="1" fontAlgn="auto" latinLnBrk="0" hangingPunct="1">
              <a:defRPr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0800" tIns="39600" rIns="75600" bIns="396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0800" tIns="0" rIns="8280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3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4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5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6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hemeOverride" Target="../theme/themeOverride1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hemeOverride" Target="../theme/themeOverride2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2011006" y="1384640"/>
            <a:ext cx="7810578" cy="1541462"/>
          </a:xfrm>
        </p:spPr>
        <p:txBody>
          <a:bodyPr>
            <a:normAutofit/>
          </a:bodyPr>
          <a:lstStyle/>
          <a:p>
            <a:pPr algn="ctr"/>
            <a:r>
              <a:rPr lang="uk-UA" altLang="en-US" b="0" dirty="0">
                <a:solidFill>
                  <a:schemeClr val="tx2">
                    <a:lumMod val="50000"/>
                  </a:schemeClr>
                </a:solidFill>
                <a:latin typeface="Bookman Old Style" panose="02050604050505020204" charset="0"/>
                <a:ea typeface="+mj-ea"/>
                <a:cs typeface="Bookman Old Style" panose="02050604050505020204" charset="0"/>
              </a:rPr>
              <a:t>Пагін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1860" y="617855"/>
            <a:ext cx="10881360" cy="317246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20000"/>
          </a:bodyPr>
          <a:lstStyle/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У рослин виділяють декілька типів галуження: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1) дихотомічне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– з верхівкової бруньки виростають дві гілки (наприклад, у плаунів, мохів);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2) моноподіальне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– верхівкова брунька протягом всього життя продовжує ріст головного стебла (у сосни, ялини);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3) симподіальне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– верхівкова брунька не розвивається і ріст пагона відбувається за рахунок найближчої до неї бічної бруньки (наприклад, у яблуні, липи).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t="60500" r="975"/>
          <a:stretch>
            <a:fillRect/>
          </a:stretch>
        </p:blipFill>
        <p:spPr>
          <a:xfrm>
            <a:off x="2375535" y="3987165"/>
            <a:ext cx="8261350" cy="25577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>
                <a:latin typeface="Century Schoolbook" panose="02040604050505020304" charset="0"/>
                <a:cs typeface="Century Schoolbook" panose="02040604050505020304" charset="0"/>
              </a:rPr>
              <a:t>Видозміни пагонів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98160" y="1113790"/>
            <a:ext cx="6194425" cy="538861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Видозміни пагонів можуть бути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надземними і підземними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. Основними надземними видозмінами пагона є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вусики, колючки та вуса</a:t>
            </a:r>
            <a:r>
              <a:rPr lang="uk-UA" sz="2200" b="1">
                <a:latin typeface="Century Schoolbook" panose="02040604050505020304" charset="0"/>
                <a:cs typeface="Century Schoolbook" panose="02040604050505020304" charset="0"/>
              </a:rPr>
              <a:t>, філокладії.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Вусики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є видовженими тонкими пагонами, які здійснюють прикріплення рослин до предметів (наприклад, у винограду, огірків).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Колючки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– це вкорочені пагони, головна функція яких пов'язана зі зменшенням поверхні випаровування води(лимон, гл</a:t>
            </a:r>
            <a:r>
              <a:rPr lang="uk-UA" sz="2200">
                <a:latin typeface="Century Schoolbook" panose="02040604050505020304" charset="0"/>
                <a:cs typeface="Century Schoolbook" panose="02040604050505020304" charset="0"/>
              </a:rPr>
              <a:t>ід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, гледичі</a:t>
            </a:r>
            <a:r>
              <a:rPr lang="uk-UA" sz="2200">
                <a:latin typeface="Century Schoolbook" panose="02040604050505020304" charset="0"/>
                <a:cs typeface="Century Schoolbook" panose="02040604050505020304" charset="0"/>
              </a:rPr>
              <a:t>я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, ди</a:t>
            </a:r>
            <a:r>
              <a:rPr lang="uk-UA" sz="2200">
                <a:latin typeface="Century Schoolbook" panose="02040604050505020304" charset="0"/>
                <a:cs typeface="Century Schoolbook" panose="02040604050505020304" charset="0"/>
              </a:rPr>
              <a:t>кі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вид</a:t>
            </a:r>
            <a:r>
              <a:rPr lang="uk-UA" sz="2200">
                <a:latin typeface="Century Schoolbook" panose="02040604050505020304" charset="0"/>
                <a:cs typeface="Century Schoolbook" panose="02040604050505020304" charset="0"/>
              </a:rPr>
              <a:t>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яблунь, груш, сливи та інших рослин). </a:t>
            </a:r>
          </a:p>
          <a:p>
            <a:endParaRPr lang="en-US" sz="2200"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4405" y="1113790"/>
            <a:ext cx="4572635" cy="2774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0445" y="3888740"/>
            <a:ext cx="4308475" cy="27019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21385" y="647065"/>
            <a:ext cx="10709275" cy="267843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/>
              <a:t>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У суниць, костяниці, зеленчука є видовжені тонкі пагони, які називаються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вусами (наземні столони)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. Вони вкорінюються у вузлах і з бічних бруньок дають початок новим рослинам, здійснюючи таким чином вегетативне розмноження.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Філокладії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– фотосинтез, утворення квітів (рускус, аспарагус)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8220" y="3325495"/>
            <a:ext cx="4163060" cy="2984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3580" y="3325495"/>
            <a:ext cx="4518660" cy="300799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>
                <a:latin typeface="Century Schoolbook" panose="02040604050505020304" charset="0"/>
                <a:cs typeface="Century Schoolbook" panose="02040604050505020304" charset="0"/>
              </a:rPr>
              <a:t>Підземні видозміни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77055" y="1194435"/>
            <a:ext cx="7531735" cy="538861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Кореневище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– вегетативне розмноження </a:t>
            </a:r>
            <a:r>
              <a:rPr lang="uk-UA" sz="2400">
                <a:latin typeface="Century Schoolbook" panose="02040604050505020304" charset="0"/>
                <a:cs typeface="Century Schoolbook" panose="02040604050505020304" charset="0"/>
              </a:rPr>
              <a:t>і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запасання речовин (пирій, ірис, осока). </a:t>
            </a:r>
          </a:p>
          <a:p>
            <a:pPr marL="0" indent="0">
              <a:buNone/>
            </a:pP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•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 Стеблові бульби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– вегетативне розмноження й запасання речовин (підземні бульби в картоплі, топінамбура, надземні – у кольрабі). 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Цибулина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– вегетативне розмноження й запасання речовин (тюльпан, часник). 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Бульбоцибулина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– вегетативне розмноження й запасання речовин (косарики, шафран)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0095" y="1929130"/>
            <a:ext cx="3616960" cy="27317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925" y="655320"/>
            <a:ext cx="1633220" cy="18002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7735" y="4620260"/>
            <a:ext cx="3001010" cy="20402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734" t="27009" r="61472" b="18348"/>
          <a:stretch>
            <a:fillRect/>
          </a:stretch>
        </p:blipFill>
        <p:spPr>
          <a:xfrm>
            <a:off x="619760" y="654050"/>
            <a:ext cx="4718685" cy="5413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24708" t="44621" r="39353" b="24716"/>
          <a:stretch>
            <a:fillRect/>
          </a:stretch>
        </p:blipFill>
        <p:spPr>
          <a:xfrm>
            <a:off x="4645025" y="1821815"/>
            <a:ext cx="7362190" cy="35337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3497" y="371479"/>
            <a:ext cx="10852237" cy="441964"/>
          </a:xfrm>
        </p:spPr>
        <p:txBody>
          <a:bodyPr>
            <a:noAutofit/>
          </a:bodyPr>
          <a:lstStyle/>
          <a:p>
            <a:pPr algn="ctr"/>
            <a:r>
              <a:rPr lang="uk-UA" sz="3200">
                <a:latin typeface="Bookman Old Style" panose="02050604050505020204" charset="0"/>
                <a:cs typeface="Bookman Old Style" panose="02050604050505020204" charset="0"/>
              </a:rPr>
              <a:t>Брунька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1490" y="876300"/>
            <a:ext cx="8714740" cy="580771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Брунька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– це зачатковий пагін з дуже вкороченими міжвузлями. 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Якщо брунька с зачатковим пагоном, то в ній мають бути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зачаткове стебло, зачаткові листки та зачаткові бруньки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, які ми можемо побачити за допомогою лупи. 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На верхівці зачаткового стебла є ділянка з твірною тканиною, яка називається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 конусом наростання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. 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З нього утворюються тканини та відбувається ріст пагона. 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У зимуючих бруньок покривні луски вкриваються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кутикулою, або смолянистими речовинами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(наприклад, у тополі, берези).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06230" y="997585"/>
            <a:ext cx="2914650" cy="282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20175" y="4105275"/>
            <a:ext cx="3171825" cy="21774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59275" y="548640"/>
            <a:ext cx="7594600" cy="615061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За призначенням розрізняють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 вегетативні бруньки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, з яких утворюються нові листки, та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генеративні бруньки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, з яких формуються квітки або суцвіття.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За місцем розташуванням бруньки бувають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верхівкові 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(розташовуються на верхівках пагонів і забезпечують ріст пагона у висоту) і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бічні 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(містяться на бічних пагонах і здійснюють галуження). 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Отже,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бруньки забезпечують ріст рослини у довжину та її галуження, перенесення несприятливих умов, утворення квіток для статевого розмноження, вегетативне розмноження тощо.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205" y="918210"/>
            <a:ext cx="3874135" cy="2767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55720"/>
            <a:ext cx="4431030" cy="23634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>
                <a:latin typeface="Century Schoolbook" panose="02040604050505020304" charset="0"/>
                <a:cs typeface="Century Schoolbook" panose="02040604050505020304" charset="0"/>
              </a:rPr>
              <a:t>Стебло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9925" y="1033145"/>
            <a:ext cx="6976110" cy="52374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С</a:t>
            </a:r>
            <a:r>
              <a:rPr lang="uk-UA" sz="2400" b="1">
                <a:latin typeface="Century Schoolbook" panose="02040604050505020304" charset="0"/>
                <a:cs typeface="Century Schoolbook" panose="02040604050505020304" charset="0"/>
              </a:rPr>
              <a:t>тебло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- осьовий вегетативний орган вищих рослин, що утворюється із зародкового стебельця, складається з вузлів й міжвузль, володіє верхівковим необмеженим ростом, позитивним геліотропізмом, радіальною симетріє несе листки та бруньки. </a:t>
            </a:r>
          </a:p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Стебло є віссю пагона, воно несе листки и бруньки та поєднує їх з коренем і забезпечує пересування речовин рослиною. </a:t>
            </a:r>
          </a:p>
          <a:p>
            <a:endParaRPr lang="en-US" sz="2400"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73845" y="979170"/>
            <a:ext cx="2857500" cy="3143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66075" y="3745865"/>
            <a:ext cx="2802890" cy="2802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46035" y="1612265"/>
            <a:ext cx="2017395" cy="201739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9925" y="674370"/>
            <a:ext cx="11238230" cy="266001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Окрім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інтегративної і транспортної функцій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, зелені стебла можуть здійснювати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фотосинтез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у трав'янистих рослин, серцевина може здійснювати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запасання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речовин, повзучі стебла, від яких можуть відростати додаткові корені, забезпечують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вегетативне розмноження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тощо.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95" y="3528695"/>
            <a:ext cx="3103245" cy="2691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5350" y="3611245"/>
            <a:ext cx="6514465" cy="228028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12615" y="800735"/>
            <a:ext cx="7451725" cy="557593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20000"/>
          </a:bodyPr>
          <a:lstStyle/>
          <a:p>
            <a:pPr marL="0" indent="0">
              <a:buNone/>
            </a:pP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Основними відмінностями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стебла деревинної рослини від стебла трав'янистої </a:t>
            </a:r>
            <a:r>
              <a:rPr lang="uk-UA" sz="2200">
                <a:latin typeface="Century Schoolbook" panose="02040604050505020304" charset="0"/>
                <a:cs typeface="Century Schoolbook" panose="02040604050505020304" charset="0"/>
              </a:rPr>
              <a:t>є:</a:t>
            </a:r>
            <a:endParaRPr lang="en-US" sz="2200">
              <a:latin typeface="Century Schoolbook" panose="02040604050505020304" charset="0"/>
              <a:cs typeface="Century Schoolbook" panose="02040604050505020304" charset="0"/>
            </a:endParaRP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а)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відсутність поділу центрального циліндра на пучки,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б)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періодичність роботи камбію, що призводить до утворення річних кілець,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в)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утворення вторинних покривних тканин;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г)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поступове відмирання елементів флоеми ззовні;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д)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здатність до невизначено тривалого потовщення,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е)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основна маса стовбура гілок утворена ксилемою</a:t>
            </a:r>
            <a:r>
              <a:rPr lang="uk-UA" sz="2200">
                <a:latin typeface="Century Schoolbook" panose="02040604050505020304" charset="0"/>
                <a:cs typeface="Century Schoolbook" panose="0204060405050502030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7260" y="800735"/>
            <a:ext cx="3199130" cy="2399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453245" y="-19897725"/>
            <a:ext cx="1199878" cy="180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725" y="3441065"/>
            <a:ext cx="3742055" cy="249936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2862" y="443234"/>
            <a:ext cx="10852237" cy="441964"/>
          </a:xfrm>
        </p:spPr>
        <p:txBody>
          <a:bodyPr>
            <a:noAutofit/>
          </a:bodyPr>
          <a:lstStyle/>
          <a:p>
            <a:pPr algn="ctr"/>
            <a:r>
              <a:rPr lang="uk-UA" sz="3200">
                <a:latin typeface="Century Schoolbook" panose="02040604050505020304" charset="0"/>
                <a:cs typeface="Century Schoolbook" panose="02040604050505020304" charset="0"/>
              </a:rPr>
              <a:t>Пагін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44135" y="1078865"/>
            <a:ext cx="6904355" cy="529971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20000"/>
          </a:bodyPr>
          <a:lstStyle/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Пагін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– вегетативний орган, який унаслідок галуження утворює надземну систему і забезпечує життя рослини у повітряному середовищі. 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На відміну від кореня, пагін має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стебло, бруньки, листки. 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Стебло є віссю пагона і воно здійснює пересування речовин по стеблу та зв'язок між частинами рослини. </a:t>
            </a: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Стебло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утримує на собі листки, основними функціями яких є фотосинтез, транспірація та газообмін. Завдяки брунькам пагін галузиться й утворює систему пагонів, збільшуючи площу живлення рослин.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710" y="1289685"/>
            <a:ext cx="3947160" cy="487870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39122" y="443234"/>
            <a:ext cx="10852237" cy="441964"/>
          </a:xfrm>
        </p:spPr>
        <p:txBody>
          <a:bodyPr>
            <a:noAutofit/>
          </a:bodyPr>
          <a:lstStyle/>
          <a:p>
            <a:r>
              <a:rPr lang="uk-UA" sz="3200">
                <a:latin typeface="Century Schoolbook" panose="02040604050505020304" charset="0"/>
                <a:cs typeface="Century Schoolbook" panose="02040604050505020304" charset="0"/>
              </a:rPr>
              <a:t>Внутрішня будова дерев</a:t>
            </a:r>
            <a:r>
              <a:rPr lang="uk-UA" sz="3200">
                <a:latin typeface="SimSun" panose="02010600030101010101" pitchFamily="2" charset="-122"/>
                <a:ea typeface="SimSun" panose="02010600030101010101" pitchFamily="2" charset="-122"/>
                <a:cs typeface="Century Schoolbook" panose="02040604050505020304" charset="0"/>
              </a:rPr>
              <a:t>´</a:t>
            </a:r>
            <a:r>
              <a:rPr lang="uk-UA" sz="3200">
                <a:latin typeface="Century Schoolbook" panose="02040604050505020304" charset="0"/>
                <a:cs typeface="Century Schoolbook" panose="02040604050505020304" charset="0"/>
              </a:rPr>
              <a:t>янистого стебла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9925" y="1329690"/>
            <a:ext cx="6212840" cy="480568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У стеблі можна виділити чотири шари: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 кору, камбій, деревину та серцевину.</a:t>
            </a:r>
          </a:p>
          <a:p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Шкірка і корок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— покривні тканини. Вони захищають розташовані глибше клітини стебла від зайвого випаровування, різних пошкоджень, від проникнення всередину атмосферного пилу з мікроорганізмами, що викликають захворювання рослин.</a:t>
            </a:r>
          </a:p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У шкірці стебла, як і в шкірці листків, є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продихи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, через які відбувається газообмін.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0250" y="1708785"/>
            <a:ext cx="4594225" cy="36779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0560" y="513715"/>
            <a:ext cx="11334115" cy="345884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У пробці розвиваються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чечевички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— маленькі горбки з отворами, добре помітні зовні (особливо у бузини, дуба та черемхи). Чечевички утворені великими клітинами основної тканини з великими міжклітинниками. Через них здійснюється газообмін.</a:t>
            </a:r>
          </a:p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Під шкіркою і корком знаходяться клітини кори, утворені різними тканинами. Зовнішня частина кори представлена шарами клітин покривної та механічної тканин із потовщеними оболонками і тонкостінних клітин основної тканини, які можуть містити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 хлорофіл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. Внутрішній шар кори, у складі якої багато клітин провідної тканини, називають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лубом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3390" y="3972560"/>
            <a:ext cx="4526280" cy="2734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3330" y="4066540"/>
            <a:ext cx="5772785" cy="21831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94605" y="763905"/>
            <a:ext cx="6642735" cy="557720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До складу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лубу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входять ситовидні трубки, товстостінні луб'яні волокна і групи клітин основної тканини.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Ситовидні трубки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— це вертикальний ряд видовжених живих клітин, у яких поперечні стінки пронизані отворами (як у сита), ядра у цих клітинах зруйнувалися, а цитоплазма прилягає до оболонки. Це провідна тканина лубу, по якій переміщуються розчини органічних речовин.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1975" y="2026920"/>
            <a:ext cx="4532630" cy="28041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41375" y="869315"/>
            <a:ext cx="7159625" cy="540702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uk-UA" sz="2400" b="1">
                <a:latin typeface="Century Schoolbook" panose="02040604050505020304" charset="0"/>
                <a:cs typeface="Century Schoolbook" panose="02040604050505020304" charset="0"/>
              </a:rPr>
              <a:t>Д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еревина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— основна частина стебла.</a:t>
            </a:r>
          </a:p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Деревина утворена клітинами різної форми і величини: судинами провідної тканини, деревинними волокнами механічної тканини і клітинами основної тканини.</a:t>
            </a:r>
          </a:p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Між корою та деревиною міститься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камбій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. Він складається з клітин твірної тканини. Завдяки їх поділу відбувається ріст стебла у товщину.</a:t>
            </a:r>
          </a:p>
          <a:p>
            <a:endParaRPr lang="en-US" sz="2400"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65160" y="948690"/>
            <a:ext cx="3120390" cy="3120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rcRect t="22052" r="3075"/>
          <a:stretch>
            <a:fillRect/>
          </a:stretch>
        </p:blipFill>
        <p:spPr>
          <a:xfrm>
            <a:off x="8192135" y="4194810"/>
            <a:ext cx="3507740" cy="21158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6445" y="687070"/>
            <a:ext cx="10908665" cy="2634615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Внутрішній шар стебла представлений — </a:t>
            </a:r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серцевиною.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Серцевина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складається з великих клітин основної тканини з тонкими оболонками, в яких відкладаються запаси поживних речовин. Вони також складаються з клітин основної тканини і виконують запасаючу і провідну функції.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rcRect l="21562" t="23600" r="16102" b="8668"/>
          <a:stretch>
            <a:fillRect/>
          </a:stretch>
        </p:blipFill>
        <p:spPr>
          <a:xfrm>
            <a:off x="3336925" y="3429000"/>
            <a:ext cx="5220970" cy="313245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993225" y="1773239"/>
            <a:ext cx="7810579" cy="1541462"/>
          </a:xfrm>
        </p:spPr>
        <p:txBody>
          <a:bodyPr>
            <a:normAutofit/>
          </a:bodyPr>
          <a:lstStyle/>
          <a:p>
            <a:pPr algn="ctr"/>
            <a:r>
              <a:rPr lang="uk-UA" altLang="en-US" dirty="0"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0865" y="648335"/>
            <a:ext cx="7172325" cy="605155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 lnSpcReduction="10000"/>
          </a:bodyPr>
          <a:lstStyle/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У більшості рослин на стеблі добре помітні вузли й міжвузля. 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Вузлом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називають ділянку стебла, де прикріплюється листок чи листки. У квіткових рослин, крім листків, вузли можуть нести пазушні бруньки, які утворюються в листкових пазухах. 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Листковою пазухою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називають кут між листком і стеблом. 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Міжвузля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– це ділянка між двома сусідніми вузлами. Звичайно пагін має кілька вузлів і міжвузль. Таке повторювання відрізків пагона, що мають однойменні органи, називають метамерією.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36180" y="1401445"/>
            <a:ext cx="4467860" cy="38754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53075" y="782320"/>
            <a:ext cx="6329045" cy="555942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Отже, будова пагона пристосована до здійснення таких основних функцій, як: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фотосинтезуюча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(виконують листки та зелені стебла);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газообмін і транспірація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(через продихи листків);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транспортна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(переміщення органічних та неорганічних речовин по стеблу та листках);</a:t>
            </a:r>
          </a:p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утворення генеративних органів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 (на пагонах формуються шишки у хвойних, квіти у покритонасінних).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385" y="618490"/>
            <a:ext cx="3258820" cy="32588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365" y="3877310"/>
            <a:ext cx="3259455" cy="25234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9845" y="3950335"/>
            <a:ext cx="1713230" cy="2450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449" t="40608" r="32251" b="27092"/>
          <a:stretch>
            <a:fillRect/>
          </a:stretch>
        </p:blipFill>
        <p:spPr>
          <a:xfrm>
            <a:off x="485140" y="178435"/>
            <a:ext cx="7919085" cy="3401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24896" t="24766" r="34450" b="44428"/>
          <a:stretch>
            <a:fillRect/>
          </a:stretch>
        </p:blipFill>
        <p:spPr>
          <a:xfrm>
            <a:off x="3232150" y="3272155"/>
            <a:ext cx="7977505" cy="3400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>
                <a:latin typeface="Century Schoolbook" panose="02040604050505020304" charset="0"/>
                <a:cs typeface="Century Schoolbook" panose="02040604050505020304" charset="0"/>
              </a:rPr>
              <a:t>Типи пагонів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86765" y="1176655"/>
            <a:ext cx="6912610" cy="523684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20000"/>
          </a:bodyPr>
          <a:lstStyle/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За походженням виокремлюють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головний і бічні пагони. </a:t>
            </a:r>
            <a:endParaRPr lang="en-US" sz="2200">
              <a:latin typeface="Century Schoolbook" panose="02040604050505020304" charset="0"/>
              <a:cs typeface="Century Schoolbook" panose="02040604050505020304" charset="0"/>
            </a:endParaRPr>
          </a:p>
          <a:p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Головним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називають перший пагін рослини, який розвивається із зародкового пагона насінини.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Пагони, які утворюються на головному, називаються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бічними.</a:t>
            </a:r>
          </a:p>
          <a:p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 Залежно від функцій пагони поділяють на </a:t>
            </a:r>
            <a:r>
              <a:rPr lang="en-US" sz="2200" b="1">
                <a:latin typeface="Century Schoolbook" panose="02040604050505020304" charset="0"/>
                <a:cs typeface="Century Schoolbook" panose="02040604050505020304" charset="0"/>
              </a:rPr>
              <a:t>вегетативні та репродуктивні. </a:t>
            </a:r>
            <a:r>
              <a:rPr lang="en-US" sz="2200">
                <a:latin typeface="Century Schoolbook" panose="02040604050505020304" charset="0"/>
                <a:cs typeface="Century Schoolbook" panose="02040604050505020304" charset="0"/>
              </a:rPr>
              <a:t>Вегетативні пагони виконують основні життєві функції рослини (дихання, живлення, виділення тощо), а репродуктивні – здійснюють розмноження. </a:t>
            </a:r>
          </a:p>
          <a:p>
            <a:endParaRPr lang="en-US" sz="2200"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7495" y="1660525"/>
            <a:ext cx="4110990" cy="39611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8635" y="207010"/>
            <a:ext cx="11327130" cy="511937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За довжиною міжвузль пагони можуть бути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видовженими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(наприклад, плодові пагони яблуні) і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 вкороченими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(наприклад, безплідні пагони яблуні). </a:t>
            </a:r>
          </a:p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У деяких рослин міжвузля настільки короткі, що листки утворюють прикореневу розетку (наприклад, кульбаба, подорожник). Такі вкорочені пагони називають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розетковими. </a:t>
            </a:r>
          </a:p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Вкорочені пагони плодових дерев (яблуні, груші), на яких формуються квіти і плоди, називають плодушками. А видовжені пагони на цих деревах, які називають вовчками, є безплідними. </a:t>
            </a:r>
          </a:p>
          <a:p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За напрямком росту та розміщенням у просторі стебла бувають: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прямостояч</a:t>
            </a:r>
            <a:r>
              <a:rPr lang="uk-UA" sz="2000" b="1">
                <a:latin typeface="Century Schoolbook" panose="02040604050505020304" charset="0"/>
                <a:cs typeface="Century Schoolbook" panose="02040604050505020304" charset="0"/>
              </a:rPr>
              <a:t>і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(яблуня, кукурудза),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висхідні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(купина, пирій),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 чіпкі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(гарбуз, огірок),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виткі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(берізка</a:t>
            </a:r>
            <a:r>
              <a:rPr lang="uk-UA" sz="2000">
                <a:latin typeface="Century Schoolbook" panose="02040604050505020304" charset="0"/>
                <a:cs typeface="Century Schoolbook" panose="02040604050505020304" charset="0"/>
              </a:rPr>
              <a:t>,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хміль),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повзучі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 (суниця, журавлина), </a:t>
            </a:r>
            <a:r>
              <a:rPr lang="en-US" sz="2000" b="1">
                <a:latin typeface="Century Schoolbook" panose="02040604050505020304" charset="0"/>
                <a:cs typeface="Century Schoolbook" panose="02040604050505020304" charset="0"/>
              </a:rPr>
              <a:t>сланкі </a:t>
            </a:r>
            <a:r>
              <a:rPr lang="en-US" sz="2000">
                <a:latin typeface="Century Schoolbook" panose="02040604050505020304" charset="0"/>
                <a:cs typeface="Century Schoolbook" panose="02040604050505020304" charset="0"/>
              </a:rPr>
              <a:t>(вербозілля)</a:t>
            </a:r>
            <a:r>
              <a:rPr lang="uk-UA" sz="2000">
                <a:latin typeface="Century Schoolbook" panose="02040604050505020304" charset="0"/>
                <a:cs typeface="Century Schoolbook" panose="0204060405050502030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1650" y="4744085"/>
            <a:ext cx="6538595" cy="19875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436" t="48928" r="42539" b="31181"/>
          <a:stretch>
            <a:fillRect/>
          </a:stretch>
        </p:blipFill>
        <p:spPr>
          <a:xfrm>
            <a:off x="661035" y="607695"/>
            <a:ext cx="8074025" cy="2821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24414" t="51565" r="38815" b="27366"/>
          <a:stretch>
            <a:fillRect/>
          </a:stretch>
        </p:blipFill>
        <p:spPr>
          <a:xfrm>
            <a:off x="2740025" y="3831590"/>
            <a:ext cx="7934960" cy="255778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200">
                <a:latin typeface="Century Schoolbook" panose="02040604050505020304" charset="0"/>
                <a:cs typeface="Century Schoolbook" panose="02040604050505020304" charset="0"/>
              </a:rPr>
              <a:t>Галуження пагона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58520" y="1447800"/>
            <a:ext cx="4744720" cy="432117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400" b="1">
                <a:latin typeface="Century Schoolbook" panose="02040604050505020304" charset="0"/>
                <a:cs typeface="Century Schoolbook" panose="02040604050505020304" charset="0"/>
              </a:rPr>
              <a:t>Галуження </a:t>
            </a:r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– це утворення пагонів з пазушних бруньок, які розташовуються на головному стеблі. </a:t>
            </a:r>
          </a:p>
          <a:p>
            <a:r>
              <a:rPr lang="en-US" sz="2400">
                <a:latin typeface="Century Schoolbook" panose="02040604050505020304" charset="0"/>
                <a:cs typeface="Century Schoolbook" panose="02040604050505020304" charset="0"/>
              </a:rPr>
              <a:t>Завдяки галуженню стебло збільшує свою фотосинтезуючу поверхню. </a:t>
            </a:r>
          </a:p>
          <a:p>
            <a:endParaRPr lang="en-US" sz="2400">
              <a:latin typeface="Century Schoolbook" panose="02040604050505020304" charset="0"/>
              <a:cs typeface="Century Schoolbook" panose="0204060405050502030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925185" y="1447800"/>
            <a:ext cx="5596890" cy="41979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06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general"/>
  <p:tag name="KSO_WM_SLIDE_BK_DARK_LIGHT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UNIT_BK_DARK_LIGHT" val="2"/>
  <p:tag name="KSO_WM_SLIDE_BACKGROUND_TYPE" val="frame"/>
  <p:tag name="KSO_WM_SLIDE_BK_DARK_LIGHT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TYPE" val="i"/>
  <p:tag name="KSO_WM_UNIT_INDEX" val="1"/>
  <p:tag name="KSO_WM_SLIDE_BACKGROUND_TYPE" val="frame"/>
  <p:tag name="KSO_WM_SLIDE_BK_DARK_LIGHT" val="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i*3"/>
  <p:tag name="KSO_WM_UNIT_LAYERLEVEL" val="1"/>
  <p:tag name="KSO_WM_TAG_VERSION" val="1.0"/>
  <p:tag name="KSO_WM_BEAUTIFY_FLAG" val="#wm#"/>
  <p:tag name="KSO_WM_UNIT_TYPE" val="i"/>
  <p:tag name="KSO_WM_UNIT_INDEX" val="3"/>
  <p:tag name="KSO_WM_SLIDE_BACKGROUND_TYPE" val="frame"/>
  <p:tag name="KSO_WM_SLIDE_BK_DARK_LIGHT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3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frame"/>
  <p:tag name="KSO_WM_SLIDE_BK_DARK_LIGHT" val="2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leftRight"/>
  <p:tag name="KSO_WM_SLIDE_BK_DARK_LIGHT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4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leftRight"/>
  <p:tag name="KSO_WM_SLIDE_BK_DARK_LIGHT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topBottom"/>
  <p:tag name="KSO_WM_SLIDE_BK_DARK_LIGHT" val="2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5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topBottom"/>
  <p:tag name="KSO_WM_SLIDE_BK_DARK_LIGHT" val="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bottomTop"/>
  <p:tag name="KSO_WM_SLIDE_BK_DARK_LIGHT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6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bottomTop"/>
  <p:tag name="KSO_WM_SLIDE_BK_DARK_LIGHT" val="2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1"/>
  <p:tag name="KSO_WM_SLIDE_BACKGROUND_TYPE" val="navigation"/>
  <p:tag name="KSO_WM_SLIDE_BK_DARK_LIGHT" val="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7*i*4"/>
  <p:tag name="KSO_WM_UNIT_LAYERLEVEL" val="1"/>
  <p:tag name="KSO_WM_TAG_VERSION" val="1.0"/>
  <p:tag name="KSO_WM_BEAUTIFY_FLAG" val="#wm#"/>
  <p:tag name="KSO_WM_UNIT_TYPE" val="i"/>
  <p:tag name="KSO_WM_UNIT_INDEX" val="4"/>
  <p:tag name="KSO_WM_SLIDE_BACKGROUND_TYPE" val="navigation"/>
  <p:tag name="KSO_WM_SLIDE_BK_DARK_LIGHT" val="2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UNIT_BK_DARK_LIGHT" val="2"/>
  <p:tag name="KSO_WM_SLIDE_BACKGROUND_TYPE" val="belt"/>
  <p:tag name="KSO_WM_SLIDE_BK_DARK_LIGHT" val="2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title"/>
  <p:tag name="KSO_WM_BEAUTIFY_FLAG" val="#wm#"/>
  <p:tag name="KSO_WM_COMBINE_RELATE_SLIDE_ID" val="background20177937_1"/>
  <p:tag name="KSO_WM_TEMPLATE_CATEGORY" val="custom"/>
  <p:tag name="KSO_WM_TEMPLATE_INDEX" val="20180625"/>
  <p:tag name="KSO_WM_SLIDE_ID" val="custom20180625_1"/>
  <p:tag name="KSO_WM_SLIDE_INDEX" val="1"/>
  <p:tag name="KSO_WM_TEMPLATE_SUBCATEGORY" val="0"/>
  <p:tag name="KSO_WM_TEMPLATE_THUMBS_INDEX" val="1、5、9、11、15、21、30"/>
  <p:tag name="KSO_WM_SLIDE_SUBTYPE" val="pureTxt"/>
  <p:tag name="KSO_WM_TEMPLATE_MASTER_TYPE" val="1"/>
  <p:tag name="KSO_WM_TEMPLATE_COLOR_TYPE" val="1"/>
  <p:tag name="KSO_WM_TEMPLATE_MASTER_THUMB_INDEX" val="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0625"/>
  <p:tag name="KSO_WM_UNIT_TYPE" val="a"/>
  <p:tag name="KSO_WM_UNIT_INDEX" val="1"/>
  <p:tag name="KSO_WM_UNIT_LAYERLEVEL" val="1"/>
  <p:tag name="KSO_WM_UNIT_VALUE" val="24"/>
  <p:tag name="KSO_WM_UNIT_ISCONTENTSTITLE" val="0"/>
  <p:tag name="KSO_WM_UNIT_HIGHLIGHT" val="0"/>
  <p:tag name="KSO_WM_UNIT_COMPATIBLE" val="0"/>
  <p:tag name="KSO_WM_UNIT_ID" val="custom20180625_1*a*1"/>
  <p:tag name="KSO_WM_UNIT_PRESET_TEXT" val="FRESH"/>
  <p:tag name="KSO_WM_UNIT_NOCLEAR" val="0"/>
  <p:tag name="KSO_WM_UNIT_DIAGRAM_ISNUMVISUAL" val="0"/>
  <p:tag name="KSO_WM_UNIT_DIAGRAM_ISREFERUNIT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0"/>
  <p:tag name="KSO_WM_SLIDE_LAYOUT" val="a_b"/>
  <p:tag name="KSO_WM_SLIDE_LAYOUT_CNT" val="1_1"/>
  <p:tag name="KSO_WM_SLIDE_TYPE" val="endPage"/>
  <p:tag name="KSO_WM_BEAUTIFY_FLAG" val="#wm#"/>
  <p:tag name="KSO_WM_COMBINE_RELATE_SLIDE_ID" val="background20177937_13"/>
  <p:tag name="KSO_WM_TEMPLATE_CATEGORY" val="custom"/>
  <p:tag name="KSO_WM_TEMPLATE_INDEX" val="20180625"/>
  <p:tag name="KSO_WM_SLIDE_ID" val="custom20180625_30"/>
  <p:tag name="KSO_WM_SLIDE_INDEX" val="30"/>
  <p:tag name="KSO_WM_TEMPLATE_SUBCATEGORY" val="0"/>
  <p:tag name="KSO_WM_SLIDE_SUBTYPE" val="pureTxt"/>
  <p:tag name="KSO_WM_TEMPLATE_MASTER_TYPE" val="1"/>
  <p:tag name="KSO_WM_TEMPLATE_COLOR_TYPE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0625"/>
  <p:tag name="KSO_WM_UNIT_TYPE" val="a"/>
  <p:tag name="KSO_WM_UNIT_INDEX" val="1"/>
  <p:tag name="KSO_WM_UNIT_LAYERLEVEL" val="1"/>
  <p:tag name="KSO_WM_UNIT_VALUE" val="24"/>
  <p:tag name="KSO_WM_UNIT_ISCONTENTSTITLE" val="0"/>
  <p:tag name="KSO_WM_UNIT_HIGHLIGHT" val="0"/>
  <p:tag name="KSO_WM_UNIT_COMPATIBLE" val="0"/>
  <p:tag name="KSO_WM_UNIT_ID" val="custom20180625_30*a*1"/>
  <p:tag name="KSO_WM_UNIT_PRESET_TEXT" val="感谢您的聆听"/>
  <p:tag name="KSO_WM_UNIT_NOCLEAR" val="1"/>
  <p:tag name="KSO_WM_UNIT_DIAGRAM_ISNUMVISUAL" val="0"/>
  <p:tag name="KSO_WM_UNIT_DIAGRAM_ISREFERUNI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1806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COMBINE_RELATE_SLIDE_ID" val="background20177937_1"/>
  <p:tag name="KSO_WM_TEMPLATE_CATEGORY" val="custom"/>
  <p:tag name="KSO_WM_TEMPLATE_INDEX" val="20180625"/>
  <p:tag name="KSO_WM_TEMPLATE_SUBCATEGORY" val="0"/>
  <p:tag name="KSO_WM_TEMPLATE_THUMBS_INDEX" val="1、5、9、11、15、21、30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  <p:tag name="KSO_WM_UNIT_SUBTYPE" val="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*y*2"/>
  <p:tag name="KSO_WM_UNIT_LAYERLEVEL" val="1"/>
  <p:tag name="KSO_WM_TAG_VERSION" val="1.0"/>
  <p:tag name="KSO_WM_BEAUTIFY_FLAG" val="#wm#"/>
  <p:tag name="KSO_WM_SLIDE_BACKGROUND_MASK_FLAG" val="1"/>
  <p:tag name="KSO_WM_UNIT_TYPE" val="y"/>
  <p:tag name="KSO_WM_UNIT_INDEX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  <p:tag name="KSO_WM_SLIDE_BACKGROUND_TYPE" val="frame"/>
  <p:tag name="KSO_WM_SLIDE_BK_DARK_LIGHT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清新绿-625">
      <a:dk1>
        <a:srgbClr val="000000"/>
      </a:dk1>
      <a:lt1>
        <a:srgbClr val="FFFFFF"/>
      </a:lt1>
      <a:dk2>
        <a:srgbClr val="CDE4E4"/>
      </a:dk2>
      <a:lt2>
        <a:srgbClr val="FFFFFF"/>
      </a:lt2>
      <a:accent1>
        <a:srgbClr val="9CD0D1"/>
      </a:accent1>
      <a:accent2>
        <a:srgbClr val="B4E19D"/>
      </a:accent2>
      <a:accent3>
        <a:srgbClr val="CDE573"/>
      </a:accent3>
      <a:accent4>
        <a:srgbClr val="E4D94C"/>
      </a:accent4>
      <a:accent5>
        <a:srgbClr val="F3CD59"/>
      </a:accent5>
      <a:accent6>
        <a:srgbClr val="F3B87D"/>
      </a:accent6>
      <a:hlink>
        <a:srgbClr val="5DCAFB"/>
      </a:hlink>
      <a:folHlink>
        <a:srgbClr val="B759BC"/>
      </a:folHlink>
    </a:clrScheme>
    <a:fontScheme name="自定义 1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清新绿-625">
    <a:dk1>
      <a:srgbClr val="000000"/>
    </a:dk1>
    <a:lt1>
      <a:srgbClr val="FFFFFF"/>
    </a:lt1>
    <a:dk2>
      <a:srgbClr val="CDE4E4"/>
    </a:dk2>
    <a:lt2>
      <a:srgbClr val="FFFFFF"/>
    </a:lt2>
    <a:accent1>
      <a:srgbClr val="9CD0D1"/>
    </a:accent1>
    <a:accent2>
      <a:srgbClr val="B4E19D"/>
    </a:accent2>
    <a:accent3>
      <a:srgbClr val="CDE573"/>
    </a:accent3>
    <a:accent4>
      <a:srgbClr val="E4D94C"/>
    </a:accent4>
    <a:accent5>
      <a:srgbClr val="F3CD59"/>
    </a:accent5>
    <a:accent6>
      <a:srgbClr val="F3B87D"/>
    </a:accent6>
    <a:hlink>
      <a:srgbClr val="5DCAFB"/>
    </a:hlink>
    <a:folHlink>
      <a:srgbClr val="B759BC"/>
    </a:folHlink>
  </a:clrScheme>
</a:themeOverride>
</file>

<file path=ppt/theme/themeOverride2.xml><?xml version="1.0" encoding="utf-8"?>
<a:themeOverride xmlns:a="http://schemas.openxmlformats.org/drawingml/2006/main">
  <a:clrScheme name="清新绿-625">
    <a:dk1>
      <a:srgbClr val="000000"/>
    </a:dk1>
    <a:lt1>
      <a:srgbClr val="FFFFFF"/>
    </a:lt1>
    <a:dk2>
      <a:srgbClr val="CDE4E4"/>
    </a:dk2>
    <a:lt2>
      <a:srgbClr val="FFFFFF"/>
    </a:lt2>
    <a:accent1>
      <a:srgbClr val="9CD0D1"/>
    </a:accent1>
    <a:accent2>
      <a:srgbClr val="B4E19D"/>
    </a:accent2>
    <a:accent3>
      <a:srgbClr val="CDE573"/>
    </a:accent3>
    <a:accent4>
      <a:srgbClr val="E4D94C"/>
    </a:accent4>
    <a:accent5>
      <a:srgbClr val="F3CD59"/>
    </a:accent5>
    <a:accent6>
      <a:srgbClr val="F3B87D"/>
    </a:accent6>
    <a:hlink>
      <a:srgbClr val="5DCAFB"/>
    </a:hlink>
    <a:folHlink>
      <a:srgbClr val="B759B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Microsoft Office PowerPoint</Application>
  <PresentationFormat>Произвольный</PresentationFormat>
  <Paragraphs>77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Office Theme</vt:lpstr>
      <vt:lpstr>Пагін</vt:lpstr>
      <vt:lpstr>Пагін</vt:lpstr>
      <vt:lpstr>Слайд 3</vt:lpstr>
      <vt:lpstr>Слайд 4</vt:lpstr>
      <vt:lpstr>Слайд 5</vt:lpstr>
      <vt:lpstr>Типи пагонів</vt:lpstr>
      <vt:lpstr>Слайд 7</vt:lpstr>
      <vt:lpstr>Слайд 8</vt:lpstr>
      <vt:lpstr>Галуження пагона</vt:lpstr>
      <vt:lpstr>Слайд 10</vt:lpstr>
      <vt:lpstr>Видозміни пагонів</vt:lpstr>
      <vt:lpstr>Слайд 12</vt:lpstr>
      <vt:lpstr>Підземні видозміни</vt:lpstr>
      <vt:lpstr>Слайд 14</vt:lpstr>
      <vt:lpstr>Брунька</vt:lpstr>
      <vt:lpstr>Слайд 16</vt:lpstr>
      <vt:lpstr>Стебло</vt:lpstr>
      <vt:lpstr>Слайд 18</vt:lpstr>
      <vt:lpstr>Слайд 19</vt:lpstr>
      <vt:lpstr>Внутрішня будова дерев´янистого стебла</vt:lpstr>
      <vt:lpstr>Слайд 21</vt:lpstr>
      <vt:lpstr>Слайд 22</vt:lpstr>
      <vt:lpstr>Слайд 23</vt:lpstr>
      <vt:lpstr>Слайд 24</vt:lpstr>
      <vt:lpstr>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53</cp:revision>
  <dcterms:created xsi:type="dcterms:W3CDTF">2019-08-02T08:36:00Z</dcterms:created>
  <dcterms:modified xsi:type="dcterms:W3CDTF">2025-10-08T11:52:20Z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1033-12.2.0.18911</vt:lpwstr>
  </property>
  <property fmtid="{D5CDD505-2E9C-101B-9397-08002B2CF9AE}" pid="3" name="ICV">
    <vt:lpwstr>DAB1DA0F88544EBEB95006E598312B80_11</vt:lpwstr>
  </property>
</Properties>
</file>