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9" r:id="rId3"/>
    <p:sldId id="299" r:id="rId4"/>
    <p:sldId id="300" r:id="rId5"/>
    <p:sldId id="301" r:id="rId6"/>
    <p:sldId id="261" r:id="rId7"/>
    <p:sldId id="302" r:id="rId8"/>
    <p:sldId id="262" r:id="rId9"/>
    <p:sldId id="265" r:id="rId10"/>
    <p:sldId id="268" r:id="rId11"/>
    <p:sldId id="308" r:id="rId12"/>
    <p:sldId id="309" r:id="rId13"/>
    <p:sldId id="310" r:id="rId14"/>
    <p:sldId id="267" r:id="rId15"/>
    <p:sldId id="314" r:id="rId16"/>
    <p:sldId id="315" r:id="rId17"/>
    <p:sldId id="311" r:id="rId18"/>
    <p:sldId id="260" r:id="rId19"/>
    <p:sldId id="269" r:id="rId20"/>
    <p:sldId id="270" r:id="rId21"/>
    <p:sldId id="271" r:id="rId22"/>
    <p:sldId id="272" r:id="rId23"/>
    <p:sldId id="297" r:id="rId24"/>
    <p:sldId id="312" r:id="rId25"/>
    <p:sldId id="273" r:id="rId26"/>
    <p:sldId id="275" r:id="rId27"/>
    <p:sldId id="279" r:id="rId28"/>
    <p:sldId id="280" r:id="rId29"/>
    <p:sldId id="281" r:id="rId30"/>
    <p:sldId id="282" r:id="rId31"/>
    <p:sldId id="283" r:id="rId32"/>
    <p:sldId id="294" r:id="rId33"/>
    <p:sldId id="284" r:id="rId34"/>
    <p:sldId id="306" r:id="rId35"/>
    <p:sldId id="285" r:id="rId36"/>
    <p:sldId id="286" r:id="rId37"/>
    <p:sldId id="289" r:id="rId38"/>
    <p:sldId id="290" r:id="rId39"/>
    <p:sldId id="316" r:id="rId40"/>
    <p:sldId id="317" r:id="rId41"/>
    <p:sldId id="307" r:id="rId42"/>
    <p:sldId id="291" r:id="rId43"/>
    <p:sldId id="292" r:id="rId44"/>
    <p:sldId id="293" r:id="rId45"/>
    <p:sldId id="318" r:id="rId46"/>
    <p:sldId id="319" r:id="rId47"/>
    <p:sldId id="320" r:id="rId48"/>
    <p:sldId id="321" r:id="rId49"/>
    <p:sldId id="322" r:id="rId50"/>
    <p:sldId id="323" r:id="rId51"/>
    <p:sldId id="324" r:id="rId52"/>
    <p:sldId id="325" r:id="rId53"/>
    <p:sldId id="313" r:id="rId54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FB85"/>
    <a:srgbClr val="FFCC66"/>
    <a:srgbClr val="CC6600"/>
    <a:srgbClr val="CC9900"/>
    <a:srgbClr val="FFFF66"/>
    <a:srgbClr val="FFFF99"/>
    <a:srgbClr val="F4721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53" d="100"/>
          <a:sy n="53" d="100"/>
        </p:scale>
        <p:origin x="-437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0" y="4324350"/>
            <a:ext cx="1744663" cy="777875"/>
          </a:xfrm>
          <a:custGeom>
            <a:avLst/>
            <a:gdLst>
              <a:gd name="T0" fmla="*/ 0 w 372"/>
              <a:gd name="T1" fmla="*/ 0 h 166"/>
              <a:gd name="T2" fmla="*/ 372 w 372"/>
              <a:gd name="T3" fmla="*/ 166 h 166"/>
            </a:gdLst>
            <a:ahLst/>
            <a:cxnLst>
              <a:cxn ang="0">
                <a:pos x="287" y="166"/>
              </a:cxn>
              <a:cxn ang="0">
                <a:pos x="293" y="164"/>
              </a:cxn>
              <a:cxn ang="0">
                <a:pos x="294" y="163"/>
              </a:cxn>
              <a:cxn ang="0">
                <a:pos x="370" y="87"/>
              </a:cxn>
              <a:cxn ang="0">
                <a:pos x="370" y="78"/>
              </a:cxn>
              <a:cxn ang="0">
                <a:pos x="294" y="3"/>
              </a:cxn>
              <a:cxn ang="0">
                <a:pos x="293" y="2"/>
              </a:cxn>
              <a:cxn ang="0">
                <a:pos x="287" y="0"/>
              </a:cxn>
              <a:cxn ang="0">
                <a:pos x="0" y="0"/>
              </a:cxn>
              <a:cxn ang="0">
                <a:pos x="0" y="166"/>
              </a:cxn>
              <a:cxn ang="0">
                <a:pos x="287" y="166"/>
              </a:cxn>
            </a:cxnLst>
            <a:rect l="T0" t="T1" r="T2" b="T3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3AA4B-7ECD-4650-8D4F-320B550E901A}" type="datetimeFigureOut">
              <a:rPr lang="ru-RU"/>
              <a:pPr>
                <a:defRPr/>
              </a:pPr>
              <a:t>09.04.2020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4529138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F5CC6-0AA5-4F77-ADD5-36AFB48767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CAD1F-60A2-4397-B466-251443E63207}" type="datetimeFigureOut">
              <a:rPr lang="ru-RU"/>
              <a:pPr>
                <a:defRPr/>
              </a:pPr>
              <a:t>09.04.2020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00C7B-B7C8-41EC-9748-FBFBB6EB2A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TextBox 13"/>
          <p:cNvSpPr txBox="1"/>
          <p:nvPr/>
        </p:nvSpPr>
        <p:spPr>
          <a:xfrm>
            <a:off x="2466975" y="647700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</a:rPr>
              <a:t>“</a:t>
            </a:r>
          </a:p>
        </p:txBody>
      </p:sp>
      <p:sp>
        <p:nvSpPr>
          <p:cNvPr id="7" name="TextBox 14"/>
          <p:cNvSpPr txBox="1"/>
          <p:nvPr/>
        </p:nvSpPr>
        <p:spPr>
          <a:xfrm>
            <a:off x="11114088" y="290512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380E2-E85E-449D-9254-DE6F5678947A}" type="datetimeFigureOut">
              <a:rPr lang="ru-RU"/>
              <a:pPr>
                <a:defRPr/>
              </a:pPr>
              <a:t>09.04.2020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0A5CA-8D96-4DAE-864D-5D07245F22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DA208-0F76-4794-92B2-4909FD0D5D00}" type="datetimeFigureOut">
              <a:rPr lang="ru-RU"/>
              <a:pPr>
                <a:defRPr/>
              </a:pPr>
              <a:t>09.04.2020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A5FD5-84D4-4C87-B669-F15CD1A459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TextBox 16"/>
          <p:cNvSpPr txBox="1"/>
          <p:nvPr/>
        </p:nvSpPr>
        <p:spPr>
          <a:xfrm>
            <a:off x="2466975" y="647700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</a:rPr>
              <a:t>“</a:t>
            </a:r>
          </a:p>
        </p:txBody>
      </p:sp>
      <p:sp>
        <p:nvSpPr>
          <p:cNvPr id="7" name="TextBox 17"/>
          <p:cNvSpPr txBox="1"/>
          <p:nvPr/>
        </p:nvSpPr>
        <p:spPr>
          <a:xfrm>
            <a:off x="11114088" y="290512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</a:rPr>
              <a:t>”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7CB41-E4FD-4D9B-B779-0CEB0F00515E}" type="datetimeFigureOut">
              <a:rPr lang="ru-RU"/>
              <a:pPr>
                <a:defRPr/>
              </a:pPr>
              <a:t>09.04.2020</a:t>
            </a:fld>
            <a:endParaRPr lang="ru-RU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0A73D4-BB91-40C2-BBA5-974D972970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0FE23-4C13-44E4-8BE9-E200C892AB06}" type="datetimeFigureOut">
              <a:rPr lang="ru-RU"/>
              <a:pPr>
                <a:defRPr/>
              </a:pPr>
              <a:t>09.04.2020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91840-CBF8-46BA-A7B1-FD9124F452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80037-2EFB-4B06-B607-07FEFD6916A9}" type="datetimeFigureOut">
              <a:rPr lang="ru-RU"/>
              <a:pPr>
                <a:defRPr/>
              </a:pPr>
              <a:t>09.04.2020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B9EF6-A394-4771-A372-387C6A13BB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CF1E8-5B7B-45BB-B90F-7BCBB9EC72C8}" type="datetimeFigureOut">
              <a:rPr lang="ru-RU"/>
              <a:pPr>
                <a:defRPr/>
              </a:pPr>
              <a:t>09.04.2020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EB723-0FF6-4916-BE13-20F9A0F718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821AD-F076-4928-9F41-8AC1E146CA27}" type="datetimeFigureOut">
              <a:rPr lang="ru-RU"/>
              <a:pPr>
                <a:defRPr/>
              </a:pPr>
              <a:t>09.04.2020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34DB3-B953-4DC0-A539-4502F5FBEA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69B47-DB3D-4F25-8CE6-87050E2B3DAB}" type="datetimeFigureOut">
              <a:rPr lang="ru-RU"/>
              <a:pPr>
                <a:defRPr/>
              </a:pPr>
              <a:t>09.04.2020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F7673-4B4C-491A-B672-66950AD0EC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C29E6-C66F-44D1-8BB3-BDC1FACB664E}" type="datetimeFigureOut">
              <a:rPr lang="ru-RU"/>
              <a:pPr>
                <a:defRPr/>
              </a:pPr>
              <a:t>09.04.2020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B7200-78A4-4CDF-A1B6-1FADC6A0E1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CF436-9B42-4E2C-BFD8-5264E9926434}" type="datetimeFigureOut">
              <a:rPr lang="ru-RU"/>
              <a:pPr>
                <a:defRPr/>
              </a:pPr>
              <a:t>09.04.2020</a:t>
            </a:fld>
            <a:endParaRPr lang="ru-RU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E2C91-1CBB-436B-9CE1-599FEB1B1E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318E2-7F37-466F-87AC-55DB5996A8C1}" type="datetimeFigureOut">
              <a:rPr lang="ru-RU"/>
              <a:pPr>
                <a:defRPr/>
              </a:pPr>
              <a:t>09.04.2020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51F5E-EFAF-401F-A6F5-F26E8FEB52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1CD65-336E-4745-903F-47F28C598070}" type="datetimeFigureOut">
              <a:rPr lang="ru-RU"/>
              <a:pPr>
                <a:defRPr/>
              </a:pPr>
              <a:t>09.04.2020</a:t>
            </a:fld>
            <a:endParaRPr lang="ru-RU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8FE94-1F05-476A-83B2-E28346D884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10EAD-C3B8-444E-A302-CE639731F8AB}" type="datetimeFigureOut">
              <a:rPr lang="ru-RU"/>
              <a:pPr>
                <a:defRPr/>
              </a:pPr>
              <a:t>09.04.2020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F37AD-E0CD-4948-9D4C-EB4989C4CD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68CE6-A2EF-4D9D-8A3F-5491DB151B3D}" type="datetimeFigureOut">
              <a:rPr lang="ru-RU"/>
              <a:pPr>
                <a:defRPr/>
              </a:pPr>
              <a:t>09.04.2020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9D846B-6870-4EE4-B984-6CBF10B6ED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2"/>
          <p:cNvGrpSpPr>
            <a:grpSpLocks/>
          </p:cNvGrpSpPr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1046" name="Freeform 11"/>
            <p:cNvSpPr>
              <a:spLocks/>
            </p:cNvSpPr>
            <p:nvPr/>
          </p:nvSpPr>
          <p:spPr bwMode="auto">
            <a:xfrm>
              <a:off x="2487613" y="2284222"/>
              <a:ext cx="85200" cy="534098"/>
            </a:xfrm>
            <a:custGeom>
              <a:avLst/>
              <a:gdLst>
                <a:gd name="T0" fmla="*/ 0 w 22"/>
                <a:gd name="T1" fmla="*/ 0 h 136"/>
                <a:gd name="T2" fmla="*/ 22 w 22"/>
                <a:gd name="T3" fmla="*/ 136 h 136"/>
              </a:gdLst>
              <a:ahLst/>
              <a:cxnLst>
                <a:cxn ang="0">
                  <a:pos x="22" y="136"/>
                </a:cxn>
                <a:cxn ang="0">
                  <a:pos x="17" y="80"/>
                </a:cxn>
                <a:cxn ang="0">
                  <a:pos x="0" y="0"/>
                </a:cxn>
                <a:cxn ang="0">
                  <a:pos x="0" y="35"/>
                </a:cxn>
                <a:cxn ang="0">
                  <a:pos x="20" y="124"/>
                </a:cxn>
                <a:cxn ang="0">
                  <a:pos x="22" y="136"/>
                </a:cxn>
              </a:cxnLst>
              <a:rect l="T0" t="T1" r="T2" b="T3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7" name="Freeform 12"/>
            <p:cNvSpPr>
              <a:spLocks/>
            </p:cNvSpPr>
            <p:nvPr/>
          </p:nvSpPr>
          <p:spPr bwMode="auto">
            <a:xfrm>
              <a:off x="2597156" y="2779108"/>
              <a:ext cx="550418" cy="1978191"/>
            </a:xfrm>
            <a:custGeom>
              <a:avLst/>
              <a:gdLst>
                <a:gd name="T0" fmla="*/ 0 w 140"/>
                <a:gd name="T1" fmla="*/ 0 h 504"/>
                <a:gd name="T2" fmla="*/ 140 w 140"/>
                <a:gd name="T3" fmla="*/ 504 h 504"/>
              </a:gdLst>
              <a:ahLst/>
              <a:cxnLst>
                <a:cxn ang="0">
                  <a:pos x="86" y="350"/>
                </a:cxn>
                <a:cxn ang="0">
                  <a:pos x="139" y="504"/>
                </a:cxn>
                <a:cxn ang="0">
                  <a:pos x="140" y="478"/>
                </a:cxn>
                <a:cxn ang="0">
                  <a:pos x="95" y="347"/>
                </a:cxn>
                <a:cxn ang="0">
                  <a:pos x="0" y="0"/>
                </a:cxn>
                <a:cxn ang="0">
                  <a:pos x="6" y="61"/>
                </a:cxn>
                <a:cxn ang="0">
                  <a:pos x="86" y="350"/>
                </a:cxn>
              </a:cxnLst>
              <a:rect l="T0" t="T1" r="T2" b="T3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8" name="Freeform 13"/>
            <p:cNvSpPr>
              <a:spLocks/>
            </p:cNvSpPr>
            <p:nvPr/>
          </p:nvSpPr>
          <p:spPr bwMode="auto">
            <a:xfrm>
              <a:off x="3174622" y="4730255"/>
              <a:ext cx="519314" cy="1210171"/>
            </a:xfrm>
            <a:custGeom>
              <a:avLst/>
              <a:gdLst>
                <a:gd name="T0" fmla="*/ 0 w 132"/>
                <a:gd name="T1" fmla="*/ 0 h 308"/>
                <a:gd name="T2" fmla="*/ 132 w 132"/>
                <a:gd name="T3" fmla="*/ 308 h 308"/>
              </a:gdLst>
              <a:ahLst/>
              <a:cxnLst>
                <a:cxn ang="0">
                  <a:pos x="8" y="22"/>
                </a:cxn>
                <a:cxn ang="0">
                  <a:pos x="0" y="0"/>
                </a:cxn>
                <a:cxn ang="0">
                  <a:pos x="0" y="29"/>
                </a:cxn>
                <a:cxn ang="0">
                  <a:pos x="68" y="194"/>
                </a:cxn>
                <a:cxn ang="0">
                  <a:pos x="123" y="308"/>
                </a:cxn>
                <a:cxn ang="0">
                  <a:pos x="132" y="308"/>
                </a:cxn>
                <a:cxn ang="0">
                  <a:pos x="77" y="190"/>
                </a:cxn>
                <a:cxn ang="0">
                  <a:pos x="8" y="22"/>
                </a:cxn>
              </a:cxnLst>
              <a:rect l="T0" t="T1" r="T2" b="T3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9" name="Freeform 14"/>
            <p:cNvSpPr>
              <a:spLocks/>
            </p:cNvSpPr>
            <p:nvPr/>
          </p:nvSpPr>
          <p:spPr bwMode="auto">
            <a:xfrm>
              <a:off x="3305804" y="5630785"/>
              <a:ext cx="146057" cy="309641"/>
            </a:xfrm>
            <a:custGeom>
              <a:avLst/>
              <a:gdLst>
                <a:gd name="T0" fmla="*/ 0 w 37"/>
                <a:gd name="T1" fmla="*/ 0 h 79"/>
                <a:gd name="T2" fmla="*/ 37 w 37"/>
                <a:gd name="T3" fmla="*/ 79 h 79"/>
              </a:gdLst>
              <a:ahLst/>
              <a:cxnLst>
                <a:cxn ang="0">
                  <a:pos x="28" y="79"/>
                </a:cxn>
                <a:cxn ang="0">
                  <a:pos x="37" y="79"/>
                </a:cxn>
                <a:cxn ang="0">
                  <a:pos x="0" y="0"/>
                </a:cxn>
                <a:cxn ang="0">
                  <a:pos x="28" y="79"/>
                </a:cxn>
              </a:cxnLst>
              <a:rect l="T0" t="T1" r="T2" b="T3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0" name="Freeform 15"/>
            <p:cNvSpPr>
              <a:spLocks/>
            </p:cNvSpPr>
            <p:nvPr/>
          </p:nvSpPr>
          <p:spPr bwMode="auto">
            <a:xfrm>
              <a:off x="2572813" y="2818321"/>
              <a:ext cx="700533" cy="2834099"/>
            </a:xfrm>
            <a:custGeom>
              <a:avLst/>
              <a:gdLst>
                <a:gd name="T0" fmla="*/ 0 w 178"/>
                <a:gd name="T1" fmla="*/ 0 h 722"/>
                <a:gd name="T2" fmla="*/ 178 w 178"/>
                <a:gd name="T3" fmla="*/ 722 h 722"/>
              </a:gdLst>
              <a:ahLst/>
              <a:cxnLst>
                <a:cxn ang="0">
                  <a:pos x="162" y="660"/>
                </a:cxn>
                <a:cxn ang="0">
                  <a:pos x="116" y="534"/>
                </a:cxn>
                <a:cxn ang="0">
                  <a:pos x="40" y="236"/>
                </a:cxn>
                <a:cxn ang="0">
                  <a:pos x="12" y="51"/>
                </a:cxn>
                <a:cxn ang="0">
                  <a:pos x="0" y="0"/>
                </a:cxn>
                <a:cxn ang="0">
                  <a:pos x="33" y="237"/>
                </a:cxn>
                <a:cxn ang="0">
                  <a:pos x="107" y="537"/>
                </a:cxn>
                <a:cxn ang="0">
                  <a:pos x="160" y="681"/>
                </a:cxn>
                <a:cxn ang="0">
                  <a:pos x="178" y="722"/>
                </a:cxn>
                <a:cxn ang="0">
                  <a:pos x="174" y="708"/>
                </a:cxn>
                <a:cxn ang="0">
                  <a:pos x="162" y="660"/>
                </a:cxn>
              </a:cxnLst>
              <a:rect l="T0" t="T1" r="T2" b="T3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1" name="Freeform 16"/>
            <p:cNvSpPr>
              <a:spLocks/>
            </p:cNvSpPr>
            <p:nvPr/>
          </p:nvSpPr>
          <p:spPr bwMode="auto">
            <a:xfrm>
              <a:off x="2506546" y="285750"/>
              <a:ext cx="90610" cy="2493358"/>
            </a:xfrm>
            <a:custGeom>
              <a:avLst/>
              <a:gdLst>
                <a:gd name="T0" fmla="*/ 0 w 23"/>
                <a:gd name="T1" fmla="*/ 0 h 635"/>
                <a:gd name="T2" fmla="*/ 23 w 23"/>
                <a:gd name="T3" fmla="*/ 635 h 635"/>
              </a:gdLst>
              <a:ahLst/>
              <a:cxnLst>
                <a:cxn ang="0">
                  <a:pos x="11" y="577"/>
                </a:cxn>
                <a:cxn ang="0">
                  <a:pos x="12" y="589"/>
                </a:cxn>
                <a:cxn ang="0">
                  <a:pos x="22" y="632"/>
                </a:cxn>
                <a:cxn ang="0">
                  <a:pos x="23" y="635"/>
                </a:cxn>
                <a:cxn ang="0">
                  <a:pos x="17" y="576"/>
                </a:cxn>
                <a:cxn ang="0">
                  <a:pos x="5" y="269"/>
                </a:cxn>
                <a:cxn ang="0">
                  <a:pos x="15" y="0"/>
                </a:cxn>
                <a:cxn ang="0">
                  <a:pos x="12" y="0"/>
                </a:cxn>
                <a:cxn ang="0">
                  <a:pos x="1" y="269"/>
                </a:cxn>
                <a:cxn ang="0">
                  <a:pos x="11" y="577"/>
                </a:cxn>
              </a:cxnLst>
              <a:rect l="T0" t="T1" r="T2" b="T3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2" name="Freeform 17"/>
            <p:cNvSpPr>
              <a:spLocks/>
            </p:cNvSpPr>
            <p:nvPr/>
          </p:nvSpPr>
          <p:spPr bwMode="auto">
            <a:xfrm>
              <a:off x="2553880" y="2599273"/>
              <a:ext cx="67619" cy="420517"/>
            </a:xfrm>
            <a:custGeom>
              <a:avLst/>
              <a:gdLst>
                <a:gd name="T0" fmla="*/ 0 w 17"/>
                <a:gd name="T1" fmla="*/ 0 h 107"/>
                <a:gd name="T2" fmla="*/ 17 w 17"/>
                <a:gd name="T3" fmla="*/ 107 h 107"/>
              </a:gdLst>
              <a:ahLst/>
              <a:cxnLst>
                <a:cxn ang="0">
                  <a:pos x="0" y="0"/>
                </a:cxn>
                <a:cxn ang="0">
                  <a:pos x="5" y="56"/>
                </a:cxn>
                <a:cxn ang="0">
                  <a:pos x="17" y="107"/>
                </a:cxn>
                <a:cxn ang="0">
                  <a:pos x="11" y="46"/>
                </a:cxn>
                <a:cxn ang="0">
                  <a:pos x="10" y="43"/>
                </a:cxn>
                <a:cxn ang="0">
                  <a:pos x="0" y="0"/>
                </a:cxn>
              </a:cxnLst>
              <a:rect l="T0" t="T1" r="T2" b="T3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3" name="Freeform 18"/>
            <p:cNvSpPr>
              <a:spLocks/>
            </p:cNvSpPr>
            <p:nvPr/>
          </p:nvSpPr>
          <p:spPr bwMode="auto">
            <a:xfrm>
              <a:off x="3143518" y="4757298"/>
              <a:ext cx="162286" cy="873487"/>
            </a:xfrm>
            <a:custGeom>
              <a:avLst/>
              <a:gdLst>
                <a:gd name="T0" fmla="*/ 0 w 41"/>
                <a:gd name="T1" fmla="*/ 0 h 222"/>
                <a:gd name="T2" fmla="*/ 41 w 41"/>
                <a:gd name="T3" fmla="*/ 222 h 222"/>
              </a:gdLst>
              <a:ahLst/>
              <a:cxnLst>
                <a:cxn ang="0">
                  <a:pos x="0" y="0"/>
                </a:cxn>
                <a:cxn ang="0">
                  <a:pos x="5" y="93"/>
                </a:cxn>
                <a:cxn ang="0">
                  <a:pos x="17" y="166"/>
                </a:cxn>
                <a:cxn ang="0">
                  <a:pos x="24" y="184"/>
                </a:cxn>
                <a:cxn ang="0">
                  <a:pos x="41" y="222"/>
                </a:cxn>
                <a:cxn ang="0">
                  <a:pos x="38" y="212"/>
                </a:cxn>
                <a:cxn ang="0">
                  <a:pos x="13" y="92"/>
                </a:cxn>
                <a:cxn ang="0">
                  <a:pos x="8" y="22"/>
                </a:cxn>
                <a:cxn ang="0">
                  <a:pos x="7" y="18"/>
                </a:cxn>
                <a:cxn ang="0">
                  <a:pos x="0" y="0"/>
                </a:cxn>
              </a:cxnLst>
              <a:rect l="T0" t="T1" r="T2" b="T3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4" name="Freeform 19"/>
            <p:cNvSpPr>
              <a:spLocks/>
            </p:cNvSpPr>
            <p:nvPr/>
          </p:nvSpPr>
          <p:spPr bwMode="auto">
            <a:xfrm>
              <a:off x="3147575" y="1282282"/>
              <a:ext cx="1768913" cy="3447973"/>
            </a:xfrm>
            <a:custGeom>
              <a:avLst/>
              <a:gdLst>
                <a:gd name="T0" fmla="*/ 0 w 450"/>
                <a:gd name="T1" fmla="*/ 0 h 878"/>
                <a:gd name="T2" fmla="*/ 450 w 450"/>
                <a:gd name="T3" fmla="*/ 878 h 878"/>
              </a:gdLst>
              <a:ahLst/>
              <a:cxnLst>
                <a:cxn ang="0">
                  <a:pos x="7" y="854"/>
                </a:cxn>
                <a:cxn ang="0">
                  <a:pos x="50" y="613"/>
                </a:cxn>
                <a:cxn ang="0">
                  <a:pos x="149" y="388"/>
                </a:cxn>
                <a:cxn ang="0">
                  <a:pos x="285" y="183"/>
                </a:cxn>
                <a:cxn ang="0">
                  <a:pos x="364" y="89"/>
                </a:cxn>
                <a:cxn ang="0">
                  <a:pos x="406" y="44"/>
                </a:cxn>
                <a:cxn ang="0">
                  <a:pos x="450" y="1"/>
                </a:cxn>
                <a:cxn ang="0">
                  <a:pos x="450" y="0"/>
                </a:cxn>
                <a:cxn ang="0">
                  <a:pos x="405" y="43"/>
                </a:cxn>
                <a:cxn ang="0">
                  <a:pos x="363" y="88"/>
                </a:cxn>
                <a:cxn ang="0">
                  <a:pos x="283" y="181"/>
                </a:cxn>
                <a:cxn ang="0">
                  <a:pos x="145" y="386"/>
                </a:cxn>
                <a:cxn ang="0">
                  <a:pos x="45" y="611"/>
                </a:cxn>
                <a:cxn ang="0">
                  <a:pos x="0" y="854"/>
                </a:cxn>
                <a:cxn ang="0">
                  <a:pos x="0" y="859"/>
                </a:cxn>
                <a:cxn ang="0">
                  <a:pos x="7" y="878"/>
                </a:cxn>
                <a:cxn ang="0">
                  <a:pos x="7" y="854"/>
                </a:cxn>
              </a:cxnLst>
              <a:rect l="T0" t="T1" r="T2" b="T3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5" name="Freeform 20"/>
            <p:cNvSpPr>
              <a:spLocks/>
            </p:cNvSpPr>
            <p:nvPr/>
          </p:nvSpPr>
          <p:spPr bwMode="auto">
            <a:xfrm>
              <a:off x="3273346" y="5652419"/>
              <a:ext cx="137943" cy="288007"/>
            </a:xfrm>
            <a:custGeom>
              <a:avLst/>
              <a:gdLst>
                <a:gd name="T0" fmla="*/ 0 w 35"/>
                <a:gd name="T1" fmla="*/ 0 h 73"/>
                <a:gd name="T2" fmla="*/ 35 w 35"/>
                <a:gd name="T3" fmla="*/ 73 h 73"/>
              </a:gdLst>
              <a:ahLst/>
              <a:cxnLst>
                <a:cxn ang="0">
                  <a:pos x="0" y="0"/>
                </a:cxn>
                <a:cxn ang="0">
                  <a:pos x="26" y="73"/>
                </a:cxn>
                <a:cxn ang="0">
                  <a:pos x="35" y="73"/>
                </a:cxn>
                <a:cxn ang="0">
                  <a:pos x="0" y="0"/>
                </a:cxn>
              </a:cxnLst>
              <a:rect l="T0" t="T1" r="T2" b="T3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6" name="Freeform 21"/>
            <p:cNvSpPr>
              <a:spLocks/>
            </p:cNvSpPr>
            <p:nvPr/>
          </p:nvSpPr>
          <p:spPr bwMode="auto">
            <a:xfrm>
              <a:off x="3143518" y="4655887"/>
              <a:ext cx="31104" cy="189300"/>
            </a:xfrm>
            <a:custGeom>
              <a:avLst/>
              <a:gdLst>
                <a:gd name="T0" fmla="*/ 0 w 8"/>
                <a:gd name="T1" fmla="*/ 0 h 48"/>
                <a:gd name="T2" fmla="*/ 8 w 8"/>
                <a:gd name="T3" fmla="*/ 48 h 48"/>
              </a:gdLst>
              <a:ahLst/>
              <a:cxnLst>
                <a:cxn ang="0">
                  <a:pos x="7" y="44"/>
                </a:cxn>
                <a:cxn ang="0">
                  <a:pos x="8" y="48"/>
                </a:cxn>
                <a:cxn ang="0">
                  <a:pos x="8" y="19"/>
                </a:cxn>
                <a:cxn ang="0">
                  <a:pos x="1" y="0"/>
                </a:cxn>
                <a:cxn ang="0">
                  <a:pos x="0" y="26"/>
                </a:cxn>
                <a:cxn ang="0">
                  <a:pos x="7" y="44"/>
                </a:cxn>
              </a:cxnLst>
              <a:rect l="T0" t="T1" r="T2" b="T3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7" name="Freeform 22"/>
            <p:cNvSpPr>
              <a:spLocks/>
            </p:cNvSpPr>
            <p:nvPr/>
          </p:nvSpPr>
          <p:spPr bwMode="auto">
            <a:xfrm>
              <a:off x="3211137" y="5410385"/>
              <a:ext cx="204209" cy="530041"/>
            </a:xfrm>
            <a:custGeom>
              <a:avLst/>
              <a:gdLst>
                <a:gd name="T0" fmla="*/ 0 w 52"/>
                <a:gd name="T1" fmla="*/ 0 h 135"/>
                <a:gd name="T2" fmla="*/ 52 w 52"/>
                <a:gd name="T3" fmla="*/ 135 h 135"/>
              </a:gdLst>
              <a:ahLst/>
              <a:cxnLst>
                <a:cxn ang="0">
                  <a:pos x="7" y="18"/>
                </a:cxn>
                <a:cxn ang="0">
                  <a:pos x="0" y="0"/>
                </a:cxn>
                <a:cxn ang="0">
                  <a:pos x="12" y="48"/>
                </a:cxn>
                <a:cxn ang="0">
                  <a:pos x="16" y="62"/>
                </a:cxn>
                <a:cxn ang="0">
                  <a:pos x="51" y="135"/>
                </a:cxn>
                <a:cxn ang="0">
                  <a:pos x="52" y="135"/>
                </a:cxn>
                <a:cxn ang="0">
                  <a:pos x="24" y="56"/>
                </a:cxn>
                <a:cxn ang="0">
                  <a:pos x="7" y="18"/>
                </a:cxn>
              </a:cxnLst>
              <a:rect l="T0" t="T1" r="T2" b="T3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6988" y="0"/>
            <a:ext cx="2357437" cy="6853238"/>
            <a:chOff x="6627813" y="195610"/>
            <a:chExt cx="1952625" cy="5678141"/>
          </a:xfrm>
        </p:grpSpPr>
        <p:sp>
          <p:nvSpPr>
            <p:cNvPr id="1034" name="Freeform 27"/>
            <p:cNvSpPr>
              <a:spLocks/>
            </p:cNvSpPr>
            <p:nvPr/>
          </p:nvSpPr>
          <p:spPr bwMode="auto">
            <a:xfrm>
              <a:off x="6627813" y="195610"/>
              <a:ext cx="408933" cy="3646005"/>
            </a:xfrm>
            <a:custGeom>
              <a:avLst/>
              <a:gdLst>
                <a:gd name="T0" fmla="*/ 0 w 103"/>
                <a:gd name="T1" fmla="*/ 0 h 920"/>
                <a:gd name="T2" fmla="*/ 103 w 103"/>
                <a:gd name="T3" fmla="*/ 920 h 920"/>
              </a:gdLst>
              <a:ahLst/>
              <a:cxnLst>
                <a:cxn ang="0">
                  <a:pos x="7" y="210"/>
                </a:cxn>
                <a:cxn ang="0">
                  <a:pos x="26" y="445"/>
                </a:cxn>
                <a:cxn ang="0">
                  <a:pos x="57" y="679"/>
                </a:cxn>
                <a:cxn ang="0">
                  <a:pos x="101" y="911"/>
                </a:cxn>
                <a:cxn ang="0">
                  <a:pos x="103" y="920"/>
                </a:cxn>
                <a:cxn ang="0">
                  <a:pos x="99" y="874"/>
                </a:cxn>
                <a:cxn ang="0">
                  <a:pos x="99" y="866"/>
                </a:cxn>
                <a:cxn ang="0">
                  <a:pos x="63" y="678"/>
                </a:cxn>
                <a:cxn ang="0">
                  <a:pos x="30" y="444"/>
                </a:cxn>
                <a:cxn ang="0">
                  <a:pos x="9" y="209"/>
                </a:cxn>
                <a:cxn ang="0">
                  <a:pos x="3" y="92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92"/>
                </a:cxn>
                <a:cxn ang="0">
                  <a:pos x="7" y="210"/>
                </a:cxn>
              </a:cxnLst>
              <a:rect l="T0" t="T1" r="T2" b="T3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5" name="Freeform 28"/>
            <p:cNvSpPr>
              <a:spLocks/>
            </p:cNvSpPr>
            <p:nvPr/>
          </p:nvSpPr>
          <p:spPr bwMode="auto">
            <a:xfrm>
              <a:off x="7061730" y="3771905"/>
              <a:ext cx="349763" cy="1310037"/>
            </a:xfrm>
            <a:custGeom>
              <a:avLst/>
              <a:gdLst>
                <a:gd name="T0" fmla="*/ 0 w 88"/>
                <a:gd name="T1" fmla="*/ 0 h 330"/>
                <a:gd name="T2" fmla="*/ 88 w 88"/>
                <a:gd name="T3" fmla="*/ 330 h 330"/>
              </a:gdLst>
              <a:ahLst/>
              <a:cxnLst>
                <a:cxn ang="0">
                  <a:pos x="53" y="229"/>
                </a:cxn>
                <a:cxn ang="0">
                  <a:pos x="88" y="330"/>
                </a:cxn>
                <a:cxn ang="0">
                  <a:pos x="88" y="308"/>
                </a:cxn>
                <a:cxn ang="0">
                  <a:pos x="88" y="304"/>
                </a:cxn>
                <a:cxn ang="0">
                  <a:pos x="62" y="226"/>
                </a:cxn>
                <a:cxn ang="0">
                  <a:pos x="0" y="0"/>
                </a:cxn>
                <a:cxn ang="0">
                  <a:pos x="7" y="63"/>
                </a:cxn>
                <a:cxn ang="0">
                  <a:pos x="53" y="229"/>
                </a:cxn>
              </a:cxnLst>
              <a:rect l="T0" t="T1" r="T2" b="T3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6" name="Freeform 29"/>
            <p:cNvSpPr>
              <a:spLocks/>
            </p:cNvSpPr>
            <p:nvPr/>
          </p:nvSpPr>
          <p:spPr bwMode="auto">
            <a:xfrm>
              <a:off x="7439105" y="5053005"/>
              <a:ext cx="357653" cy="820746"/>
            </a:xfrm>
            <a:custGeom>
              <a:avLst/>
              <a:gdLst>
                <a:gd name="T0" fmla="*/ 0 w 90"/>
                <a:gd name="T1" fmla="*/ 0 h 207"/>
                <a:gd name="T2" fmla="*/ 90 w 90"/>
                <a:gd name="T3" fmla="*/ 207 h 207"/>
              </a:gdLst>
              <a:ahLst/>
              <a:cxnLst>
                <a:cxn ang="0">
                  <a:pos x="6" y="15"/>
                </a:cxn>
                <a:cxn ang="0">
                  <a:pos x="0" y="0"/>
                </a:cxn>
                <a:cxn ang="0">
                  <a:pos x="1" y="29"/>
                </a:cxn>
                <a:cxn ang="0">
                  <a:pos x="42" y="127"/>
                </a:cxn>
                <a:cxn ang="0">
                  <a:pos x="80" y="207"/>
                </a:cxn>
                <a:cxn ang="0">
                  <a:pos x="90" y="207"/>
                </a:cxn>
                <a:cxn ang="0">
                  <a:pos x="50" y="123"/>
                </a:cxn>
                <a:cxn ang="0">
                  <a:pos x="6" y="15"/>
                </a:cxn>
              </a:cxnLst>
              <a:rect l="T0" t="T1" r="T2" b="T3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7" name="Freeform 30"/>
            <p:cNvSpPr>
              <a:spLocks/>
            </p:cNvSpPr>
            <p:nvPr/>
          </p:nvSpPr>
          <p:spPr bwMode="auto">
            <a:xfrm>
              <a:off x="7036746" y="3811364"/>
              <a:ext cx="457585" cy="1853254"/>
            </a:xfrm>
            <a:custGeom>
              <a:avLst/>
              <a:gdLst>
                <a:gd name="T0" fmla="*/ 0 w 115"/>
                <a:gd name="T1" fmla="*/ 0 h 467"/>
                <a:gd name="T2" fmla="*/ 115 w 115"/>
                <a:gd name="T3" fmla="*/ 467 h 467"/>
              </a:gdLst>
              <a:ahLst/>
              <a:cxnLst>
                <a:cxn ang="0">
                  <a:pos x="101" y="409"/>
                </a:cxn>
                <a:cxn ang="0">
                  <a:pos x="78" y="344"/>
                </a:cxn>
                <a:cxn ang="0">
                  <a:pos x="29" y="151"/>
                </a:cxn>
                <a:cxn ang="0">
                  <a:pos x="13" y="53"/>
                </a:cxn>
                <a:cxn ang="0">
                  <a:pos x="0" y="0"/>
                </a:cxn>
                <a:cxn ang="0">
                  <a:pos x="21" y="152"/>
                </a:cxn>
                <a:cxn ang="0">
                  <a:pos x="69" y="347"/>
                </a:cxn>
                <a:cxn ang="0">
                  <a:pos x="103" y="441"/>
                </a:cxn>
                <a:cxn ang="0">
                  <a:pos x="115" y="467"/>
                </a:cxn>
                <a:cxn ang="0">
                  <a:pos x="112" y="458"/>
                </a:cxn>
                <a:cxn ang="0">
                  <a:pos x="101" y="409"/>
                </a:cxn>
              </a:cxnLst>
              <a:rect l="T0" t="T1" r="T2" b="T3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8" name="Freeform 31"/>
            <p:cNvSpPr>
              <a:spLocks/>
            </p:cNvSpPr>
            <p:nvPr/>
          </p:nvSpPr>
          <p:spPr bwMode="auto">
            <a:xfrm>
              <a:off x="6993355" y="1263632"/>
              <a:ext cx="144639" cy="2508273"/>
            </a:xfrm>
            <a:custGeom>
              <a:avLst/>
              <a:gdLst>
                <a:gd name="T0" fmla="*/ 0 w 36"/>
                <a:gd name="T1" fmla="*/ 0 h 633"/>
                <a:gd name="T2" fmla="*/ 36 w 36"/>
                <a:gd name="T3" fmla="*/ 633 h 633"/>
              </a:gdLst>
              <a:ahLst/>
              <a:cxnLst>
                <a:cxn ang="0">
                  <a:pos x="17" y="633"/>
                </a:cxn>
                <a:cxn ang="0">
                  <a:pos x="13" y="597"/>
                </a:cxn>
                <a:cxn ang="0">
                  <a:pos x="5" y="398"/>
                </a:cxn>
                <a:cxn ang="0">
                  <a:pos x="13" y="198"/>
                </a:cxn>
                <a:cxn ang="0">
                  <a:pos x="22" y="99"/>
                </a:cxn>
                <a:cxn ang="0">
                  <a:pos x="36" y="0"/>
                </a:cxn>
                <a:cxn ang="0">
                  <a:pos x="35" y="0"/>
                </a:cxn>
                <a:cxn ang="0">
                  <a:pos x="20" y="99"/>
                </a:cxn>
                <a:cxn ang="0">
                  <a:pos x="10" y="198"/>
                </a:cxn>
                <a:cxn ang="0">
                  <a:pos x="1" y="398"/>
                </a:cxn>
                <a:cxn ang="0">
                  <a:pos x="7" y="589"/>
                </a:cxn>
                <a:cxn ang="0">
                  <a:pos x="16" y="632"/>
                </a:cxn>
                <a:cxn ang="0">
                  <a:pos x="17" y="633"/>
                </a:cxn>
              </a:cxnLst>
              <a:rect l="T0" t="T1" r="T2" b="T3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9" name="Freeform 32"/>
            <p:cNvSpPr>
              <a:spLocks/>
            </p:cNvSpPr>
            <p:nvPr/>
          </p:nvSpPr>
          <p:spPr bwMode="auto">
            <a:xfrm>
              <a:off x="7525889" y="5640943"/>
              <a:ext cx="111767" cy="232808"/>
            </a:xfrm>
            <a:custGeom>
              <a:avLst/>
              <a:gdLst>
                <a:gd name="T0" fmla="*/ 0 w 28"/>
                <a:gd name="T1" fmla="*/ 0 h 59"/>
                <a:gd name="T2" fmla="*/ 28 w 28"/>
                <a:gd name="T3" fmla="*/ 59 h 59"/>
              </a:gdLst>
              <a:ahLst/>
              <a:cxnLst>
                <a:cxn ang="0">
                  <a:pos x="22" y="59"/>
                </a:cxn>
                <a:cxn ang="0">
                  <a:pos x="28" y="59"/>
                </a:cxn>
                <a:cxn ang="0">
                  <a:pos x="0" y="0"/>
                </a:cxn>
                <a:cxn ang="0">
                  <a:pos x="22" y="59"/>
                </a:cxn>
              </a:cxnLst>
              <a:rect l="T0" t="T1" r="T2" b="T3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0" name="Freeform 33"/>
            <p:cNvSpPr>
              <a:spLocks/>
            </p:cNvSpPr>
            <p:nvPr/>
          </p:nvSpPr>
          <p:spPr bwMode="auto">
            <a:xfrm>
              <a:off x="7020967" y="3598286"/>
              <a:ext cx="68375" cy="424841"/>
            </a:xfrm>
            <a:custGeom>
              <a:avLst/>
              <a:gdLst>
                <a:gd name="T0" fmla="*/ 0 w 17"/>
                <a:gd name="T1" fmla="*/ 0 h 107"/>
                <a:gd name="T2" fmla="*/ 17 w 17"/>
                <a:gd name="T3" fmla="*/ 107 h 107"/>
              </a:gdLst>
              <a:ahLst/>
              <a:cxnLst>
                <a:cxn ang="0">
                  <a:pos x="4" y="54"/>
                </a:cxn>
                <a:cxn ang="0">
                  <a:pos x="17" y="107"/>
                </a:cxn>
                <a:cxn ang="0">
                  <a:pos x="10" y="44"/>
                </a:cxn>
                <a:cxn ang="0">
                  <a:pos x="9" y="43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" y="54"/>
                </a:cxn>
              </a:cxnLst>
              <a:rect l="T0" t="T1" r="T2" b="T3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1" name="Freeform 34"/>
            <p:cNvSpPr>
              <a:spLocks/>
            </p:cNvSpPr>
            <p:nvPr/>
          </p:nvSpPr>
          <p:spPr bwMode="auto">
            <a:xfrm>
              <a:off x="7411493" y="2802530"/>
              <a:ext cx="1168945" cy="2250475"/>
            </a:xfrm>
            <a:custGeom>
              <a:avLst/>
              <a:gdLst>
                <a:gd name="T0" fmla="*/ 0 w 294"/>
                <a:gd name="T1" fmla="*/ 0 h 568"/>
                <a:gd name="T2" fmla="*/ 294 w 294"/>
                <a:gd name="T3" fmla="*/ 568 h 568"/>
              </a:gdLst>
              <a:ahLst/>
              <a:cxnLst>
                <a:cxn ang="0">
                  <a:pos x="8" y="553"/>
                </a:cxn>
                <a:cxn ang="0">
                  <a:pos x="35" y="397"/>
                </a:cxn>
                <a:cxn ang="0">
                  <a:pos x="99" y="252"/>
                </a:cxn>
                <a:cxn ang="0">
                  <a:pos x="187" y="119"/>
                </a:cxn>
                <a:cxn ang="0">
                  <a:pos x="238" y="58"/>
                </a:cxn>
                <a:cxn ang="0">
                  <a:pos x="265" y="28"/>
                </a:cxn>
                <a:cxn ang="0">
                  <a:pos x="294" y="0"/>
                </a:cxn>
                <a:cxn ang="0">
                  <a:pos x="293" y="0"/>
                </a:cxn>
                <a:cxn ang="0">
                  <a:pos x="264" y="27"/>
                </a:cxn>
                <a:cxn ang="0">
                  <a:pos x="237" y="56"/>
                </a:cxn>
                <a:cxn ang="0">
                  <a:pos x="185" y="117"/>
                </a:cxn>
                <a:cxn ang="0">
                  <a:pos x="95" y="249"/>
                </a:cxn>
                <a:cxn ang="0">
                  <a:pos x="30" y="396"/>
                </a:cxn>
                <a:cxn ang="0">
                  <a:pos x="0" y="549"/>
                </a:cxn>
                <a:cxn ang="0">
                  <a:pos x="7" y="568"/>
                </a:cxn>
                <a:cxn ang="0">
                  <a:pos x="8" y="553"/>
                </a:cxn>
              </a:cxnLst>
              <a:rect l="T0" t="T1" r="T2" b="T3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2" name="Freeform 35"/>
            <p:cNvSpPr>
              <a:spLocks/>
            </p:cNvSpPr>
            <p:nvPr/>
          </p:nvSpPr>
          <p:spPr bwMode="auto">
            <a:xfrm>
              <a:off x="7494331" y="5664618"/>
              <a:ext cx="99932" cy="209133"/>
            </a:xfrm>
            <a:custGeom>
              <a:avLst/>
              <a:gdLst>
                <a:gd name="T0" fmla="*/ 0 w 25"/>
                <a:gd name="T1" fmla="*/ 0 h 53"/>
                <a:gd name="T2" fmla="*/ 25 w 25"/>
                <a:gd name="T3" fmla="*/ 53 h 53"/>
              </a:gdLst>
              <a:ahLst/>
              <a:cxnLst>
                <a:cxn ang="0">
                  <a:pos x="0" y="0"/>
                </a:cxn>
                <a:cxn ang="0">
                  <a:pos x="19" y="53"/>
                </a:cxn>
                <a:cxn ang="0">
                  <a:pos x="25" y="53"/>
                </a:cxn>
                <a:cxn ang="0">
                  <a:pos x="0" y="0"/>
                </a:cxn>
              </a:cxnLst>
              <a:rect l="T0" t="T1" r="T2" b="T3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3" name="Freeform 36"/>
            <p:cNvSpPr>
              <a:spLocks/>
            </p:cNvSpPr>
            <p:nvPr/>
          </p:nvSpPr>
          <p:spPr bwMode="auto">
            <a:xfrm>
              <a:off x="7411493" y="5081942"/>
              <a:ext cx="114396" cy="559001"/>
            </a:xfrm>
            <a:custGeom>
              <a:avLst/>
              <a:gdLst>
                <a:gd name="T0" fmla="*/ 0 w 29"/>
                <a:gd name="T1" fmla="*/ 0 h 141"/>
                <a:gd name="T2" fmla="*/ 29 w 29"/>
                <a:gd name="T3" fmla="*/ 141 h 141"/>
              </a:gdLst>
              <a:ahLst/>
              <a:cxnLst>
                <a:cxn ang="0">
                  <a:pos x="0" y="0"/>
                </a:cxn>
                <a:cxn ang="0">
                  <a:pos x="7" y="89"/>
                </a:cxn>
                <a:cxn ang="0">
                  <a:pos x="18" y="117"/>
                </a:cxn>
                <a:cxn ang="0">
                  <a:pos x="29" y="141"/>
                </a:cxn>
                <a:cxn ang="0">
                  <a:pos x="27" y="135"/>
                </a:cxn>
                <a:cxn ang="0">
                  <a:pos x="8" y="22"/>
                </a:cxn>
                <a:cxn ang="0">
                  <a:pos x="4" y="11"/>
                </a:cxn>
                <a:cxn ang="0">
                  <a:pos x="0" y="0"/>
                </a:cxn>
              </a:cxnLst>
              <a:rect l="T0" t="T1" r="T2" b="T3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4" name="Freeform 37"/>
            <p:cNvSpPr>
              <a:spLocks/>
            </p:cNvSpPr>
            <p:nvPr/>
          </p:nvSpPr>
          <p:spPr bwMode="auto">
            <a:xfrm>
              <a:off x="7411493" y="4978033"/>
              <a:ext cx="32872" cy="189403"/>
            </a:xfrm>
            <a:custGeom>
              <a:avLst/>
              <a:gdLst>
                <a:gd name="T0" fmla="*/ 0 w 8"/>
                <a:gd name="T1" fmla="*/ 0 h 48"/>
                <a:gd name="T2" fmla="*/ 8 w 8"/>
                <a:gd name="T3" fmla="*/ 48 h 48"/>
              </a:gdLst>
              <a:ahLst/>
              <a:cxnLst>
                <a:cxn ang="0">
                  <a:pos x="0" y="26"/>
                </a:cxn>
                <a:cxn ang="0">
                  <a:pos x="4" y="37"/>
                </a:cxn>
                <a:cxn ang="0">
                  <a:pos x="8" y="48"/>
                </a:cxn>
                <a:cxn ang="0">
                  <a:pos x="7" y="19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26"/>
                </a:cxn>
              </a:cxnLst>
              <a:rect l="T0" t="T1" r="T2" b="T3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5" name="Freeform 38"/>
            <p:cNvSpPr>
              <a:spLocks/>
            </p:cNvSpPr>
            <p:nvPr/>
          </p:nvSpPr>
          <p:spPr bwMode="auto">
            <a:xfrm>
              <a:off x="7439105" y="5434442"/>
              <a:ext cx="174882" cy="439309"/>
            </a:xfrm>
            <a:custGeom>
              <a:avLst/>
              <a:gdLst>
                <a:gd name="T0" fmla="*/ 0 w 44"/>
                <a:gd name="T1" fmla="*/ 0 h 111"/>
                <a:gd name="T2" fmla="*/ 44 w 44"/>
                <a:gd name="T3" fmla="*/ 111 h 111"/>
              </a:gdLst>
              <a:ahLst/>
              <a:cxnLst>
                <a:cxn ang="0">
                  <a:pos x="11" y="28"/>
                </a:cxn>
                <a:cxn ang="0">
                  <a:pos x="0" y="0"/>
                </a:cxn>
                <a:cxn ang="0">
                  <a:pos x="11" y="49"/>
                </a:cxn>
                <a:cxn ang="0">
                  <a:pos x="14" y="58"/>
                </a:cxn>
                <a:cxn ang="0">
                  <a:pos x="39" y="111"/>
                </a:cxn>
                <a:cxn ang="0">
                  <a:pos x="44" y="111"/>
                </a:cxn>
                <a:cxn ang="0">
                  <a:pos x="22" y="52"/>
                </a:cxn>
                <a:cxn ang="0">
                  <a:pos x="11" y="28"/>
                </a:cxn>
              </a:cxnLst>
              <a:rect l="T0" t="T1" r="T2" b="T3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2592388" y="623888"/>
            <a:ext cx="8912225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89213" y="2133600"/>
            <a:ext cx="8915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7518B77-C6E1-4A00-88CD-D601B56E96A8}" type="datetimeFigureOut">
              <a:rPr lang="ru-RU"/>
              <a:pPr>
                <a:defRPr/>
              </a:pPr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3" y="787400"/>
            <a:ext cx="779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000">
                <a:solidFill>
                  <a:srgbClr val="FEFFFF"/>
                </a:solidFill>
                <a:latin typeface="+mn-lt"/>
              </a:defRPr>
            </a:lvl1pPr>
          </a:lstStyle>
          <a:p>
            <a:pPr>
              <a:defRPr/>
            </a:pPr>
            <a:fld id="{73BDE9F4-CCAD-4A0B-B86F-F9ABF2ABA4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178DBB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178DBB"/>
          </a:solidFill>
          <a:latin typeface="Century Gothic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178DBB"/>
          </a:solidFill>
          <a:latin typeface="Century Gothic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178DBB"/>
          </a:solidFill>
          <a:latin typeface="Century Gothic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178DBB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avnopravie.org/news/novosti/v_zaporozhe_proshel_ocherednoj_sbor_slavyanskih_narodov_belorussii_rossii_ukrainy.html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Картинки по запросу &quot;прапор україни фон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8263" y="-87313"/>
            <a:ext cx="12260263" cy="698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050" y="3770313"/>
            <a:ext cx="9696450" cy="23002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Загрози незалежності України у </a:t>
            </a:r>
            <a:r>
              <a:rPr lang="be-BY" b="1" dirty="0" smtClean="0">
                <a:solidFill>
                  <a:schemeClr val="accent2">
                    <a:lumMod val="75000"/>
                  </a:schemeClr>
                </a:solidFill>
              </a:rPr>
              <a:t>1991-2013</a:t>
            </a:r>
            <a:r>
              <a:rPr lang="be-BY" b="1" dirty="0">
                <a:solidFill>
                  <a:schemeClr val="accent2">
                    <a:lumMod val="75000"/>
                  </a:schemeClr>
                </a:solidFill>
              </a:rPr>
              <a:t> </a:t>
            </a:r>
            <a:r>
              <a:rPr lang="be-BY" b="1" dirty="0" smtClean="0">
                <a:solidFill>
                  <a:schemeClr val="accent2">
                    <a:lumMod val="75000"/>
                  </a:schemeClr>
                </a:solidFill>
              </a:rPr>
              <a:t>рр.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Текстура - AVATAN PLUS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577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27650" name="Прямоугольник 2"/>
          <p:cNvSpPr>
            <a:spLocks noChangeArrowheads="1"/>
          </p:cNvSpPr>
          <p:nvPr/>
        </p:nvSpPr>
        <p:spPr bwMode="auto">
          <a:xfrm>
            <a:off x="6689725" y="228600"/>
            <a:ext cx="5502275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buFont typeface="Arial" charset="0"/>
              <a:buChar char="•"/>
            </a:pPr>
            <a:r>
              <a:rPr lang="be-BY" altLang="ru-RU" sz="2400">
                <a:latin typeface="Minion Pro"/>
                <a:cs typeface="Times New Roman" pitchFamily="18" charset="0"/>
              </a:rPr>
              <a:t>Представники радянської номенклатури продовжували сприймати </a:t>
            </a:r>
            <a:r>
              <a:rPr lang="be-BY" altLang="ru-RU" sz="2400" b="1">
                <a:latin typeface="Minion Pro"/>
                <a:cs typeface="Times New Roman" pitchFamily="18" charset="0"/>
              </a:rPr>
              <a:t>Україну як уламок СРСР</a:t>
            </a:r>
            <a:r>
              <a:rPr lang="be-BY" altLang="ru-RU" sz="2400">
                <a:latin typeface="Minion Pro"/>
                <a:cs typeface="Times New Roman" pitchFamily="18" charset="0"/>
              </a:rPr>
              <a:t>, який в результаті втручання «підступного Заходу», став незалежною країною. </a:t>
            </a:r>
            <a:r>
              <a:rPr lang="be-BY" altLang="ru-RU" sz="2400" i="1">
                <a:latin typeface="Minion Pro"/>
                <a:cs typeface="Times New Roman" pitchFamily="18" charset="0"/>
              </a:rPr>
              <a:t>Звідси</a:t>
            </a:r>
            <a:r>
              <a:rPr lang="be-BY" altLang="ru-RU" sz="2400">
                <a:latin typeface="Minion Pro"/>
                <a:cs typeface="Times New Roman" pitchFamily="18" charset="0"/>
              </a:rPr>
              <a:t> — один крок до відмови від державної незалежності і згоди </a:t>
            </a:r>
            <a:r>
              <a:rPr lang="ru-RU" altLang="ru-RU" sz="2400">
                <a:latin typeface="Minion Pro"/>
                <a:cs typeface="Times New Roman" pitchFamily="18" charset="0"/>
              </a:rPr>
              <a:t>на</a:t>
            </a:r>
            <a:r>
              <a:rPr lang="be-BY" altLang="ru-RU" sz="2400">
                <a:latin typeface="Minion Pro"/>
                <a:cs typeface="Times New Roman" pitchFamily="18" charset="0"/>
              </a:rPr>
              <a:t> відновлення у тій чи іншій формі СРСР. </a:t>
            </a:r>
          </a:p>
          <a:p>
            <a:pPr marL="342900" indent="-342900" eaLnBrk="0" hangingPunct="0"/>
            <a:r>
              <a:rPr lang="be-BY" altLang="ru-RU" sz="2400">
                <a:latin typeface="Minion Pro"/>
                <a:cs typeface="Times New Roman" pitchFamily="18" charset="0"/>
              </a:rPr>
              <a:t> </a:t>
            </a:r>
          </a:p>
          <a:p>
            <a:pPr marL="342900" indent="-342900" eaLnBrk="0" hangingPunct="0">
              <a:buFont typeface="Arial" charset="0"/>
              <a:buChar char="•"/>
            </a:pPr>
            <a:r>
              <a:rPr lang="be-BY" altLang="ru-RU" sz="2400">
                <a:latin typeface="Minion Pro"/>
                <a:cs typeface="Times New Roman" pitchFamily="18" charset="0"/>
              </a:rPr>
              <a:t>З 1991 і до 2014 рр. у владних кабінетах південноукраїнського регіону нерідко можна було почути таке: </a:t>
            </a:r>
            <a:r>
              <a:rPr lang="be-BY" altLang="ru-RU" sz="2400" i="1">
                <a:latin typeface="Minion Pro"/>
                <a:cs typeface="Times New Roman" pitchFamily="18" charset="0"/>
              </a:rPr>
              <a:t>«В августе 1991 г. была допущена ошибка. Е</a:t>
            </a:r>
            <a:r>
              <a:rPr lang="ru-RU" altLang="ru-RU" sz="2400" i="1">
                <a:latin typeface="Minion Pro"/>
                <a:cs typeface="Times New Roman" pitchFamily="18" charset="0"/>
              </a:rPr>
              <a:t>е следует исправить</a:t>
            </a:r>
            <a:r>
              <a:rPr lang="be-BY" altLang="ru-RU" sz="2400" i="1">
                <a:latin typeface="Minion Pro"/>
                <a:cs typeface="Times New Roman" pitchFamily="18" charset="0"/>
              </a:rPr>
              <a:t>»</a:t>
            </a:r>
            <a:r>
              <a:rPr lang="ru-RU" altLang="ru-RU" sz="2400" i="1">
                <a:latin typeface="Century Gothic" pitchFamily="34" charset="0"/>
              </a:rPr>
              <a:t> </a:t>
            </a:r>
            <a:endParaRPr lang="ru-RU" altLang="ru-RU" sz="3600" i="1"/>
          </a:p>
        </p:txBody>
      </p:sp>
      <p:pic>
        <p:nvPicPr>
          <p:cNvPr id="27651" name="Picture 2" descr="Запорожь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95325"/>
            <a:ext cx="6719888" cy="481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Прямоугольник 3"/>
          <p:cNvSpPr>
            <a:spLocks noChangeArrowheads="1"/>
          </p:cNvSpPr>
          <p:nvPr/>
        </p:nvSpPr>
        <p:spPr bwMode="auto">
          <a:xfrm>
            <a:off x="117475" y="5564188"/>
            <a:ext cx="21510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2F2F2F"/>
                </a:solidFill>
              </a:rPr>
              <a:t>Запоріжжя,1960 р.</a:t>
            </a:r>
            <a:endParaRPr lang="ru-RU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Коммунизм и коммунизмы: ilya_yu — LiveJour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Объект 2"/>
          <p:cNvSpPr>
            <a:spLocks noGrp="1"/>
          </p:cNvSpPr>
          <p:nvPr>
            <p:ph idx="1"/>
          </p:nvPr>
        </p:nvSpPr>
        <p:spPr>
          <a:xfrm>
            <a:off x="2855913" y="1130300"/>
            <a:ext cx="8915400" cy="3778250"/>
          </a:xfrm>
        </p:spPr>
        <p:txBody>
          <a:bodyPr/>
          <a:lstStyle/>
          <a:p>
            <a:pPr marL="0" indent="0" eaLnBrk="1" hangingPunct="1">
              <a:buFont typeface="Wingdings 3" pitchFamily="18" charset="2"/>
              <a:buNone/>
            </a:pPr>
            <a:r>
              <a:rPr lang="uk-UA" sz="2800" b="1" smtClean="0">
                <a:solidFill>
                  <a:schemeClr val="bg1"/>
                </a:solidFill>
              </a:rPr>
              <a:t>Частина радянсько-компартійної і господарської еліти Півдня і Сходу, не зацікавленої в демократичних перетвореннях і суверенізації України, взяла курс на її розкол. Спекулюючи на місцевих особливостях і територіальних відмінностях, вони стали закликати населення окремих регіонів до самовизначення і виділення зі складу України</a:t>
            </a:r>
            <a:endParaRPr lang="ru-RU" sz="2800" b="1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Текстура - AVATAN PLUS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-28577"/>
            <a:ext cx="12192000" cy="6886577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7700" y="4449763"/>
            <a:ext cx="10896600" cy="24511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uk-UA" sz="2400" dirty="0" smtClean="0">
                <a:solidFill>
                  <a:schemeClr val="tx1"/>
                </a:solidFill>
              </a:rPr>
              <a:t>У </a:t>
            </a:r>
            <a:r>
              <a:rPr lang="uk-UA" sz="2400" b="1" dirty="0" smtClean="0">
                <a:solidFill>
                  <a:schemeClr val="tx1"/>
                </a:solidFill>
              </a:rPr>
              <a:t>жовтні </a:t>
            </a:r>
            <a:r>
              <a:rPr lang="uk-UA" sz="2400" b="1" dirty="0">
                <a:solidFill>
                  <a:schemeClr val="tx1"/>
                </a:solidFill>
              </a:rPr>
              <a:t>1990 р. </a:t>
            </a:r>
            <a:r>
              <a:rPr lang="uk-UA" sz="2400" dirty="0">
                <a:solidFill>
                  <a:schemeClr val="tx1"/>
                </a:solidFill>
              </a:rPr>
              <a:t>на юридичному факультеті Одеського </a:t>
            </a:r>
            <a:r>
              <a:rPr lang="uk-UA" sz="2400" dirty="0" smtClean="0">
                <a:solidFill>
                  <a:schemeClr val="tx1"/>
                </a:solidFill>
              </a:rPr>
              <a:t>університету </a:t>
            </a:r>
            <a:r>
              <a:rPr lang="uk-UA" sz="2400" dirty="0">
                <a:solidFill>
                  <a:schemeClr val="tx1"/>
                </a:solidFill>
              </a:rPr>
              <a:t>було оголошено про створення партії "</a:t>
            </a:r>
            <a:r>
              <a:rPr lang="uk-UA" sz="2400" dirty="0" err="1">
                <a:solidFill>
                  <a:schemeClr val="tx1"/>
                </a:solidFill>
              </a:rPr>
              <a:t>новоросів</a:t>
            </a:r>
            <a:r>
              <a:rPr lang="uk-UA" sz="2400" dirty="0">
                <a:solidFill>
                  <a:schemeClr val="tx1"/>
                </a:solidFill>
              </a:rPr>
              <a:t>” ("</a:t>
            </a:r>
            <a:r>
              <a:rPr lang="uk-UA" sz="2400" dirty="0" err="1">
                <a:solidFill>
                  <a:schemeClr val="tx1"/>
                </a:solidFill>
              </a:rPr>
              <a:t>югоросів</a:t>
            </a:r>
            <a:r>
              <a:rPr lang="uk-UA" sz="2400" dirty="0">
                <a:solidFill>
                  <a:schemeClr val="tx1"/>
                </a:solidFill>
              </a:rPr>
              <a:t>"), представники якої стверджували, що в Одеській, Миколаївській і Херсонській областях </a:t>
            </a:r>
            <a:r>
              <a:rPr lang="uk-UA" sz="2400" b="1" dirty="0">
                <a:solidFill>
                  <a:schemeClr val="tx1"/>
                </a:solidFill>
              </a:rPr>
              <a:t>немає ні українців, ні росіян</a:t>
            </a:r>
            <a:r>
              <a:rPr lang="uk-UA" sz="2400" dirty="0">
                <a:solidFill>
                  <a:schemeClr val="tx1"/>
                </a:solidFill>
              </a:rPr>
              <a:t>, </a:t>
            </a:r>
            <a:r>
              <a:rPr lang="uk-UA" sz="2400" b="1" dirty="0">
                <a:solidFill>
                  <a:schemeClr val="tx1"/>
                </a:solidFill>
              </a:rPr>
              <a:t>а живе новий етнос (народ) "</a:t>
            </a:r>
            <a:r>
              <a:rPr lang="uk-UA" sz="2400" b="1" dirty="0" err="1">
                <a:solidFill>
                  <a:schemeClr val="tx1"/>
                </a:solidFill>
              </a:rPr>
              <a:t>новороси</a:t>
            </a:r>
            <a:r>
              <a:rPr lang="uk-UA" sz="2400" b="1" dirty="0">
                <a:solidFill>
                  <a:schemeClr val="tx1"/>
                </a:solidFill>
              </a:rPr>
              <a:t>" ("</a:t>
            </a:r>
            <a:r>
              <a:rPr lang="uk-UA" sz="2400" b="1" dirty="0" err="1">
                <a:solidFill>
                  <a:schemeClr val="tx1"/>
                </a:solidFill>
              </a:rPr>
              <a:t>югороси</a:t>
            </a:r>
            <a:r>
              <a:rPr lang="uk-UA" sz="2400" b="1" dirty="0">
                <a:solidFill>
                  <a:schemeClr val="tx1"/>
                </a:solidFill>
              </a:rPr>
              <a:t>"), </a:t>
            </a:r>
            <a:r>
              <a:rPr lang="uk-UA" sz="2400" dirty="0">
                <a:solidFill>
                  <a:schemeClr val="tx1"/>
                </a:solidFill>
              </a:rPr>
              <a:t>які мають право на самовизначення. </a:t>
            </a:r>
            <a:endParaRPr lang="ru-RU" sz="2400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9699" name="Picture 2" descr="Проект &quot;Новоросія&quot; зазнав краху - Порошенко - Korrespondent.n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74900" y="85725"/>
            <a:ext cx="6846888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Текстура - AVATAN PLUS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-28577"/>
            <a:ext cx="12192000" cy="6886577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6688" y="80963"/>
            <a:ext cx="10514012" cy="2095500"/>
          </a:xfrm>
        </p:spPr>
        <p:txBody>
          <a:bodyPr rtlCol="0">
            <a:normAutofit fontScale="850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uk-UA" sz="2800" dirty="0">
                <a:solidFill>
                  <a:schemeClr val="tx1"/>
                </a:solidFill>
              </a:rPr>
              <a:t>В Криму на початку </a:t>
            </a:r>
            <a:r>
              <a:rPr lang="uk-UA" sz="2800" dirty="0" smtClean="0">
                <a:solidFill>
                  <a:schemeClr val="tx1"/>
                </a:solidFill>
              </a:rPr>
              <a:t>1990-х </a:t>
            </a:r>
            <a:r>
              <a:rPr lang="uk-UA" sz="2800" dirty="0">
                <a:solidFill>
                  <a:schemeClr val="tx1"/>
                </a:solidFill>
              </a:rPr>
              <a:t>рр. місцеві сепаратисти за підтримки російського політикуму поставили </a:t>
            </a:r>
            <a:r>
              <a:rPr lang="uk-UA" sz="2800" b="1" dirty="0">
                <a:solidFill>
                  <a:schemeClr val="tx1"/>
                </a:solidFill>
              </a:rPr>
              <a:t>завдання про вихід півострова із складу України і приєднання до Російської Федерації.</a:t>
            </a:r>
            <a:r>
              <a:rPr lang="uk-UA" sz="2800" dirty="0">
                <a:solidFill>
                  <a:schemeClr val="tx1"/>
                </a:solidFill>
              </a:rPr>
              <a:t> Одним з найголовніших аргументів для обґрунтування цього наміру була надумана </a:t>
            </a:r>
            <a:r>
              <a:rPr lang="uk-UA" sz="2800" b="1" dirty="0">
                <a:solidFill>
                  <a:schemeClr val="tx1"/>
                </a:solidFill>
              </a:rPr>
              <a:t>ідея про "віковічні" зв’язки Криму з Росією</a:t>
            </a:r>
            <a:r>
              <a:rPr lang="uk-UA" sz="2800" dirty="0">
                <a:solidFill>
                  <a:schemeClr val="tx1"/>
                </a:solidFill>
              </a:rPr>
              <a:t> і про відсутність таких </a:t>
            </a:r>
            <a:r>
              <a:rPr lang="uk-UA" sz="2800" dirty="0" err="1">
                <a:solidFill>
                  <a:schemeClr val="tx1"/>
                </a:solidFill>
              </a:rPr>
              <a:t>зв’язків</a:t>
            </a:r>
            <a:r>
              <a:rPr lang="uk-UA" sz="2800" dirty="0">
                <a:solidFill>
                  <a:schemeClr val="tx1"/>
                </a:solidFill>
              </a:rPr>
              <a:t> з Україною. </a:t>
            </a:r>
            <a:endParaRPr lang="ru-RU" sz="2800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0723" name="Picture 6" descr="Крым в филателии — Википед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4600" y="2282825"/>
            <a:ext cx="7412038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20325" y="5437188"/>
            <a:ext cx="1971675" cy="1420812"/>
          </a:xfrm>
        </p:spPr>
        <p:txBody>
          <a:bodyPr rtlCol="0">
            <a:normAutofit fontScale="92500"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Проросійський мітинг 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</a:t>
            </a: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Севастополі.</a:t>
            </a:r>
            <a:endParaRPr lang="uk-UA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uk-UA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серпень 1993 р.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1747" name="Picture 2" descr="Пророссийский митинг в порту Севастополя. 4 августа 1993 г. Фотохроника ТАСС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220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21300" y="368300"/>
            <a:ext cx="6183313" cy="5543550"/>
          </a:xfrm>
        </p:spPr>
        <p:txBody>
          <a:bodyPr>
            <a:normAutofit/>
          </a:bodyPr>
          <a:lstStyle/>
          <a:p>
            <a:pPr eaLnBrk="1" hangingPunct="1"/>
            <a:r>
              <a:rPr lang="uk-UA" sz="2600" b="1" smtClean="0">
                <a:solidFill>
                  <a:schemeClr val="tx1"/>
                </a:solidFill>
              </a:rPr>
              <a:t>Зима 1994 </a:t>
            </a:r>
            <a:r>
              <a:rPr lang="uk-UA" sz="2600" smtClean="0">
                <a:solidFill>
                  <a:schemeClr val="tx1"/>
                </a:solidFill>
              </a:rPr>
              <a:t>р. - вибори до ВР АРК та вибори президента Криму. Вибори виграв </a:t>
            </a:r>
            <a:r>
              <a:rPr lang="uk-UA" sz="2600" b="1" smtClean="0">
                <a:solidFill>
                  <a:schemeClr val="tx1"/>
                </a:solidFill>
              </a:rPr>
              <a:t> Ю. Мєшков</a:t>
            </a:r>
            <a:r>
              <a:rPr lang="uk-UA" sz="2600" smtClean="0">
                <a:solidFill>
                  <a:schemeClr val="tx1"/>
                </a:solidFill>
              </a:rPr>
              <a:t> та очолюваний ним </a:t>
            </a:r>
            <a:r>
              <a:rPr lang="uk-UA" sz="2600" b="1" smtClean="0">
                <a:solidFill>
                  <a:schemeClr val="tx1"/>
                </a:solidFill>
              </a:rPr>
              <a:t>блок «Росія». </a:t>
            </a:r>
            <a:r>
              <a:rPr lang="uk-UA" sz="2600" smtClean="0">
                <a:solidFill>
                  <a:schemeClr val="tx1"/>
                </a:solidFill>
              </a:rPr>
              <a:t>На виборах за нього проголосувало у першому турі 38,5% виборців, а у другому – 75,2%. </a:t>
            </a:r>
          </a:p>
          <a:p>
            <a:pPr eaLnBrk="1" hangingPunct="1"/>
            <a:r>
              <a:rPr lang="uk-UA" sz="2600" b="1" smtClean="0">
                <a:solidFill>
                  <a:schemeClr val="tx1"/>
                </a:solidFill>
              </a:rPr>
              <a:t>Ю. Мєшков</a:t>
            </a:r>
            <a:r>
              <a:rPr lang="uk-UA" sz="2600" smtClean="0">
                <a:solidFill>
                  <a:schemeClr val="tx1"/>
                </a:solidFill>
              </a:rPr>
              <a:t> та очолюваний ним </a:t>
            </a:r>
            <a:r>
              <a:rPr lang="uk-UA" sz="2600" b="1" smtClean="0">
                <a:solidFill>
                  <a:schemeClr val="tx1"/>
                </a:solidFill>
              </a:rPr>
              <a:t>блок «Росія» </a:t>
            </a:r>
            <a:r>
              <a:rPr lang="uk-UA" sz="2600" smtClean="0">
                <a:solidFill>
                  <a:schemeClr val="tx1"/>
                </a:solidFill>
              </a:rPr>
              <a:t>виступав з лозунгами </a:t>
            </a:r>
            <a:r>
              <a:rPr lang="uk-UA" sz="2600" b="1" smtClean="0">
                <a:solidFill>
                  <a:schemeClr val="tx1"/>
                </a:solidFill>
              </a:rPr>
              <a:t>налагодження зв’язків з Росією аж до входження Криму до її складу</a:t>
            </a:r>
            <a:r>
              <a:rPr lang="uk-UA" sz="2600" smtClean="0">
                <a:solidFill>
                  <a:schemeClr val="tx1"/>
                </a:solidFill>
              </a:rPr>
              <a:t>. </a:t>
            </a:r>
            <a:endParaRPr lang="ru-RU" sz="2600" smtClean="0">
              <a:solidFill>
                <a:schemeClr val="tx1"/>
              </a:solidFill>
            </a:endParaRPr>
          </a:p>
        </p:txBody>
      </p:sp>
      <p:pic>
        <p:nvPicPr>
          <p:cNvPr id="32770" name="Picture 2" descr="Юрий Мешков (в центре) в день второго тура выборов президента Республики Крым. 16 января 1994 г. Дмитрий Телеоров. Фотохроника ТАСС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275" y="12700"/>
            <a:ext cx="4251325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Прямоугольник 3"/>
          <p:cNvSpPr>
            <a:spLocks noChangeArrowheads="1"/>
          </p:cNvSpPr>
          <p:nvPr/>
        </p:nvSpPr>
        <p:spPr bwMode="auto">
          <a:xfrm>
            <a:off x="4575175" y="6211888"/>
            <a:ext cx="6096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3F3F3A"/>
                </a:solidFill>
                <a:latin typeface="Gotham Pro"/>
              </a:rPr>
              <a:t>Ю. Мєшков (в центрі) в день другого туру виборів президента Республіки Крим. Січень 1994 р</a:t>
            </a:r>
            <a:endParaRPr lang="ru-RU" b="1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78750" y="317500"/>
            <a:ext cx="4125913" cy="58102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uk-UA" sz="2800" smtClean="0">
                <a:solidFill>
                  <a:schemeClr val="tx1"/>
                </a:solidFill>
                <a:latin typeface="Times New Roman" pitchFamily="18" charset="0"/>
              </a:rPr>
              <a:t>В </a:t>
            </a:r>
            <a:r>
              <a:rPr lang="uk-UA" sz="2800" b="1" smtClean="0">
                <a:solidFill>
                  <a:schemeClr val="tx1"/>
                </a:solidFill>
                <a:latin typeface="Times New Roman" pitchFamily="18" charset="0"/>
              </a:rPr>
              <a:t>2003 р</a:t>
            </a:r>
            <a:r>
              <a:rPr lang="uk-UA" sz="2800" smtClean="0">
                <a:solidFill>
                  <a:schemeClr val="tx1"/>
                </a:solidFill>
                <a:latin typeface="Times New Roman" pitchFamily="18" charset="0"/>
              </a:rPr>
              <a:t>. РФ наважилась спорудити дамбу в Керченській протоці </a:t>
            </a:r>
            <a:r>
              <a:rPr lang="ru-RU" sz="2800" smtClean="0">
                <a:solidFill>
                  <a:schemeClr val="tx1"/>
                </a:solidFill>
                <a:latin typeface="Times New Roman" pitchFamily="18" charset="0"/>
              </a:rPr>
              <a:t>від Таманського півострова до острова Тузла. Це був відкритий тиск РФ на Україну, відомий як </a:t>
            </a:r>
            <a:r>
              <a:rPr lang="ru-RU" sz="2800" b="1" smtClean="0">
                <a:solidFill>
                  <a:schemeClr val="tx1"/>
                </a:solidFill>
                <a:latin typeface="Times New Roman" pitchFamily="18" charset="0"/>
              </a:rPr>
              <a:t>конфлікт навколо Тузли</a:t>
            </a:r>
            <a:r>
              <a:rPr lang="ru-RU" sz="2800" smtClean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smtClean="0">
                <a:solidFill>
                  <a:schemeClr val="tx1"/>
                </a:solidFill>
                <a:latin typeface="Times New Roman" pitchFamily="18" charset="0"/>
              </a:rPr>
              <a:t>Мета побудови - </a:t>
            </a:r>
            <a:r>
              <a:rPr lang="ru-RU" sz="2800" b="1" smtClean="0">
                <a:solidFill>
                  <a:schemeClr val="tx1"/>
                </a:solidFill>
                <a:latin typeface="Times New Roman" pitchFamily="18" charset="0"/>
              </a:rPr>
              <a:t>з'єднання Криму з російським берегом.</a:t>
            </a:r>
          </a:p>
        </p:txBody>
      </p:sp>
      <p:pic>
        <p:nvPicPr>
          <p:cNvPr id="33794" name="Picture 2" descr="https://upload.wikimedia.org/wikipedia/commons/thumb/c/c9/Kerch_Strait%2C_Ukraine%2C_Russia%2C_near_natural_colors_satellite_image%2C_LandSat-5%2C_2011-08-30.jpg/1024px-Kerch_Strait%2C_Ukraine%2C_Russia%2C_near_natural_colors_satellite_image%2C_LandSat-5%2C_2011-08-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175" y="0"/>
            <a:ext cx="7248525" cy="677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Прямоугольник 3"/>
          <p:cNvSpPr>
            <a:spLocks noChangeArrowheads="1"/>
          </p:cNvSpPr>
          <p:nvPr/>
        </p:nvSpPr>
        <p:spPr bwMode="auto">
          <a:xfrm>
            <a:off x="7378700" y="6127750"/>
            <a:ext cx="4333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222222"/>
                </a:solidFill>
              </a:rPr>
              <a:t>Керченська протока після спорудження дамби</a:t>
            </a:r>
            <a:endParaRPr lang="ru-RU" b="1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Текстура - AVATAN PLUS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-28577"/>
            <a:ext cx="12192000" cy="6886577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34818" name="Объект 2"/>
          <p:cNvSpPr>
            <a:spLocks noGrp="1"/>
          </p:cNvSpPr>
          <p:nvPr>
            <p:ph idx="1"/>
          </p:nvPr>
        </p:nvSpPr>
        <p:spPr>
          <a:xfrm>
            <a:off x="342900" y="984250"/>
            <a:ext cx="5753100" cy="4889500"/>
          </a:xfrm>
        </p:spPr>
        <p:txBody>
          <a:bodyPr/>
          <a:lstStyle/>
          <a:p>
            <a:pPr eaLnBrk="1" hangingPunct="1"/>
            <a:r>
              <a:rPr lang="uk-UA" sz="2800" smtClean="0">
                <a:solidFill>
                  <a:schemeClr val="tx1"/>
                </a:solidFill>
                <a:latin typeface="Times New Roman" pitchFamily="18" charset="0"/>
              </a:rPr>
              <a:t>В Донбасі, на Харківщині, Дніпропетровщині і Запоріжжі в середовищі місцевої компартійної бюрократії і директорів великих підприємств (так званих "червоних директорів") на початку 1990 рр. стала поширюватися ідея створення тут місцевої автономії як засобу протистояти "жовто-блакитній" експансії з Заходу.</a:t>
            </a:r>
            <a:endParaRPr lang="ru-RU" sz="2800" smtClean="0">
              <a:solidFill>
                <a:schemeClr val="tx1"/>
              </a:solidFill>
              <a:latin typeface="Times New Roman" pitchFamily="18" charset="0"/>
            </a:endParaRPr>
          </a:p>
          <a:p>
            <a:pPr eaLnBrk="1" hangingPunct="1"/>
            <a:endParaRPr lang="ru-RU" sz="2800" smtClean="0">
              <a:latin typeface="Times New Roman" pitchFamily="18" charset="0"/>
            </a:endParaRPr>
          </a:p>
        </p:txBody>
      </p:sp>
      <p:pic>
        <p:nvPicPr>
          <p:cNvPr id="34819" name="Picture 2" descr="https://upload.wikimedia.org/wikipedia/commons/5/57/Motor_Sich_coin_R.jpg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6680200" y="984250"/>
            <a:ext cx="5092700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Текстура - AVATAN PLUS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577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35842" name="Picture 4" descr="https://upload.wikimedia.org/wikipedia/commons/thumb/0/06/Ukr_Referendum_1991.png/1280px-Ukr_Referendum_1991.png"/>
          <p:cNvPicPr>
            <a:picLocks noChangeAspect="1" noChangeArrowheads="1"/>
          </p:cNvPicPr>
          <p:nvPr/>
        </p:nvPicPr>
        <p:blipFill>
          <a:blip r:embed="rId3"/>
          <a:srcRect l="3989" t="5618" r="6818"/>
          <a:stretch>
            <a:fillRect/>
          </a:stretch>
        </p:blipFill>
        <p:spPr bwMode="auto">
          <a:xfrm>
            <a:off x="111125" y="150813"/>
            <a:ext cx="7756525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Прямоугольник 4"/>
          <p:cNvSpPr>
            <a:spLocks noChangeArrowheads="1"/>
          </p:cNvSpPr>
          <p:nvPr/>
        </p:nvSpPr>
        <p:spPr bwMode="auto">
          <a:xfrm>
            <a:off x="879475" y="6488113"/>
            <a:ext cx="11166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Підтримка Акту незалежності по областях у %, республіканський референдум </a:t>
            </a:r>
            <a:r>
              <a:rPr lang="ru-RU" b="1">
                <a:latin typeface="Century Gothic" pitchFamily="34" charset="0"/>
              </a:rPr>
              <a:t>1 грудня 1991 р. </a:t>
            </a:r>
          </a:p>
        </p:txBody>
      </p:sp>
      <p:sp>
        <p:nvSpPr>
          <p:cNvPr id="35844" name="Прямоугольник 7"/>
          <p:cNvSpPr>
            <a:spLocks noChangeArrowheads="1"/>
          </p:cNvSpPr>
          <p:nvPr/>
        </p:nvSpPr>
        <p:spPr bwMode="auto">
          <a:xfrm>
            <a:off x="7880350" y="296863"/>
            <a:ext cx="4297363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uk-UA" sz="2800">
                <a:latin typeface="Century Gothic" pitchFamily="34" charset="0"/>
              </a:rPr>
              <a:t>Сепаратистські настрої на початку 1990-х рр. не мали відчутної підтримки в населенні Півдня і Сходу України.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uk-UA" sz="2800">
                <a:latin typeface="Century Gothic" pitchFamily="34" charset="0"/>
              </a:rPr>
              <a:t>Переважна більшість жителів регіону на референдумі 1 грудня 1991 р. проголосувало за незалежність України</a:t>
            </a:r>
            <a:endParaRPr lang="ru-RU" sz="2800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 descr="Картинки по запросу &quot;прапор україни фон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8263" y="-58738"/>
            <a:ext cx="12260263" cy="698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Объект 2"/>
          <p:cNvSpPr>
            <a:spLocks noGrp="1"/>
          </p:cNvSpPr>
          <p:nvPr>
            <p:ph idx="1"/>
          </p:nvPr>
        </p:nvSpPr>
        <p:spPr>
          <a:xfrm>
            <a:off x="5241925" y="346075"/>
            <a:ext cx="6985000" cy="4073525"/>
          </a:xfrm>
        </p:spPr>
        <p:txBody>
          <a:bodyPr/>
          <a:lstStyle/>
          <a:p>
            <a:pPr eaLnBrk="1" hangingPunct="1"/>
            <a:r>
              <a:rPr lang="be-BY" sz="3200" b="1" smtClean="0">
                <a:solidFill>
                  <a:schemeClr val="bg1"/>
                </a:solidFill>
              </a:rPr>
              <a:t>Незавершеність української революції 1991 р. проявлялась у </a:t>
            </a:r>
            <a:r>
              <a:rPr lang="be-BY" sz="3200" b="1" u="sng" smtClean="0">
                <a:solidFill>
                  <a:schemeClr val="bg1"/>
                </a:solidFill>
              </a:rPr>
              <a:t>проголошенні багатовекторності зовнішньополітичних </a:t>
            </a:r>
            <a:r>
              <a:rPr lang="be-BY" sz="3200" b="1" smtClean="0">
                <a:solidFill>
                  <a:schemeClr val="bg1"/>
                </a:solidFill>
              </a:rPr>
              <a:t>орієнтирів. </a:t>
            </a:r>
            <a:endParaRPr lang="be-BY" sz="2400" b="1" smtClean="0">
              <a:solidFill>
                <a:schemeClr val="tx1"/>
              </a:solidFill>
            </a:endParaRPr>
          </a:p>
          <a:p>
            <a:pPr eaLnBrk="1" hangingPunct="1"/>
            <a:r>
              <a:rPr lang="be-BY" sz="2800" b="1" smtClean="0">
                <a:solidFill>
                  <a:schemeClr val="tx1"/>
                </a:solidFill>
              </a:rPr>
              <a:t>Посткомуністична номенклатура України </a:t>
            </a:r>
            <a:r>
              <a:rPr lang="be-BY" sz="2800" b="1" i="1" smtClean="0">
                <a:solidFill>
                  <a:schemeClr val="tx1"/>
                </a:solidFill>
              </a:rPr>
              <a:t>орієнтувалася на Москву</a:t>
            </a:r>
            <a:r>
              <a:rPr lang="be-BY" sz="2800" b="1" smtClean="0">
                <a:solidFill>
                  <a:schemeClr val="tx1"/>
                </a:solidFill>
              </a:rPr>
              <a:t>, з близьким їй авторитарний режим, </a:t>
            </a:r>
            <a:r>
              <a:rPr lang="ru-RU" sz="2800" b="1" smtClean="0">
                <a:solidFill>
                  <a:schemeClr val="tx1"/>
                </a:solidFill>
              </a:rPr>
              <a:t>а </a:t>
            </a:r>
            <a:r>
              <a:rPr lang="be-BY" sz="2800" b="1" smtClean="0">
                <a:solidFill>
                  <a:schemeClr val="tx1"/>
                </a:solidFill>
              </a:rPr>
              <a:t>демократичні сили — </a:t>
            </a:r>
            <a:r>
              <a:rPr lang="be-BY" sz="2800" b="1" i="1" smtClean="0">
                <a:solidFill>
                  <a:schemeClr val="tx1"/>
                </a:solidFill>
              </a:rPr>
              <a:t>на Європу</a:t>
            </a:r>
            <a:r>
              <a:rPr lang="be-BY" sz="2800" b="1" smtClean="0">
                <a:solidFill>
                  <a:schemeClr val="tx1"/>
                </a:solidFill>
              </a:rPr>
              <a:t> з її демократичними принципами</a:t>
            </a:r>
            <a:endParaRPr lang="ru-RU" sz="2800" b="1" smtClean="0">
              <a:solidFill>
                <a:schemeClr val="tx1"/>
              </a:solidFill>
            </a:endParaRPr>
          </a:p>
        </p:txBody>
      </p:sp>
      <p:pic>
        <p:nvPicPr>
          <p:cNvPr id="36867" name="Picture 2" descr="http://donjetsk.com/wp-content/uploads/2015/05/1371210405_gorsovet-deputaty-s-trofee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225" y="-87313"/>
            <a:ext cx="48736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Прямоугольник 3"/>
          <p:cNvSpPr>
            <a:spLocks noChangeArrowheads="1"/>
          </p:cNvSpPr>
          <p:nvPr/>
        </p:nvSpPr>
        <p:spPr bwMode="auto">
          <a:xfrm>
            <a:off x="149225" y="6311900"/>
            <a:ext cx="110378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t"/>
            <a:r>
              <a:rPr lang="ru-RU" b="1">
                <a:solidFill>
                  <a:srgbClr val="2D2D2D"/>
                </a:solidFill>
                <a:latin typeface="Roboto" pitchFamily="2" charset="0"/>
              </a:rPr>
              <a:t>22 серпня1991 р. Демократично налаштовані депутати донецької міськради із зірваними атрибутами комуністичної партійонї влади.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6" descr="Исследовательская работа &quot;Кадеты вчера и сегодня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175" y="0"/>
            <a:ext cx="12061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Прямоугольник 3"/>
          <p:cNvSpPr>
            <a:spLocks noChangeArrowheads="1"/>
          </p:cNvSpPr>
          <p:nvPr/>
        </p:nvSpPr>
        <p:spPr bwMode="auto">
          <a:xfrm>
            <a:off x="1803400" y="6488113"/>
            <a:ext cx="10947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222222"/>
                </a:solidFill>
              </a:rPr>
              <a:t>Оксамитова революція в Чехословаччин</a:t>
            </a:r>
            <a:r>
              <a:rPr lang="uk-UA">
                <a:solidFill>
                  <a:srgbClr val="222222"/>
                </a:solidFill>
              </a:rPr>
              <a:t>і,</a:t>
            </a:r>
            <a:r>
              <a:rPr lang="ru-RU">
                <a:solidFill>
                  <a:srgbClr val="222222"/>
                </a:solidFill>
              </a:rPr>
              <a:t> листопад 1989 р.</a:t>
            </a:r>
            <a:endParaRPr lang="ru-RU">
              <a:latin typeface="Century Gothic" pitchFamily="34" charset="0"/>
            </a:endParaRPr>
          </a:p>
        </p:txBody>
      </p:sp>
      <p:pic>
        <p:nvPicPr>
          <p:cNvPr id="19459" name="Picture 2" descr="Александер Дубчек та Вацлав Гавел на балконі Мелантріху. 24 листопада 1989 року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738" y="0"/>
            <a:ext cx="11256962" cy="652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7890" name="Объект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pPr eaLnBrk="1" hangingPunct="1"/>
            <a:r>
              <a:rPr lang="uk-UA" smtClean="0"/>
              <a:t>у</a:t>
            </a:r>
            <a:endParaRPr lang="ru-RU" smtClean="0"/>
          </a:p>
        </p:txBody>
      </p:sp>
      <p:pic>
        <p:nvPicPr>
          <p:cNvPr id="37891" name="Picture 6" descr="https://upload.wikimedia.org/wikipedia/commons/thumb/d/d5/%D0%A3%D0%BA%D1%80%D0%B0%D0%B8%D0%BD%D1%81%D0%BA%D0%B8%D0%B9_%22%D0%B2%D0%B0%D1%83%D1%87%D0%B5%D1%80%22.jpg/1024px-%D0%A3%D0%BA%D1%80%D0%B0%D0%B8%D0%BD%D1%81%D0%BA%D0%B8%D0%B9_%22%D0%B2%D0%B0%D1%83%D1%87%D0%B5%D1%80%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4800" y="0"/>
            <a:ext cx="93710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Текстура - AVATAN PLUS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577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02200" y="812800"/>
            <a:ext cx="7199313" cy="48006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be-BY" sz="3200" dirty="0">
                <a:solidFill>
                  <a:schemeClr val="tx1"/>
                </a:solidFill>
              </a:rPr>
              <a:t>«</a:t>
            </a:r>
            <a:r>
              <a:rPr lang="be-BY" sz="3200" i="1" dirty="0">
                <a:solidFill>
                  <a:schemeClr val="tx1"/>
                </a:solidFill>
              </a:rPr>
              <a:t>…За декілька років вайлувата, динозавроподібна комуністична номенклатура, схрестившись з енергійним і динамічним кримінальним світом, випродукувавши щось цілком нове й небувале, вельми умовно й приблизно охрещене олігархією</a:t>
            </a:r>
            <a:r>
              <a:rPr lang="be-BY" sz="3200" dirty="0">
                <a:solidFill>
                  <a:schemeClr val="tx1"/>
                </a:solidFill>
              </a:rPr>
              <a:t>».</a:t>
            </a:r>
            <a:endParaRPr lang="ru-RU" sz="3200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915" name="Прямоугольник 1"/>
          <p:cNvSpPr>
            <a:spLocks noChangeArrowheads="1"/>
          </p:cNvSpPr>
          <p:nvPr/>
        </p:nvSpPr>
        <p:spPr bwMode="auto">
          <a:xfrm>
            <a:off x="9915525" y="5734050"/>
            <a:ext cx="12620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>
                <a:latin typeface="Century Gothic" pitchFamily="34" charset="0"/>
              </a:rPr>
              <a:t>М. Рябчук</a:t>
            </a:r>
            <a:endParaRPr lang="ru-RU">
              <a:latin typeface="Century Gothic" pitchFamily="34" charset="0"/>
            </a:endParaRPr>
          </a:p>
        </p:txBody>
      </p:sp>
      <p:pic>
        <p:nvPicPr>
          <p:cNvPr id="38916" name="Picture 2" descr="Рябчук М. Зона відчуження : українська олігархія між сходом і заходом (2004) [djvu] | Оцифровано Гуртом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575" y="0"/>
            <a:ext cx="433705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Текстура - AVATAN PLUS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-38100" y="0"/>
            <a:ext cx="12192000" cy="6886577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39938" name="Объект 2"/>
          <p:cNvSpPr>
            <a:spLocks noGrp="1"/>
          </p:cNvSpPr>
          <p:nvPr>
            <p:ph idx="1"/>
          </p:nvPr>
        </p:nvSpPr>
        <p:spPr>
          <a:xfrm>
            <a:off x="76200" y="88900"/>
            <a:ext cx="12077700" cy="3848100"/>
          </a:xfrm>
        </p:spPr>
        <p:txBody>
          <a:bodyPr/>
          <a:lstStyle/>
          <a:p>
            <a:pPr eaLnBrk="1" hangingPunct="1"/>
            <a:r>
              <a:rPr lang="be-BY" sz="2800" smtClean="0">
                <a:solidFill>
                  <a:schemeClr val="tx1"/>
                </a:solidFill>
              </a:rPr>
              <a:t>Політичні орієнтири олігархату диктуються економічними інтересами, які пов’язані зі специфікою промисловості південно-східних областей України, що була традиційно зорієнтована на Росію.</a:t>
            </a:r>
          </a:p>
          <a:p>
            <a:pPr eaLnBrk="1" hangingPunct="1"/>
            <a:endParaRPr lang="be-BY" sz="2800" smtClean="0">
              <a:solidFill>
                <a:schemeClr val="tx1"/>
              </a:solidFill>
            </a:endParaRPr>
          </a:p>
          <a:p>
            <a:pPr eaLnBrk="1" hangingPunct="1"/>
            <a:r>
              <a:rPr lang="be-BY" sz="2800" smtClean="0">
                <a:solidFill>
                  <a:schemeClr val="tx1"/>
                </a:solidFill>
              </a:rPr>
              <a:t>Олігархи південно-</a:t>
            </a:r>
            <a:r>
              <a:rPr lang="uk-UA" sz="2800" smtClean="0">
                <a:solidFill>
                  <a:schemeClr val="tx1"/>
                </a:solidFill>
              </a:rPr>
              <a:t>схід</a:t>
            </a:r>
            <a:r>
              <a:rPr lang="be-BY" sz="2800" smtClean="0">
                <a:solidFill>
                  <a:schemeClr val="tx1"/>
                </a:solidFill>
              </a:rPr>
              <a:t>ної У</a:t>
            </a:r>
            <a:r>
              <a:rPr lang="ru-RU" sz="2800" smtClean="0">
                <a:solidFill>
                  <a:schemeClr val="tx1"/>
                </a:solidFill>
              </a:rPr>
              <a:t>к</a:t>
            </a:r>
            <a:r>
              <a:rPr lang="be-BY" sz="2800" smtClean="0">
                <a:solidFill>
                  <a:schemeClr val="tx1"/>
                </a:solidFill>
              </a:rPr>
              <a:t>раїни приросли родовою пуповиною до Росії. Звідси їх прагнення «прив’язати» всю Україну через підконтрольні органи влади до Росії.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Текстура - AVATAN PLUS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-41534"/>
            <a:ext cx="12192000" cy="6886577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" y="6515100"/>
            <a:ext cx="6291263" cy="330200"/>
          </a:xfrm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b="1" dirty="0">
                <a:solidFill>
                  <a:schemeClr val="tx1"/>
                </a:solidFill>
              </a:rPr>
              <a:t>Мітинг </a:t>
            </a:r>
            <a:r>
              <a:rPr lang="ru-RU" b="1" dirty="0" err="1">
                <a:solidFill>
                  <a:schemeClr val="tx1"/>
                </a:solidFill>
              </a:rPr>
              <a:t>прихильників</a:t>
            </a:r>
            <a:r>
              <a:rPr lang="ru-RU" b="1" dirty="0">
                <a:solidFill>
                  <a:schemeClr val="tx1"/>
                </a:solidFill>
              </a:rPr>
              <a:t> Януковича в </a:t>
            </a:r>
            <a:r>
              <a:rPr lang="ru-RU" b="1" dirty="0" err="1" smtClean="0">
                <a:solidFill>
                  <a:schemeClr val="tx1"/>
                </a:solidFill>
              </a:rPr>
              <a:t>Донецьку</a:t>
            </a:r>
            <a:r>
              <a:rPr lang="ru-RU" b="1" dirty="0" smtClean="0">
                <a:solidFill>
                  <a:schemeClr val="tx1"/>
                </a:solidFill>
              </a:rPr>
              <a:t>, 2005 р.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0964" name="Picture 2" descr="https://upload.wikimedia.org/wikipedia/commons/4/4d/Be3-balllku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" y="623888"/>
            <a:ext cx="7643813" cy="574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Прямоугольник 3"/>
          <p:cNvSpPr>
            <a:spLocks noChangeArrowheads="1"/>
          </p:cNvSpPr>
          <p:nvPr/>
        </p:nvSpPr>
        <p:spPr bwMode="auto">
          <a:xfrm>
            <a:off x="7720013" y="0"/>
            <a:ext cx="4510087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uk-UA" sz="2400">
                <a:latin typeface="Times New Roman" pitchFamily="18" charset="0"/>
              </a:rPr>
              <a:t>Продовжувались спроби спекуляції на особливостях різних регіонів України.</a:t>
            </a:r>
          </a:p>
          <a:p>
            <a:pPr marL="342900" indent="-342900">
              <a:buFont typeface="Wingdings" pitchFamily="2" charset="2"/>
              <a:buNone/>
            </a:pPr>
            <a:r>
              <a:rPr lang="uk-UA" sz="2400">
                <a:latin typeface="Times New Roman" pitchFamily="18" charset="0"/>
              </a:rPr>
              <a:t>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uk-UA" sz="2400">
                <a:latin typeface="Times New Roman" pitchFamily="18" charset="0"/>
              </a:rPr>
              <a:t>На протиставленні Сходу і Заходу України була побудована у 2004 р. виборча кампанія кандидата в Президенти України В. Януковича. </a:t>
            </a:r>
          </a:p>
          <a:p>
            <a:pPr marL="342900" indent="-342900">
              <a:buFont typeface="Wingdings" pitchFamily="2" charset="2"/>
              <a:buChar char="Ø"/>
            </a:pPr>
            <a:endParaRPr lang="uk-UA" sz="2400">
              <a:latin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uk-UA" sz="2400">
                <a:latin typeface="Times New Roman" pitchFamily="18" charset="0"/>
              </a:rPr>
              <a:t>Широкомасштабна фальсифікація результатів виборів викликала масові протести, які переросли в "Помаранчеву революцію". </a:t>
            </a:r>
            <a:endParaRPr lang="ru-RU" sz="2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Текстура - AVATAN PLUS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-41534"/>
            <a:ext cx="12192000" cy="6886577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45500" y="88900"/>
            <a:ext cx="3746500" cy="67691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sz="2400" dirty="0">
                <a:solidFill>
                  <a:schemeClr val="tx1"/>
                </a:solidFill>
              </a:rPr>
              <a:t>Як засіб боротьби з народним рухом був </a:t>
            </a:r>
            <a:r>
              <a:rPr lang="uk-UA" sz="2400" dirty="0" smtClean="0">
                <a:solidFill>
                  <a:schemeClr val="tx1"/>
                </a:solidFill>
              </a:rPr>
              <a:t>використаний сепаратизм</a:t>
            </a:r>
            <a:r>
              <a:rPr lang="uk-UA" sz="2400" dirty="0">
                <a:solidFill>
                  <a:schemeClr val="tx1"/>
                </a:solidFill>
              </a:rPr>
              <a:t>. На так </a:t>
            </a:r>
            <a:r>
              <a:rPr lang="uk-UA" sz="2400" dirty="0" smtClean="0">
                <a:solidFill>
                  <a:schemeClr val="tx1"/>
                </a:solidFill>
              </a:rPr>
              <a:t>званому </a:t>
            </a:r>
            <a:r>
              <a:rPr lang="uk-UA" sz="2400" b="1" dirty="0">
                <a:solidFill>
                  <a:schemeClr val="tx1"/>
                </a:solidFill>
              </a:rPr>
              <a:t>"З’їзді Рад усіх рівнів" </a:t>
            </a:r>
            <a:r>
              <a:rPr lang="uk-UA" sz="2400" dirty="0">
                <a:solidFill>
                  <a:schemeClr val="tx1"/>
                </a:solidFill>
              </a:rPr>
              <a:t>в Сєвєродонецьку </a:t>
            </a:r>
            <a:r>
              <a:rPr lang="uk-UA" sz="2400" b="1" dirty="0">
                <a:solidFill>
                  <a:schemeClr val="tx1"/>
                </a:solidFill>
              </a:rPr>
              <a:t>з закликом до </a:t>
            </a:r>
            <a:r>
              <a:rPr lang="uk-UA" sz="2400" b="1" dirty="0">
                <a:solidFill>
                  <a:srgbClr val="FF0000"/>
                </a:solidFill>
              </a:rPr>
              <a:t>створення Південно-Східної Української автономної республіки </a:t>
            </a:r>
            <a:r>
              <a:rPr lang="uk-UA" sz="2400" dirty="0">
                <a:solidFill>
                  <a:schemeClr val="tx1"/>
                </a:solidFill>
              </a:rPr>
              <a:t>виступили керівники тих областей південного сходу, де під час президентських виборів відбувалися </a:t>
            </a:r>
            <a:r>
              <a:rPr lang="uk-UA" sz="2400" dirty="0" err="1">
                <a:solidFill>
                  <a:schemeClr val="tx1"/>
                </a:solidFill>
              </a:rPr>
              <a:t>наймасштабніші</a:t>
            </a:r>
            <a:r>
              <a:rPr lang="uk-UA" sz="2400" dirty="0">
                <a:solidFill>
                  <a:schemeClr val="tx1"/>
                </a:solidFill>
              </a:rPr>
              <a:t> фальсифікації волевиявлення громадян – Харківської, Донецької, Луганської.</a:t>
            </a:r>
            <a:endParaRPr lang="ru-RU" sz="2400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1988" name="Picture 4" descr="Картинки по запросу &quot;З’їзді Рад усіх рівнів&quot; в Сєвєродонецьку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3975" y="525463"/>
            <a:ext cx="8553450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Прямоугольник 5"/>
          <p:cNvSpPr>
            <a:spLocks noChangeArrowheads="1"/>
          </p:cNvSpPr>
          <p:nvPr/>
        </p:nvSpPr>
        <p:spPr bwMode="auto">
          <a:xfrm>
            <a:off x="136525" y="6107113"/>
            <a:ext cx="72104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>
                <a:latin typeface="Century Gothic" pitchFamily="34" charset="0"/>
              </a:rPr>
              <a:t>З’їзд Рад усіх рівнів в Сєвєродонецьку, 28 листопада 2004 р.</a:t>
            </a:r>
            <a:endParaRPr lang="ru-RU" b="1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4" descr="Текстура - AVATAN PLU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12192000" cy="688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3011" name="Объект 2"/>
          <p:cNvSpPr>
            <a:spLocks noGrp="1"/>
          </p:cNvSpPr>
          <p:nvPr>
            <p:ph idx="1"/>
          </p:nvPr>
        </p:nvSpPr>
        <p:spPr>
          <a:xfrm>
            <a:off x="5238750" y="3575050"/>
            <a:ext cx="6667500" cy="2349500"/>
          </a:xfrm>
        </p:spPr>
        <p:txBody>
          <a:bodyPr/>
          <a:lstStyle/>
          <a:p>
            <a:pPr eaLnBrk="1" hangingPunct="1"/>
            <a:r>
              <a:rPr lang="be-BY" sz="2400" smtClean="0">
                <a:solidFill>
                  <a:schemeClr val="tx1"/>
                </a:solidFill>
                <a:latin typeface="Times New Roman" pitchFamily="18" charset="0"/>
              </a:rPr>
              <a:t>Олігархічна модель економіки і </a:t>
            </a:r>
            <a:r>
              <a:rPr lang="uk-UA" sz="2400" smtClean="0">
                <a:solidFill>
                  <a:schemeClr val="tx1"/>
                </a:solidFill>
                <a:latin typeface="Times New Roman" pitchFamily="18" charset="0"/>
              </a:rPr>
              <a:t>п</a:t>
            </a:r>
            <a:r>
              <a:rPr lang="be-BY" sz="2400" smtClean="0">
                <a:solidFill>
                  <a:schemeClr val="tx1"/>
                </a:solidFill>
                <a:latin typeface="Times New Roman" pitchFamily="18" charset="0"/>
              </a:rPr>
              <a:t>ідпорядков</a:t>
            </a:r>
            <a:r>
              <a:rPr lang="uk-UA" sz="2400" smtClean="0">
                <a:solidFill>
                  <a:schemeClr val="tx1"/>
                </a:solidFill>
                <a:latin typeface="Times New Roman" pitchFamily="18" charset="0"/>
              </a:rPr>
              <a:t>а</a:t>
            </a:r>
            <a:r>
              <a:rPr lang="be-BY" sz="2400" smtClean="0">
                <a:solidFill>
                  <a:schemeClr val="tx1"/>
                </a:solidFill>
                <a:latin typeface="Times New Roman" pitchFamily="18" charset="0"/>
              </a:rPr>
              <a:t>них їй державних структур законсервувала радянську меморіально-культурну спадщину, блокувала процес національно-культурного відродження, впровадження української мови в освіту та інші сфери життя.</a:t>
            </a:r>
            <a:endParaRPr lang="ru-RU" sz="240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43012" name="Picture 8" descr="Картинки по запросу &quot;памятник леніна&quot;"/>
          <p:cNvPicPr>
            <a:picLocks noChangeAspect="1" noChangeArrowheads="1"/>
          </p:cNvPicPr>
          <p:nvPr/>
        </p:nvPicPr>
        <p:blipFill>
          <a:blip r:embed="rId3"/>
          <a:srcRect l="20514"/>
          <a:stretch>
            <a:fillRect/>
          </a:stretch>
        </p:blipFill>
        <p:spPr bwMode="auto">
          <a:xfrm>
            <a:off x="177800" y="0"/>
            <a:ext cx="4138613" cy="675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10" descr="Картинки по запросу &quot;памятник леніна в одессе&quot;"/>
          <p:cNvPicPr>
            <a:picLocks noChangeAspect="1" noChangeArrowheads="1"/>
          </p:cNvPicPr>
          <p:nvPr/>
        </p:nvPicPr>
        <p:blipFill>
          <a:blip r:embed="rId4"/>
          <a:srcRect l="33568" t="14723" r="36060" b="26387"/>
          <a:stretch>
            <a:fillRect/>
          </a:stretch>
        </p:blipFill>
        <p:spPr bwMode="auto">
          <a:xfrm>
            <a:off x="6732588" y="0"/>
            <a:ext cx="2373312" cy="344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TextBox 4"/>
          <p:cNvSpPr txBox="1">
            <a:spLocks noChangeArrowheads="1"/>
          </p:cNvSpPr>
          <p:nvPr/>
        </p:nvSpPr>
        <p:spPr bwMode="auto">
          <a:xfrm>
            <a:off x="177800" y="0"/>
            <a:ext cx="1190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 i="1">
                <a:latin typeface="Century Gothic" pitchFamily="34" charset="0"/>
              </a:rPr>
              <a:t>Донецьк</a:t>
            </a:r>
            <a:endParaRPr lang="ru-RU" b="1" i="1">
              <a:latin typeface="Century Gothic" pitchFamily="34" charset="0"/>
            </a:endParaRPr>
          </a:p>
        </p:txBody>
      </p:sp>
      <p:sp>
        <p:nvSpPr>
          <p:cNvPr id="43015" name="TextBox 7"/>
          <p:cNvSpPr txBox="1">
            <a:spLocks noChangeArrowheads="1"/>
          </p:cNvSpPr>
          <p:nvPr/>
        </p:nvSpPr>
        <p:spPr bwMode="auto">
          <a:xfrm>
            <a:off x="8178800" y="-57150"/>
            <a:ext cx="981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 i="1">
                <a:latin typeface="Century Gothic" pitchFamily="34" charset="0"/>
              </a:rPr>
              <a:t>Одеса</a:t>
            </a:r>
            <a:endParaRPr lang="ru-RU" b="1" i="1">
              <a:latin typeface="Century Gothic" pitchFamily="34" charset="0"/>
            </a:endParaRPr>
          </a:p>
        </p:txBody>
      </p:sp>
      <p:pic>
        <p:nvPicPr>
          <p:cNvPr id="43016" name="Picture 12" descr="Картинки по запросу &quot;памятник леніна в крим&quot;"/>
          <p:cNvPicPr>
            <a:picLocks noChangeAspect="1" noChangeArrowheads="1"/>
          </p:cNvPicPr>
          <p:nvPr/>
        </p:nvPicPr>
        <p:blipFill>
          <a:blip r:embed="rId5"/>
          <a:srcRect l="31375" t="2147" r="35513" b="27107"/>
          <a:stretch>
            <a:fillRect/>
          </a:stretch>
        </p:blipFill>
        <p:spPr bwMode="auto">
          <a:xfrm>
            <a:off x="9121775" y="0"/>
            <a:ext cx="1978025" cy="344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7" name="TextBox 8"/>
          <p:cNvSpPr txBox="1">
            <a:spLocks noChangeArrowheads="1"/>
          </p:cNvSpPr>
          <p:nvPr/>
        </p:nvSpPr>
        <p:spPr bwMode="auto">
          <a:xfrm>
            <a:off x="10394950" y="-53975"/>
            <a:ext cx="720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 i="1">
                <a:latin typeface="Century Gothic" pitchFamily="34" charset="0"/>
              </a:rPr>
              <a:t>Ялта</a:t>
            </a:r>
            <a:endParaRPr lang="ru-RU" b="1" i="1">
              <a:latin typeface="Century Gothic" pitchFamily="34" charset="0"/>
            </a:endParaRPr>
          </a:p>
        </p:txBody>
      </p:sp>
      <p:pic>
        <p:nvPicPr>
          <p:cNvPr id="43018" name="Picture 2" descr="Пам'ятник Леніну (Мелітополь) — Вікіпедія"/>
          <p:cNvPicPr>
            <a:picLocks noChangeAspect="1" noChangeArrowheads="1"/>
          </p:cNvPicPr>
          <p:nvPr/>
        </p:nvPicPr>
        <p:blipFill>
          <a:blip r:embed="rId6"/>
          <a:srcRect l="40536" t="10045" r="34399" b="40335"/>
          <a:stretch>
            <a:fillRect/>
          </a:stretch>
        </p:blipFill>
        <p:spPr bwMode="auto">
          <a:xfrm>
            <a:off x="4348163" y="-36513"/>
            <a:ext cx="2322512" cy="3448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9" name="TextBox 6"/>
          <p:cNvSpPr txBox="1">
            <a:spLocks noChangeArrowheads="1"/>
          </p:cNvSpPr>
          <p:nvPr/>
        </p:nvSpPr>
        <p:spPr bwMode="auto">
          <a:xfrm>
            <a:off x="5213350" y="-41275"/>
            <a:ext cx="15224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 i="1">
                <a:latin typeface="Century Gothic" pitchFamily="34" charset="0"/>
              </a:rPr>
              <a:t>Мелітополь</a:t>
            </a:r>
            <a:endParaRPr lang="ru-RU" b="1" i="1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Текстура - AVATAN PLUS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-41534"/>
            <a:ext cx="12192000" cy="6886577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4035" name="Объект 2"/>
          <p:cNvSpPr>
            <a:spLocks noGrp="1"/>
          </p:cNvSpPr>
          <p:nvPr>
            <p:ph idx="1"/>
          </p:nvPr>
        </p:nvSpPr>
        <p:spPr>
          <a:xfrm>
            <a:off x="0" y="5473700"/>
            <a:ext cx="2832100" cy="1371600"/>
          </a:xfrm>
        </p:spPr>
        <p:txBody>
          <a:bodyPr/>
          <a:lstStyle/>
          <a:p>
            <a:pPr marL="0" indent="0" eaLnBrk="1" hangingPunct="1">
              <a:buFont typeface="Wingdings 3" pitchFamily="18" charset="2"/>
              <a:buNone/>
            </a:pPr>
            <a:r>
              <a:rPr lang="uk-UA" sz="1600" b="1" smtClean="0">
                <a:solidFill>
                  <a:schemeClr val="tx1"/>
                </a:solidFill>
              </a:rPr>
              <a:t>Меморіальні дошки Брежнєву, Щербицькому у м. Дніпрі</a:t>
            </a:r>
          </a:p>
          <a:p>
            <a:pPr marL="0" indent="0" eaLnBrk="1" hangingPunct="1">
              <a:buFont typeface="Wingdings 3" pitchFamily="18" charset="2"/>
              <a:buNone/>
            </a:pPr>
            <a:r>
              <a:rPr lang="uk-UA" sz="1600" b="1" smtClean="0">
                <a:solidFill>
                  <a:schemeClr val="tx1"/>
                </a:solidFill>
              </a:rPr>
              <a:t>Зняті в умовах декомунізації (2016 р.)</a:t>
            </a:r>
            <a:endParaRPr lang="ru-RU" sz="1600" b="1" smtClean="0">
              <a:solidFill>
                <a:schemeClr val="tx1"/>
              </a:solidFill>
            </a:endParaRPr>
          </a:p>
        </p:txBody>
      </p:sp>
      <p:pic>
        <p:nvPicPr>
          <p:cNvPr id="44036" name="Picture 2" descr="Картинки по запросу &quot;меморіальні дошки брєжневу дніпропетровськ&quot;"/>
          <p:cNvPicPr>
            <a:picLocks noChangeAspect="1" noChangeArrowheads="1"/>
          </p:cNvPicPr>
          <p:nvPr/>
        </p:nvPicPr>
        <p:blipFill>
          <a:blip r:embed="rId3"/>
          <a:srcRect l="21306" t="5836" r="4083"/>
          <a:stretch>
            <a:fillRect/>
          </a:stretch>
        </p:blipFill>
        <p:spPr bwMode="auto">
          <a:xfrm>
            <a:off x="2832100" y="-1588"/>
            <a:ext cx="40767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6" descr="Картинки по запросу &quot;меморіальні дошки брєжневу дніпропетровськ&quot;"/>
          <p:cNvPicPr>
            <a:picLocks noChangeAspect="1" noChangeArrowheads="1"/>
          </p:cNvPicPr>
          <p:nvPr/>
        </p:nvPicPr>
        <p:blipFill>
          <a:blip r:embed="rId4"/>
          <a:srcRect l="19577" t="4152" r="12280" b="16949"/>
          <a:stretch>
            <a:fillRect/>
          </a:stretch>
        </p:blipFill>
        <p:spPr bwMode="auto">
          <a:xfrm>
            <a:off x="7327900" y="0"/>
            <a:ext cx="4457700" cy="688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8" descr="http://www.ravnopravie.org/media/images/2354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163"/>
            <a:ext cx="8866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4" name="AutoShape 2" descr="Картинки по запросу &quot;«Собор народів Білорусії, Росії та України»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entury Gothic" pitchFamily="34" charset="0"/>
            </a:endParaRPr>
          </a:p>
        </p:txBody>
      </p:sp>
      <p:pic>
        <p:nvPicPr>
          <p:cNvPr id="49155" name="Picture 6" descr="Картинки по запросу &quot;Собор народов Белорусии, Росии  Украини»&quot;"/>
          <p:cNvPicPr>
            <a:picLocks noChangeAspect="1" noChangeArrowheads="1"/>
          </p:cNvPicPr>
          <p:nvPr/>
        </p:nvPicPr>
        <p:blipFill>
          <a:blip r:embed="rId3"/>
          <a:srcRect t="2623" b="4570"/>
          <a:stretch>
            <a:fillRect/>
          </a:stretch>
        </p:blipFill>
        <p:spPr bwMode="auto">
          <a:xfrm>
            <a:off x="8866188" y="1589088"/>
            <a:ext cx="3325812" cy="374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Прямоугольник 5"/>
          <p:cNvSpPr>
            <a:spLocks noChangeArrowheads="1"/>
          </p:cNvSpPr>
          <p:nvPr/>
        </p:nvSpPr>
        <p:spPr bwMode="auto">
          <a:xfrm rot="10800000" flipV="1">
            <a:off x="9029700" y="5410200"/>
            <a:ext cx="31623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entury Gothic" pitchFamily="34" charset="0"/>
                <a:hlinkClick r:id="rId4"/>
              </a:rPr>
              <a:t>http://www.ravnopravie.org/news/novosti/v_zaporozhe_proshel_ocherednoj_sbor_slavyanskih_narodov_belorussii_rossii_ukrainy.html</a:t>
            </a:r>
            <a:endParaRPr lang="ru-RU">
              <a:latin typeface="Century Gothic" pitchFamily="34" charset="0"/>
            </a:endParaRPr>
          </a:p>
        </p:txBody>
      </p:sp>
      <p:sp>
        <p:nvSpPr>
          <p:cNvPr id="49157" name="TextBox 1"/>
          <p:cNvSpPr txBox="1">
            <a:spLocks noChangeArrowheads="1"/>
          </p:cNvSpPr>
          <p:nvPr/>
        </p:nvSpPr>
        <p:spPr bwMode="auto">
          <a:xfrm>
            <a:off x="460375" y="6149975"/>
            <a:ext cx="3746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3200" b="1">
                <a:latin typeface="Century Gothic" pitchFamily="34" charset="0"/>
              </a:rPr>
              <a:t>м. Харків, 2004 р.</a:t>
            </a:r>
            <a:endParaRPr lang="ru-RU" sz="3200" b="1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4" descr="Картинки по запросу &quot;прапор україни фон&quot;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-68263" y="-87313"/>
            <a:ext cx="12260263" cy="698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45425" y="1651000"/>
            <a:ext cx="4217988" cy="4814888"/>
          </a:xfrm>
        </p:spPr>
        <p:txBody>
          <a:bodyPr rtlCol="0">
            <a:normAutofit/>
          </a:bodyPr>
          <a:lstStyle/>
          <a:p>
            <a:pPr marL="0" lvl="3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be-BY" sz="2000" b="1" dirty="0">
                <a:solidFill>
                  <a:schemeClr val="accent3"/>
                </a:solidFill>
              </a:rPr>
              <a:t>С. </a:t>
            </a:r>
            <a:r>
              <a:rPr lang="be-BY" sz="2000" b="1" dirty="0" smtClean="0">
                <a:solidFill>
                  <a:schemeClr val="accent3"/>
                </a:solidFill>
              </a:rPr>
              <a:t>Величенко:</a:t>
            </a:r>
            <a:endParaRPr lang="be-BY" sz="3200" b="1" i="1" dirty="0" smtClean="0">
              <a:solidFill>
                <a:schemeClr val="tx1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be-BY" sz="2800" b="1" i="1" dirty="0" smtClean="0">
                <a:solidFill>
                  <a:schemeClr val="tx1"/>
                </a:solidFill>
              </a:rPr>
              <a:t>-Собор </a:t>
            </a:r>
            <a:r>
              <a:rPr lang="be-BY" sz="2800" b="1" i="1" dirty="0">
                <a:solidFill>
                  <a:schemeClr val="tx1"/>
                </a:solidFill>
              </a:rPr>
              <a:t>слов’янських народів </a:t>
            </a:r>
            <a:r>
              <a:rPr lang="be-BY" sz="2800" b="1" i="1" dirty="0" smtClean="0">
                <a:solidFill>
                  <a:schemeClr val="tx1"/>
                </a:solidFill>
              </a:rPr>
              <a:t>є «конгресом </a:t>
            </a:r>
            <a:r>
              <a:rPr lang="be-BY" sz="2800" b="1" i="1" dirty="0">
                <a:solidFill>
                  <a:schemeClr val="tx1"/>
                </a:solidFill>
              </a:rPr>
              <a:t>російських неофашистів</a:t>
            </a:r>
            <a:r>
              <a:rPr lang="be-BY" sz="2800" b="1" i="1" dirty="0" smtClean="0">
                <a:solidFill>
                  <a:schemeClr val="tx1"/>
                </a:solidFill>
              </a:rPr>
              <a:t>»</a:t>
            </a:r>
            <a:endParaRPr lang="be-BY" sz="2800" b="1" dirty="0" smtClean="0">
              <a:solidFill>
                <a:schemeClr val="tx1"/>
              </a:solidFill>
            </a:endParaRPr>
          </a:p>
          <a:p>
            <a:pPr marL="1257300" lvl="3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be-BY" sz="1800" b="1" dirty="0" smtClean="0">
              <a:solidFill>
                <a:schemeClr val="tx1"/>
              </a:solidFill>
            </a:endParaRPr>
          </a:p>
          <a:p>
            <a:pPr marL="1257300" lvl="3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be-BY" sz="1800" b="1" dirty="0" smtClean="0">
                <a:solidFill>
                  <a:schemeClr val="tx1"/>
                </a:solidFill>
              </a:rPr>
              <a:t>(Н</a:t>
            </a:r>
            <a:r>
              <a:rPr lang="ru-RU" sz="1800" b="1" i="1" dirty="0" err="1" smtClean="0">
                <a:solidFill>
                  <a:schemeClr val="tx1"/>
                </a:solidFill>
              </a:rPr>
              <a:t>ауковий</a:t>
            </a:r>
            <a:r>
              <a:rPr lang="ru-RU" sz="1800" b="1" i="1" dirty="0" smtClean="0">
                <a:solidFill>
                  <a:schemeClr val="tx1"/>
                </a:solidFill>
              </a:rPr>
              <a:t> </a:t>
            </a:r>
            <a:r>
              <a:rPr lang="ru-RU" sz="1800" b="1" i="1" dirty="0" err="1" smtClean="0">
                <a:solidFill>
                  <a:schemeClr val="tx1"/>
                </a:solidFill>
              </a:rPr>
              <a:t>семінар</a:t>
            </a:r>
            <a:r>
              <a:rPr lang="ru-RU" sz="1800" b="1" i="1" dirty="0" smtClean="0">
                <a:solidFill>
                  <a:schemeClr val="tx1"/>
                </a:solidFill>
              </a:rPr>
              <a:t> </a:t>
            </a:r>
            <a:r>
              <a:rPr lang="ru-RU" sz="1800" b="1" i="1" dirty="0">
                <a:solidFill>
                  <a:schemeClr val="tx1"/>
                </a:solidFill>
              </a:rPr>
              <a:t>«Про </a:t>
            </a:r>
            <a:r>
              <a:rPr lang="ru-RU" sz="1800" b="1" i="1" dirty="0" err="1">
                <a:solidFill>
                  <a:schemeClr val="tx1"/>
                </a:solidFill>
              </a:rPr>
              <a:t>колоніалізм</a:t>
            </a:r>
            <a:r>
              <a:rPr lang="ru-RU" sz="1800" b="1" i="1" dirty="0">
                <a:solidFill>
                  <a:schemeClr val="tx1"/>
                </a:solidFill>
              </a:rPr>
              <a:t>, </a:t>
            </a:r>
            <a:r>
              <a:rPr lang="ru-RU" sz="1800" b="1" i="1" dirty="0" err="1">
                <a:solidFill>
                  <a:schemeClr val="tx1"/>
                </a:solidFill>
              </a:rPr>
              <a:t>капіталізм</a:t>
            </a:r>
            <a:r>
              <a:rPr lang="ru-RU" sz="1800" b="1" i="1" dirty="0">
                <a:solidFill>
                  <a:schemeClr val="tx1"/>
                </a:solidFill>
              </a:rPr>
              <a:t> та </a:t>
            </a:r>
            <a:r>
              <a:rPr lang="ru-RU" sz="1800" b="1" i="1" dirty="0" err="1">
                <a:solidFill>
                  <a:schemeClr val="tx1"/>
                </a:solidFill>
              </a:rPr>
              <a:t>український</a:t>
            </a:r>
            <a:r>
              <a:rPr lang="ru-RU" sz="1800" b="1" i="1" dirty="0">
                <a:solidFill>
                  <a:schemeClr val="tx1"/>
                </a:solidFill>
              </a:rPr>
              <a:t> </a:t>
            </a:r>
            <a:r>
              <a:rPr lang="ru-RU" sz="1800" b="1" i="1" dirty="0" err="1">
                <a:solidFill>
                  <a:schemeClr val="tx1"/>
                </a:solidFill>
              </a:rPr>
              <a:t>комунізм</a:t>
            </a:r>
            <a:r>
              <a:rPr lang="ru-RU" sz="1800" b="1" i="1" dirty="0">
                <a:solidFill>
                  <a:schemeClr val="tx1"/>
                </a:solidFill>
              </a:rPr>
              <a:t>» </a:t>
            </a:r>
            <a:endParaRPr lang="ru-RU" sz="1800" b="1" i="1" dirty="0" smtClean="0">
              <a:solidFill>
                <a:schemeClr val="tx1"/>
              </a:solidFill>
            </a:endParaRPr>
          </a:p>
          <a:p>
            <a:pPr marL="1257300" lvl="3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sz="1800" b="1" i="1" dirty="0" smtClean="0">
                <a:solidFill>
                  <a:schemeClr val="tx1"/>
                </a:solidFill>
              </a:rPr>
              <a:t>29 </a:t>
            </a:r>
            <a:r>
              <a:rPr lang="ru-RU" sz="1800" b="1" i="1" dirty="0" err="1">
                <a:solidFill>
                  <a:schemeClr val="tx1"/>
                </a:solidFill>
              </a:rPr>
              <a:t>жовтня</a:t>
            </a:r>
            <a:r>
              <a:rPr lang="ru-RU" sz="1800" b="1" i="1" dirty="0">
                <a:solidFill>
                  <a:schemeClr val="tx1"/>
                </a:solidFill>
              </a:rPr>
              <a:t> 2015 </a:t>
            </a:r>
            <a:r>
              <a:rPr lang="ru-RU" sz="1800" b="1" i="1" dirty="0" smtClean="0">
                <a:solidFill>
                  <a:schemeClr val="tx1"/>
                </a:solidFill>
              </a:rPr>
              <a:t>р.)</a:t>
            </a:r>
            <a:endParaRPr lang="ru-RU" sz="2200" b="1" i="1" dirty="0">
              <a:solidFill>
                <a:schemeClr val="tx1"/>
              </a:solidFill>
            </a:endParaRPr>
          </a:p>
        </p:txBody>
      </p:sp>
      <p:pic>
        <p:nvPicPr>
          <p:cNvPr id="50180" name="Picture 2" descr="Картинки по запросу &quot;Стівен Величенко&quot;"/>
          <p:cNvPicPr>
            <a:picLocks noChangeAspect="1" noChangeArrowheads="1"/>
          </p:cNvPicPr>
          <p:nvPr/>
        </p:nvPicPr>
        <p:blipFill>
          <a:blip r:embed="rId3"/>
          <a:srcRect l="15303" t="1997" r="20251" b="8948"/>
          <a:stretch>
            <a:fillRect/>
          </a:stretch>
        </p:blipFill>
        <p:spPr bwMode="auto">
          <a:xfrm>
            <a:off x="177800" y="63500"/>
            <a:ext cx="7366000" cy="679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2" descr="Про колоніалізм, капіталізм і український комунізм | Збруч"/>
          <p:cNvPicPr>
            <a:picLocks noChangeAspect="1" noChangeArrowheads="1"/>
          </p:cNvPicPr>
          <p:nvPr/>
        </p:nvPicPr>
        <p:blipFill>
          <a:blip r:embed="rId4"/>
          <a:srcRect l="58972" t="32309" r="9676" b="26024"/>
          <a:stretch>
            <a:fillRect/>
          </a:stretch>
        </p:blipFill>
        <p:spPr bwMode="auto">
          <a:xfrm>
            <a:off x="4902200" y="2176463"/>
            <a:ext cx="2641600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Текстура - AVATAN PLUS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-41534"/>
            <a:ext cx="12192000" cy="6886577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5600" y="46038"/>
            <a:ext cx="10883900" cy="48895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be-BY" sz="2800" b="1" i="1" dirty="0">
                <a:solidFill>
                  <a:schemeClr val="tx1"/>
                </a:solidFill>
              </a:rPr>
              <a:t>«Мы представляем интересы Юго-Восточного региона». </a:t>
            </a:r>
            <a:endParaRPr lang="be-BY" sz="2800" b="1" i="1" dirty="0" smtClean="0">
              <a:solidFill>
                <a:schemeClr val="tx1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be-BY" sz="2800" dirty="0">
                <a:solidFill>
                  <a:schemeClr val="tx1"/>
                </a:solidFill>
              </a:rPr>
              <a:t>У</a:t>
            </a:r>
            <a:r>
              <a:rPr lang="be-BY" sz="2800" dirty="0" smtClean="0">
                <a:solidFill>
                  <a:schemeClr val="tx1"/>
                </a:solidFill>
              </a:rPr>
              <a:t> </a:t>
            </a:r>
            <a:r>
              <a:rPr lang="be-BY" sz="2800" dirty="0">
                <a:solidFill>
                  <a:schemeClr val="tx1"/>
                </a:solidFill>
              </a:rPr>
              <a:t>зв’язку з тим, що, у Південно-Східній Україні </a:t>
            </a:r>
            <a:r>
              <a:rPr lang="be-BY" sz="2800" b="1" i="1" dirty="0">
                <a:solidFill>
                  <a:schemeClr val="tx1"/>
                </a:solidFill>
              </a:rPr>
              <a:t>«в основном весь промышленный потенциал…, управлять страной, экономикой должны представители Юго-Востока». </a:t>
            </a:r>
            <a:endParaRPr lang="ru-RU" sz="2800" b="1" i="1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1203" name="Picture 2" descr="Картинки по запросу &quot;в богуслаєв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3475" y="2082800"/>
            <a:ext cx="6291263" cy="47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Прямоугольник 1"/>
          <p:cNvSpPr>
            <a:spLocks noChangeArrowheads="1"/>
          </p:cNvSpPr>
          <p:nvPr/>
        </p:nvSpPr>
        <p:spPr bwMode="auto">
          <a:xfrm>
            <a:off x="7577138" y="2124075"/>
            <a:ext cx="44402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 i="1">
                <a:latin typeface="Century Gothic" pitchFamily="34" charset="0"/>
              </a:rPr>
              <a:t>З телевиступа В. Богуслаєва.</a:t>
            </a:r>
            <a:endParaRPr lang="ru-RU" b="1" i="1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Исследовательская работа &quot;Кадеты вчера и сегодня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96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0483" name="Объект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484" name="Picture 2" descr="Картинки по запросу &quot;руйнування берлінського муру&quot;"/>
          <p:cNvPicPr>
            <a:picLocks noChangeAspect="1" noChangeArrowheads="1"/>
          </p:cNvPicPr>
          <p:nvPr/>
        </p:nvPicPr>
        <p:blipFill>
          <a:blip r:embed="rId3"/>
          <a:srcRect t="7303"/>
          <a:stretch>
            <a:fillRect/>
          </a:stretch>
        </p:blipFill>
        <p:spPr bwMode="auto">
          <a:xfrm>
            <a:off x="392113" y="44450"/>
            <a:ext cx="11228387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Прямоугольник 3"/>
          <p:cNvSpPr>
            <a:spLocks noChangeArrowheads="1"/>
          </p:cNvSpPr>
          <p:nvPr/>
        </p:nvSpPr>
        <p:spPr bwMode="auto">
          <a:xfrm>
            <a:off x="1917700" y="6392863"/>
            <a:ext cx="66278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/>
              <a:t>Пад</a:t>
            </a:r>
            <a:r>
              <a:rPr lang="uk-UA" sz="2400"/>
              <a:t>іння Берлінського муру, </a:t>
            </a:r>
            <a:r>
              <a:rPr lang="ru-RU" sz="2400"/>
              <a:t>листопад1990 р.</a:t>
            </a:r>
            <a:endParaRPr lang="ru-RU" sz="2400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ертикальный свиток 4"/>
          <p:cNvSpPr/>
          <p:nvPr/>
        </p:nvSpPr>
        <p:spPr>
          <a:xfrm>
            <a:off x="1625600" y="1265238"/>
            <a:ext cx="11061700" cy="5122862"/>
          </a:xfrm>
          <a:prstGeom prst="verticalScroll">
            <a:avLst/>
          </a:prstGeom>
          <a:solidFill>
            <a:srgbClr val="FFCC66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94013" y="2371725"/>
            <a:ext cx="8915400" cy="3378200"/>
          </a:xfrm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be-BY" sz="2600" i="1" dirty="0">
                <a:solidFill>
                  <a:schemeClr val="tx1"/>
                </a:solidFill>
              </a:rPr>
              <a:t>«Політичні прив’язаності В’ячеслава Богуслаєва, як і економічні, — незмінні і одновекторні: рівняння на Росію. Схоже, що довгі роки проживання в Україні і навіть звання Героя України не допомогли росіянину з Казахстану зрозуміти просту річ: окрім спільної історії з Росією (як із Польщею, Туреччиною, Молдовою та іншими сусідами), Україна має ВЛАСНУ тисячолітню історію, право на власних героїв і власну державу». </a:t>
            </a:r>
            <a:endParaRPr lang="ru-RU" sz="2600" i="1" dirty="0">
              <a:solidFill>
                <a:schemeClr val="tx1"/>
              </a:solidFill>
            </a:endParaRPr>
          </a:p>
          <a:p>
            <a:pPr marL="0" indent="0" algn="r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uk-UA" dirty="0" smtClean="0">
                <a:solidFill>
                  <a:schemeClr val="tx1"/>
                </a:solidFill>
              </a:rPr>
              <a:t>Запорізький журналіст І. </a:t>
            </a:r>
            <a:r>
              <a:rPr lang="uk-UA" dirty="0" err="1" smtClean="0">
                <a:solidFill>
                  <a:schemeClr val="tx1"/>
                </a:solidFill>
              </a:rPr>
              <a:t>Ювас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Текстура - AVATAN PLUS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-41534"/>
            <a:ext cx="12192000" cy="6886577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3251" name="Picture 2" descr="Картинки по запросу &quot;«Русское движение Украины&quot;"/>
          <p:cNvPicPr>
            <a:picLocks noChangeAspect="1" noChangeArrowheads="1"/>
          </p:cNvPicPr>
          <p:nvPr/>
        </p:nvPicPr>
        <p:blipFill>
          <a:blip r:embed="rId3"/>
          <a:srcRect b="17401"/>
          <a:stretch>
            <a:fillRect/>
          </a:stretch>
        </p:blipFill>
        <p:spPr bwMode="auto">
          <a:xfrm>
            <a:off x="8791575" y="92075"/>
            <a:ext cx="3400425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4" descr="Картинки по запросу &quot;«За Русь единую»,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23888"/>
            <a:ext cx="8791575" cy="560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6" descr="Картинки по запросу &quot;«Русский культурный центр»,&quot;"/>
          <p:cNvPicPr>
            <a:picLocks noChangeAspect="1" noChangeArrowheads="1"/>
          </p:cNvPicPr>
          <p:nvPr/>
        </p:nvPicPr>
        <p:blipFill>
          <a:blip r:embed="rId5"/>
          <a:srcRect l="31816" r="33469"/>
          <a:stretch>
            <a:fillRect/>
          </a:stretch>
        </p:blipFill>
        <p:spPr bwMode="auto">
          <a:xfrm>
            <a:off x="8791575" y="3748088"/>
            <a:ext cx="340042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Блок-схема: процесс 3"/>
          <p:cNvSpPr/>
          <p:nvPr/>
        </p:nvSpPr>
        <p:spPr>
          <a:xfrm>
            <a:off x="5564188" y="5610225"/>
            <a:ext cx="2654300" cy="520700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chemeClr val="tx1"/>
                </a:solidFill>
              </a:rPr>
              <a:t>м. Миколаїв, 2012 р.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Объект 2"/>
          <p:cNvSpPr>
            <a:spLocks noGrp="1"/>
          </p:cNvSpPr>
          <p:nvPr>
            <p:ph idx="1"/>
          </p:nvPr>
        </p:nvSpPr>
        <p:spPr>
          <a:xfrm>
            <a:off x="5283200" y="546100"/>
            <a:ext cx="6284913" cy="3778250"/>
          </a:xfrm>
        </p:spPr>
        <p:txBody>
          <a:bodyPr/>
          <a:lstStyle/>
          <a:p>
            <a:pPr eaLnBrk="1" hangingPunct="1"/>
            <a:r>
              <a:rPr lang="uk-UA" sz="2400" smtClean="0">
                <a:solidFill>
                  <a:schemeClr val="tx1"/>
                </a:solidFill>
              </a:rPr>
              <a:t>В 2012 році </a:t>
            </a:r>
            <a:r>
              <a:rPr lang="uk-UA" sz="2400" b="1" smtClean="0">
                <a:solidFill>
                  <a:schemeClr val="tx1"/>
                </a:solidFill>
              </a:rPr>
              <a:t>за участі В. Богуслаєва</a:t>
            </a:r>
            <a:r>
              <a:rPr lang="uk-UA" sz="2400" smtClean="0">
                <a:solidFill>
                  <a:schemeClr val="tx1"/>
                </a:solidFill>
              </a:rPr>
              <a:t>, а 17 січня 2012 р. в Запорізькій обласній обласній бібліотеці організована </a:t>
            </a:r>
            <a:r>
              <a:rPr lang="uk-UA" sz="2400" b="1" smtClean="0">
                <a:solidFill>
                  <a:schemeClr val="tx1"/>
                </a:solidFill>
              </a:rPr>
              <a:t>прес-конференція</a:t>
            </a:r>
            <a:r>
              <a:rPr lang="uk-UA" sz="2400" smtClean="0">
                <a:solidFill>
                  <a:schemeClr val="tx1"/>
                </a:solidFill>
              </a:rPr>
              <a:t> з приводу презентації книги В. Поліщука </a:t>
            </a:r>
            <a:r>
              <a:rPr lang="uk-UA" sz="2400" b="1" smtClean="0">
                <a:solidFill>
                  <a:schemeClr val="tx1"/>
                </a:solidFill>
              </a:rPr>
              <a:t>«Горькая правда. Преступность ОУН-УПА». </a:t>
            </a:r>
            <a:r>
              <a:rPr lang="uk-UA" sz="2400" smtClean="0">
                <a:solidFill>
                  <a:schemeClr val="tx1"/>
                </a:solidFill>
              </a:rPr>
              <a:t>У інформації про цю подію, опублікованій в газеті «Мотор-Січ», оунівський рух характеризувався як різновидність фашизму, а його симпатики – українськими </a:t>
            </a:r>
            <a:r>
              <a:rPr lang="uk-UA" sz="2400" b="1" smtClean="0">
                <a:solidFill>
                  <a:schemeClr val="tx1"/>
                </a:solidFill>
              </a:rPr>
              <a:t>неонацистами</a:t>
            </a:r>
            <a:r>
              <a:rPr lang="uk-UA" sz="2400" smtClean="0">
                <a:solidFill>
                  <a:schemeClr val="tx1"/>
                </a:solidFill>
              </a:rPr>
              <a:t>.</a:t>
            </a:r>
            <a:endParaRPr lang="ru-RU" sz="2400" smtClean="0">
              <a:solidFill>
                <a:schemeClr val="tx1"/>
              </a:solidFill>
            </a:endParaRPr>
          </a:p>
        </p:txBody>
      </p:sp>
      <p:pic>
        <p:nvPicPr>
          <p:cNvPr id="54274" name="Picture 8" descr="Презентация книги &quot;Горькая правда. Преступления ОУН-УПА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29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Текстура - AVATAN PLUS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577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55298" name="Объект 2"/>
          <p:cNvSpPr>
            <a:spLocks noGrp="1"/>
          </p:cNvSpPr>
          <p:nvPr>
            <p:ph idx="1"/>
          </p:nvPr>
        </p:nvSpPr>
        <p:spPr>
          <a:xfrm>
            <a:off x="4157663" y="2219325"/>
            <a:ext cx="8013700" cy="4387850"/>
          </a:xfrm>
        </p:spPr>
        <p:txBody>
          <a:bodyPr/>
          <a:lstStyle/>
          <a:p>
            <a:pPr eaLnBrk="1" hangingPunct="1"/>
            <a:r>
              <a:rPr lang="ru-RU" sz="2000" smtClean="0">
                <a:solidFill>
                  <a:schemeClr val="tx1"/>
                </a:solidFill>
              </a:rPr>
              <a:t>Голова Запорізької обласної громадської організації «</a:t>
            </a:r>
            <a:r>
              <a:rPr lang="ru-RU" sz="2000" b="1" u="sng" smtClean="0">
                <a:solidFill>
                  <a:schemeClr val="tx1"/>
                </a:solidFill>
              </a:rPr>
              <a:t>Російський культурний центр» </a:t>
            </a:r>
            <a:r>
              <a:rPr lang="ru-RU" sz="2000" smtClean="0">
                <a:solidFill>
                  <a:schemeClr val="tx1"/>
                </a:solidFill>
              </a:rPr>
              <a:t>з </a:t>
            </a:r>
            <a:r>
              <a:rPr lang="ru-RU" sz="2000" b="1" smtClean="0">
                <a:solidFill>
                  <a:schemeClr val="tx1"/>
                </a:solidFill>
              </a:rPr>
              <a:t>1999 р.</a:t>
            </a:r>
          </a:p>
          <a:p>
            <a:pPr eaLnBrk="1" hangingPunct="1"/>
            <a:r>
              <a:rPr lang="ru-RU" sz="2000" smtClean="0">
                <a:solidFill>
                  <a:schemeClr val="tx1"/>
                </a:solidFill>
              </a:rPr>
              <a:t>Член Ради ВГО «Правозахисний громадський рух «</a:t>
            </a:r>
            <a:r>
              <a:rPr lang="ru-RU" sz="2000" b="1" u="sng" smtClean="0">
                <a:solidFill>
                  <a:schemeClr val="tx1"/>
                </a:solidFill>
              </a:rPr>
              <a:t>Російськомовна Україна » </a:t>
            </a:r>
            <a:r>
              <a:rPr lang="ru-RU" sz="2000" smtClean="0">
                <a:solidFill>
                  <a:schemeClr val="tx1"/>
                </a:solidFill>
              </a:rPr>
              <a:t>з </a:t>
            </a:r>
            <a:r>
              <a:rPr lang="ru-RU" sz="2000" b="1" smtClean="0">
                <a:solidFill>
                  <a:schemeClr val="tx1"/>
                </a:solidFill>
              </a:rPr>
              <a:t>2009 р.</a:t>
            </a:r>
          </a:p>
          <a:p>
            <a:pPr eaLnBrk="1" hangingPunct="1"/>
            <a:r>
              <a:rPr lang="ru-RU" sz="2000" smtClean="0">
                <a:solidFill>
                  <a:schemeClr val="tx1"/>
                </a:solidFill>
              </a:rPr>
              <a:t>У </a:t>
            </a:r>
            <a:r>
              <a:rPr lang="ru-RU" sz="2000" b="1" smtClean="0">
                <a:solidFill>
                  <a:schemeClr val="tx1"/>
                </a:solidFill>
              </a:rPr>
              <a:t>2006 </a:t>
            </a:r>
            <a:r>
              <a:rPr lang="ru-RU" sz="2000" smtClean="0">
                <a:solidFill>
                  <a:schemeClr val="tx1"/>
                </a:solidFill>
              </a:rPr>
              <a:t>р. Національним комітетом громадських нагород Російської Федерації нагороджений </a:t>
            </a:r>
            <a:r>
              <a:rPr lang="ru-RU" sz="2000" i="1" smtClean="0">
                <a:solidFill>
                  <a:schemeClr val="tx1"/>
                </a:solidFill>
              </a:rPr>
              <a:t>орденом Петра Великого </a:t>
            </a:r>
            <a:r>
              <a:rPr lang="en-US" sz="2000" i="1" smtClean="0">
                <a:solidFill>
                  <a:schemeClr val="tx1"/>
                </a:solidFill>
              </a:rPr>
              <a:t>I </a:t>
            </a:r>
            <a:r>
              <a:rPr lang="ru-RU" sz="2000" smtClean="0">
                <a:solidFill>
                  <a:schemeClr val="tx1"/>
                </a:solidFill>
              </a:rPr>
              <a:t>ступеня, </a:t>
            </a:r>
            <a:r>
              <a:rPr lang="ru-RU" sz="2000" b="1" smtClean="0">
                <a:solidFill>
                  <a:schemeClr val="tx1"/>
                </a:solidFill>
              </a:rPr>
              <a:t>15.12.08</a:t>
            </a:r>
            <a:r>
              <a:rPr lang="ru-RU" sz="2000" smtClean="0">
                <a:solidFill>
                  <a:schemeClr val="tx1"/>
                </a:solidFill>
              </a:rPr>
              <a:t> нагороджений орденом «За заслуги перед Запорізьким краєм» </a:t>
            </a:r>
            <a:r>
              <a:rPr lang="en-US" sz="2000" smtClean="0">
                <a:solidFill>
                  <a:schemeClr val="tx1"/>
                </a:solidFill>
              </a:rPr>
              <a:t>III </a:t>
            </a:r>
            <a:r>
              <a:rPr lang="ru-RU" sz="2000" smtClean="0">
                <a:solidFill>
                  <a:schemeClr val="tx1"/>
                </a:solidFill>
              </a:rPr>
              <a:t>ступеня.</a:t>
            </a:r>
          </a:p>
          <a:p>
            <a:pPr eaLnBrk="1" hangingPunct="1"/>
            <a:r>
              <a:rPr lang="ru-RU" sz="2000" b="1" smtClean="0">
                <a:solidFill>
                  <a:schemeClr val="tx1"/>
                </a:solidFill>
              </a:rPr>
              <a:t>2006-2016 р. </a:t>
            </a:r>
            <a:r>
              <a:rPr lang="ru-RU" sz="2000" smtClean="0">
                <a:solidFill>
                  <a:schemeClr val="tx1"/>
                </a:solidFill>
              </a:rPr>
              <a:t>- ректор Запорізького обласного інституту післядипломної педагогічної освіти</a:t>
            </a:r>
          </a:p>
          <a:p>
            <a:pPr eaLnBrk="1" hangingPunct="1"/>
            <a:r>
              <a:rPr lang="ru-RU" sz="2000" b="1" smtClean="0">
                <a:solidFill>
                  <a:schemeClr val="tx1"/>
                </a:solidFill>
              </a:rPr>
              <a:t>2006-2010</a:t>
            </a:r>
            <a:r>
              <a:rPr lang="ru-RU" sz="2000" smtClean="0">
                <a:solidFill>
                  <a:schemeClr val="tx1"/>
                </a:solidFill>
              </a:rPr>
              <a:t> - депутат Запорізької обласної ради 5-го скликання (за списком Партії регіонів)</a:t>
            </a:r>
          </a:p>
        </p:txBody>
      </p:sp>
      <p:pic>
        <p:nvPicPr>
          <p:cNvPr id="55299" name="Picture 4" descr="Запорожского ректора лишили докторского звания из-за плагиата ..."/>
          <p:cNvPicPr>
            <a:picLocks noChangeAspect="1" noChangeArrowheads="1"/>
          </p:cNvPicPr>
          <p:nvPr/>
        </p:nvPicPr>
        <p:blipFill>
          <a:blip r:embed="rId3"/>
          <a:srcRect b="13071"/>
          <a:stretch>
            <a:fillRect/>
          </a:stretch>
        </p:blipFill>
        <p:spPr bwMode="auto">
          <a:xfrm>
            <a:off x="0" y="622300"/>
            <a:ext cx="4157663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TextBox 3"/>
          <p:cNvSpPr txBox="1">
            <a:spLocks noChangeArrowheads="1"/>
          </p:cNvSpPr>
          <p:nvPr/>
        </p:nvSpPr>
        <p:spPr bwMode="auto">
          <a:xfrm>
            <a:off x="727075" y="5162550"/>
            <a:ext cx="13509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>
                <a:latin typeface="Century Gothic" pitchFamily="34" charset="0"/>
              </a:rPr>
              <a:t>В. Пашков</a:t>
            </a:r>
            <a:endParaRPr lang="ru-RU">
              <a:latin typeface="Century Gothic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05098" y="0"/>
            <a:ext cx="8339139" cy="193899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/>
                <a:solidFill>
                  <a:schemeClr val="accent3"/>
                </a:solidFill>
                <a:latin typeface="+mn-lt"/>
              </a:rPr>
              <a:t>З біографії В. Пашкова - активного </a:t>
            </a:r>
            <a:r>
              <a:rPr lang="uk-UA" sz="4000" b="1" dirty="0" err="1">
                <a:ln/>
                <a:solidFill>
                  <a:schemeClr val="accent3"/>
                </a:solidFill>
                <a:latin typeface="+mn-lt"/>
              </a:rPr>
              <a:t>впроваджувача</a:t>
            </a:r>
            <a:r>
              <a:rPr lang="uk-UA" sz="4000" b="1" dirty="0">
                <a:ln/>
                <a:solidFill>
                  <a:schemeClr val="accent3"/>
                </a:solidFill>
                <a:latin typeface="+mn-lt"/>
              </a:rPr>
              <a:t> ідеї «Руського мира» на Запоріжжі:</a:t>
            </a:r>
            <a:endParaRPr lang="ru-RU" sz="5400" b="1" dirty="0">
              <a:ln/>
              <a:solidFill>
                <a:schemeClr val="accent3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Объект 2"/>
          <p:cNvSpPr>
            <a:spLocks noGrp="1"/>
          </p:cNvSpPr>
          <p:nvPr>
            <p:ph idx="1"/>
          </p:nvPr>
        </p:nvSpPr>
        <p:spPr>
          <a:xfrm>
            <a:off x="6965950" y="177800"/>
            <a:ext cx="5226050" cy="4660900"/>
          </a:xfrm>
        </p:spPr>
        <p:txBody>
          <a:bodyPr/>
          <a:lstStyle/>
          <a:p>
            <a:pPr eaLnBrk="1" hangingPunct="1"/>
            <a:r>
              <a:rPr lang="be-BY" sz="2400" smtClean="0">
                <a:solidFill>
                  <a:schemeClr val="tx1"/>
                </a:solidFill>
              </a:rPr>
              <a:t>Протягом 2009–2013 рр. В. Пашковим з використанням ресурсів інституту організовувалися щорічні </a:t>
            </a:r>
            <a:r>
              <a:rPr lang="be-BY" sz="2400" b="1" i="1" smtClean="0">
                <a:solidFill>
                  <a:schemeClr val="tx1"/>
                </a:solidFill>
              </a:rPr>
              <a:t>«Літні школи патріотизму молодих співвітчизників». </a:t>
            </a:r>
            <a:r>
              <a:rPr lang="be-BY" sz="2400" smtClean="0">
                <a:solidFill>
                  <a:schemeClr val="tx1"/>
                </a:solidFill>
              </a:rPr>
              <a:t>Звичайно, </a:t>
            </a:r>
            <a:r>
              <a:rPr lang="be-BY" sz="2400" b="1" smtClean="0">
                <a:solidFill>
                  <a:schemeClr val="tx1"/>
                </a:solidFill>
              </a:rPr>
              <a:t>російських</a:t>
            </a:r>
            <a:r>
              <a:rPr lang="be-BY" sz="2400" smtClean="0">
                <a:solidFill>
                  <a:schemeClr val="tx1"/>
                </a:solidFill>
              </a:rPr>
              <a:t>.</a:t>
            </a:r>
            <a:endParaRPr lang="be-BY" smtClean="0">
              <a:solidFill>
                <a:schemeClr val="tx1"/>
              </a:solidFill>
            </a:endParaRPr>
          </a:p>
          <a:p>
            <a:pPr eaLnBrk="1" hangingPunct="1"/>
            <a:r>
              <a:rPr lang="be-BY" sz="2400" smtClean="0">
                <a:solidFill>
                  <a:schemeClr val="tx1"/>
                </a:solidFill>
              </a:rPr>
              <a:t>Наприклад: у 2012 р. слухачі літньої школи розглядали питання про те, як наприкінці листопада 2004 р. члени Асоціації молодіжних організацій російських співвітчизників стояли в центрі Києва проти </a:t>
            </a:r>
            <a:r>
              <a:rPr lang="be-BY" sz="2400" b="1" smtClean="0">
                <a:solidFill>
                  <a:schemeClr val="tx1"/>
                </a:solidFill>
              </a:rPr>
              <a:t>«помаранчево</a:t>
            </a:r>
            <a:r>
              <a:rPr lang="ru-RU" sz="2400" b="1" smtClean="0">
                <a:solidFill>
                  <a:schemeClr val="tx1"/>
                </a:solidFill>
              </a:rPr>
              <a:t>й</a:t>
            </a:r>
            <a:r>
              <a:rPr lang="be-BY" sz="2400" b="1" smtClean="0">
                <a:solidFill>
                  <a:schemeClr val="tx1"/>
                </a:solidFill>
              </a:rPr>
              <a:t> смуты самонов</a:t>
            </a:r>
            <a:r>
              <a:rPr lang="ru-RU" sz="2400" b="1" smtClean="0">
                <a:solidFill>
                  <a:schemeClr val="tx1"/>
                </a:solidFill>
              </a:rPr>
              <a:t>ейш</a:t>
            </a:r>
            <a:r>
              <a:rPr lang="be-BY" sz="2400" b="1" smtClean="0">
                <a:solidFill>
                  <a:schemeClr val="tx1"/>
                </a:solidFill>
              </a:rPr>
              <a:t>ы</a:t>
            </a:r>
            <a:r>
              <a:rPr lang="ru-RU" sz="2400" b="1" smtClean="0">
                <a:solidFill>
                  <a:schemeClr val="tx1"/>
                </a:solidFill>
              </a:rPr>
              <a:t>х</a:t>
            </a:r>
            <a:r>
              <a:rPr lang="be-BY" sz="2400" b="1" smtClean="0">
                <a:solidFill>
                  <a:schemeClr val="tx1"/>
                </a:solidFill>
              </a:rPr>
              <a:t> Смердяковим». </a:t>
            </a:r>
          </a:p>
          <a:p>
            <a:pPr eaLnBrk="1" hangingPunct="1"/>
            <a:endParaRPr lang="be-BY" sz="2400" smtClean="0">
              <a:solidFill>
                <a:schemeClr val="tx1"/>
              </a:solidFill>
            </a:endParaRPr>
          </a:p>
          <a:p>
            <a:pPr eaLnBrk="1" hangingPunct="1"/>
            <a:endParaRPr lang="ru-RU" sz="2400" smtClean="0">
              <a:solidFill>
                <a:schemeClr val="tx1"/>
              </a:solidFill>
            </a:endParaRPr>
          </a:p>
        </p:txBody>
      </p:sp>
      <p:pic>
        <p:nvPicPr>
          <p:cNvPr id="56322" name="Picture 2" descr="Экс-начальника запорожского Пенсионного фонда назначили ректором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47788"/>
            <a:ext cx="6965950" cy="551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ъект 2"/>
          <p:cNvSpPr>
            <a:spLocks noGrp="1"/>
          </p:cNvSpPr>
          <p:nvPr>
            <p:ph idx="1"/>
          </p:nvPr>
        </p:nvSpPr>
        <p:spPr>
          <a:xfrm>
            <a:off x="6464300" y="114300"/>
            <a:ext cx="5727700" cy="6743700"/>
          </a:xfrm>
        </p:spPr>
        <p:txBody>
          <a:bodyPr/>
          <a:lstStyle/>
          <a:p>
            <a:pPr eaLnBrk="1" hangingPunct="1"/>
            <a:r>
              <a:rPr lang="be-BY" sz="2400" smtClean="0">
                <a:solidFill>
                  <a:schemeClr val="tx1"/>
                </a:solidFill>
              </a:rPr>
              <a:t>«Літня школа патріотизму молодих співвітчизників» (російськиХ) 19-21 серпня 2013</a:t>
            </a:r>
            <a:r>
              <a:rPr lang="ru-RU" sz="2400" smtClean="0">
                <a:solidFill>
                  <a:schemeClr val="tx1"/>
                </a:solidFill>
              </a:rPr>
              <a:t> р.</a:t>
            </a:r>
            <a:r>
              <a:rPr lang="be-BY" sz="2400" smtClean="0">
                <a:solidFill>
                  <a:schemeClr val="tx1"/>
                </a:solidFill>
              </a:rPr>
              <a:t> була присвячена 230-річчю </a:t>
            </a:r>
            <a:r>
              <a:rPr lang="be-BY" sz="2400" b="1" smtClean="0">
                <a:solidFill>
                  <a:schemeClr val="tx1"/>
                </a:solidFill>
              </a:rPr>
              <a:t>приєднання Криму до Росії.</a:t>
            </a:r>
          </a:p>
          <a:p>
            <a:pPr eaLnBrk="1" hangingPunct="1"/>
            <a:r>
              <a:rPr lang="be-BY" sz="2400" smtClean="0">
                <a:solidFill>
                  <a:schemeClr val="tx1"/>
                </a:solidFill>
              </a:rPr>
              <a:t>Був проведений конкурс творчих робіт, де розглядалася історія «приєднання Криму до Росії». </a:t>
            </a:r>
          </a:p>
          <a:p>
            <a:pPr eaLnBrk="1" hangingPunct="1"/>
            <a:r>
              <a:rPr lang="be-BY" sz="2000" smtClean="0">
                <a:solidFill>
                  <a:schemeClr val="tx1"/>
                </a:solidFill>
              </a:rPr>
              <a:t>Засновниками конкурсу були: Запорізька молодіжна громадська організація </a:t>
            </a:r>
            <a:r>
              <a:rPr lang="be-BY" sz="2000" b="1" smtClean="0">
                <a:solidFill>
                  <a:schemeClr val="tx1"/>
                </a:solidFill>
              </a:rPr>
              <a:t>«</a:t>
            </a:r>
            <a:r>
              <a:rPr lang="be-BY" sz="2000" b="1" i="1" smtClean="0">
                <a:solidFill>
                  <a:schemeClr val="tx1"/>
                </a:solidFill>
              </a:rPr>
              <a:t>Акцент», «Русский культурній центр»</a:t>
            </a:r>
            <a:r>
              <a:rPr lang="be-BY" sz="2000" smtClean="0">
                <a:solidFill>
                  <a:schemeClr val="tx1"/>
                </a:solidFill>
              </a:rPr>
              <a:t>, Всеукраїнська громадська організація </a:t>
            </a:r>
            <a:r>
              <a:rPr lang="be-BY" sz="2000" b="1" i="1" smtClean="0">
                <a:solidFill>
                  <a:schemeClr val="tx1"/>
                </a:solidFill>
              </a:rPr>
              <a:t>«Русская школа</a:t>
            </a:r>
            <a:r>
              <a:rPr lang="be-BY" sz="2000" i="1" smtClean="0">
                <a:solidFill>
                  <a:schemeClr val="tx1"/>
                </a:solidFill>
              </a:rPr>
              <a:t>»</a:t>
            </a:r>
            <a:r>
              <a:rPr lang="be-BY" sz="2000" smtClean="0">
                <a:solidFill>
                  <a:schemeClr val="tx1"/>
                </a:solidFill>
              </a:rPr>
              <a:t>, Регіональне представництво </a:t>
            </a:r>
            <a:r>
              <a:rPr lang="be-BY" sz="2000" b="1" i="1" smtClean="0">
                <a:solidFill>
                  <a:schemeClr val="tx1"/>
                </a:solidFill>
              </a:rPr>
              <a:t>«Восток» </a:t>
            </a:r>
            <a:r>
              <a:rPr lang="be-BY" sz="2000" smtClean="0">
                <a:solidFill>
                  <a:schemeClr val="tx1"/>
                </a:solidFill>
              </a:rPr>
              <a:t>всеукраїнської громадської організації </a:t>
            </a:r>
            <a:r>
              <a:rPr lang="be-BY" sz="2000" b="1" i="1" smtClean="0">
                <a:solidFill>
                  <a:schemeClr val="tx1"/>
                </a:solidFill>
              </a:rPr>
              <a:t>«Русскоязычная Украина»</a:t>
            </a:r>
            <a:r>
              <a:rPr lang="be-BY" sz="2000" b="1" smtClean="0">
                <a:solidFill>
                  <a:schemeClr val="tx1"/>
                </a:solidFill>
              </a:rPr>
              <a:t>, </a:t>
            </a:r>
            <a:r>
              <a:rPr lang="be-BY" sz="2000" smtClean="0">
                <a:solidFill>
                  <a:schemeClr val="tx1"/>
                </a:solidFill>
              </a:rPr>
              <a:t>міжвузівський дослідний центр </a:t>
            </a:r>
            <a:r>
              <a:rPr lang="be-BY" sz="2000" b="1" i="1" smtClean="0">
                <a:solidFill>
                  <a:schemeClr val="tx1"/>
                </a:solidFill>
              </a:rPr>
              <a:t>«Політика та освіта»</a:t>
            </a:r>
            <a:r>
              <a:rPr lang="be-BY" sz="2000" i="1" smtClean="0">
                <a:solidFill>
                  <a:schemeClr val="tx1"/>
                </a:solidFill>
              </a:rPr>
              <a:t> </a:t>
            </a:r>
            <a:r>
              <a:rPr lang="be-BY" sz="2000" smtClean="0">
                <a:solidFill>
                  <a:schemeClr val="tx1"/>
                </a:solidFill>
              </a:rPr>
              <a:t>(ЗОІППО) та ін.</a:t>
            </a:r>
            <a:endParaRPr lang="ru-RU" sz="2000" b="1" smtClean="0">
              <a:solidFill>
                <a:schemeClr val="tx1"/>
              </a:solidFill>
            </a:endParaRPr>
          </a:p>
          <a:p>
            <a:pPr eaLnBrk="1" hangingPunct="1"/>
            <a:endParaRPr lang="ru-RU" smtClean="0">
              <a:solidFill>
                <a:schemeClr val="tx1"/>
              </a:solidFill>
            </a:endParaRPr>
          </a:p>
        </p:txBody>
      </p:sp>
      <p:pic>
        <p:nvPicPr>
          <p:cNvPr id="57346" name="Picture 2" descr="Картинки по запросу &quot;Всеукраїнська громадська організація «Русская школа»&quot;"/>
          <p:cNvPicPr>
            <a:picLocks noChangeAspect="1" noChangeArrowheads="1"/>
          </p:cNvPicPr>
          <p:nvPr/>
        </p:nvPicPr>
        <p:blipFill>
          <a:blip r:embed="rId2"/>
          <a:srcRect r="47810"/>
          <a:stretch>
            <a:fillRect/>
          </a:stretch>
        </p:blipFill>
        <p:spPr bwMode="auto">
          <a:xfrm>
            <a:off x="98425" y="520700"/>
            <a:ext cx="6251575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5588" y="5461000"/>
            <a:ext cx="2792412" cy="1346200"/>
          </a:xfrm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dirty="0" err="1" smtClean="0">
                <a:solidFill>
                  <a:schemeClr val="tx1"/>
                </a:solidFill>
              </a:rPr>
              <a:t>Відкриття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Руського</a:t>
            </a:r>
            <a:r>
              <a:rPr lang="ru-RU" dirty="0" smtClean="0">
                <a:solidFill>
                  <a:schemeClr val="tx1"/>
                </a:solidFill>
              </a:rPr>
              <a:t> центру в </a:t>
            </a:r>
            <a:r>
              <a:rPr lang="ru-RU" dirty="0" err="1" smtClean="0">
                <a:solidFill>
                  <a:schemeClr val="tx1"/>
                </a:solidFill>
              </a:rPr>
              <a:t>Запорізькій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обласній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універсальній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науковій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бібліотеці</a:t>
            </a:r>
            <a:r>
              <a:rPr lang="ru-RU" dirty="0" smtClean="0">
                <a:solidFill>
                  <a:schemeClr val="tx1"/>
                </a:solidFill>
              </a:rPr>
              <a:t>, 2013 р.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8371" name="Picture 4" descr="https://russkiymir.ru/export/sites/default/russkiymir/ru/images/fund/f_221113_Zaporozie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09063" cy="675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4" descr="Картинки по запросу &quot;прапор україни фон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8263" y="-87313"/>
            <a:ext cx="12260263" cy="698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4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9395" name="Объект 2"/>
          <p:cNvSpPr>
            <a:spLocks noGrp="1"/>
          </p:cNvSpPr>
          <p:nvPr>
            <p:ph idx="1"/>
          </p:nvPr>
        </p:nvSpPr>
        <p:spPr>
          <a:xfrm>
            <a:off x="1281113" y="3403600"/>
            <a:ext cx="9983787" cy="2989263"/>
          </a:xfrm>
        </p:spPr>
        <p:txBody>
          <a:bodyPr/>
          <a:lstStyle/>
          <a:p>
            <a:pPr marL="0" indent="0" eaLnBrk="1" hangingPunct="1">
              <a:buFont typeface="Wingdings 3" pitchFamily="18" charset="2"/>
              <a:buNone/>
            </a:pPr>
            <a:r>
              <a:rPr lang="be-BY" sz="3200" b="1" smtClean="0">
                <a:solidFill>
                  <a:schemeClr val="tx1"/>
                </a:solidFill>
              </a:rPr>
              <a:t>Майже відкриту антиукраїнську діяльність на Півдні України вела «Слов’янська гвардія», деякі козацькі формування, які не приховували своєї орієнтації на «</a:t>
            </a:r>
            <a:r>
              <a:rPr lang="uk-UA" sz="3200" b="1" smtClean="0">
                <a:solidFill>
                  <a:schemeClr val="tx1"/>
                </a:solidFill>
              </a:rPr>
              <a:t>Р</a:t>
            </a:r>
            <a:r>
              <a:rPr lang="be-BY" sz="3200" b="1" smtClean="0">
                <a:solidFill>
                  <a:schemeClr val="tx1"/>
                </a:solidFill>
              </a:rPr>
              <a:t>усский мир». Вони щедро фінансувалися місцевими та іногородніми спонсорами.</a:t>
            </a:r>
            <a:endParaRPr lang="ru-RU" sz="3200" b="1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Текстура - AVATAN PLUS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-41534"/>
            <a:ext cx="12192000" cy="6886577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60418" name="Picture 6" descr="Картинки по запросу &quot;памятник ленину запорыжжя&quot;"/>
          <p:cNvPicPr>
            <a:picLocks noChangeAspect="1" noChangeArrowheads="1"/>
          </p:cNvPicPr>
          <p:nvPr/>
        </p:nvPicPr>
        <p:blipFill>
          <a:blip r:embed="rId3"/>
          <a:srcRect l="11491" r="28093"/>
          <a:stretch>
            <a:fillRect/>
          </a:stretch>
        </p:blipFill>
        <p:spPr bwMode="auto">
          <a:xfrm>
            <a:off x="5121275" y="0"/>
            <a:ext cx="7070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97800" y="14288"/>
            <a:ext cx="4554538" cy="392112"/>
          </a:xfrm>
        </p:spPr>
        <p:txBody>
          <a:bodyPr rtlCol="0">
            <a:normAutofit fontScale="850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uk-UA" b="1" dirty="0">
                <a:solidFill>
                  <a:schemeClr val="tx1"/>
                </a:solidFill>
              </a:rPr>
              <a:t>м</a:t>
            </a:r>
            <a:r>
              <a:rPr lang="uk-UA" b="1" dirty="0" smtClean="0">
                <a:solidFill>
                  <a:schemeClr val="tx1"/>
                </a:solidFill>
              </a:rPr>
              <a:t>. Запоріжжя, пам'ятник Леніну,  2013 р.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0420" name="Прямоугольник 4"/>
          <p:cNvSpPr>
            <a:spLocks noChangeArrowheads="1"/>
          </p:cNvSpPr>
          <p:nvPr/>
        </p:nvSpPr>
        <p:spPr bwMode="auto">
          <a:xfrm>
            <a:off x="403225" y="796925"/>
            <a:ext cx="4718050" cy="526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be-BY" sz="2800">
                <a:latin typeface="Minion Pro"/>
                <a:cs typeface="Times New Roman" pitchFamily="18" charset="0"/>
              </a:rPr>
              <a:t>Як своєрідні вартові «</a:t>
            </a:r>
            <a:r>
              <a:rPr lang="uk-UA" sz="2800">
                <a:latin typeface="Minion Pro"/>
                <a:cs typeface="Times New Roman" pitchFamily="18" charset="0"/>
              </a:rPr>
              <a:t>Р</a:t>
            </a:r>
            <a:r>
              <a:rPr lang="be-BY" sz="2800">
                <a:latin typeface="Minion Pro"/>
                <a:cs typeface="Times New Roman" pitchFamily="18" charset="0"/>
              </a:rPr>
              <a:t>усского мира» в кожному населеному пункті східних і південних областей України стояли пам’</a:t>
            </a:r>
            <a:r>
              <a:rPr lang="ru-RU" sz="2800">
                <a:latin typeface="Minion Pro"/>
                <a:cs typeface="Times New Roman" pitchFamily="18" charset="0"/>
              </a:rPr>
              <a:t>ятники тототал</a:t>
            </a:r>
            <a:r>
              <a:rPr lang="be-BY" sz="2800">
                <a:latin typeface="Minion Pro"/>
                <a:cs typeface="Times New Roman" pitchFamily="18" charset="0"/>
              </a:rPr>
              <a:t>і</a:t>
            </a:r>
            <a:r>
              <a:rPr lang="ru-RU" sz="2800">
                <a:latin typeface="Minion Pro"/>
                <a:cs typeface="Times New Roman" pitchFamily="18" charset="0"/>
              </a:rPr>
              <a:t>тарного минулого. У Запоріжжі</a:t>
            </a:r>
            <a:r>
              <a:rPr lang="be-BY" sz="2800">
                <a:latin typeface="Minion Pro"/>
                <a:cs typeface="Times New Roman" pitchFamily="18" charset="0"/>
              </a:rPr>
              <a:t> на початку і в кінці центральної вулиці </a:t>
            </a:r>
            <a:r>
              <a:rPr lang="uk-UA" sz="2800">
                <a:latin typeface="Minion Pro"/>
                <a:cs typeface="Times New Roman" pitchFamily="18" charset="0"/>
              </a:rPr>
              <a:t>міста</a:t>
            </a:r>
            <a:r>
              <a:rPr lang="be-BY" sz="2800">
                <a:latin typeface="Minion Pro"/>
                <a:cs typeface="Times New Roman" pitchFamily="18" charset="0"/>
              </a:rPr>
              <a:t> — проспекту Леніна, височили монументи Дзержинському і Леніну. </a:t>
            </a:r>
            <a:endParaRPr lang="ru-RU" sz="2800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48938" y="5245100"/>
            <a:ext cx="1643062" cy="1612900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Font typeface="Wingdings 3" pitchFamily="18" charset="2"/>
              <a:buNone/>
            </a:pPr>
            <a:r>
              <a:rPr lang="uk-UA" sz="1700" b="1" smtClean="0">
                <a:solidFill>
                  <a:schemeClr val="tx1"/>
                </a:solidFill>
              </a:rPr>
              <a:t>Знесення пам'ятника Леніну в Запоріжжі , березень 2016 р.</a:t>
            </a:r>
            <a:endParaRPr lang="ru-RU" sz="1700" b="1" smtClean="0">
              <a:solidFill>
                <a:schemeClr val="tx1"/>
              </a:solidFill>
            </a:endParaRPr>
          </a:p>
        </p:txBody>
      </p:sp>
      <p:pic>
        <p:nvPicPr>
          <p:cNvPr id="61443" name="Picture 2" descr="Запорожский Ленин пишет в Twitter, в сети постят мемы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3200"/>
            <a:ext cx="10439400" cy="651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876300" y="1212850"/>
            <a:ext cx="3378200" cy="217963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2400" b="1" dirty="0">
                <a:solidFill>
                  <a:schemeClr val="tx2">
                    <a:lumMod val="75000"/>
                  </a:schemeClr>
                </a:solidFill>
              </a:rPr>
              <a:t>зміни соціально-економічного і політичного ладу</a:t>
            </a:r>
            <a:endParaRPr lang="ru-RU" sz="2400" dirty="0"/>
          </a:p>
        </p:txBody>
      </p:sp>
      <p:sp>
        <p:nvSpPr>
          <p:cNvPr id="9" name="Овал 8"/>
          <p:cNvSpPr/>
          <p:nvPr/>
        </p:nvSpPr>
        <p:spPr>
          <a:xfrm>
            <a:off x="995363" y="3444875"/>
            <a:ext cx="3187700" cy="230346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2400" b="1" dirty="0">
                <a:solidFill>
                  <a:schemeClr val="tx2">
                    <a:lumMod val="75000"/>
                  </a:schemeClr>
                </a:solidFill>
              </a:rPr>
              <a:t>утвердження ринкової економіки </a:t>
            </a:r>
          </a:p>
        </p:txBody>
      </p:sp>
      <p:sp>
        <p:nvSpPr>
          <p:cNvPr id="10" name="Овал 9"/>
          <p:cNvSpPr/>
          <p:nvPr/>
        </p:nvSpPr>
        <p:spPr>
          <a:xfrm>
            <a:off x="4232275" y="4313238"/>
            <a:ext cx="3832225" cy="23495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2400" b="1" dirty="0">
                <a:solidFill>
                  <a:schemeClr val="tx2">
                    <a:lumMod val="75000"/>
                  </a:schemeClr>
                </a:solidFill>
              </a:rPr>
              <a:t>багатопартійна </a:t>
            </a: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політична </a:t>
            </a:r>
            <a:r>
              <a:rPr lang="be-BY" sz="2400" b="1" dirty="0">
                <a:solidFill>
                  <a:schemeClr val="tx2">
                    <a:lumMod val="75000"/>
                  </a:schemeClr>
                </a:solidFill>
              </a:rPr>
              <a:t>система</a:t>
            </a:r>
          </a:p>
        </p:txBody>
      </p:sp>
      <p:sp>
        <p:nvSpPr>
          <p:cNvPr id="11" name="Овал 10"/>
          <p:cNvSpPr/>
          <p:nvPr/>
        </p:nvSpPr>
        <p:spPr>
          <a:xfrm>
            <a:off x="8558213" y="930275"/>
            <a:ext cx="3633787" cy="240665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2400" b="1" dirty="0">
                <a:solidFill>
                  <a:schemeClr val="tx2">
                    <a:lumMod val="75000"/>
                  </a:schemeClr>
                </a:solidFill>
              </a:rPr>
              <a:t>декомунізація</a:t>
            </a:r>
          </a:p>
        </p:txBody>
      </p:sp>
      <p:sp>
        <p:nvSpPr>
          <p:cNvPr id="12" name="Овал 11"/>
          <p:cNvSpPr/>
          <p:nvPr/>
        </p:nvSpPr>
        <p:spPr>
          <a:xfrm>
            <a:off x="7953375" y="3468688"/>
            <a:ext cx="4035425" cy="24098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2400" b="1" dirty="0">
                <a:solidFill>
                  <a:schemeClr val="tx2">
                    <a:lumMod val="75000"/>
                  </a:schemeClr>
                </a:solidFill>
              </a:rPr>
              <a:t>Люстрація керівних кадрів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44017" y="-102438"/>
            <a:ext cx="7513788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n-lt"/>
              </a:rPr>
              <a:t>Зміни в країнах Центрально-Східної Європи к.1980-х </a:t>
            </a:r>
            <a:r>
              <a:rPr lang="ru-RU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n-lt"/>
              </a:rPr>
              <a:t>– </a:t>
            </a:r>
            <a:r>
              <a:rPr lang="uk-UA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n-lt"/>
              </a:rPr>
              <a:t>1990 рр.</a:t>
            </a:r>
            <a:endParaRPr lang="ru-RU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+mn-lt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8154988" y="1627188"/>
            <a:ext cx="471487" cy="366712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6281738" y="1943100"/>
            <a:ext cx="38100" cy="229393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7331075" y="1836738"/>
            <a:ext cx="1687513" cy="1809750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4175125" y="1790700"/>
            <a:ext cx="696913" cy="342900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4017963" y="1862138"/>
            <a:ext cx="1374775" cy="2132012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2466" name="Объект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2467" name="Picture 2" descr="У Запоріжжі добіг кінця дводенний демонтаж шестиметрового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338" y="749300"/>
            <a:ext cx="7332662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2" descr="Картинки по запросу &quot;памятник дзержинскому запорыжжя&quot;"/>
          <p:cNvPicPr>
            <a:picLocks noChangeAspect="1" noChangeArrowheads="1"/>
          </p:cNvPicPr>
          <p:nvPr/>
        </p:nvPicPr>
        <p:blipFill>
          <a:blip r:embed="rId3"/>
          <a:srcRect l="19312" r="31740"/>
          <a:stretch>
            <a:fillRect/>
          </a:stretch>
        </p:blipFill>
        <p:spPr bwMode="auto">
          <a:xfrm>
            <a:off x="114300" y="0"/>
            <a:ext cx="4660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Прямоугольник 5"/>
          <p:cNvSpPr>
            <a:spLocks noChangeArrowheads="1"/>
          </p:cNvSpPr>
          <p:nvPr/>
        </p:nvSpPr>
        <p:spPr bwMode="auto">
          <a:xfrm>
            <a:off x="4859338" y="6488113"/>
            <a:ext cx="406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>
                <a:latin typeface="Century Gothic" pitchFamily="34" charset="0"/>
              </a:rPr>
              <a:t>Пам'ятник</a:t>
            </a:r>
            <a:r>
              <a:rPr lang="ru-RU" b="1"/>
              <a:t> Дзержинському, 2003 р</a:t>
            </a:r>
            <a:endParaRPr lang="ru-RU">
              <a:latin typeface="Century Gothic" pitchFamily="34" charset="0"/>
            </a:endParaRPr>
          </a:p>
        </p:txBody>
      </p:sp>
      <p:sp>
        <p:nvSpPr>
          <p:cNvPr id="62470" name="TextBox 3"/>
          <p:cNvSpPr txBox="1">
            <a:spLocks noChangeArrowheads="1"/>
          </p:cNvSpPr>
          <p:nvPr/>
        </p:nvSpPr>
        <p:spPr bwMode="auto">
          <a:xfrm>
            <a:off x="8505825" y="5680075"/>
            <a:ext cx="3502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>
                <a:latin typeface="Century Gothic" pitchFamily="34" charset="0"/>
              </a:rPr>
              <a:t>Демонтаж, березень 2016 р.</a:t>
            </a:r>
            <a:endParaRPr lang="ru-RU" b="1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Текстура - AVATAN PLUS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-41534"/>
            <a:ext cx="12192000" cy="6886577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63490" name="Объект 2"/>
          <p:cNvSpPr>
            <a:spLocks noGrp="1"/>
          </p:cNvSpPr>
          <p:nvPr>
            <p:ph idx="1"/>
          </p:nvPr>
        </p:nvSpPr>
        <p:spPr>
          <a:xfrm>
            <a:off x="101600" y="0"/>
            <a:ext cx="12217400" cy="2260600"/>
          </a:xfrm>
        </p:spPr>
        <p:txBody>
          <a:bodyPr/>
          <a:lstStyle/>
          <a:p>
            <a:pPr marL="0" indent="0" eaLnBrk="1" hangingPunct="1">
              <a:buFont typeface="Wingdings 3" pitchFamily="18" charset="2"/>
              <a:buNone/>
            </a:pPr>
            <a:r>
              <a:rPr lang="be-BY" sz="2800" smtClean="0">
                <a:solidFill>
                  <a:schemeClr val="tx1"/>
                </a:solidFill>
              </a:rPr>
              <a:t>Як політичну провокацію зустріли в Україні встановлення в Запоріжжі у травні 2010 р. пам’ятника Й. Сталіну — одному з найжорстокіших тиранів в історії людства, жертвами політики якого стали мільйони українців і представників інших національностей СРСР.</a:t>
            </a:r>
            <a:endParaRPr lang="ru-RU" sz="2800" smtClean="0">
              <a:solidFill>
                <a:schemeClr val="tx1"/>
              </a:solidFill>
            </a:endParaRPr>
          </a:p>
        </p:txBody>
      </p:sp>
      <p:pic>
        <p:nvPicPr>
          <p:cNvPr id="63491" name="Picture 4" descr="В центре Киева провели молебен с портретом Сталина - реакция 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1944688"/>
            <a:ext cx="7818437" cy="494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TextBox 1"/>
          <p:cNvSpPr txBox="1">
            <a:spLocks noChangeArrowheads="1"/>
          </p:cNvSpPr>
          <p:nvPr/>
        </p:nvSpPr>
        <p:spPr bwMode="auto">
          <a:xfrm>
            <a:off x="2154238" y="6516688"/>
            <a:ext cx="1009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>
                <a:latin typeface="Century Gothic" pitchFamily="34" charset="0"/>
              </a:rPr>
              <a:t>м. Київ</a:t>
            </a:r>
            <a:r>
              <a:rPr lang="uk-UA">
                <a:latin typeface="Century Gothic" pitchFamily="34" charset="0"/>
              </a:rPr>
              <a:t>.</a:t>
            </a:r>
            <a:endParaRPr lang="ru-RU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4514" name="Объект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4515" name="Picture 2" descr="Картинки по запросу &quot;памятник сталыну запорыжжя&quot;"/>
          <p:cNvPicPr>
            <a:picLocks noChangeAspect="1" noChangeArrowheads="1"/>
          </p:cNvPicPr>
          <p:nvPr/>
        </p:nvPicPr>
        <p:blipFill>
          <a:blip r:embed="rId2"/>
          <a:srcRect b="5077"/>
          <a:stretch>
            <a:fillRect/>
          </a:stretch>
        </p:blipFill>
        <p:spPr bwMode="auto">
          <a:xfrm>
            <a:off x="142875" y="0"/>
            <a:ext cx="103806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4" descr="Картинки по запросу &quot;прапор україни фон&quot;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-68263" y="-125413"/>
            <a:ext cx="12260263" cy="698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8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5539" name="Объект 2"/>
          <p:cNvSpPr>
            <a:spLocks noGrp="1"/>
          </p:cNvSpPr>
          <p:nvPr>
            <p:ph idx="1"/>
          </p:nvPr>
        </p:nvSpPr>
        <p:spPr>
          <a:xfrm>
            <a:off x="5295900" y="2133600"/>
            <a:ext cx="6208713" cy="3778250"/>
          </a:xfrm>
        </p:spPr>
        <p:txBody>
          <a:bodyPr/>
          <a:lstStyle/>
          <a:p>
            <a:pPr marL="0" indent="0" eaLnBrk="1" hangingPunct="1">
              <a:buFont typeface="Wingdings 3" pitchFamily="18" charset="2"/>
              <a:buNone/>
            </a:pPr>
            <a:r>
              <a:rPr lang="be-BY" sz="2400" i="1" smtClean="0">
                <a:solidFill>
                  <a:schemeClr val="tx1"/>
                </a:solidFill>
                <a:latin typeface="Arial" charset="0"/>
                <a:cs typeface="Arial" charset="0"/>
              </a:rPr>
              <a:t>«Пам’ятники Леніну і Дзержинському, як і вулиці і площі, які носять їхні імена, — це прямий доказ того, що можна анексувати території, які належать Україні, позбавити її державності, можна убивати, здійснювати масовий терор, можна гноїти в концтаборах мільйони співгромадян і все це залишиться безкарним». </a:t>
            </a:r>
            <a:endParaRPr lang="ru-RU" sz="2400" i="1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65540" name="Picture 2" descr="Картинки по запросу &quot;О. Білоусенко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125" y="0"/>
            <a:ext cx="4603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1" name="Прямоугольник 5"/>
          <p:cNvSpPr>
            <a:spLocks noChangeArrowheads="1"/>
          </p:cNvSpPr>
          <p:nvPr/>
        </p:nvSpPr>
        <p:spPr bwMode="auto">
          <a:xfrm>
            <a:off x="7421563" y="5738813"/>
            <a:ext cx="42751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be-BY">
                <a:latin typeface="Century Gothic" pitchFamily="34" charset="0"/>
              </a:rPr>
              <a:t>Народний лепутат України першого скликання </a:t>
            </a:r>
            <a:r>
              <a:rPr lang="ru-RU" b="1">
                <a:latin typeface="Century Gothic" pitchFamily="34" charset="0"/>
              </a:rPr>
              <a:t>О. Білоусенко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Текстура - AVATAN PLUS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-41534"/>
            <a:ext cx="12192000" cy="6886577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66562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6563" name="Объект 2"/>
          <p:cNvSpPr>
            <a:spLocks noGrp="1"/>
          </p:cNvSpPr>
          <p:nvPr>
            <p:ph idx="1"/>
          </p:nvPr>
        </p:nvSpPr>
        <p:spPr>
          <a:xfrm>
            <a:off x="2271713" y="2528888"/>
            <a:ext cx="8915400" cy="377825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6564" name="Picture 4" descr="Картинки по запросу &quot;В. Колесніченко&quot;"/>
          <p:cNvPicPr>
            <a:picLocks noChangeAspect="1" noChangeArrowheads="1"/>
          </p:cNvPicPr>
          <p:nvPr/>
        </p:nvPicPr>
        <p:blipFill>
          <a:blip r:embed="rId3"/>
          <a:srcRect l="9114"/>
          <a:stretch>
            <a:fillRect/>
          </a:stretch>
        </p:blipFill>
        <p:spPr bwMode="auto">
          <a:xfrm>
            <a:off x="0" y="-41275"/>
            <a:ext cx="7759700" cy="508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6" descr="Картинки по запросу &quot;«Всеукраинского координационного совета организаций русских соотечественников»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73988" y="-53975"/>
            <a:ext cx="4403725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Прямоугольник 3"/>
          <p:cNvSpPr>
            <a:spLocks noChangeArrowheads="1"/>
          </p:cNvSpPr>
          <p:nvPr/>
        </p:nvSpPr>
        <p:spPr bwMode="auto">
          <a:xfrm>
            <a:off x="8080375" y="3402013"/>
            <a:ext cx="379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entury Gothic" pitchFamily="34" charset="0"/>
              </a:rPr>
              <a:t>Народний депутат України В. Колесніченко</a:t>
            </a:r>
          </a:p>
        </p:txBody>
      </p:sp>
      <p:sp>
        <p:nvSpPr>
          <p:cNvPr id="66567" name="Прямоугольник 5"/>
          <p:cNvSpPr>
            <a:spLocks noChangeArrowheads="1"/>
          </p:cNvSpPr>
          <p:nvPr/>
        </p:nvSpPr>
        <p:spPr bwMode="auto">
          <a:xfrm>
            <a:off x="646113" y="5162550"/>
            <a:ext cx="106426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be-BY" sz="2400">
                <a:latin typeface="Minion Pro"/>
                <a:cs typeface="Times New Roman" pitchFamily="18" charset="0"/>
              </a:rPr>
              <a:t>Південь і Схід вважалися надійним форпостом Партії Регіонів та КПУ. Зокрема, </a:t>
            </a:r>
            <a:r>
              <a:rPr lang="uk-UA" sz="2400">
                <a:latin typeface="Minion Pro"/>
                <a:cs typeface="Times New Roman" pitchFamily="18" charset="0"/>
              </a:rPr>
              <a:t>у</a:t>
            </a:r>
            <a:r>
              <a:rPr lang="be-BY" sz="2400">
                <a:latin typeface="Minion Pro"/>
                <a:cs typeface="Times New Roman" pitchFamily="18" charset="0"/>
              </a:rPr>
              <a:t> Запоріжжі часто бував нардеп</a:t>
            </a:r>
            <a:r>
              <a:rPr lang="uk-UA" sz="2400">
                <a:latin typeface="Minion Pro"/>
                <a:cs typeface="Times New Roman" pitchFamily="18" charset="0"/>
              </a:rPr>
              <a:t>-регіонал</a:t>
            </a:r>
            <a:r>
              <a:rPr lang="be-BY" sz="2400">
                <a:latin typeface="Minion Pro"/>
                <a:cs typeface="Times New Roman" pitchFamily="18" charset="0"/>
              </a:rPr>
              <a:t> В. Колесніченко — голова «Всеукраинского координационного совета организаций русских соотечественников», ініціатор багатьох антиукраїнських акцій. </a:t>
            </a:r>
            <a:endParaRPr lang="ru-RU" sz="2400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4" descr="Аграрний фонд» планує реалізувати 100 тис. т пшениці — АГРОПОЛІ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94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1" name="Объект 2"/>
          <p:cNvSpPr>
            <a:spLocks noGrp="1"/>
          </p:cNvSpPr>
          <p:nvPr>
            <p:ph idx="4294967295"/>
          </p:nvPr>
        </p:nvSpPr>
        <p:spPr>
          <a:xfrm>
            <a:off x="177800" y="330200"/>
            <a:ext cx="10515600" cy="3778250"/>
          </a:xfrm>
        </p:spPr>
        <p:txBody>
          <a:bodyPr/>
          <a:lstStyle/>
          <a:p>
            <a:pPr marL="0" indent="0" eaLnBrk="1" hangingPunct="1">
              <a:buFont typeface="Wingdings 3" pitchFamily="18" charset="2"/>
              <a:buNone/>
            </a:pPr>
            <a:r>
              <a:rPr lang="be-BY" sz="3200" b="1" i="1" smtClean="0">
                <a:solidFill>
                  <a:schemeClr val="tx1"/>
                </a:solidFill>
              </a:rPr>
              <a:t>Помаранчева революція та Революція Гідності засвідчили продовження незавершеної в 1991 р. Української революції, продемонстрували непереборне прагнення народу України до справжньої незалежності, демократичного розвитку та інтеграції в Європу. </a:t>
            </a:r>
            <a:endParaRPr lang="ru-RU" sz="3200" b="1" i="1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95235" name="Объект 2"/>
          <p:cNvSpPr>
            <a:spLocks noGrp="1"/>
          </p:cNvSpPr>
          <p:nvPr>
            <p:ph idx="4294967295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5236" name="Picture 2" descr="Картинки по запросу &quot;«Помаранчева революція» 2004 р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1788" y="25400"/>
            <a:ext cx="10387012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7" name="Прямоугольник 3"/>
          <p:cNvSpPr>
            <a:spLocks noChangeArrowheads="1"/>
          </p:cNvSpPr>
          <p:nvPr/>
        </p:nvSpPr>
        <p:spPr bwMode="auto">
          <a:xfrm>
            <a:off x="733425" y="25400"/>
            <a:ext cx="30876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 i="1">
                <a:latin typeface="Century Gothic" pitchFamily="34" charset="0"/>
              </a:rPr>
              <a:t>Помаранчева революція</a:t>
            </a:r>
            <a:endParaRPr lang="ru-RU" b="1" i="1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4" descr="Картинки по запросу &quot;прапор україни фон&quot;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-68263" y="-87313"/>
            <a:ext cx="12260263" cy="698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96260" name="Объект 2"/>
          <p:cNvSpPr>
            <a:spLocks noGrp="1"/>
          </p:cNvSpPr>
          <p:nvPr>
            <p:ph idx="4294967295"/>
          </p:nvPr>
        </p:nvSpPr>
        <p:spPr>
          <a:xfrm>
            <a:off x="8634413" y="6273800"/>
            <a:ext cx="3989387" cy="584200"/>
          </a:xfrm>
        </p:spPr>
        <p:txBody>
          <a:bodyPr/>
          <a:lstStyle/>
          <a:p>
            <a:pPr marL="0" indent="0" eaLnBrk="1" hangingPunct="1">
              <a:buFont typeface="Wingdings 3" pitchFamily="18" charset="2"/>
              <a:buNone/>
            </a:pPr>
            <a:r>
              <a:rPr lang="uk-UA" sz="2400" smtClean="0">
                <a:solidFill>
                  <a:schemeClr val="tx1"/>
                </a:solidFill>
              </a:rPr>
              <a:t>Одеса, 2004 р</a:t>
            </a:r>
            <a:endParaRPr lang="ru-RU" sz="2400" smtClean="0">
              <a:solidFill>
                <a:schemeClr val="tx1"/>
              </a:solidFill>
            </a:endParaRPr>
          </a:p>
        </p:txBody>
      </p:sp>
      <p:pic>
        <p:nvPicPr>
          <p:cNvPr id="96261" name="Picture 2" descr="28 отличных причин приехать в Одессу в конце лета | Followers Odess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2388" y="0"/>
            <a:ext cx="5575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Объект 2"/>
          <p:cNvSpPr>
            <a:spLocks noGrp="1"/>
          </p:cNvSpPr>
          <p:nvPr>
            <p:ph idx="4294967295"/>
          </p:nvPr>
        </p:nvSpPr>
        <p:spPr>
          <a:xfrm>
            <a:off x="10261600" y="5187950"/>
            <a:ext cx="1930400" cy="1047750"/>
          </a:xfrm>
        </p:spPr>
        <p:txBody>
          <a:bodyPr/>
          <a:lstStyle/>
          <a:p>
            <a:pPr marL="0" indent="0" eaLnBrk="1" hangingPunct="1">
              <a:buFont typeface="Wingdings 3" pitchFamily="18" charset="2"/>
              <a:buNone/>
            </a:pPr>
            <a:r>
              <a:rPr lang="uk-UA" b="1" smtClean="0">
                <a:solidFill>
                  <a:schemeClr val="tx1"/>
                </a:solidFill>
              </a:rPr>
              <a:t>Євромайдан у Запоріжжі, </a:t>
            </a:r>
          </a:p>
          <a:p>
            <a:pPr marL="0" indent="0" eaLnBrk="1" hangingPunct="1">
              <a:buFont typeface="Wingdings 3" pitchFamily="18" charset="2"/>
              <a:buNone/>
            </a:pPr>
            <a:r>
              <a:rPr lang="uk-UA" b="1" smtClean="0">
                <a:solidFill>
                  <a:schemeClr val="tx1"/>
                </a:solidFill>
              </a:rPr>
              <a:t> листопад 2013 р.</a:t>
            </a:r>
            <a:endParaRPr lang="ru-RU" b="1" smtClean="0">
              <a:solidFill>
                <a:schemeClr val="tx1"/>
              </a:solidFill>
            </a:endParaRPr>
          </a:p>
        </p:txBody>
      </p:sp>
      <p:pic>
        <p:nvPicPr>
          <p:cNvPr id="97283" name="Picture 2" descr="В Запорожье &quot;Евромайдан&quot; прошел без &quot;УДАРа&quot; | zabor.zp.u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160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98307" name="Объект 2"/>
          <p:cNvSpPr>
            <a:spLocks noGrp="1"/>
          </p:cNvSpPr>
          <p:nvPr>
            <p:ph idx="4294967295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8308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0" y="242888"/>
            <a:ext cx="4179888" cy="2025650"/>
          </a:xfrm>
          <a:prstGeom prst="ellipse">
            <a:avLst/>
          </a:prstGeom>
          <a:solidFill>
            <a:srgbClr val="A4FB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e-BY" sz="2400" b="1">
                <a:solidFill>
                  <a:schemeClr val="tx1"/>
                </a:solidFill>
              </a:rPr>
              <a:t>Закон про мови 1989 р.: українська мова отримала статус державної</a:t>
            </a:r>
          </a:p>
        </p:txBody>
      </p:sp>
      <p:sp>
        <p:nvSpPr>
          <p:cNvPr id="7" name="Овал 6"/>
          <p:cNvSpPr/>
          <p:nvPr/>
        </p:nvSpPr>
        <p:spPr>
          <a:xfrm>
            <a:off x="0" y="3041650"/>
            <a:ext cx="3321050" cy="1960563"/>
          </a:xfrm>
          <a:prstGeom prst="ellipse">
            <a:avLst/>
          </a:prstGeom>
          <a:solidFill>
            <a:srgbClr val="A4FB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2400" b="1" dirty="0">
                <a:solidFill>
                  <a:schemeClr val="tx1"/>
                </a:solidFill>
              </a:rPr>
              <a:t>зупинення процесу русифікації</a:t>
            </a:r>
          </a:p>
        </p:txBody>
      </p:sp>
      <p:sp>
        <p:nvSpPr>
          <p:cNvPr id="8" name="Овал 7"/>
          <p:cNvSpPr/>
          <p:nvPr/>
        </p:nvSpPr>
        <p:spPr>
          <a:xfrm>
            <a:off x="8445500" y="36513"/>
            <a:ext cx="3746500" cy="2138362"/>
          </a:xfrm>
          <a:prstGeom prst="ellipse">
            <a:avLst/>
          </a:prstGeom>
          <a:solidFill>
            <a:srgbClr val="A4FB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2400" b="1" dirty="0">
                <a:solidFill>
                  <a:schemeClr val="tx1"/>
                </a:solidFill>
              </a:rPr>
              <a:t>реформування української освіти</a:t>
            </a:r>
          </a:p>
        </p:txBody>
      </p:sp>
      <p:sp>
        <p:nvSpPr>
          <p:cNvPr id="9" name="Овал 8"/>
          <p:cNvSpPr/>
          <p:nvPr/>
        </p:nvSpPr>
        <p:spPr>
          <a:xfrm>
            <a:off x="2601913" y="4749800"/>
            <a:ext cx="4040187" cy="2051050"/>
          </a:xfrm>
          <a:prstGeom prst="ellipse">
            <a:avLst/>
          </a:prstGeom>
          <a:solidFill>
            <a:srgbClr val="A4FB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2400" b="1" dirty="0">
                <a:solidFill>
                  <a:schemeClr val="tx1"/>
                </a:solidFill>
              </a:rPr>
              <a:t>ринкова трансформація економіки</a:t>
            </a:r>
          </a:p>
        </p:txBody>
      </p:sp>
      <p:sp>
        <p:nvSpPr>
          <p:cNvPr id="10" name="Овал 9"/>
          <p:cNvSpPr/>
          <p:nvPr/>
        </p:nvSpPr>
        <p:spPr>
          <a:xfrm>
            <a:off x="6845300" y="4324350"/>
            <a:ext cx="4381500" cy="1971675"/>
          </a:xfrm>
          <a:prstGeom prst="ellipse">
            <a:avLst/>
          </a:prstGeom>
          <a:solidFill>
            <a:srgbClr val="A4FB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2400" b="1" dirty="0">
                <a:solidFill>
                  <a:schemeClr val="tx1"/>
                </a:solidFill>
              </a:rPr>
              <a:t>формування багатопартійно</a:t>
            </a:r>
            <a:r>
              <a:rPr lang="uk-UA" sz="2400" b="1" dirty="0" err="1">
                <a:solidFill>
                  <a:schemeClr val="tx1"/>
                </a:solidFill>
              </a:rPr>
              <a:t>сті</a:t>
            </a:r>
            <a:endParaRPr lang="be-BY" sz="2400" b="1" dirty="0">
              <a:solidFill>
                <a:schemeClr val="tx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9036050" y="2300288"/>
            <a:ext cx="3155950" cy="1898650"/>
          </a:xfrm>
          <a:prstGeom prst="ellipse">
            <a:avLst/>
          </a:prstGeom>
          <a:solidFill>
            <a:srgbClr val="A4FB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2400" b="1" dirty="0">
                <a:solidFill>
                  <a:schemeClr val="tx1"/>
                </a:solidFill>
              </a:rPr>
              <a:t>розбудова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2400" b="1" dirty="0">
                <a:solidFill>
                  <a:schemeClr val="tx1"/>
                </a:solidFill>
              </a:rPr>
              <a:t>державних структур</a:t>
            </a:r>
          </a:p>
        </p:txBody>
      </p:sp>
      <p:sp>
        <p:nvSpPr>
          <p:cNvPr id="12" name="Овал 11"/>
          <p:cNvSpPr/>
          <p:nvPr/>
        </p:nvSpPr>
        <p:spPr>
          <a:xfrm>
            <a:off x="4483100" y="0"/>
            <a:ext cx="3430588" cy="1600200"/>
          </a:xfrm>
          <a:prstGeom prst="ellipse">
            <a:avLst/>
          </a:prstGeom>
          <a:solidFill>
            <a:srgbClr val="A4FB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2400" b="1" dirty="0">
                <a:solidFill>
                  <a:schemeClr val="tx1"/>
                </a:solidFill>
              </a:rPr>
              <a:t>політична незалежність, яку визнав світ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20909" y="2184855"/>
            <a:ext cx="549242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n-lt"/>
              </a:rPr>
              <a:t>Зм</a:t>
            </a:r>
            <a:r>
              <a:rPr lang="uk-UA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n-lt"/>
              </a:rPr>
              <a:t>і</a:t>
            </a:r>
            <a:r>
              <a:rPr lang="ru-RU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n-lt"/>
              </a:rPr>
              <a:t>ни в </a:t>
            </a:r>
            <a:r>
              <a:rPr lang="ru-RU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n-lt"/>
              </a:rPr>
              <a:t>Україні</a:t>
            </a:r>
            <a:r>
              <a:rPr lang="ru-RU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n-lt"/>
              </a:rPr>
              <a:t> 1989 – 1991 </a:t>
            </a:r>
            <a:r>
              <a:rPr lang="ru-RU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n-lt"/>
              </a:rPr>
              <a:t>рр</a:t>
            </a:r>
            <a:r>
              <a:rPr lang="ru-RU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n-lt"/>
              </a:rPr>
              <a:t>.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 flipH="1" flipV="1">
            <a:off x="6283325" y="1538288"/>
            <a:ext cx="11113" cy="54451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8702675" y="3062288"/>
            <a:ext cx="577850" cy="1746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8188325" y="1652588"/>
            <a:ext cx="514350" cy="479425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 flipV="1">
            <a:off x="3744913" y="1878013"/>
            <a:ext cx="449262" cy="40798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14" idx="1"/>
          </p:cNvCxnSpPr>
          <p:nvPr/>
        </p:nvCxnSpPr>
        <p:spPr>
          <a:xfrm flipH="1">
            <a:off x="2601913" y="3062288"/>
            <a:ext cx="719137" cy="187325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7386638" y="3933825"/>
            <a:ext cx="398462" cy="57943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4957763" y="3976688"/>
            <a:ext cx="219075" cy="77311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Рисунок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25325" cy="682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TextBox 5"/>
          <p:cNvSpPr txBox="1">
            <a:spLocks noChangeArrowheads="1"/>
          </p:cNvSpPr>
          <p:nvPr/>
        </p:nvSpPr>
        <p:spPr bwMode="auto">
          <a:xfrm>
            <a:off x="0" y="0"/>
            <a:ext cx="2717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>
                <a:latin typeface="Century Gothic" pitchFamily="34" charset="0"/>
              </a:rPr>
              <a:t>Революція гідності на Запоріжжі, січень 2014 р.</a:t>
            </a:r>
            <a:endParaRPr lang="ru-RU" b="1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00355" name="Объект 2"/>
          <p:cNvSpPr>
            <a:spLocks noGrp="1"/>
          </p:cNvSpPr>
          <p:nvPr>
            <p:ph idx="4294967295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00356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5" y="0"/>
            <a:ext cx="12011025" cy="675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01379" name="Объект 2"/>
          <p:cNvSpPr>
            <a:spLocks noGrp="1"/>
          </p:cNvSpPr>
          <p:nvPr>
            <p:ph idx="4294967295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01380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Текстура - AVATAN PLUS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-41534"/>
            <a:ext cx="12192000" cy="6886577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4" name="Прямоугольник 3"/>
          <p:cNvSpPr/>
          <p:nvPr/>
        </p:nvSpPr>
        <p:spPr>
          <a:xfrm>
            <a:off x="1447800" y="2345034"/>
            <a:ext cx="9563100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8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n-lt"/>
              </a:rPr>
              <a:t>Дякую за увагу!</a:t>
            </a:r>
            <a:endParaRPr lang="ru-RU" sz="8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+mn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3554" name="Объект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3555" name="Рисунок 40" descr="D:\My docs\Alex\факультет\Турченко Ф.Г\Новоросія\макет 3 видання\Таблиця 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6700" y="-9525"/>
            <a:ext cx="103759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533900" y="0"/>
            <a:ext cx="1206500" cy="469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 descr="Аграрний фонд» планує реалізувати 100 тис. т пшениці — АГРОПОЛІ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94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7590"/>
            <a:ext cx="12191999" cy="1854200"/>
          </a:xfrm>
          <a:noFill/>
          <a:effectLst>
            <a:softEdge rad="12700"/>
          </a:effectLst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be-BY" sz="2800" b="1" dirty="0">
                <a:solidFill>
                  <a:schemeClr val="tx1"/>
                </a:solidFill>
              </a:rPr>
              <a:t>За 12 років (1989–2001) відбулося значне збільшення </a:t>
            </a:r>
            <a:r>
              <a:rPr lang="be-BY" sz="2800" b="1" dirty="0" smtClean="0">
                <a:solidFill>
                  <a:schemeClr val="tx1"/>
                </a:solidFill>
              </a:rPr>
              <a:t>на </a:t>
            </a:r>
            <a:r>
              <a:rPr lang="be-BY" sz="2800" b="1" dirty="0">
                <a:solidFill>
                  <a:schemeClr val="tx1"/>
                </a:solidFill>
              </a:rPr>
              <a:t>5,1</a:t>
            </a:r>
            <a:r>
              <a:rPr lang="be-BY" sz="2800" b="1" dirty="0" smtClean="0">
                <a:solidFill>
                  <a:schemeClr val="tx1"/>
                </a:solidFill>
              </a:rPr>
              <a:t>% </a:t>
            </a:r>
            <a:r>
              <a:rPr lang="be-BY" sz="2800" b="1" dirty="0">
                <a:solidFill>
                  <a:schemeClr val="tx1"/>
                </a:solidFill>
              </a:rPr>
              <a:t>частки українців у населенні України при відповідному зменшенні росіян. У</a:t>
            </a:r>
            <a:r>
              <a:rPr lang="be-BY" sz="2800" b="1" dirty="0" smtClean="0">
                <a:solidFill>
                  <a:schemeClr val="tx1"/>
                </a:solidFill>
              </a:rPr>
              <a:t>країнців </a:t>
            </a:r>
            <a:r>
              <a:rPr lang="be-BY" sz="2800" b="1" dirty="0">
                <a:solidFill>
                  <a:schemeClr val="tx1"/>
                </a:solidFill>
              </a:rPr>
              <a:t>збільшилося майже на 2,5 млн. чол. </a:t>
            </a:r>
            <a:endParaRPr lang="be-BY" sz="2800" b="1" dirty="0" smtClean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be-BY" sz="2800" b="1" dirty="0">
                <a:solidFill>
                  <a:schemeClr val="tx1"/>
                </a:solidFill>
              </a:rPr>
              <a:t>Н</a:t>
            </a:r>
            <a:r>
              <a:rPr lang="be-BY" sz="2800" b="1" dirty="0" smtClean="0">
                <a:solidFill>
                  <a:schemeClr val="tx1"/>
                </a:solidFill>
              </a:rPr>
              <a:t>а </a:t>
            </a:r>
            <a:r>
              <a:rPr lang="be-BY" sz="2800" b="1" dirty="0">
                <a:solidFill>
                  <a:schemeClr val="tx1"/>
                </a:solidFill>
              </a:rPr>
              <a:t>Півдні і Сході </a:t>
            </a:r>
            <a:r>
              <a:rPr lang="be-BY" sz="2800" b="1" dirty="0" smtClean="0">
                <a:solidFill>
                  <a:schemeClr val="tx1"/>
                </a:solidFill>
              </a:rPr>
              <a:t>України це </a:t>
            </a:r>
            <a:r>
              <a:rPr lang="be-BY" sz="2800" b="1" dirty="0">
                <a:solidFill>
                  <a:schemeClr val="tx1"/>
                </a:solidFill>
              </a:rPr>
              <a:t>збільшення значно перевищувало середньоукраїнський </a:t>
            </a:r>
            <a:r>
              <a:rPr lang="be-BY" sz="2800" b="1" dirty="0" smtClean="0">
                <a:solidFill>
                  <a:schemeClr val="tx1"/>
                </a:solidFill>
              </a:rPr>
              <a:t>показник: в </a:t>
            </a:r>
            <a:r>
              <a:rPr lang="be-BY" sz="2800" b="1" dirty="0">
                <a:solidFill>
                  <a:schemeClr val="tx1"/>
                </a:solidFill>
              </a:rPr>
              <a:t>Одеській області — 8,2%, Харківській — 7,9%, Дніпропетровській — 7,7%, Луганській — 7,1%, Херсонській — 6,3%, Донецькій — 6,2%. </a:t>
            </a:r>
            <a:endParaRPr lang="ru-RU" sz="2800" b="1" dirty="0">
              <a:solidFill>
                <a:schemeClr val="tx1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ru-RU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Текстура - AVATAN PLU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Объект 2"/>
          <p:cNvSpPr>
            <a:spLocks noGrp="1"/>
          </p:cNvSpPr>
          <p:nvPr>
            <p:ph idx="1"/>
          </p:nvPr>
        </p:nvSpPr>
        <p:spPr>
          <a:xfrm>
            <a:off x="7642225" y="1358900"/>
            <a:ext cx="4549775" cy="5064125"/>
          </a:xfrm>
        </p:spPr>
        <p:txBody>
          <a:bodyPr/>
          <a:lstStyle/>
          <a:p>
            <a:pPr eaLnBrk="1" hangingPunct="1"/>
            <a:r>
              <a:rPr lang="ru-RU" sz="2800" smtClean="0">
                <a:solidFill>
                  <a:schemeClr val="tx1"/>
                </a:solidFill>
              </a:rPr>
              <a:t>Питання </a:t>
            </a:r>
            <a:r>
              <a:rPr lang="be-BY" sz="2800" smtClean="0">
                <a:solidFill>
                  <a:schemeClr val="tx1"/>
                </a:solidFill>
              </a:rPr>
              <a:t>про владу в Україні не було вирішене: демократичні, національно-патріотичні сили не очолили незалежну Україну. При владі залишилася </a:t>
            </a:r>
            <a:r>
              <a:rPr lang="be-BY" sz="2800" u="sng" smtClean="0">
                <a:solidFill>
                  <a:schemeClr val="tx1"/>
                </a:solidFill>
              </a:rPr>
              <a:t>колишня комуністична </a:t>
            </a:r>
            <a:r>
              <a:rPr lang="be-BY" sz="2800" smtClean="0">
                <a:solidFill>
                  <a:schemeClr val="tx1"/>
                </a:solidFill>
              </a:rPr>
              <a:t>номенклатура. </a:t>
            </a:r>
            <a:endParaRPr lang="ru-RU" sz="2800" smtClean="0">
              <a:solidFill>
                <a:schemeClr val="tx1"/>
              </a:solidFill>
            </a:endParaRPr>
          </a:p>
        </p:txBody>
      </p:sp>
      <p:pic>
        <p:nvPicPr>
          <p:cNvPr id="25603" name="Picture 2" descr="https://upload.wikimedia.org/wikipedia/uk/7/7f/Akt_proh_Nezalezhnost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79450"/>
            <a:ext cx="7642225" cy="558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Прямоугольник 3"/>
          <p:cNvSpPr>
            <a:spLocks noChangeArrowheads="1"/>
          </p:cNvSpPr>
          <p:nvPr/>
        </p:nvSpPr>
        <p:spPr bwMode="auto">
          <a:xfrm>
            <a:off x="111125" y="6269038"/>
            <a:ext cx="45624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Мітинг на площі біля Верховної Ради України. Київ, 24 серпня 1991</a:t>
            </a:r>
            <a:endParaRPr lang="ru-RU" b="1">
              <a:latin typeface="Century Gothic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1285" y="-28245"/>
            <a:ext cx="1094883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Незавершена Революція 1991 р. в Україні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2">
                  <a:lumMod val="9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n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6626" name="Объект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6627" name="Picture 2" descr="https://image.slidesharecdn.com/11-160902114643/95/11-305-638.jpg?cb=1472817979"/>
          <p:cNvPicPr>
            <a:picLocks noChangeAspect="1" noChangeArrowheads="1"/>
          </p:cNvPicPr>
          <p:nvPr/>
        </p:nvPicPr>
        <p:blipFill>
          <a:blip r:embed="rId2"/>
          <a:srcRect l="14359" t="53400" r="6590" b="7645"/>
          <a:stretch>
            <a:fillRect/>
          </a:stretch>
        </p:blipFill>
        <p:spPr bwMode="auto">
          <a:xfrm>
            <a:off x="1897063" y="0"/>
            <a:ext cx="9226550" cy="691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8309</TotalTime>
  <Words>1428</Words>
  <Application>Microsoft Office PowerPoint</Application>
  <PresentationFormat>Произвольный</PresentationFormat>
  <Paragraphs>107</Paragraphs>
  <Slides>53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Шаблон оформления</vt:lpstr>
      </vt:variant>
      <vt:variant>
        <vt:i4>17</vt:i4>
      </vt:variant>
      <vt:variant>
        <vt:lpstr>Заголовки слайдов</vt:lpstr>
      </vt:variant>
      <vt:variant>
        <vt:i4>53</vt:i4>
      </vt:variant>
    </vt:vector>
  </HeadingPairs>
  <TitlesOfParts>
    <vt:vector size="79" baseType="lpstr">
      <vt:lpstr>Arial</vt:lpstr>
      <vt:lpstr>Century Gothic</vt:lpstr>
      <vt:lpstr>Wingdings 3</vt:lpstr>
      <vt:lpstr>Calibri</vt:lpstr>
      <vt:lpstr>Minion Pro</vt:lpstr>
      <vt:lpstr>Times New Roman</vt:lpstr>
      <vt:lpstr>Gotham Pro</vt:lpstr>
      <vt:lpstr>Wingdings</vt:lpstr>
      <vt:lpstr>Roboto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Загрози незалежності України у 1991-2013 рр.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Igor</dc:creator>
  <cp:lastModifiedBy>Admin</cp:lastModifiedBy>
  <cp:revision>163</cp:revision>
  <dcterms:created xsi:type="dcterms:W3CDTF">2020-02-06T13:53:25Z</dcterms:created>
  <dcterms:modified xsi:type="dcterms:W3CDTF">2020-04-09T06:25:55Z</dcterms:modified>
</cp:coreProperties>
</file>