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7" r:id="rId4"/>
    <p:sldId id="278" r:id="rId5"/>
    <p:sldId id="258" r:id="rId6"/>
    <p:sldId id="279" r:id="rId7"/>
    <p:sldId id="280" r:id="rId8"/>
    <p:sldId id="281" r:id="rId9"/>
    <p:sldId id="282" r:id="rId10"/>
    <p:sldId id="291" r:id="rId11"/>
    <p:sldId id="283" r:id="rId12"/>
    <p:sldId id="284" r:id="rId13"/>
    <p:sldId id="285" r:id="rId14"/>
    <p:sldId id="286" r:id="rId15"/>
    <p:sldId id="287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832"/>
    <a:srgbClr val="05341A"/>
    <a:srgbClr val="5F512D"/>
    <a:srgbClr val="F96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F747F6-A844-4E8F-A0A0-423B86FE2B27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0"/>
      <dgm:spPr/>
      <dgm:t>
        <a:bodyPr/>
        <a:lstStyle/>
        <a:p>
          <a:endParaRPr lang="en-US"/>
        </a:p>
      </dgm:t>
    </dgm:pt>
    <dgm:pt modelId="{A15C1A26-8DF5-40E1-BCEB-A9F490C30D57}" type="pres">
      <dgm:prSet presAssocID="{00F747F6-A844-4E8F-A0A0-423B86FE2B27}" presName="cycle" presStyleCnt="0">
        <dgm:presLayoutVars>
          <dgm:dir/>
          <dgm:resizeHandles val="exact"/>
        </dgm:presLayoutVars>
      </dgm:prSet>
      <dgm:spPr/>
    </dgm:pt>
  </dgm:ptLst>
  <dgm:cxnLst>
    <dgm:cxn modelId="{1778E759-695D-4815-9229-2327C24474D8}" type="presOf" srcId="{00F747F6-A844-4E8F-A0A0-423B86FE2B27}" destId="{A15C1A26-8DF5-40E1-BCEB-A9F490C30D5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2C63A4-9D5D-47CE-8D74-13AD5720E5D9}" type="doc">
      <dgm:prSet loTypeId="urn:microsoft.com/office/officeart/2005/8/layout/hierarchy1#1" loCatId="hierarchy" qsTypeId="urn:microsoft.com/office/officeart/2005/8/quickstyle/simple1#2" qsCatId="simple" csTypeId="urn:microsoft.com/office/officeart/2005/8/colors/accent1_2#2" csCatId="accent1" phldr="0"/>
      <dgm:spPr/>
      <dgm:t>
        <a:bodyPr/>
        <a:lstStyle/>
        <a:p>
          <a:endParaRPr lang="en-US"/>
        </a:p>
      </dgm:t>
    </dgm:pt>
    <dgm:pt modelId="{32C577E3-B2E7-4F50-83DE-6F01CC88C9C5}" type="pres">
      <dgm:prSet presAssocID="{CD2C63A4-9D5D-47CE-8D74-13AD5720E5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08778CDF-5255-499C-BAA1-6D122C18F095}" type="presOf" srcId="{CD2C63A4-9D5D-47CE-8D74-13AD5720E5D9}" destId="{32C577E3-B2E7-4F50-83DE-6F01CC88C9C5}" srcOrd="0" destOrd="0" presId="urn:microsoft.com/office/officeart/2005/8/layout/hierarchy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#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325245"/>
          </a:xfrm>
        </p:spPr>
        <p:txBody>
          <a:bodyPr/>
          <a:lstStyle/>
          <a:p>
            <a:r>
              <a:rPr lang="uk-UA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ЗАПОРІЗЬКИЙ НАЦІОНАЛЬНИЙ УНІВЕРСИТЕТ</a:t>
            </a:r>
            <a:br>
              <a:rPr lang="uk-UA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uk-UA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ФАКУЛЬТЕТ СОЦШАЛЬНОЇ ПЕДАГОГІКИ ТА ПСИХОЛОГІЇ</a:t>
            </a:r>
            <a:br>
              <a:rPr lang="uk-UA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uk-UA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КАФЕДРАСОЦІАЛЬНОЇ ПЕДАГОГІКИ ТА СПЕЦІАЛЬНОЇ ОСВІТИ</a:t>
            </a:r>
            <a:br>
              <a:rPr lang="uk-UA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endParaRPr lang="uk-UA" altLang="en-US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sz="2400" b="1" u="sng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r>
              <a:rPr lang="en-US" sz="16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НАВЧАЛЬН</a:t>
            </a:r>
            <a:r>
              <a:rPr lang="uk-UA" altLang="en-US" sz="16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А</a:t>
            </a:r>
            <a:r>
              <a:rPr lang="en-US" sz="16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ДИСЦИПЛІ</a:t>
            </a:r>
            <a:r>
              <a:rPr lang="uk-UA" altLang="en-US" sz="16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</a:t>
            </a:r>
            <a:endParaRPr lang="uk-UA" altLang="en-US" sz="16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br>
              <a:rPr lang="uk-UA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uk-UA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ФОРМУВАННЯ СОЦІАЛЬНО-КОМУНІКАТИВНОЇ КОМПЕТЕНТНОСТІ МОЛОДІ З КОМБІНОВАНИМИ ПОРУШЕННЯМИ</a:t>
            </a:r>
          </a:p>
          <a:p>
            <a:pPr marL="0" lvl="8" indent="0" algn="ctr">
              <a:buNone/>
            </a:pPr>
            <a:r>
              <a:rPr lang="uk-UA" altLang="en-US" sz="2400">
                <a:solidFill>
                  <a:srgbClr val="F9680D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					    </a:t>
            </a:r>
            <a:r>
              <a:rPr lang="uk-UA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/ТЕМА 4/</a:t>
            </a:r>
            <a:endParaRPr lang="uk-UA" altLang="en-US" sz="16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uk-UA" altLang="en-US" sz="2400">
                <a:solidFill>
                  <a:srgbClr val="F9680D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	</a:t>
            </a:r>
          </a:p>
          <a:p>
            <a:pPr marL="0" indent="0" algn="ctr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							</a:t>
            </a:r>
          </a:p>
          <a:p>
            <a:pPr marL="0" indent="0" algn="ctr">
              <a:buNone/>
            </a:pPr>
            <a:endParaRPr lang="uk-UA" altLang="en-US" sz="2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endParaRPr lang="uk-UA" altLang="en-US" sz="2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								</a:t>
            </a:r>
            <a:r>
              <a:rPr lang="uk-UA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ВИКЛАДАЧ: НАТАЛЯ КВАША</a:t>
            </a:r>
            <a:endParaRPr lang="uk-UA" altLang="en-US" sz="16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3657600" lvl="8" indent="0">
              <a:buNone/>
            </a:pPr>
            <a:r>
              <a:rPr lang="uk-UA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					</a:t>
            </a:r>
            <a:endParaRPr lang="uk-UA" altLang="en-US" sz="16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МКФ - ОХОРОНА ЗДОРОВЯ, СОЦІАЛЬНИЙ ЗАХИСТ, ОСВІТА</a:t>
            </a:r>
          </a:p>
        </p:txBody>
      </p:sp>
      <p:pic>
        <p:nvPicPr>
          <p:cNvPr id="5" name="Content Placeholder 4" descr="slide-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72505" y="1934845"/>
            <a:ext cx="5376545" cy="4027170"/>
          </a:xfrm>
          <a:prstGeom prst="rect">
            <a:avLst/>
          </a:prstGeom>
        </p:spPr>
      </p:pic>
      <p:pic>
        <p:nvPicPr>
          <p:cNvPr id="8" name="Content Placeholder 7" descr="slide-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290" y="1934845"/>
            <a:ext cx="5376545" cy="40271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826770"/>
          </a:xfrm>
        </p:spPr>
        <p:txBody>
          <a:bodyPr/>
          <a:lstStyle/>
          <a:p>
            <a:r>
              <a:rPr 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uk-UA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ОДЕКС ГНІВУ, ЯК ЇМ КОРИСТУВАТИСЯ</a:t>
            </a:r>
            <a:endParaRPr lang="en-US" sz="2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Одна з методик регулювати сплесків гніву це спрямування вибуху гніву до більш прийнятної поведінки. Варто розповісти дитині, яка поведінка є прийнятною, а яка ні.  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	У момент початку гніву ми намагаємося звертатися до КОДЕКСУ ГНІВУ, що висить над столом. Кодекс є попередньо узгоджений з дитиною):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1) Я маю право сердитися, я можу сердитися.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2) Коли я гніваюсь: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Я намалюю те, що люблю малювати;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Я говорю, що турбує мене, не використовуючи поганих слів;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Я перестану працювати протягом п’яти хвилин.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3) Коли я гніваюсь, мені не дозволяється: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Говорити нецензурні слова, пищати, кричати;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Нікого (включаючи себе) вдаряти, щипати, плювати;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Знищувати речі інших людей (книги, блокноти тощо)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Приклади правил з КОДЕКСУ ГНІВУ</a:t>
            </a:r>
            <a:br>
              <a:rPr 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МОЖНА =</a:t>
            </a:r>
            <a:r>
              <a:rPr lang="uk-UA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не буде  НАСЛІДКІВ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Сказати голосно і без прокльонів, що ти злишся і чому</a:t>
            </a: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Поїхати на безлюдний острів / зону гніву (власну кімнату, ліжко, шкільний коридор, кімната вчителя)</a:t>
            </a: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Посидіти 5 хвилин спиною до класу і написати слово “страйк”</a:t>
            </a: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Намалювати гнів</a:t>
            </a: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Порвати папір / газету з синьої коробки гніву</a:t>
            </a: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Плакати</a:t>
            </a: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Потупотіти ногами</a:t>
            </a:r>
          </a:p>
          <a:p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Відійти від дорослого, але залишатися в полі його зору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Сховатися в коробці обкладеною ковдрами, яка стоїть у кімнаті і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покричати</a:t>
            </a: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Поплескати долонями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Вдарить руками по підлозі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Послухати музику та пострибати під неї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“Познущатися” над пластиліном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Лежати на килимі і вити</a:t>
            </a: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Піти в кут</a:t>
            </a: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Покричати у вікно</a:t>
            </a: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Поговорити із дорослим</a:t>
            </a:r>
          </a:p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Сидіти на підлозі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НЕ МОЖНА = </a:t>
            </a:r>
            <a:r>
              <a:rPr 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НАСЛІДКИ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Ходити за мамою (іншою людиною) і верещати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Крутитися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Кривдити інших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Ображати себе та інших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Бити себе та інших людей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Нищити предмети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Кривдити себе та інших (кусати, дряпати, вдаряти, тягти за волосся, кидати на підлогу)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Джерело: А. Колаковський, А. Пісула: “Шлях до жорсткої дитини …”, ГВП, Сопот, 2016 р. https://autyzmwszkole.com/2016/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Б</a:t>
            </a:r>
            <a: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ЛИЖНЄ КОЛО ОТОЧЕННЯ ОСОБИ З АГРЕСИВНОЮ ПОВЕДІНКОЮ</a:t>
            </a:r>
            <a:r>
              <a:rPr 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 (</a:t>
            </a:r>
            <a: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БАТЬКИ, ЗАКОННІ ПРЕДСТАВНИКИ),</a:t>
            </a:r>
            <a:r>
              <a:rPr 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СПІВПРАЦЯ З НИМИ</a:t>
            </a:r>
            <a:endParaRPr lang="en-US" sz="2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1. Обовязкова вступна бесіда про особливості характеру, поведінки в різних ситуаціях (реакції).</a:t>
            </a:r>
          </a:p>
          <a:p>
            <a:pPr marL="0" indent="0" algn="just">
              <a:buNone/>
            </a:pPr>
            <a:endParaRPr lang="uk-UA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2. Спостереження за взаємовідносинами і спілкуванням батьків і дітей - стиль виховання </a:t>
            </a:r>
          </a:p>
          <a:p>
            <a:pPr marL="0" indent="0" algn="just">
              <a:buNone/>
            </a:pPr>
            <a:r>
              <a:rPr lang="uk-UA" altLang="en-US" sz="20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(які є стилі виховання і як вони впливають на батьківсько-дитячі відносини?)</a:t>
            </a:r>
          </a:p>
          <a:p>
            <a:pPr marL="0" indent="0" algn="just">
              <a:buNone/>
            </a:pPr>
            <a:endParaRPr lang="uk-UA" altLang="en-US" sz="2000" b="1" i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uk-UA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3.За необхідністю (при проявах агресивної поведінки) присутність батьків на заходах.</a:t>
            </a:r>
            <a:r>
              <a:rPr lang="uk-UA" altLang="en-US" sz="2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>
              <a:buNone/>
            </a:pPr>
            <a:endParaRPr lang="uk-UA" altLang="en-US" sz="20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Content Placeholder 6" descr="sJCozPnAQmWd-z4n-WH5sw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5855" y="1998980"/>
            <a:ext cx="5376545" cy="37274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БЕЗПЕКА,</a:t>
            </a:r>
            <a:br>
              <a:rPr lang="uk-UA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uk-UA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ЗАХИСТ ЗДОРОВ</a:t>
            </a:r>
            <a:r>
              <a:rPr lang="en-US" altLang="uk-UA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uk-UA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Я ТА ЖИТТЯ ФАХІВЦЯ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545" cy="4958080"/>
          </a:xfrm>
        </p:spPr>
        <p:txBody>
          <a:bodyPr/>
          <a:lstStyle/>
          <a:p>
            <a:pPr marL="0" indent="0">
              <a:buNone/>
            </a:pPr>
            <a:r>
              <a:rPr lang="uk-UA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ПОЧИНАЮЧІ ПРАЦЮВАТИ, ЗВЕРНІТЬ УВАГУ НА </a:t>
            </a:r>
            <a:r>
              <a:rPr lang="uk-UA" altLang="uk-UA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СВОЇ</a:t>
            </a:r>
            <a:r>
              <a:rPr lang="uk-UA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marL="0" indent="0">
              <a:buNone/>
            </a:pPr>
            <a:r>
              <a:rPr lang="uk-UA" altLang="en-US" sz="1800">
                <a:latin typeface="Times New Roman" panose="02020603050405020304" charset="0"/>
                <a:cs typeface="Times New Roman" panose="02020603050405020304" charset="0"/>
              </a:rPr>
              <a:t>ОДЯГ</a:t>
            </a:r>
          </a:p>
          <a:p>
            <a:pPr marL="0" indent="0">
              <a:buNone/>
            </a:pPr>
            <a:r>
              <a:rPr lang="uk-UA" altLang="en-US" sz="1800">
                <a:latin typeface="Times New Roman" panose="02020603050405020304" charset="0"/>
                <a:cs typeface="Times New Roman" panose="02020603050405020304" charset="0"/>
              </a:rPr>
              <a:t>ВЗУТТЯ</a:t>
            </a:r>
          </a:p>
          <a:p>
            <a:pPr marL="0" indent="0">
              <a:buNone/>
            </a:pPr>
            <a:r>
              <a:rPr lang="uk-UA" altLang="en-US" sz="1800">
                <a:latin typeface="Times New Roman" panose="02020603050405020304" charset="0"/>
                <a:cs typeface="Times New Roman" panose="02020603050405020304" charset="0"/>
              </a:rPr>
              <a:t>ПРИКРАСИ</a:t>
            </a:r>
          </a:p>
          <a:p>
            <a:pPr marL="0" indent="0">
              <a:buNone/>
            </a:pPr>
            <a:r>
              <a:rPr lang="uk-UA" altLang="en-US" sz="1800">
                <a:latin typeface="Times New Roman" panose="02020603050405020304" charset="0"/>
                <a:cs typeface="Times New Roman" panose="02020603050405020304" charset="0"/>
              </a:rPr>
              <a:t>МАНІКЮР</a:t>
            </a:r>
          </a:p>
          <a:p>
            <a:pPr marL="0" indent="0">
              <a:buNone/>
            </a:pPr>
            <a:r>
              <a:rPr lang="uk-UA" altLang="en-US" sz="1800">
                <a:latin typeface="Times New Roman" panose="02020603050405020304" charset="0"/>
                <a:cs typeface="Times New Roman" panose="02020603050405020304" charset="0"/>
              </a:rPr>
              <a:t>ЗАЧІСКУ </a:t>
            </a:r>
          </a:p>
          <a:p>
            <a:pPr marL="0" indent="0">
              <a:buNone/>
            </a:pPr>
            <a:r>
              <a:rPr lang="uk-UA" altLang="en-US" sz="1800">
                <a:latin typeface="Times New Roman" panose="02020603050405020304" charset="0"/>
                <a:cs typeface="Times New Roman" panose="02020603050405020304" charset="0"/>
              </a:rPr>
              <a:t>ПАРФУМ </a:t>
            </a:r>
          </a:p>
          <a:p>
            <a:pPr marL="0" indent="0">
              <a:buNone/>
            </a:pPr>
            <a:r>
              <a:rPr lang="uk-UA" altLang="en-US" sz="1800">
                <a:latin typeface="Times New Roman" panose="02020603050405020304" charset="0"/>
                <a:cs typeface="Times New Roman" panose="02020603050405020304" charset="0"/>
              </a:rPr>
              <a:t>ІНТОНАЦІЮ/СИЛУ ГОЛОСА</a:t>
            </a:r>
          </a:p>
          <a:p>
            <a:pPr marL="0" indent="0">
              <a:buNone/>
            </a:pPr>
            <a:r>
              <a:rPr lang="uk-UA" altLang="en-US" sz="1800">
                <a:latin typeface="Times New Roman" panose="02020603050405020304" charset="0"/>
                <a:cs typeface="Times New Roman" panose="02020603050405020304" charset="0"/>
              </a:rPr>
              <a:t>РУХИ/ДІЇ по відношенню до блокування небажаних дій клієнта</a:t>
            </a:r>
          </a:p>
          <a:p>
            <a:pPr marL="0" indent="0">
              <a:buNone/>
            </a:pPr>
            <a:r>
              <a:rPr lang="uk-UA" altLang="en-US" sz="1800">
                <a:latin typeface="Times New Roman" panose="02020603050405020304" charset="0"/>
                <a:cs typeface="Times New Roman" panose="02020603050405020304" charset="0"/>
              </a:rPr>
              <a:t>ОБЛАДНАННЯ РОБОЧОГО МІСЦЯ/КАБІНЕТУ</a:t>
            </a:r>
          </a:p>
          <a:p>
            <a:pPr marL="0" indent="0">
              <a:buNone/>
            </a:pPr>
            <a:r>
              <a:rPr lang="uk-UA" altLang="en-US" sz="1800" b="1">
                <a:latin typeface="Times New Roman" panose="02020603050405020304" charset="0"/>
                <a:cs typeface="Times New Roman" panose="02020603050405020304" charset="0"/>
              </a:rPr>
              <a:t>ТОЩО </a:t>
            </a:r>
            <a:r>
              <a:rPr lang="uk-UA" altLang="en-US" sz="1800" i="1">
                <a:latin typeface="Times New Roman" panose="02020603050405020304" charset="0"/>
                <a:cs typeface="Times New Roman" panose="02020603050405020304" charset="0"/>
              </a:rPr>
              <a:t>(ЩО НА ВАШУ ДУМКУ ЩЕ ТРЕБА ВРАХУВАТИ?)</a:t>
            </a:r>
            <a:endParaRPr lang="uk-UA" altLang="en-US" sz="1800" b="1" i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uk-UA" altLang="en-US" sz="1800" b="1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 descr="54372054_392203738234387_2277693428483489792_n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6145" y="1920240"/>
            <a:ext cx="5376545" cy="30175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ДОМАШНЄ ЗАВДАННЯ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48130"/>
            <a:ext cx="5376672" cy="4525963"/>
          </a:xfrm>
        </p:spPr>
        <p:txBody>
          <a:bodyPr/>
          <a:lstStyle/>
          <a:p>
            <a:pPr marL="0" indent="0">
              <a:buNone/>
            </a:pPr>
            <a:r>
              <a:rPr lang="uk-UA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	ЗА ЗМІСТОМ СЛАЙДА №15 -</a:t>
            </a:r>
          </a:p>
          <a:p>
            <a:pPr marL="0" indent="0" algn="ctr">
              <a:buNone/>
            </a:pPr>
            <a:r>
              <a:rPr lang="uk-UA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сформуйте для себе </a:t>
            </a:r>
          </a:p>
          <a:p>
            <a:pPr marL="0" indent="0" algn="ctr">
              <a:buNone/>
            </a:pPr>
            <a:r>
              <a:rPr lang="uk-UA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(або для своєї  коліжанки :)</a:t>
            </a:r>
          </a:p>
          <a:p>
            <a:pPr marL="0" indent="0" algn="ctr">
              <a:buNone/>
            </a:pPr>
            <a: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uk-UA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топ - 10 базових правил поведінки, які необхідно дотримуватась задля уникнення небажаних небезпечних ситуацій </a:t>
            </a:r>
          </a:p>
          <a:p>
            <a:pPr marL="0" indent="0" algn="ctr">
              <a:buNone/>
            </a:pPr>
            <a:r>
              <a:rPr lang="uk-UA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 роботі з особами (дітьми) з комбінованими порушеннями</a:t>
            </a:r>
          </a:p>
          <a:p>
            <a:pPr marL="0" indent="0" algn="ctr">
              <a:buNone/>
            </a:pPr>
            <a:r>
              <a:rPr lang="uk-UA" altLang="en-US" sz="18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(формуючі правила, закцентуйте увагу на віці клієнтів) </a:t>
            </a:r>
          </a:p>
        </p:txBody>
      </p:sp>
      <p:pic>
        <p:nvPicPr>
          <p:cNvPr id="4" name="Content Placeholder 3" descr="images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92060" y="1983105"/>
            <a:ext cx="3760470" cy="37604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360170" y="1600200"/>
            <a:ext cx="10043795" cy="4526280"/>
          </a:xfrm>
        </p:spPr>
        <p:txBody>
          <a:bodyPr/>
          <a:lstStyle/>
          <a:p>
            <a:pPr marL="0" indent="0" algn="ctr">
              <a:buNone/>
            </a:pPr>
            <a:endParaRPr lang="uk-UA" altLang="en-US" sz="5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uk-UA" altLang="en-US" sz="5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Дякую за увагу! :)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lang="uk-UA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ЕМА:</a:t>
            </a:r>
            <a:r>
              <a:rPr 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 КОМУНІКАЦІЯ ФАХІВЦЯ З ОСОБАМИ З КОМБІНОВАНИМИ ПОРУШЕННЯМИ ПРИ ПРОЯВАХ АГРЕСИВНОЇ ПОВЕДІНКИ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uk-UA" altLang="en-US" sz="24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ЗМІСТ:</a:t>
            </a:r>
            <a:endParaRPr lang="en-US" sz="2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Агресивна реакція і агресивна поведінка: спільне та відмінності. </a:t>
            </a:r>
          </a:p>
          <a:p>
            <a:pPr marL="0" indent="0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Причини прояву агресії – питання актуальне для фахівця при комунікації з такими клієнтами (діти, дорослі). </a:t>
            </a:r>
          </a:p>
          <a:p>
            <a:pPr marL="0" indent="0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3.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МКФ </a:t>
            </a: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11. </a:t>
            </a:r>
          </a:p>
          <a:p>
            <a:pPr marL="0" indent="0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4.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Імовірні  причини агресії, її критерії. Кодекс гніву. </a:t>
            </a:r>
          </a:p>
          <a:p>
            <a:pPr marL="0" indent="0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5.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Захист здоров’я та життя фахівця. </a:t>
            </a:r>
          </a:p>
          <a:p>
            <a:pPr marL="0" indent="0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6.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Ближнє коло оточення особи з агресивною поведінкою (законні представники, опікуни тощо), співпраця з ними.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ПИТАННЯ, ЯКІ НЕОБХІДНО РОЗІБРАТИ, ЩОБ ВИЗНАЧИТИ ПРИЧИНУ АГРЕСІЇ ЛЮДИНИ ТА ЗМЕНШИТИ ЇЇ </a:t>
            </a:r>
            <a:b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03775"/>
          </a:xfrm>
        </p:spPr>
        <p:txBody>
          <a:bodyPr/>
          <a:lstStyle/>
          <a:p>
            <a:pPr marL="0" indent="0" algn="just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1.  Переконайтеся, що людина не зазнає будь-якого виду насильства або поганого поводження, яке  можуть чинити батьки, педагоги, однокласники, брати чи сестри (включаючи те, що може здаватися «нормальним» кепкуванням)… </a:t>
            </a:r>
          </a:p>
          <a:p>
            <a:pPr marL="0" indent="0" algn="ctr">
              <a:buNone/>
            </a:pPr>
            <a:r>
              <a:rPr lang="uk-UA" altLang="en-US" sz="20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насильство може бути фізичним, сексуальним, емоційним або психологічним</a:t>
            </a:r>
            <a:endParaRPr lang="uk-UA" alt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2. У людини є надійний та безпечний спосіб комунікації? Якщо ні, то що робиться для того, щоби вирішити цю проблему?</a:t>
            </a:r>
          </a:p>
          <a:p>
            <a:pPr marL="0" indent="0" algn="just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3. Навколишні ставляться серйозно до того, що каже людина, в якій би формі вона не говорила? </a:t>
            </a:r>
          </a:p>
          <a:p>
            <a:pPr marL="0" indent="0" algn="just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4.Він зазнає примусу, тиску, маніпуляцій і нав'язування занять і видів спілкування, до яких він ще не готовий? Він опиняється у ситуаціях, у яких не почувається у безпеці та не отримує підтримки?</a:t>
            </a:r>
          </a:p>
          <a:p>
            <a:pPr marL="0" indent="0" algn="just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5.Має можливість вчитися на рівні, що відповідає його здібностям? Його сильні сторони отримують визнання та підтримку? </a:t>
            </a:r>
          </a:p>
          <a:p>
            <a:pPr marL="0" indent="0" algn="just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ctr">
              <a:buNone/>
            </a:pPr>
            <a:r>
              <a:rPr lang="uk-UA" altLang="en-US" sz="20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є ситуації, що викликають перевантаження і здаються ворожими чи загрозливими?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ДАЛІ  ПРО ВАЖЛИВЕ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вистачає часу для відпочинку та особистого простору? </a:t>
            </a:r>
          </a:p>
          <a:p>
            <a:pPr marL="0" indent="0" algn="just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навчання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, аняття в центрі не перевантажують?</a:t>
            </a:r>
          </a:p>
          <a:p>
            <a:pPr marL="0" indent="0" algn="just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 чи спостерігається сенсорне перевантаження?</a:t>
            </a:r>
          </a:p>
          <a:p>
            <a:pPr marL="0" indent="0" algn="just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 є вимоги робити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 надто багато справ одночасно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/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сприймати надто багато інформації?</a:t>
            </a:r>
          </a:p>
          <a:p>
            <a:pPr marL="0" indent="0" algn="just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є по-справжньому вільний час, коли можна робити будь-що чи побути на самоті? </a:t>
            </a:r>
          </a:p>
          <a:p>
            <a:pPr marL="0" indent="0" algn="just">
              <a:buNone/>
            </a:pP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 descr="завантаження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2285" y="2177415"/>
            <a:ext cx="4636770" cy="23183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817880"/>
          </a:xfrm>
        </p:spPr>
        <p:txBody>
          <a:bodyPr/>
          <a:lstStyle/>
          <a:p>
            <a: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ТОП  10 ПРИЧИН ПРОЯВУ АГРЕСІЇ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84605"/>
            <a:ext cx="10972800" cy="5217160"/>
          </a:xfrm>
        </p:spPr>
        <p:txBody>
          <a:bodyPr/>
          <a:lstStyle/>
          <a:p>
            <a:pPr marL="0" indent="0">
              <a:buNone/>
            </a:pPr>
            <a:r>
              <a:rPr lang="uk-UA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Соматичні захворювання, порушення роботи головного мезку.</a:t>
            </a:r>
          </a:p>
          <a:p>
            <a:pPr marL="0" indent="0">
              <a:buNone/>
            </a:pPr>
            <a:r>
              <a:rPr lang="uk-UA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Проблеми всередині сім'ї: сварки, конфлікти між батьком і матір'ю, що виражаються в байдужості, відсутності спільних правил та  інтересів.</a:t>
            </a:r>
          </a:p>
          <a:p>
            <a:pPr marL="0" indent="0">
              <a:buNone/>
            </a:pPr>
            <a:r>
              <a:rPr lang="uk-UA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Безпосередньо агресивна поведінка батьків не тільки вдома а та соціумі.</a:t>
            </a:r>
          </a:p>
          <a:p>
            <a:pPr marL="0" indent="0">
              <a:buNone/>
            </a:pPr>
            <a:r>
              <a:rPr lang="uk-UA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4. Байдужість батьків до справ та успіхів своєї дитини.</a:t>
            </a:r>
          </a:p>
          <a:p>
            <a:pPr marL="0" indent="0">
              <a:buNone/>
            </a:pPr>
            <a:r>
              <a:rPr lang="uk-UA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5. Сильна емоційна прихильність дитини до одного з батьків, причому другий з батьків виступає об'єктом агресії.</a:t>
            </a:r>
          </a:p>
          <a:p>
            <a:pPr marL="0" indent="0">
              <a:buNone/>
            </a:pPr>
            <a:r>
              <a:rPr lang="uk-UA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6. Відсутності єдності та послідовності у вихованні.</a:t>
            </a:r>
          </a:p>
          <a:p>
            <a:pPr marL="0" indent="0">
              <a:buNone/>
            </a:pPr>
            <a:r>
              <a:rPr lang="uk-UA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7. Нездатність дитини контролювати свої емоції, низька самооцінка.</a:t>
            </a:r>
          </a:p>
          <a:p>
            <a:pPr marL="0" indent="0">
              <a:buNone/>
            </a:pPr>
            <a:r>
              <a:rPr lang="uk-UA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8. Недостатній розвиток інтелекту.</a:t>
            </a:r>
          </a:p>
          <a:p>
            <a:pPr marL="0" indent="0">
              <a:buNone/>
            </a:pPr>
            <a:r>
              <a:rPr lang="uk-UA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9. Високий ступінь збудливості.</a:t>
            </a:r>
          </a:p>
          <a:p>
            <a:pPr marL="0" indent="0">
              <a:buNone/>
            </a:pPr>
            <a:r>
              <a:rPr lang="uk-UA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10. Відсутність здатності будувати відносини в соціумі.</a:t>
            </a:r>
          </a:p>
          <a:p>
            <a:pPr marL="0" indent="0" algn="ctr">
              <a:buNone/>
            </a:pPr>
            <a:r>
              <a:rPr lang="uk-UA" altLang="en-US" sz="20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жорстокі комп'ютерні ігри, насильство з екрану телевізора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811020" y="1917700"/>
          <a:ext cx="8348980" cy="458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2032000" y="1753235"/>
          <a:ext cx="8128000" cy="443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І</a:t>
            </a:r>
            <a:r>
              <a:rPr lang="uk-UA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МОВІРНІ ПРИЧИНИ АГРЕСІЇ, ЇЇ КРИТЕРІЇ</a:t>
            </a:r>
            <a:endParaRPr lang="en-US" sz="2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6718935" cy="4526280"/>
          </a:xfrm>
        </p:spPr>
        <p:txBody>
          <a:bodyPr/>
          <a:lstStyle/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Часто</a:t>
            </a:r>
            <a:r>
              <a:rPr lang="uk-UA" altLang="en-US" sz="2000" b="1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marL="0" indent="0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втрачає контроль над собою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сперечається, лає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ть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ся з дорослими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відмовляється виконувати правила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спеціально дратує людей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, провокує конфліктні ситуації;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звинувачує інших у своїх помилках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сердиться і відмовляється зробити що-небудь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 (прохання);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заздрісний, мстивий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 майже миттєво негативно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реагує на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дії оточуючих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0" indent="0">
              <a:buNone/>
            </a:pPr>
            <a:r>
              <a:rPr lang="uk-UA" altLang="en-US" sz="2000" b="1" i="1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en-US" sz="20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Припустити, що дитина агресивна, можна лише в тому випадку, якщо протягом не менше ніж 6 місяців у поведінці виявлялися хоча б 4 з перелічених ознак.</a:t>
            </a:r>
          </a:p>
        </p:txBody>
      </p:sp>
      <p:pic>
        <p:nvPicPr>
          <p:cNvPr id="7" name="Content Placeholder 6" descr="aggression-main-copy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21955" y="1724660"/>
            <a:ext cx="3560445" cy="3616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Р</a:t>
            </a:r>
            <a:r>
              <a:rPr lang="uk-UA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ОБОТА З ГНІВОМ (працює психолог)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1.Навчання агресивних дітей прийнятним способам вираження гніву.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2. Навчання дітей навичкам розпізнавання та контролю, вмінню володіти собою в с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туа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ці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ях, що провокують спалахи гніву.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3. Формування здатності до емпатії, довіри, співчуття, співпереживання.</a:t>
            </a:r>
          </a:p>
        </p:txBody>
      </p:sp>
      <p:pic>
        <p:nvPicPr>
          <p:cNvPr id="4" name="Content Placeholder 3" descr="4gu0GW4r9WdGPGNkzDvH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5855" y="1965960"/>
            <a:ext cx="5376545" cy="37934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558800"/>
          </a:xfrm>
        </p:spPr>
        <p:txBody>
          <a:bodyPr/>
          <a:lstStyle/>
          <a:p>
            <a:r>
              <a:rPr 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Ознаки агресії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45210"/>
            <a:ext cx="10972800" cy="5627370"/>
          </a:xfrm>
        </p:spPr>
        <p:txBody>
          <a:bodyPr/>
          <a:lstStyle/>
          <a:p>
            <a:pPr marL="0" indent="0">
              <a:buNone/>
            </a:pPr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Зазвичай ознаками агресії в дітей є ​​їх вчинки, що вони роблять:</a:t>
            </a:r>
          </a:p>
          <a:p>
            <a:pPr marL="0" indent="0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 о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бзиваються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;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 в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ідбирають іграшки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 б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'ють однолітків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 м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стять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 н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е визнають своїх помилок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 в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ідмовляються дотримуватись правил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 г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ніваються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 п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люються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 щ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ипаються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 з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амахуються на інших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 в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икористовують образливі слова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і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стерять, часто напоказ.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l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uk-UA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...</a:t>
            </a:r>
            <a:r>
              <a:rPr lang="en-US" sz="20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дитина </a:t>
            </a:r>
            <a:r>
              <a:rPr lang="uk-UA" altLang="en-US" sz="20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часто не</a:t>
            </a:r>
            <a:r>
              <a:rPr lang="en-US" sz="20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здатн</a:t>
            </a:r>
            <a:r>
              <a:rPr lang="uk-UA" altLang="en-US" sz="20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а</a:t>
            </a:r>
            <a:r>
              <a:rPr lang="en-US" sz="20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усвідомити і зрозуміти причини</a:t>
            </a:r>
            <a:r>
              <a:rPr lang="uk-UA" altLang="en-US" sz="20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...</a:t>
            </a:r>
            <a:endParaRPr lang="en-US" sz="2000" b="1" i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		</a:t>
            </a:r>
            <a:r>
              <a:rPr lang="uk-UA" altLang="en-US" sz="20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...</a:t>
            </a:r>
            <a:r>
              <a:rPr lang="en-US" sz="20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батьки  пізно зауважують, що з їхньою дитиною щось не те.</a:t>
            </a:r>
            <a:r>
              <a:rPr lang="uk-UA" altLang="en-US" sz="20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..</a:t>
            </a:r>
            <a:endParaRPr lang="en-US" sz="2000" b="1" i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000" b="1" i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uk-UA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uk-UA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МКФ - </a:t>
            </a:r>
            <a: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р</a:t>
            </a:r>
            <a:r>
              <a:rPr 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еформа системи медико-соціального супроводу пацієнтів з особливими потребами</a:t>
            </a:r>
            <a:br>
              <a:rPr 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en-US" sz="2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Наказ МОЗ України від 23.05.2018 № 981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«Про затвердження перекладу Міжнародної класифікації функціонування, обмежень життєдіяльності та здоров’я та Міжнародної класифікації функціонування, обмежень життєдіяльності та здоров’я дітей і підлітків»</a:t>
            </a:r>
          </a:p>
          <a:p>
            <a:pPr marL="0" indent="0" algn="l">
              <a:buNone/>
            </a:pP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МКФ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складається з таких основних компонентів:</a:t>
            </a:r>
          </a:p>
          <a:p>
            <a:pPr marL="0" indent="0" algn="l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Функції та структура тіла (В — англ. Body);</a:t>
            </a:r>
          </a:p>
          <a:p>
            <a:pPr marL="0" indent="0" algn="l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Активність (А — англ. Activity, пов'язана із завданнями та діями індивіда) та участь (Р- англ. participation — залученість у життєву ситуацію);</a:t>
            </a:r>
          </a:p>
          <a:p>
            <a:pPr marL="0" indent="0" algn="l">
              <a:buNone/>
            </a:pP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 descr="ICD-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8310" y="1767205"/>
            <a:ext cx="4191000" cy="4191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1417</Words>
  <Application>Microsoft Office PowerPoint</Application>
  <PresentationFormat>Широкий екран</PresentationFormat>
  <Paragraphs>153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Default Design</vt:lpstr>
      <vt:lpstr>ЗАПОРІЗЬКИЙ НАЦІОНАЛЬНИЙ УНІВЕРСИТЕТ ФАКУЛЬТЕТ СОЦШАЛЬНОЇ ПЕДАГОГІКИ ТА ПСИХОЛОГІЇ КАФЕДРАСОЦІАЛЬНОЇ ПЕДАГОГІКИ ТА СПЕЦІАЛЬНОЇ ОСВІТИ </vt:lpstr>
      <vt:lpstr>ТЕМА:   КОМУНІКАЦІЯ ФАХІВЦЯ З ОСОБАМИ З КОМБІНОВАНИМИ ПОРУШЕННЯМИ ПРИ ПРОЯВАХ АГРЕСИВНОЇ ПОВЕДІНКИ</vt:lpstr>
      <vt:lpstr>ПИТАННЯ, ЯКІ НЕОБХІДНО РОЗІБРАТИ, ЩОБ ВИЗНАЧИТИ ПРИЧИНУ АГРЕСІЇ ЛЮДИНИ ТА ЗМЕНШИТИ ЇЇ  </vt:lpstr>
      <vt:lpstr>ДАЛІ  ПРО ВАЖЛИВЕ</vt:lpstr>
      <vt:lpstr>ТОП  10 ПРИЧИН ПРОЯВУ АГРЕСІЇ </vt:lpstr>
      <vt:lpstr>ІМОВІРНІ ПРИЧИНИ АГРЕСІЇ, ЇЇ КРИТЕРІЇ</vt:lpstr>
      <vt:lpstr>РОБОТА З ГНІВОМ (працює психолог)</vt:lpstr>
      <vt:lpstr>Ознаки агресії </vt:lpstr>
      <vt:lpstr> МКФ - реформа системи медико-соціального супроводу пацієнтів з особливими потребами </vt:lpstr>
      <vt:lpstr>МКФ - ОХОРОНА ЗДОРОВЯ, СОЦІАЛЬНИЙ ЗАХИСТ, ОСВІТА</vt:lpstr>
      <vt:lpstr>КОДЕКС ГНІВУ, ЯК ЇМ КОРИСТУВАТИСЯ</vt:lpstr>
      <vt:lpstr>Приклади правил з КОДЕКСУ ГНІВУ МОЖНА = не буде  НАСЛІДКІВ</vt:lpstr>
      <vt:lpstr>НЕ МОЖНА = НАСЛІДКИ</vt:lpstr>
      <vt:lpstr>БЛИЖНЄ КОЛО ОТОЧЕННЯ ОСОБИ З АГРЕСИВНОЮ ПОВЕДІНКОЮ  (БАТЬКИ, ЗАКОННІ ПРЕДСТАВНИКИ), СПІВПРАЦЯ З НИМИ</vt:lpstr>
      <vt:lpstr>БЕЗПЕКА, ЗАХИСТ ЗДОРОВ’Я ТА ЖИТТЯ ФАХІВЦЯ</vt:lpstr>
      <vt:lpstr>ДОМАШНЄ ЗАВДАННЯ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ЗАПОРІЗЬКИЙ НАЦІОНАЛЬНИЙ УНІВЕРСИТЕТ ФАКУЛЬТЕТ СОЦШАЛЬНОЇ ПЕДАГОГІКИ ТА ПСИХОЛОГІЇ КАФЕДРАСОЦІАЛЬНОЇ ПЕДАГОГІКИ ТА СПЕЦІАЛЬНОЇ ОСВІТИ</dc:title>
  <dc:creator>Vladimir M</dc:creator>
  <cp:lastModifiedBy>Тетяна</cp:lastModifiedBy>
  <cp:revision>144</cp:revision>
  <dcterms:created xsi:type="dcterms:W3CDTF">2023-09-20T10:15:00Z</dcterms:created>
  <dcterms:modified xsi:type="dcterms:W3CDTF">2023-10-21T07:37:42Z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782CF9B8A2BC4B0F8C9C9F1576BE1B41</vt:lpwstr>
  </property>
  <property fmtid="{D5CDD505-2E9C-101B-9397-08002B2CF9AE}" pid="3" name="KSOProductBuildVer">
    <vt:lpwstr>1033-11.2.0.11341</vt:lpwstr>
  </property>
</Properties>
</file>