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66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F6EE-A205-4D10-8923-41140283E6D6}" type="datetimeFigureOut">
              <a:rPr lang="ru-RU" smtClean="0"/>
              <a:pPr/>
              <a:t>16.11.2024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A6E9E5-D7BD-4B64-8E16-39B80666C9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F6EE-A205-4D10-8923-41140283E6D6}" type="datetimeFigureOut">
              <a:rPr lang="ru-RU" smtClean="0"/>
              <a:pPr/>
              <a:t>16.11.2024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E9E5-D7BD-4B64-8E16-39B80666C9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F6EE-A205-4D10-8923-41140283E6D6}" type="datetimeFigureOut">
              <a:rPr lang="ru-RU" smtClean="0"/>
              <a:pPr/>
              <a:t>16.11.2024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E9E5-D7BD-4B64-8E16-39B80666C9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93AF6EE-A205-4D10-8923-41140283E6D6}" type="datetimeFigureOut">
              <a:rPr lang="ru-RU" smtClean="0"/>
              <a:pPr/>
              <a:t>16.11.2024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8A6E9E5-D7BD-4B64-8E16-39B80666C9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F6EE-A205-4D10-8923-41140283E6D6}" type="datetimeFigureOut">
              <a:rPr lang="ru-RU" smtClean="0"/>
              <a:pPr/>
              <a:t>16.11.2024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E9E5-D7BD-4B64-8E16-39B80666C9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F6EE-A205-4D10-8923-41140283E6D6}" type="datetimeFigureOut">
              <a:rPr lang="ru-RU" smtClean="0"/>
              <a:pPr/>
              <a:t>16.11.2024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E9E5-D7BD-4B64-8E16-39B80666C9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E9E5-D7BD-4B64-8E16-39B80666C9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F6EE-A205-4D10-8923-41140283E6D6}" type="datetimeFigureOut">
              <a:rPr lang="ru-RU" smtClean="0"/>
              <a:pPr/>
              <a:t>16.11.2024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F6EE-A205-4D10-8923-41140283E6D6}" type="datetimeFigureOut">
              <a:rPr lang="ru-RU" smtClean="0"/>
              <a:pPr/>
              <a:t>16.11.2024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E9E5-D7BD-4B64-8E16-39B80666C9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F6EE-A205-4D10-8923-41140283E6D6}" type="datetimeFigureOut">
              <a:rPr lang="ru-RU" smtClean="0"/>
              <a:pPr/>
              <a:t>16.11.2024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6E9E5-D7BD-4B64-8E16-39B80666C9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93AF6EE-A205-4D10-8923-41140283E6D6}" type="datetimeFigureOut">
              <a:rPr lang="ru-RU" smtClean="0"/>
              <a:pPr/>
              <a:t>16.11.2024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8A6E9E5-D7BD-4B64-8E16-39B80666C9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AF6EE-A205-4D10-8923-41140283E6D6}" type="datetimeFigureOut">
              <a:rPr lang="ru-RU" smtClean="0"/>
              <a:pPr/>
              <a:t>16.11.2024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A6E9E5-D7BD-4B64-8E16-39B80666C9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93AF6EE-A205-4D10-8923-41140283E6D6}" type="datetimeFigureOut">
              <a:rPr lang="ru-RU" smtClean="0"/>
              <a:pPr/>
              <a:t>16.11.2024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8A6E9E5-D7BD-4B64-8E16-39B80666C9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Практична </a:t>
            </a:r>
            <a:r>
              <a:rPr lang="uk-UA" dirty="0" smtClean="0"/>
              <a:t>робота 6, 7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Бонітування мисливських угідь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встановленою</a:t>
            </a:r>
            <a:r>
              <a:rPr lang="ru-RU" dirty="0"/>
              <a:t> </a:t>
            </a:r>
            <a:r>
              <a:rPr lang="ru-RU" dirty="0" err="1"/>
              <a:t>дією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, провести </a:t>
            </a:r>
            <a:r>
              <a:rPr lang="ru-RU" dirty="0" err="1"/>
              <a:t>уточнення</a:t>
            </a:r>
            <a:r>
              <a:rPr lang="ru-RU" dirty="0"/>
              <a:t> </a:t>
            </a:r>
            <a:r>
              <a:rPr lang="ru-RU" dirty="0" err="1" smtClean="0"/>
              <a:t>середнього</a:t>
            </a:r>
            <a:r>
              <a:rPr lang="ru-RU" dirty="0" smtClean="0"/>
              <a:t> </a:t>
            </a:r>
            <a:r>
              <a:rPr lang="ru-RU" dirty="0" err="1" smtClean="0"/>
              <a:t>класу</a:t>
            </a:r>
            <a:r>
              <a:rPr lang="ru-RU" dirty="0" smtClean="0"/>
              <a:t> </a:t>
            </a:r>
            <a:r>
              <a:rPr lang="ru-RU" dirty="0" err="1"/>
              <a:t>бонітету</a:t>
            </a:r>
            <a:r>
              <a:rPr lang="ru-RU" dirty="0"/>
              <a:t>.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здійснити</a:t>
            </a:r>
            <a:r>
              <a:rPr lang="ru-RU" dirty="0"/>
              <a:t>,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розрахункового</a:t>
            </a:r>
            <a:r>
              <a:rPr lang="ru-RU" dirty="0"/>
              <a:t> </a:t>
            </a:r>
            <a:r>
              <a:rPr lang="ru-RU" dirty="0" err="1" smtClean="0"/>
              <a:t>середнього</a:t>
            </a:r>
            <a:r>
              <a:rPr lang="ru-RU" dirty="0" smtClean="0"/>
              <a:t> </a:t>
            </a:r>
            <a:r>
              <a:rPr lang="ru-RU" dirty="0" err="1" smtClean="0"/>
              <a:t>бонітету</a:t>
            </a:r>
            <a:r>
              <a:rPr lang="ru-RU" dirty="0" smtClean="0"/>
              <a:t> </a:t>
            </a:r>
            <a:r>
              <a:rPr lang="ru-RU" dirty="0" err="1"/>
              <a:t>відняти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додати</a:t>
            </a:r>
            <a:r>
              <a:rPr lang="ru-RU" dirty="0"/>
              <a:t> суму </a:t>
            </a:r>
            <a:r>
              <a:rPr lang="ru-RU" dirty="0" err="1"/>
              <a:t>визначених</a:t>
            </a:r>
            <a:r>
              <a:rPr lang="ru-RU" dirty="0"/>
              <a:t> </a:t>
            </a:r>
            <a:r>
              <a:rPr lang="ru-RU" dirty="0" err="1"/>
              <a:t>коефіцієнти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. </a:t>
            </a:r>
            <a:r>
              <a:rPr lang="ru-RU" dirty="0" err="1" smtClean="0"/>
              <a:t>Отримані</a:t>
            </a:r>
            <a:r>
              <a:rPr lang="ru-RU" dirty="0" smtClean="0"/>
              <a:t> </a:t>
            </a:r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/>
              <a:t>представити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 2.</a:t>
            </a:r>
          </a:p>
          <a:p>
            <a:pPr algn="just"/>
            <a:r>
              <a:rPr lang="ru-RU" dirty="0" err="1"/>
              <a:t>Таблиця</a:t>
            </a:r>
            <a:r>
              <a:rPr lang="ru-RU" dirty="0"/>
              <a:t> 2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628800"/>
            <a:ext cx="5440269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Тема: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оптимальної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Мета: </a:t>
            </a:r>
            <a:r>
              <a:rPr lang="ru-RU" dirty="0" err="1"/>
              <a:t>навчитись</a:t>
            </a:r>
            <a:r>
              <a:rPr lang="ru-RU" dirty="0"/>
              <a:t> </a:t>
            </a:r>
            <a:r>
              <a:rPr lang="ru-RU" dirty="0" err="1"/>
              <a:t>використовуючи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 smtClean="0"/>
              <a:t>упорядкування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оптимальну</a:t>
            </a:r>
            <a:r>
              <a:rPr lang="ru-RU" dirty="0"/>
              <a:t> </a:t>
            </a:r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484784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Короткі</a:t>
            </a:r>
            <a:r>
              <a:rPr lang="ru-RU" dirty="0"/>
              <a:t> </a:t>
            </a:r>
            <a:r>
              <a:rPr lang="ru-RU" dirty="0" err="1"/>
              <a:t>теоретичні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endParaRPr lang="ru-RU" dirty="0"/>
          </a:p>
          <a:p>
            <a:pPr algn="just"/>
            <a:r>
              <a:rPr lang="ru-RU" dirty="0" err="1"/>
              <a:t>Визначання</a:t>
            </a:r>
            <a:r>
              <a:rPr lang="ru-RU" dirty="0"/>
              <a:t> </a:t>
            </a:r>
            <a:r>
              <a:rPr lang="ru-RU" dirty="0" err="1"/>
              <a:t>оптимальної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</a:t>
            </a:r>
            <a:r>
              <a:rPr lang="ru-RU" dirty="0" smtClean="0"/>
              <a:t>для кожного </a:t>
            </a:r>
            <a:r>
              <a:rPr lang="ru-RU" dirty="0"/>
              <a:t>виду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експлуатуються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 smtClean="0"/>
              <a:t>важливе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користувача</a:t>
            </a:r>
            <a:r>
              <a:rPr lang="ru-RU" dirty="0"/>
              <a:t>. Особливо,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стосується</a:t>
            </a:r>
            <a:r>
              <a:rPr lang="ru-RU" dirty="0"/>
              <a:t> тих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, </a:t>
            </a:r>
            <a:r>
              <a:rPr lang="ru-RU" dirty="0" err="1" smtClean="0"/>
              <a:t>біотичний</a:t>
            </a:r>
            <a:r>
              <a:rPr lang="ru-RU" dirty="0" smtClean="0"/>
              <a:t> </a:t>
            </a:r>
            <a:r>
              <a:rPr lang="ru-RU" dirty="0" err="1"/>
              <a:t>потенціал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великий (</a:t>
            </a:r>
            <a:r>
              <a:rPr lang="ru-RU" dirty="0" err="1"/>
              <a:t>наприклад</a:t>
            </a:r>
            <a:r>
              <a:rPr lang="ru-RU" dirty="0"/>
              <a:t>, кабана). </a:t>
            </a:r>
            <a:r>
              <a:rPr lang="ru-RU" dirty="0" err="1" smtClean="0"/>
              <a:t>Бажання</a:t>
            </a:r>
            <a:r>
              <a:rPr lang="ru-RU" dirty="0" smtClean="0"/>
              <a:t> </a:t>
            </a:r>
            <a:r>
              <a:rPr lang="ru-RU" dirty="0" err="1" smtClean="0"/>
              <a:t>утримувати</a:t>
            </a:r>
            <a:r>
              <a:rPr lang="ru-RU" dirty="0" smtClean="0"/>
              <a:t> </a:t>
            </a:r>
            <a:r>
              <a:rPr lang="ru-RU" dirty="0" err="1"/>
              <a:t>більшу</a:t>
            </a:r>
            <a:r>
              <a:rPr lang="ru-RU" dirty="0"/>
              <a:t> </a:t>
            </a:r>
            <a:r>
              <a:rPr lang="ru-RU" dirty="0" err="1"/>
              <a:t>чисельність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кормові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, </a:t>
            </a:r>
            <a:r>
              <a:rPr lang="ru-RU" dirty="0" err="1" smtClean="0"/>
              <a:t>збільшує</a:t>
            </a:r>
            <a:r>
              <a:rPr lang="ru-RU" dirty="0" smtClean="0"/>
              <a:t> </a:t>
            </a:r>
            <a:r>
              <a:rPr lang="ru-RU" dirty="0" err="1"/>
              <a:t>вірогідність</a:t>
            </a:r>
            <a:r>
              <a:rPr lang="ru-RU" dirty="0"/>
              <a:t> </a:t>
            </a:r>
            <a:r>
              <a:rPr lang="ru-RU" dirty="0" err="1"/>
              <a:t>шкодочинності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 smtClean="0"/>
              <a:t>небезпеки</a:t>
            </a:r>
            <a:r>
              <a:rPr lang="ru-RU" dirty="0" smtClean="0"/>
              <a:t> </a:t>
            </a:r>
            <a:r>
              <a:rPr lang="ru-RU" dirty="0" err="1" smtClean="0"/>
              <a:t>спалаху</a:t>
            </a:r>
            <a:r>
              <a:rPr lang="ru-RU" dirty="0" smtClean="0"/>
              <a:t> </a:t>
            </a:r>
            <a:r>
              <a:rPr lang="ru-RU" dirty="0" err="1"/>
              <a:t>епідемій</a:t>
            </a:r>
            <a:r>
              <a:rPr lang="ru-RU" dirty="0"/>
              <a:t>, як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сталося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Африканською</a:t>
            </a:r>
            <a:r>
              <a:rPr lang="ru-RU" dirty="0"/>
              <a:t> чумою свиней в </a:t>
            </a:r>
            <a:r>
              <a:rPr lang="ru-RU" dirty="0" smtClean="0"/>
              <a:t>2010-2020 роках</a:t>
            </a:r>
            <a:r>
              <a:rPr lang="ru-RU" dirty="0"/>
              <a:t>. </a:t>
            </a:r>
            <a:r>
              <a:rPr lang="ru-RU" dirty="0" err="1"/>
              <a:t>Утримання</a:t>
            </a:r>
            <a:r>
              <a:rPr lang="ru-RU" dirty="0"/>
              <a:t> </a:t>
            </a:r>
            <a:r>
              <a:rPr lang="ru-RU" dirty="0" err="1"/>
              <a:t>більшої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оптимальна, </a:t>
            </a:r>
            <a:r>
              <a:rPr lang="ru-RU" dirty="0" err="1"/>
              <a:t>можливе</a:t>
            </a:r>
            <a:r>
              <a:rPr lang="ru-RU" dirty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при </a:t>
            </a:r>
            <a:r>
              <a:rPr lang="ru-RU" dirty="0" err="1"/>
              <a:t>посиленні</a:t>
            </a:r>
            <a:r>
              <a:rPr lang="ru-RU" dirty="0"/>
              <a:t> </a:t>
            </a:r>
            <a:r>
              <a:rPr lang="ru-RU" dirty="0" err="1"/>
              <a:t>біотехзаходів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, </a:t>
            </a:r>
            <a:r>
              <a:rPr lang="ru-RU" dirty="0" err="1"/>
              <a:t>насамперед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підгодівлі</a:t>
            </a:r>
            <a:r>
              <a:rPr lang="ru-RU" dirty="0"/>
              <a:t>. </a:t>
            </a:r>
            <a:r>
              <a:rPr lang="ru-RU" dirty="0" smtClean="0"/>
              <a:t>Особливо </a:t>
            </a:r>
            <a:r>
              <a:rPr lang="ru-RU" dirty="0" err="1" smtClean="0"/>
              <a:t>несприятливою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користувача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smtClean="0"/>
              <a:t>у таких </a:t>
            </a:r>
            <a:r>
              <a:rPr lang="ru-RU" dirty="0"/>
              <a:t>типах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як </a:t>
            </a:r>
            <a:r>
              <a:rPr lang="ru-RU" dirty="0" err="1"/>
              <a:t>посіви</a:t>
            </a:r>
            <a:r>
              <a:rPr lang="ru-RU" dirty="0"/>
              <a:t>, сади, виноградники.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Хід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endParaRPr lang="ru-RU" dirty="0"/>
          </a:p>
          <a:p>
            <a:pPr algn="just"/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матеріалами</a:t>
            </a:r>
            <a:r>
              <a:rPr lang="ru-RU" dirty="0"/>
              <a:t> </a:t>
            </a:r>
            <a:r>
              <a:rPr lang="ru-RU" dirty="0" err="1"/>
              <a:t>упорядкування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, </a:t>
            </a:r>
            <a:r>
              <a:rPr lang="ru-RU" dirty="0" err="1"/>
              <a:t>територія</a:t>
            </a:r>
            <a:endParaRPr lang="ru-RU" dirty="0"/>
          </a:p>
          <a:p>
            <a:pPr algn="just"/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N-господарства</a:t>
            </a:r>
            <a:r>
              <a:rPr lang="ru-RU" dirty="0"/>
              <a:t> </a:t>
            </a:r>
            <a:r>
              <a:rPr lang="ru-RU" dirty="0" err="1"/>
              <a:t>складає</a:t>
            </a:r>
            <a:r>
              <a:rPr lang="ru-RU" dirty="0"/>
              <a:t> 13245 га,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площа</a:t>
            </a:r>
            <a:r>
              <a:rPr lang="ru-RU" dirty="0"/>
              <a:t> </a:t>
            </a:r>
            <a:r>
              <a:rPr lang="ru-RU" dirty="0" err="1" smtClean="0"/>
              <a:t>стаціїі</a:t>
            </a:r>
            <a:r>
              <a:rPr lang="ru-RU" dirty="0" smtClean="0"/>
              <a:t> </a:t>
            </a:r>
            <a:r>
              <a:rPr lang="ru-RU" dirty="0" err="1" smtClean="0"/>
              <a:t>снування</a:t>
            </a:r>
            <a:r>
              <a:rPr lang="ru-RU" dirty="0" smtClean="0"/>
              <a:t> </a:t>
            </a:r>
            <a:r>
              <a:rPr lang="ru-RU" dirty="0"/>
              <a:t>для оленя становить 9413 га, </a:t>
            </a:r>
            <a:r>
              <a:rPr lang="ru-RU" dirty="0" err="1"/>
              <a:t>козулі</a:t>
            </a:r>
            <a:r>
              <a:rPr lang="ru-RU" dirty="0"/>
              <a:t>, кабана – 12100 га, </a:t>
            </a:r>
            <a:r>
              <a:rPr lang="ru-RU" dirty="0" err="1" smtClean="0"/>
              <a:t>зайця-русака</a:t>
            </a:r>
            <a:r>
              <a:rPr lang="ru-RU" dirty="0" smtClean="0"/>
              <a:t> </a:t>
            </a:r>
            <a:r>
              <a:rPr lang="ru-RU" dirty="0"/>
              <a:t>– 1145 га.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клас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для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 </a:t>
            </a:r>
            <a:r>
              <a:rPr lang="ru-RU" dirty="0"/>
              <a:t>становить: для </a:t>
            </a:r>
            <a:r>
              <a:rPr lang="ru-RU" dirty="0" err="1"/>
              <a:t>козулі</a:t>
            </a:r>
            <a:r>
              <a:rPr lang="ru-RU" dirty="0"/>
              <a:t> - 2,6, оленя – 3,2, кабана – 3,1, зайця-русака-2,8.</a:t>
            </a:r>
          </a:p>
          <a:p>
            <a:pPr algn="just"/>
            <a:r>
              <a:rPr lang="ru-RU" dirty="0"/>
              <a:t>Провести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оптимальної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smtClean="0"/>
              <a:t>за формулою</a:t>
            </a:r>
            <a:r>
              <a:rPr lang="ru-RU" dirty="0"/>
              <a:t>: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7" y="2204864"/>
            <a:ext cx="5602687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0" y="357301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Оптимальна </a:t>
            </a:r>
            <a:r>
              <a:rPr lang="ru-RU" dirty="0" err="1"/>
              <a:t>щільність</a:t>
            </a:r>
            <a:r>
              <a:rPr lang="ru-RU" dirty="0"/>
              <a:t> (Щ) для кожного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середнього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за </a:t>
            </a:r>
            <a:r>
              <a:rPr lang="ru-RU" dirty="0" err="1"/>
              <a:t>даними</a:t>
            </a:r>
            <a:r>
              <a:rPr lang="ru-RU" dirty="0"/>
              <a:t> </a:t>
            </a:r>
            <a:r>
              <a:rPr lang="ru-RU" dirty="0" err="1"/>
              <a:t>Дод</a:t>
            </a:r>
            <a:r>
              <a:rPr lang="ru-RU" dirty="0"/>
              <a:t>. Б табл. 1.</a:t>
            </a:r>
          </a:p>
          <a:p>
            <a:pPr algn="just"/>
            <a:r>
              <a:rPr lang="ru-RU" dirty="0" err="1"/>
              <a:t>Отримані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звести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 1. За результатами </a:t>
            </a:r>
            <a:r>
              <a:rPr lang="ru-RU" dirty="0" err="1" smtClean="0"/>
              <a:t>зробити</a:t>
            </a:r>
            <a:r>
              <a:rPr lang="ru-RU" dirty="0" smtClean="0"/>
              <a:t> </a:t>
            </a:r>
            <a:r>
              <a:rPr lang="ru-RU" dirty="0" err="1" smtClean="0"/>
              <a:t>висновок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Таблиця</a:t>
            </a:r>
            <a:r>
              <a:rPr lang="ru-RU" dirty="0"/>
              <a:t> 1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19" y="4725144"/>
            <a:ext cx="5210761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586125" cy="3789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-1"/>
            <a:ext cx="4572000" cy="6152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2132856"/>
            <a:ext cx="63367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 smtClean="0"/>
              <a:t>Практична </a:t>
            </a:r>
            <a:r>
              <a:rPr lang="uk-UA" sz="3200" dirty="0" smtClean="0"/>
              <a:t>робота 7</a:t>
            </a:r>
            <a:endParaRPr lang="ru-RU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Тема: </a:t>
            </a:r>
            <a:r>
              <a:rPr lang="ru-RU" dirty="0" err="1"/>
              <a:t>Розрахунок</a:t>
            </a:r>
            <a:r>
              <a:rPr lang="ru-RU" dirty="0"/>
              <a:t> приросту </a:t>
            </a:r>
            <a:r>
              <a:rPr lang="ru-RU" dirty="0" err="1"/>
              <a:t>поголів’я</a:t>
            </a:r>
            <a:r>
              <a:rPr lang="ru-RU" dirty="0"/>
              <a:t> та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 smtClean="0"/>
              <a:t>експлуатації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/>
              <a:t>тварин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Мета: </a:t>
            </a:r>
            <a:r>
              <a:rPr lang="ru-RU" dirty="0" err="1"/>
              <a:t>навчитись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розрахунок</a:t>
            </a:r>
            <a:r>
              <a:rPr lang="ru-RU" dirty="0"/>
              <a:t> приросту </a:t>
            </a:r>
            <a:r>
              <a:rPr lang="ru-RU" dirty="0" err="1"/>
              <a:t>поголів’я</a:t>
            </a:r>
            <a:r>
              <a:rPr lang="ru-RU" dirty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обсягів</a:t>
            </a:r>
            <a:r>
              <a:rPr lang="ru-RU" dirty="0" smtClean="0"/>
              <a:t> </a:t>
            </a:r>
            <a:r>
              <a:rPr lang="ru-RU" dirty="0" err="1"/>
              <a:t>добування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у </a:t>
            </a:r>
            <a:r>
              <a:rPr lang="ru-RU" dirty="0" err="1"/>
              <a:t>господарстві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196752"/>
            <a:ext cx="914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Короткі</a:t>
            </a:r>
            <a:r>
              <a:rPr lang="ru-RU" dirty="0"/>
              <a:t> </a:t>
            </a:r>
            <a:r>
              <a:rPr lang="ru-RU" dirty="0" err="1"/>
              <a:t>теоретичні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endParaRPr lang="ru-RU" dirty="0"/>
          </a:p>
          <a:p>
            <a:pPr algn="just"/>
            <a:r>
              <a:rPr lang="ru-RU" dirty="0" err="1"/>
              <a:t>Приріст</a:t>
            </a:r>
            <a:r>
              <a:rPr lang="ru-RU" dirty="0"/>
              <a:t> </a:t>
            </a:r>
            <a:r>
              <a:rPr lang="ru-RU" dirty="0" err="1"/>
              <a:t>поголів’я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– </a:t>
            </a:r>
            <a:r>
              <a:rPr lang="ru-RU" dirty="0" err="1"/>
              <a:t>біологічна</a:t>
            </a:r>
            <a:r>
              <a:rPr lang="ru-RU" dirty="0"/>
              <a:t> </a:t>
            </a:r>
            <a:r>
              <a:rPr lang="ru-RU" dirty="0" smtClean="0"/>
              <a:t>характеристика кожного </a:t>
            </a:r>
            <a:r>
              <a:rPr lang="ru-RU" dirty="0" err="1"/>
              <a:t>виду,залежить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біотичного</a:t>
            </a:r>
            <a:r>
              <a:rPr lang="ru-RU" dirty="0"/>
              <a:t> </a:t>
            </a:r>
            <a:r>
              <a:rPr lang="ru-RU" dirty="0" err="1"/>
              <a:t>потенціалу</a:t>
            </a:r>
            <a:r>
              <a:rPr lang="ru-RU" dirty="0"/>
              <a:t> та </a:t>
            </a:r>
            <a:r>
              <a:rPr lang="ru-RU" dirty="0" err="1"/>
              <a:t>екологічних</a:t>
            </a:r>
            <a:r>
              <a:rPr lang="ru-RU" dirty="0"/>
              <a:t> умов </a:t>
            </a:r>
            <a:r>
              <a:rPr lang="ru-RU" dirty="0" err="1" smtClean="0"/>
              <a:t>стацій</a:t>
            </a:r>
            <a:r>
              <a:rPr lang="ru-RU" dirty="0" smtClean="0"/>
              <a:t> </a:t>
            </a:r>
            <a:r>
              <a:rPr lang="ru-RU" dirty="0" err="1" smtClean="0"/>
              <a:t>існування</a:t>
            </a:r>
            <a:r>
              <a:rPr lang="ru-RU" dirty="0"/>
              <a:t>. </a:t>
            </a:r>
            <a:r>
              <a:rPr lang="ru-RU" dirty="0" err="1"/>
              <a:t>Значний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приріст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погодні</a:t>
            </a:r>
            <a:r>
              <a:rPr lang="ru-RU" dirty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конкретного </a:t>
            </a:r>
            <a:r>
              <a:rPr lang="ru-RU" dirty="0"/>
              <a:t>року. «</a:t>
            </a:r>
            <a:r>
              <a:rPr lang="ru-RU" dirty="0" err="1"/>
              <a:t>Настанова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упорядкування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» </a:t>
            </a:r>
            <a:r>
              <a:rPr lang="ru-RU" dirty="0" err="1" smtClean="0"/>
              <a:t>містить</a:t>
            </a:r>
            <a:r>
              <a:rPr lang="ru-RU" dirty="0" smtClean="0"/>
              <a:t> </a:t>
            </a:r>
            <a:r>
              <a:rPr lang="ru-RU" dirty="0" err="1" smtClean="0"/>
              <a:t>рекомендовані</a:t>
            </a:r>
            <a:r>
              <a:rPr lang="ru-RU" dirty="0" smtClean="0"/>
              <a:t> </a:t>
            </a:r>
            <a:r>
              <a:rPr lang="ru-RU" dirty="0" err="1"/>
              <a:t>норми</a:t>
            </a:r>
            <a:r>
              <a:rPr lang="ru-RU" dirty="0"/>
              <a:t> приросту для кожного виду </a:t>
            </a:r>
            <a:r>
              <a:rPr lang="ru-RU" dirty="0" err="1"/>
              <a:t>мисливської</a:t>
            </a:r>
            <a:r>
              <a:rPr lang="ru-RU" dirty="0"/>
              <a:t> </a:t>
            </a:r>
            <a:r>
              <a:rPr lang="ru-RU" dirty="0" err="1"/>
              <a:t>фауни</a:t>
            </a:r>
            <a:r>
              <a:rPr lang="ru-RU" dirty="0"/>
              <a:t>. </a:t>
            </a:r>
            <a:r>
              <a:rPr lang="ru-RU" dirty="0" smtClean="0"/>
              <a:t>Вони </a:t>
            </a:r>
            <a:r>
              <a:rPr lang="ru-RU" dirty="0" err="1" smtClean="0"/>
              <a:t>встановлені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досить</a:t>
            </a:r>
            <a:r>
              <a:rPr lang="ru-RU" dirty="0"/>
              <a:t> широкому </a:t>
            </a:r>
            <a:r>
              <a:rPr lang="ru-RU" dirty="0" err="1"/>
              <a:t>діапазоні</a:t>
            </a:r>
            <a:r>
              <a:rPr lang="ru-RU" dirty="0"/>
              <a:t>. </a:t>
            </a:r>
            <a:r>
              <a:rPr lang="ru-RU" dirty="0" err="1"/>
              <a:t>Головним</a:t>
            </a:r>
            <a:r>
              <a:rPr lang="ru-RU" dirty="0"/>
              <a:t> </a:t>
            </a:r>
            <a:r>
              <a:rPr lang="ru-RU" dirty="0" err="1"/>
              <a:t>завданням</a:t>
            </a:r>
            <a:r>
              <a:rPr lang="ru-RU" dirty="0"/>
              <a:t> </a:t>
            </a:r>
            <a:r>
              <a:rPr lang="ru-RU" dirty="0" err="1"/>
              <a:t>упорядника</a:t>
            </a:r>
            <a:r>
              <a:rPr lang="ru-RU" dirty="0"/>
              <a:t> </a:t>
            </a:r>
            <a:r>
              <a:rPr lang="ru-RU" dirty="0" smtClean="0"/>
              <a:t>–</a:t>
            </a:r>
            <a:r>
              <a:rPr lang="ru-RU" dirty="0" err="1" smtClean="0"/>
              <a:t>мисливствознавця</a:t>
            </a:r>
            <a:r>
              <a:rPr lang="ru-RU" dirty="0" smtClean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встановити</a:t>
            </a:r>
            <a:r>
              <a:rPr lang="ru-RU" dirty="0"/>
              <a:t> в межах </a:t>
            </a:r>
            <a:r>
              <a:rPr lang="ru-RU" dirty="0" err="1"/>
              <a:t>рекомендованого</a:t>
            </a:r>
            <a:r>
              <a:rPr lang="ru-RU" dirty="0"/>
              <a:t> </a:t>
            </a:r>
            <a:r>
              <a:rPr lang="ru-RU" dirty="0" err="1" smtClean="0"/>
              <a:t>діапазону</a:t>
            </a:r>
            <a:r>
              <a:rPr lang="ru-RU" dirty="0" smtClean="0"/>
              <a:t> </a:t>
            </a:r>
            <a:r>
              <a:rPr lang="ru-RU" dirty="0" err="1" smtClean="0"/>
              <a:t>фактичний</a:t>
            </a:r>
            <a:r>
              <a:rPr lang="ru-RU" dirty="0" smtClean="0"/>
              <a:t> </a:t>
            </a:r>
            <a:r>
              <a:rPr lang="ru-RU" dirty="0" err="1"/>
              <a:t>річний</a:t>
            </a:r>
            <a:r>
              <a:rPr lang="ru-RU" dirty="0"/>
              <a:t> </a:t>
            </a:r>
            <a:r>
              <a:rPr lang="ru-RU" dirty="0" err="1"/>
              <a:t>приріст</a:t>
            </a:r>
            <a:r>
              <a:rPr lang="ru-RU" dirty="0"/>
              <a:t> по кожному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. </a:t>
            </a:r>
            <a:r>
              <a:rPr lang="ru-RU" dirty="0" smtClean="0"/>
              <a:t>Таким чином</a:t>
            </a:r>
            <a:r>
              <a:rPr lang="ru-RU" dirty="0"/>
              <a:t>, для </a:t>
            </a:r>
            <a:r>
              <a:rPr lang="ru-RU" dirty="0" err="1"/>
              <a:t>подальших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</a:t>
            </a:r>
            <a:r>
              <a:rPr lang="ru-RU" dirty="0" err="1"/>
              <a:t>планових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smtClean="0"/>
              <a:t>приросту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</a:t>
            </a:r>
            <a:r>
              <a:rPr lang="ru-RU" dirty="0" err="1"/>
              <a:t>затверджені</a:t>
            </a:r>
            <a:r>
              <a:rPr lang="ru-RU" dirty="0"/>
              <a:t> </a:t>
            </a:r>
            <a:r>
              <a:rPr lang="ru-RU" dirty="0" err="1"/>
              <a:t>технічними</a:t>
            </a:r>
            <a:r>
              <a:rPr lang="ru-RU" dirty="0"/>
              <a:t> </a:t>
            </a:r>
            <a:r>
              <a:rPr lang="ru-RU" dirty="0" err="1"/>
              <a:t>мисливськовпорядчими</a:t>
            </a:r>
            <a:r>
              <a:rPr lang="ru-RU" dirty="0"/>
              <a:t> </a:t>
            </a:r>
            <a:r>
              <a:rPr lang="ru-RU" dirty="0" err="1" smtClean="0"/>
              <a:t>нарадами</a:t>
            </a:r>
            <a:r>
              <a:rPr lang="ru-RU" dirty="0" smtClean="0"/>
              <a:t> за </a:t>
            </a:r>
            <a:r>
              <a:rPr lang="ru-RU" dirty="0" err="1"/>
              <a:t>участі</a:t>
            </a:r>
            <a:r>
              <a:rPr lang="ru-RU" dirty="0"/>
              <a:t> </a:t>
            </a:r>
            <a:r>
              <a:rPr lang="ru-RU" dirty="0" err="1"/>
              <a:t>користувача</a:t>
            </a:r>
            <a:r>
              <a:rPr lang="ru-RU" dirty="0"/>
              <a:t>, </a:t>
            </a:r>
            <a:r>
              <a:rPr lang="ru-RU" dirty="0" err="1"/>
              <a:t>представника</a:t>
            </a:r>
            <a:r>
              <a:rPr lang="ru-RU" dirty="0"/>
              <a:t> </a:t>
            </a:r>
            <a:r>
              <a:rPr lang="ru-RU" dirty="0" err="1"/>
              <a:t>уповноваженого</a:t>
            </a:r>
            <a:r>
              <a:rPr lang="ru-RU" dirty="0"/>
              <a:t> органу контролю за</a:t>
            </a:r>
          </a:p>
          <a:p>
            <a:pPr algn="just"/>
            <a:r>
              <a:rPr lang="ru-RU" dirty="0" err="1"/>
              <a:t>веденням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та </a:t>
            </a:r>
            <a:r>
              <a:rPr lang="ru-RU" dirty="0" err="1"/>
              <a:t>представника</a:t>
            </a:r>
            <a:r>
              <a:rPr lang="ru-RU" dirty="0"/>
              <a:t> департаменту </a:t>
            </a:r>
            <a:r>
              <a:rPr lang="ru-RU" dirty="0" err="1" smtClean="0"/>
              <a:t>екології</a:t>
            </a:r>
            <a:r>
              <a:rPr lang="ru-RU" dirty="0" smtClean="0"/>
              <a:t> та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природного </a:t>
            </a:r>
            <a:r>
              <a:rPr lang="ru-RU" dirty="0" err="1"/>
              <a:t>середовища</a:t>
            </a:r>
            <a:r>
              <a:rPr lang="ru-RU" dirty="0"/>
              <a:t>.</a:t>
            </a:r>
          </a:p>
          <a:p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експлуатації</a:t>
            </a:r>
            <a:r>
              <a:rPr lang="ru-RU" dirty="0"/>
              <a:t> - </a:t>
            </a:r>
            <a:r>
              <a:rPr lang="ru-RU" dirty="0" err="1"/>
              <a:t>основний</a:t>
            </a:r>
            <a:r>
              <a:rPr lang="ru-RU" dirty="0"/>
              <a:t> </a:t>
            </a:r>
            <a:r>
              <a:rPr lang="ru-RU" dirty="0" err="1"/>
              <a:t>проектний</a:t>
            </a:r>
            <a:r>
              <a:rPr lang="ru-RU" dirty="0"/>
              <a:t> </a:t>
            </a:r>
            <a:r>
              <a:rPr lang="ru-RU" dirty="0" err="1" smtClean="0"/>
              <a:t>розділ</a:t>
            </a:r>
            <a:r>
              <a:rPr lang="ru-RU" dirty="0" smtClean="0"/>
              <a:t> </a:t>
            </a:r>
            <a:r>
              <a:rPr lang="ru-RU" dirty="0" err="1" smtClean="0"/>
              <a:t>упорядкування</a:t>
            </a:r>
            <a:r>
              <a:rPr lang="ru-RU" dirty="0" smtClean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користувача</a:t>
            </a:r>
            <a:r>
              <a:rPr lang="ru-RU" dirty="0"/>
              <a:t>.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правильності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</a:t>
            </a:r>
            <a:r>
              <a:rPr lang="ru-RU" dirty="0" err="1" smtClean="0"/>
              <a:t>розрахунку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/>
              <a:t>економічна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. Як 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/>
              <a:t>попередньому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, </a:t>
            </a:r>
            <a:r>
              <a:rPr lang="ru-RU" dirty="0" err="1"/>
              <a:t>в</a:t>
            </a:r>
            <a:r>
              <a:rPr lang="ru-RU" dirty="0"/>
              <a:t> «</a:t>
            </a:r>
            <a:r>
              <a:rPr lang="ru-RU" dirty="0" err="1"/>
              <a:t>Настанові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упорядкування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» наведено </a:t>
            </a:r>
            <a:r>
              <a:rPr lang="ru-RU" dirty="0" err="1"/>
              <a:t>рекомендовані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</a:t>
            </a:r>
            <a:r>
              <a:rPr lang="ru-RU" dirty="0" err="1"/>
              <a:t>добування</a:t>
            </a:r>
            <a:r>
              <a:rPr lang="ru-RU" dirty="0"/>
              <a:t>. Але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післясезонної</a:t>
            </a:r>
            <a:r>
              <a:rPr lang="ru-RU" dirty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передсезонної</a:t>
            </a:r>
            <a:r>
              <a:rPr lang="ru-RU" dirty="0" smtClean="0"/>
              <a:t> </a:t>
            </a:r>
            <a:r>
              <a:rPr lang="ru-RU" dirty="0" err="1" smtClean="0"/>
              <a:t>таксації</a:t>
            </a:r>
            <a:r>
              <a:rPr lang="ru-RU" dirty="0" smtClean="0"/>
              <a:t> </a:t>
            </a:r>
            <a:r>
              <a:rPr lang="ru-RU" dirty="0" err="1" smtClean="0"/>
              <a:t>користувач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отримувати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по </a:t>
            </a:r>
            <a:r>
              <a:rPr lang="ru-RU" dirty="0" err="1" smtClean="0"/>
              <a:t>фактичній</a:t>
            </a:r>
            <a:r>
              <a:rPr lang="ru-RU" dirty="0"/>
              <a:t> </a:t>
            </a:r>
            <a:r>
              <a:rPr lang="ru-RU" dirty="0" err="1" smtClean="0"/>
              <a:t>чисельності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різкого</a:t>
            </a:r>
            <a:r>
              <a:rPr lang="ru-RU" dirty="0"/>
              <a:t> фактичного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</a:t>
            </a:r>
            <a:r>
              <a:rPr lang="ru-RU" dirty="0" err="1" smtClean="0"/>
              <a:t>щільності</a:t>
            </a:r>
            <a:r>
              <a:rPr lang="ru-RU" dirty="0" smtClean="0"/>
              <a:t> </a:t>
            </a:r>
            <a:r>
              <a:rPr lang="ru-RU" dirty="0" err="1"/>
              <a:t>певного</a:t>
            </a:r>
            <a:r>
              <a:rPr lang="ru-RU" dirty="0"/>
              <a:t> виду,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скореговані</a:t>
            </a:r>
            <a:r>
              <a:rPr lang="ru-RU" dirty="0"/>
              <a:t> </a:t>
            </a:r>
            <a:r>
              <a:rPr lang="ru-RU" dirty="0" err="1"/>
              <a:t>параметри</a:t>
            </a:r>
            <a:r>
              <a:rPr lang="ru-RU" dirty="0"/>
              <a:t> </a:t>
            </a:r>
            <a:r>
              <a:rPr lang="ru-RU" dirty="0" err="1"/>
              <a:t>добування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Головним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в межах </a:t>
            </a:r>
            <a:r>
              <a:rPr lang="ru-RU" dirty="0" err="1"/>
              <a:t>оптимальної</a:t>
            </a:r>
            <a:r>
              <a:rPr lang="ru-RU" dirty="0"/>
              <a:t>. </a:t>
            </a:r>
            <a:r>
              <a:rPr lang="ru-RU" dirty="0" err="1" smtClean="0"/>
              <a:t>Нерідко</a:t>
            </a:r>
            <a:r>
              <a:rPr lang="ru-RU" dirty="0" smtClean="0"/>
              <a:t> </a:t>
            </a:r>
            <a:r>
              <a:rPr lang="ru-RU" dirty="0" err="1" smtClean="0"/>
              <a:t>користувачі</a:t>
            </a:r>
            <a:r>
              <a:rPr lang="ru-RU" dirty="0" smtClean="0"/>
              <a:t> </a:t>
            </a:r>
            <a:r>
              <a:rPr lang="ru-RU" dirty="0" err="1"/>
              <a:t>проводять</a:t>
            </a:r>
            <a:r>
              <a:rPr lang="ru-RU" dirty="0"/>
              <a:t> </a:t>
            </a:r>
            <a:r>
              <a:rPr lang="ru-RU" dirty="0" err="1"/>
              <a:t>випуск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перед сезоном </a:t>
            </a:r>
            <a:r>
              <a:rPr lang="ru-RU" dirty="0" err="1"/>
              <a:t>полювання</a:t>
            </a:r>
            <a:r>
              <a:rPr lang="ru-RU" dirty="0"/>
              <a:t> (</a:t>
            </a:r>
            <a:r>
              <a:rPr lang="ru-RU" dirty="0" err="1" smtClean="0"/>
              <a:t>переважно</a:t>
            </a:r>
            <a:r>
              <a:rPr lang="ru-RU" dirty="0" smtClean="0"/>
              <a:t> </a:t>
            </a:r>
            <a:r>
              <a:rPr lang="ru-RU" dirty="0" err="1" smtClean="0"/>
              <a:t>мисливські</a:t>
            </a:r>
            <a:r>
              <a:rPr lang="ru-RU" dirty="0" smtClean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птахів</a:t>
            </a:r>
            <a:r>
              <a:rPr lang="ru-RU" dirty="0"/>
              <a:t>) в </a:t>
            </a:r>
            <a:r>
              <a:rPr lang="ru-RU" dirty="0" err="1"/>
              <a:t>угіддя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метою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щільності</a:t>
            </a:r>
            <a:r>
              <a:rPr lang="ru-RU" dirty="0"/>
              <a:t>. </a:t>
            </a:r>
            <a:r>
              <a:rPr lang="ru-RU" dirty="0" err="1" smtClean="0"/>
              <a:t>Випущені</a:t>
            </a:r>
            <a:r>
              <a:rPr lang="ru-RU" dirty="0" smtClean="0"/>
              <a:t> </a:t>
            </a:r>
            <a:r>
              <a:rPr lang="ru-RU" dirty="0" err="1" smtClean="0"/>
              <a:t>тварини</a:t>
            </a:r>
            <a:r>
              <a:rPr lang="ru-RU" dirty="0" smtClean="0"/>
              <a:t> </a:t>
            </a:r>
            <a:r>
              <a:rPr lang="ru-RU" dirty="0"/>
              <a:t>та птахи не </a:t>
            </a:r>
            <a:r>
              <a:rPr lang="ru-RU" dirty="0" err="1"/>
              <a:t>враховуються</a:t>
            </a:r>
            <a:r>
              <a:rPr lang="ru-RU" dirty="0"/>
              <a:t> до природного </a:t>
            </a:r>
            <a:r>
              <a:rPr lang="ru-RU" dirty="0" err="1"/>
              <a:t>приросту,але</a:t>
            </a:r>
            <a:r>
              <a:rPr lang="ru-RU" dirty="0"/>
              <a:t> </a:t>
            </a:r>
            <a:r>
              <a:rPr lang="ru-RU" dirty="0" err="1"/>
              <a:t>додаються</a:t>
            </a:r>
            <a:r>
              <a:rPr lang="ru-RU" dirty="0"/>
              <a:t> </a:t>
            </a:r>
            <a:r>
              <a:rPr lang="ru-RU" dirty="0" smtClean="0"/>
              <a:t>до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/>
              <a:t>чисельності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добуватись</a:t>
            </a:r>
            <a:r>
              <a:rPr lang="ru-RU" dirty="0"/>
              <a:t> в </a:t>
            </a:r>
            <a:r>
              <a:rPr lang="ru-RU" dirty="0" err="1"/>
              <a:t>кількості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 smtClean="0"/>
              <a:t>дорівнює</a:t>
            </a:r>
            <a:r>
              <a:rPr lang="ru-RU" dirty="0" smtClean="0"/>
              <a:t> </a:t>
            </a:r>
            <a:r>
              <a:rPr lang="ru-RU" dirty="0" err="1" smtClean="0"/>
              <a:t>випущеним</a:t>
            </a:r>
            <a:r>
              <a:rPr lang="ru-RU" dirty="0" smtClean="0"/>
              <a:t> </a:t>
            </a:r>
            <a:r>
              <a:rPr lang="ru-RU" dirty="0" err="1"/>
              <a:t>тваринам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Хід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endParaRPr lang="ru-RU" dirty="0"/>
          </a:p>
          <a:p>
            <a:pPr algn="just"/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матеріалами</a:t>
            </a:r>
            <a:r>
              <a:rPr lang="ru-RU" dirty="0"/>
              <a:t> </a:t>
            </a:r>
            <a:r>
              <a:rPr lang="ru-RU" dirty="0" err="1"/>
              <a:t>упорядкування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, </a:t>
            </a:r>
            <a:r>
              <a:rPr lang="ru-RU" dirty="0" err="1" smtClean="0"/>
              <a:t>фактична</a:t>
            </a:r>
            <a:r>
              <a:rPr lang="ru-RU" dirty="0" smtClean="0"/>
              <a:t> </a:t>
            </a:r>
            <a:r>
              <a:rPr lang="ru-RU" dirty="0" err="1" smtClean="0"/>
              <a:t>чисельність</a:t>
            </a:r>
            <a:r>
              <a:rPr lang="ru-RU" dirty="0" smtClean="0"/>
              <a:t> </a:t>
            </a:r>
            <a:r>
              <a:rPr lang="ru-RU" dirty="0" err="1"/>
              <a:t>тварин</a:t>
            </a:r>
            <a:r>
              <a:rPr lang="ru-RU" dirty="0"/>
              <a:t> у </a:t>
            </a:r>
            <a:r>
              <a:rPr lang="ru-RU" dirty="0" err="1"/>
              <a:t>господарстві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такою: олень - 81 </a:t>
            </a:r>
            <a:r>
              <a:rPr lang="ru-RU" dirty="0" err="1"/>
              <a:t>голів</a:t>
            </a:r>
            <a:r>
              <a:rPr lang="ru-RU" dirty="0"/>
              <a:t>, </a:t>
            </a:r>
            <a:r>
              <a:rPr lang="ru-RU" dirty="0" err="1"/>
              <a:t>козуля</a:t>
            </a:r>
            <a:r>
              <a:rPr lang="ru-RU" dirty="0"/>
              <a:t> – </a:t>
            </a:r>
            <a:r>
              <a:rPr lang="ru-RU" dirty="0" smtClean="0"/>
              <a:t>180 </a:t>
            </a:r>
            <a:r>
              <a:rPr lang="ru-RU" dirty="0" err="1" smtClean="0"/>
              <a:t>голів</a:t>
            </a:r>
            <a:r>
              <a:rPr lang="ru-RU" dirty="0"/>
              <a:t>, кабан – 85 </a:t>
            </a:r>
            <a:r>
              <a:rPr lang="ru-RU" dirty="0" err="1"/>
              <a:t>голів</a:t>
            </a:r>
            <a:r>
              <a:rPr lang="ru-RU" dirty="0"/>
              <a:t>. За </a:t>
            </a:r>
            <a:r>
              <a:rPr lang="ru-RU" dirty="0" err="1"/>
              <a:t>даними</a:t>
            </a:r>
            <a:r>
              <a:rPr lang="ru-RU" dirty="0"/>
              <a:t> </a:t>
            </a:r>
            <a:r>
              <a:rPr lang="ru-RU" dirty="0" err="1"/>
              <a:t>технічної</a:t>
            </a:r>
            <a:r>
              <a:rPr lang="ru-RU" dirty="0"/>
              <a:t> </a:t>
            </a:r>
            <a:r>
              <a:rPr lang="ru-RU" dirty="0" err="1"/>
              <a:t>наради</a:t>
            </a:r>
            <a:r>
              <a:rPr lang="ru-RU" dirty="0"/>
              <a:t>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річний</a:t>
            </a:r>
            <a:r>
              <a:rPr lang="ru-RU" dirty="0"/>
              <a:t> </a:t>
            </a:r>
            <a:r>
              <a:rPr lang="ru-RU" dirty="0" err="1" smtClean="0"/>
              <a:t>приріст</a:t>
            </a:r>
            <a:r>
              <a:rPr lang="ru-RU" dirty="0" smtClean="0"/>
              <a:t> для </a:t>
            </a:r>
            <a:r>
              <a:rPr lang="ru-RU" dirty="0"/>
              <a:t>оленя становить 10,5 %, </a:t>
            </a:r>
            <a:r>
              <a:rPr lang="ru-RU" dirty="0" err="1"/>
              <a:t>козулі</a:t>
            </a:r>
            <a:r>
              <a:rPr lang="ru-RU" dirty="0"/>
              <a:t> – 15 %, кабана – 40 %. </a:t>
            </a:r>
            <a:r>
              <a:rPr lang="ru-RU" dirty="0" err="1" smtClean="0"/>
              <a:t>Відсоток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/>
              <a:t>для: оленя – 8%, </a:t>
            </a:r>
            <a:r>
              <a:rPr lang="ru-RU" dirty="0" err="1"/>
              <a:t>козулі</a:t>
            </a:r>
            <a:r>
              <a:rPr lang="ru-RU" dirty="0"/>
              <a:t> – 10%, кабана – 30 %.</a:t>
            </a:r>
          </a:p>
          <a:p>
            <a:pPr algn="just"/>
            <a:r>
              <a:rPr lang="ru-RU" dirty="0" err="1"/>
              <a:t>Розрахунки</a:t>
            </a:r>
            <a:r>
              <a:rPr lang="ru-RU" dirty="0"/>
              <a:t> </a:t>
            </a:r>
            <a:r>
              <a:rPr lang="ru-RU" dirty="0" err="1"/>
              <a:t>рекомендується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у </a:t>
            </a:r>
            <a:r>
              <a:rPr lang="ru-RU" dirty="0" err="1"/>
              <a:t>такій</a:t>
            </a:r>
            <a:r>
              <a:rPr lang="ru-RU" dirty="0"/>
              <a:t> </a:t>
            </a:r>
            <a:r>
              <a:rPr lang="ru-RU" dirty="0" err="1"/>
              <a:t>послідовності</a:t>
            </a:r>
            <a:r>
              <a:rPr lang="ru-RU" dirty="0"/>
              <a:t>:</a:t>
            </a:r>
          </a:p>
          <a:p>
            <a:pPr algn="just"/>
            <a:r>
              <a:rPr lang="ru-RU" dirty="0"/>
              <a:t>1) </a:t>
            </a:r>
            <a:r>
              <a:rPr lang="ru-RU" dirty="0" err="1"/>
              <a:t>Показник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на початку 2019 року </a:t>
            </a:r>
            <a:r>
              <a:rPr lang="ru-RU" dirty="0" err="1"/>
              <a:t>дорівнює</a:t>
            </a:r>
            <a:r>
              <a:rPr lang="ru-RU" dirty="0"/>
              <a:t> </a:t>
            </a:r>
            <a:r>
              <a:rPr lang="ru-RU" dirty="0" err="1" smtClean="0"/>
              <a:t>фактичній</a:t>
            </a:r>
            <a:r>
              <a:rPr lang="ru-RU" dirty="0" smtClean="0"/>
              <a:t> </a:t>
            </a:r>
            <a:r>
              <a:rPr lang="ru-RU" dirty="0" err="1" smtClean="0"/>
              <a:t>чисельності</a:t>
            </a:r>
            <a:r>
              <a:rPr lang="ru-RU" dirty="0" smtClean="0"/>
              <a:t> </a:t>
            </a:r>
            <a:r>
              <a:rPr lang="ru-RU" dirty="0" err="1"/>
              <a:t>тварин</a:t>
            </a:r>
            <a:r>
              <a:rPr lang="ru-RU" dirty="0"/>
              <a:t> у </a:t>
            </a:r>
            <a:r>
              <a:rPr lang="ru-RU" dirty="0" err="1"/>
              <a:t>господарстві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2) </a:t>
            </a:r>
            <a:r>
              <a:rPr lang="ru-RU" dirty="0" err="1"/>
              <a:t>Чисельність</a:t>
            </a:r>
            <a:r>
              <a:rPr lang="ru-RU" dirty="0"/>
              <a:t> перед сезоном </a:t>
            </a:r>
            <a:r>
              <a:rPr lang="ru-RU" dirty="0" err="1"/>
              <a:t>полювання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як сума </a:t>
            </a:r>
            <a:r>
              <a:rPr lang="ru-RU" dirty="0" err="1" smtClean="0"/>
              <a:t>фактичної</a:t>
            </a:r>
            <a:r>
              <a:rPr lang="ru-RU" dirty="0" smtClean="0"/>
              <a:t> </a:t>
            </a:r>
            <a:r>
              <a:rPr lang="ru-RU" dirty="0" err="1" smtClean="0"/>
              <a:t>чисельності</a:t>
            </a:r>
            <a:r>
              <a:rPr lang="ru-RU" dirty="0" smtClean="0"/>
              <a:t> </a:t>
            </a:r>
            <a:r>
              <a:rPr lang="ru-RU" dirty="0" err="1"/>
              <a:t>тварин</a:t>
            </a:r>
            <a:r>
              <a:rPr lang="ru-RU" dirty="0"/>
              <a:t> за 2019 </a:t>
            </a:r>
            <a:r>
              <a:rPr lang="ru-RU" dirty="0" err="1"/>
              <a:t>рік</a:t>
            </a:r>
            <a:r>
              <a:rPr lang="ru-RU" dirty="0"/>
              <a:t> та число </a:t>
            </a:r>
            <a:r>
              <a:rPr lang="ru-RU" dirty="0" err="1"/>
              <a:t>тварин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приросло.</a:t>
            </a:r>
          </a:p>
          <a:p>
            <a:pPr algn="just"/>
            <a:r>
              <a:rPr lang="ru-RU" dirty="0"/>
              <a:t>3) </a:t>
            </a:r>
            <a:r>
              <a:rPr lang="ru-RU" dirty="0" err="1"/>
              <a:t>Показник</a:t>
            </a:r>
            <a:r>
              <a:rPr lang="ru-RU" dirty="0"/>
              <a:t> </a:t>
            </a:r>
            <a:r>
              <a:rPr lang="ru-RU" dirty="0" err="1"/>
              <a:t>вилучених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err="1"/>
              <a:t>визначаємо</a:t>
            </a:r>
            <a:r>
              <a:rPr lang="ru-RU" dirty="0"/>
              <a:t> як </a:t>
            </a:r>
            <a:r>
              <a:rPr lang="ru-RU" dirty="0" err="1"/>
              <a:t>частку</a:t>
            </a:r>
            <a:r>
              <a:rPr lang="ru-RU" dirty="0"/>
              <a:t> </a:t>
            </a:r>
            <a:r>
              <a:rPr lang="ru-RU" dirty="0" err="1" smtClean="0"/>
              <a:t>відсотку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перед початком </a:t>
            </a:r>
            <a:r>
              <a:rPr lang="ru-RU" dirty="0" smtClean="0"/>
              <a:t>сезону </a:t>
            </a:r>
            <a:r>
              <a:rPr lang="ru-RU" dirty="0" err="1" smtClean="0"/>
              <a:t>полювання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4) </a:t>
            </a:r>
            <a:r>
              <a:rPr lang="ru-RU" dirty="0" err="1"/>
              <a:t>Чисельність</a:t>
            </a:r>
            <a:r>
              <a:rPr lang="ru-RU" dirty="0"/>
              <a:t> на початок 2020 року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різниця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чисельністю</a:t>
            </a:r>
            <a:r>
              <a:rPr lang="ru-RU" dirty="0"/>
              <a:t> </a:t>
            </a:r>
            <a:r>
              <a:rPr lang="ru-RU" dirty="0" smtClean="0"/>
              <a:t>перед </a:t>
            </a:r>
            <a:r>
              <a:rPr lang="ru-RU" dirty="0" err="1" smtClean="0"/>
              <a:t>сезонним</a:t>
            </a:r>
            <a:r>
              <a:rPr lang="ru-RU" dirty="0" smtClean="0"/>
              <a:t> </a:t>
            </a:r>
            <a:r>
              <a:rPr lang="ru-RU" dirty="0" err="1"/>
              <a:t>полюванням</a:t>
            </a:r>
            <a:r>
              <a:rPr lang="ru-RU" dirty="0"/>
              <a:t> та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добутих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5) При </a:t>
            </a:r>
            <a:r>
              <a:rPr lang="ru-RU" dirty="0" err="1"/>
              <a:t>розрахунках</a:t>
            </a:r>
            <a:r>
              <a:rPr lang="ru-RU" dirty="0"/>
              <a:t> на </a:t>
            </a:r>
            <a:r>
              <a:rPr lang="ru-RU" dirty="0" err="1"/>
              <a:t>наступні</a:t>
            </a:r>
            <a:r>
              <a:rPr lang="ru-RU" dirty="0"/>
              <a:t> роки </a:t>
            </a:r>
            <a:r>
              <a:rPr lang="ru-RU" dirty="0" err="1"/>
              <a:t>застосовуємо</a:t>
            </a:r>
            <a:r>
              <a:rPr lang="ru-RU" dirty="0"/>
              <a:t> той же алгоритм.</a:t>
            </a:r>
          </a:p>
          <a:p>
            <a:pPr algn="just"/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проведених</a:t>
            </a:r>
            <a:r>
              <a:rPr lang="ru-RU" dirty="0"/>
              <a:t> </a:t>
            </a:r>
            <a:r>
              <a:rPr lang="ru-RU" dirty="0" err="1"/>
              <a:t>обчислень</a:t>
            </a:r>
            <a:r>
              <a:rPr lang="ru-RU" dirty="0"/>
              <a:t> заносимо у табл. 1.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548680"/>
            <a:ext cx="6996865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Тема: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пропускної</a:t>
            </a:r>
            <a:r>
              <a:rPr lang="ru-RU" dirty="0"/>
              <a:t> </a:t>
            </a:r>
            <a:r>
              <a:rPr lang="ru-RU" dirty="0" err="1"/>
              <a:t>спроможності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Мета: набути </a:t>
            </a:r>
            <a:r>
              <a:rPr lang="ru-RU" dirty="0" err="1"/>
              <a:t>навичок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розрахунку</a:t>
            </a:r>
            <a:r>
              <a:rPr lang="ru-RU" dirty="0"/>
              <a:t> </a:t>
            </a:r>
            <a:r>
              <a:rPr lang="ru-RU" dirty="0" err="1"/>
              <a:t>пропускної</a:t>
            </a:r>
            <a:r>
              <a:rPr lang="ru-RU" dirty="0"/>
              <a:t> </a:t>
            </a:r>
            <a:r>
              <a:rPr lang="ru-RU" dirty="0" err="1" smtClean="0"/>
              <a:t>спроможності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484784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Короткі</a:t>
            </a:r>
            <a:r>
              <a:rPr lang="ru-RU" dirty="0"/>
              <a:t> </a:t>
            </a:r>
            <a:r>
              <a:rPr lang="ru-RU" dirty="0" err="1"/>
              <a:t>теоретичні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endParaRPr lang="ru-RU" dirty="0"/>
          </a:p>
          <a:p>
            <a:pPr algn="just"/>
            <a:r>
              <a:rPr lang="ru-RU" dirty="0" err="1"/>
              <a:t>Пропускна</a:t>
            </a:r>
            <a:r>
              <a:rPr lang="ru-RU" dirty="0"/>
              <a:t> </a:t>
            </a:r>
            <a:r>
              <a:rPr lang="ru-RU" dirty="0" err="1"/>
              <a:t>спроможність</a:t>
            </a:r>
            <a:r>
              <a:rPr lang="ru-RU" dirty="0"/>
              <a:t> – </a:t>
            </a:r>
            <a:r>
              <a:rPr lang="ru-RU" dirty="0" err="1"/>
              <a:t>розрахунковий</a:t>
            </a:r>
            <a:r>
              <a:rPr lang="ru-RU" dirty="0"/>
              <a:t> </a:t>
            </a:r>
            <a:r>
              <a:rPr lang="ru-RU" dirty="0" err="1"/>
              <a:t>показник</a:t>
            </a:r>
            <a:r>
              <a:rPr lang="ru-RU" dirty="0"/>
              <a:t> </a:t>
            </a:r>
            <a:r>
              <a:rPr lang="ru-RU" dirty="0" err="1" smtClean="0"/>
              <a:t>спроможності</a:t>
            </a:r>
            <a:r>
              <a:rPr lang="ru-RU" dirty="0" smtClean="0"/>
              <a:t> </a:t>
            </a:r>
            <a:r>
              <a:rPr lang="ru-RU" dirty="0" err="1" smtClean="0"/>
              <a:t>користувача</a:t>
            </a:r>
            <a:r>
              <a:rPr lang="ru-RU" dirty="0" smtClean="0"/>
              <a:t> </a:t>
            </a:r>
            <a:r>
              <a:rPr lang="ru-RU" dirty="0"/>
              <a:t>за сезон </a:t>
            </a:r>
            <a:r>
              <a:rPr lang="ru-RU" dirty="0" err="1"/>
              <a:t>полювання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невиснажливе</a:t>
            </a:r>
            <a:r>
              <a:rPr lang="ru-RU" dirty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мисливської</a:t>
            </a:r>
            <a:r>
              <a:rPr lang="ru-RU" dirty="0" smtClean="0"/>
              <a:t> </a:t>
            </a:r>
            <a:r>
              <a:rPr lang="ru-RU" dirty="0" err="1"/>
              <a:t>фауни</a:t>
            </a:r>
            <a:r>
              <a:rPr lang="ru-RU" dirty="0"/>
              <a:t>. </a:t>
            </a:r>
            <a:r>
              <a:rPr lang="ru-RU" dirty="0" err="1"/>
              <a:t>Враховуючи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таксації</a:t>
            </a:r>
            <a:r>
              <a:rPr lang="ru-RU" dirty="0"/>
              <a:t>, </a:t>
            </a:r>
            <a:r>
              <a:rPr lang="ru-RU" dirty="0" err="1" smtClean="0"/>
              <a:t>оптимальної</a:t>
            </a:r>
            <a:r>
              <a:rPr lang="ru-RU" dirty="0" smtClean="0"/>
              <a:t> </a:t>
            </a:r>
            <a:r>
              <a:rPr lang="ru-RU" dirty="0" err="1" smtClean="0"/>
              <a:t>чисельності</a:t>
            </a:r>
            <a:r>
              <a:rPr lang="ru-RU" dirty="0"/>
              <a:t>, приросту та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добування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провести </a:t>
            </a:r>
            <a:r>
              <a:rPr lang="ru-RU" dirty="0" err="1" smtClean="0"/>
              <a:t>розрахунок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/>
              <a:t>мисливців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полювати</a:t>
            </a:r>
            <a:r>
              <a:rPr lang="ru-RU" dirty="0"/>
              <a:t> за один день </a:t>
            </a:r>
            <a:r>
              <a:rPr lang="ru-RU" dirty="0" err="1"/>
              <a:t>полювання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smtClean="0"/>
              <a:t>сезон </a:t>
            </a:r>
            <a:r>
              <a:rPr lang="ru-RU" dirty="0" err="1" smtClean="0"/>
              <a:t>полювання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певний</a:t>
            </a:r>
            <a:r>
              <a:rPr lang="ru-RU" dirty="0"/>
              <a:t> вид. </a:t>
            </a:r>
            <a:r>
              <a:rPr lang="ru-RU" dirty="0" err="1"/>
              <a:t>Користувач</a:t>
            </a:r>
            <a:r>
              <a:rPr lang="ru-RU" dirty="0"/>
              <a:t> повинен </a:t>
            </a:r>
            <a:r>
              <a:rPr lang="ru-RU" dirty="0" err="1"/>
              <a:t>стежити</a:t>
            </a:r>
            <a:r>
              <a:rPr lang="ru-RU" dirty="0"/>
              <a:t> за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 smtClean="0"/>
              <a:t>добутих</a:t>
            </a:r>
            <a:r>
              <a:rPr lang="ru-RU" dirty="0" smtClean="0"/>
              <a:t> </a:t>
            </a:r>
            <a:r>
              <a:rPr lang="ru-RU" dirty="0" err="1" smtClean="0"/>
              <a:t>особин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уникнення</a:t>
            </a:r>
            <a:r>
              <a:rPr lang="ru-RU" dirty="0"/>
              <a:t> </a:t>
            </a:r>
            <a:r>
              <a:rPr lang="ru-RU" dirty="0" err="1"/>
              <a:t>перестрілу</a:t>
            </a:r>
            <a:r>
              <a:rPr lang="ru-RU" dirty="0"/>
              <a:t>. </a:t>
            </a:r>
            <a:r>
              <a:rPr lang="ru-RU" dirty="0" err="1"/>
              <a:t>Показник</a:t>
            </a:r>
            <a:r>
              <a:rPr lang="ru-RU" dirty="0"/>
              <a:t> </a:t>
            </a:r>
            <a:r>
              <a:rPr lang="ru-RU" dirty="0" err="1"/>
              <a:t>пропускної</a:t>
            </a:r>
            <a:r>
              <a:rPr lang="ru-RU" dirty="0"/>
              <a:t> </a:t>
            </a:r>
            <a:r>
              <a:rPr lang="ru-RU" dirty="0" err="1"/>
              <a:t>спроможності</a:t>
            </a:r>
            <a:r>
              <a:rPr lang="ru-RU" dirty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важливе</a:t>
            </a:r>
            <a:r>
              <a:rPr lang="ru-RU" dirty="0" smtClean="0"/>
              <a:t> </a:t>
            </a:r>
            <a:r>
              <a:rPr lang="ru-RU" dirty="0" err="1"/>
              <a:t>економічне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для </a:t>
            </a:r>
            <a:r>
              <a:rPr lang="ru-RU" dirty="0" err="1"/>
              <a:t>користувача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 smtClean="0"/>
              <a:t>об’єктивності</a:t>
            </a:r>
            <a:r>
              <a:rPr lang="ru-RU" dirty="0" smtClean="0"/>
              <a:t> </a:t>
            </a:r>
            <a:r>
              <a:rPr lang="ru-RU" dirty="0" err="1" smtClean="0"/>
              <a:t>обліку</a:t>
            </a:r>
            <a:r>
              <a:rPr lang="ru-RU" dirty="0" smtClean="0"/>
              <a:t>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сезону </a:t>
            </a:r>
            <a:r>
              <a:rPr lang="ru-RU" dirty="0" err="1"/>
              <a:t>полювання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перед сезоном </a:t>
            </a:r>
            <a:r>
              <a:rPr lang="ru-RU" dirty="0" err="1"/>
              <a:t>полювання</a:t>
            </a:r>
            <a:r>
              <a:rPr lang="ru-RU" dirty="0"/>
              <a:t>. В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передбаченої</a:t>
            </a:r>
            <a:r>
              <a:rPr lang="ru-RU" dirty="0"/>
              <a:t> для </a:t>
            </a:r>
            <a:r>
              <a:rPr lang="ru-RU" dirty="0" err="1"/>
              <a:t>добування</a:t>
            </a:r>
            <a:r>
              <a:rPr lang="ru-RU" dirty="0"/>
              <a:t> </a:t>
            </a:r>
            <a:r>
              <a:rPr lang="ru-RU" dirty="0" err="1"/>
              <a:t>дичини</a:t>
            </a:r>
            <a:r>
              <a:rPr lang="ru-RU" dirty="0"/>
              <a:t> </a:t>
            </a:r>
            <a:r>
              <a:rPr lang="ru-RU" dirty="0" err="1"/>
              <a:t>користувач</a:t>
            </a:r>
            <a:r>
              <a:rPr lang="ru-RU" dirty="0"/>
              <a:t> </a:t>
            </a:r>
            <a:r>
              <a:rPr lang="ru-RU" dirty="0" smtClean="0"/>
              <a:t>повинен </a:t>
            </a:r>
            <a:r>
              <a:rPr lang="ru-RU" dirty="0" err="1" smtClean="0"/>
              <a:t>зупинити</a:t>
            </a:r>
            <a:r>
              <a:rPr lang="ru-RU" dirty="0" smtClean="0"/>
              <a:t> </a:t>
            </a:r>
            <a:r>
              <a:rPr lang="ru-RU" dirty="0" err="1"/>
              <a:t>полювання</a:t>
            </a:r>
            <a:r>
              <a:rPr lang="ru-RU" dirty="0"/>
              <a:t> на </a:t>
            </a:r>
            <a:r>
              <a:rPr lang="ru-RU" dirty="0" err="1"/>
              <a:t>певний</a:t>
            </a:r>
            <a:r>
              <a:rPr lang="ru-RU" dirty="0"/>
              <a:t> вид. </a:t>
            </a:r>
            <a:r>
              <a:rPr lang="ru-RU" dirty="0" err="1"/>
              <a:t>Пропускна</a:t>
            </a:r>
            <a:r>
              <a:rPr lang="ru-RU" dirty="0"/>
              <a:t> </a:t>
            </a:r>
            <a:r>
              <a:rPr lang="ru-RU" dirty="0" err="1"/>
              <a:t>спроможність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smtClean="0"/>
              <a:t>бути </a:t>
            </a:r>
            <a:r>
              <a:rPr lang="ru-RU" dirty="0" err="1" smtClean="0"/>
              <a:t>збільшена</a:t>
            </a:r>
            <a:r>
              <a:rPr lang="ru-RU" dirty="0" smtClean="0"/>
              <a:t> </a:t>
            </a:r>
            <a:r>
              <a:rPr lang="ru-RU" dirty="0"/>
              <a:t>штучно шляхом </a:t>
            </a:r>
            <a:r>
              <a:rPr lang="ru-RU" dirty="0" err="1"/>
              <a:t>випуску</a:t>
            </a:r>
            <a:r>
              <a:rPr lang="ru-RU" dirty="0"/>
              <a:t> перед сезоном </a:t>
            </a:r>
            <a:r>
              <a:rPr lang="ru-RU" dirty="0" err="1"/>
              <a:t>полювання</a:t>
            </a:r>
            <a:r>
              <a:rPr lang="ru-RU" dirty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 </a:t>
            </a:r>
            <a:r>
              <a:rPr lang="ru-RU" dirty="0" err="1" smtClean="0"/>
              <a:t>вирощених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спеціалізованих</a:t>
            </a:r>
            <a:r>
              <a:rPr lang="ru-RU" dirty="0"/>
              <a:t> фермах.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Тема: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середнього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користувача</a:t>
            </a:r>
            <a:r>
              <a:rPr lang="ru-RU" dirty="0" smtClean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Мета: </a:t>
            </a:r>
            <a:r>
              <a:rPr lang="ru-RU" dirty="0" err="1"/>
              <a:t>оволодіти</a:t>
            </a:r>
            <a:r>
              <a:rPr lang="ru-RU" dirty="0"/>
              <a:t> методикою </a:t>
            </a:r>
            <a:r>
              <a:rPr lang="ru-RU" dirty="0" err="1"/>
              <a:t>розрахунку</a:t>
            </a:r>
            <a:r>
              <a:rPr lang="ru-RU" dirty="0"/>
              <a:t> </a:t>
            </a:r>
            <a:r>
              <a:rPr lang="ru-RU" dirty="0" err="1"/>
              <a:t>середнього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204864"/>
            <a:ext cx="856895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Короткі</a:t>
            </a:r>
            <a:r>
              <a:rPr lang="ru-RU" dirty="0"/>
              <a:t> </a:t>
            </a:r>
            <a:r>
              <a:rPr lang="ru-RU" dirty="0" err="1"/>
              <a:t>теоретичні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endParaRPr lang="ru-RU" dirty="0"/>
          </a:p>
          <a:p>
            <a:pPr algn="just"/>
            <a:r>
              <a:rPr lang="ru-RU" dirty="0"/>
              <a:t>При </a:t>
            </a:r>
            <a:r>
              <a:rPr lang="ru-RU" dirty="0" err="1"/>
              <a:t>проведенні</a:t>
            </a:r>
            <a:r>
              <a:rPr lang="ru-RU" dirty="0"/>
              <a:t> </a:t>
            </a:r>
            <a:r>
              <a:rPr lang="ru-RU" dirty="0" err="1"/>
              <a:t>упорядкування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, </a:t>
            </a:r>
            <a:r>
              <a:rPr lang="ru-RU" dirty="0" err="1" smtClean="0"/>
              <a:t>основними</a:t>
            </a:r>
            <a:r>
              <a:rPr lang="ru-RU" dirty="0" smtClean="0"/>
              <a:t> методами </a:t>
            </a:r>
            <a:r>
              <a:rPr lang="ru-RU" dirty="0"/>
              <a:t>(</a:t>
            </a:r>
            <a:r>
              <a:rPr lang="ru-RU" dirty="0" err="1"/>
              <a:t>визначеними</a:t>
            </a:r>
            <a:r>
              <a:rPr lang="ru-RU" dirty="0"/>
              <a:t> </a:t>
            </a:r>
            <a:r>
              <a:rPr lang="ru-RU" dirty="0" err="1"/>
              <a:t>нормативними</a:t>
            </a:r>
            <a:r>
              <a:rPr lang="ru-RU" dirty="0"/>
              <a:t> документами)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типології</a:t>
            </a:r>
            <a:r>
              <a:rPr lang="ru-RU" dirty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бонітування</a:t>
            </a:r>
            <a:r>
              <a:rPr lang="ru-RU" dirty="0"/>
              <a:t>. </a:t>
            </a:r>
            <a:r>
              <a:rPr lang="ru-RU" dirty="0" err="1"/>
              <a:t>Відповідно</a:t>
            </a:r>
            <a:r>
              <a:rPr lang="ru-RU" dirty="0"/>
              <a:t>, </a:t>
            </a:r>
            <a:r>
              <a:rPr lang="ru-RU" dirty="0" err="1"/>
              <a:t>зібравши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типи</a:t>
            </a:r>
            <a:r>
              <a:rPr lang="ru-RU" dirty="0"/>
              <a:t> та </a:t>
            </a:r>
            <a:r>
              <a:rPr lang="ru-RU" dirty="0" err="1" smtClean="0"/>
              <a:t>підтипи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/>
              <a:t>угідь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надані</a:t>
            </a:r>
            <a:r>
              <a:rPr lang="ru-RU" dirty="0"/>
              <a:t> </a:t>
            </a:r>
            <a:r>
              <a:rPr lang="ru-RU" dirty="0" err="1"/>
              <a:t>користувачу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, </a:t>
            </a:r>
            <a:r>
              <a:rPr lang="ru-RU" dirty="0" err="1"/>
              <a:t>використовуючи</a:t>
            </a:r>
            <a:r>
              <a:rPr lang="ru-RU" dirty="0"/>
              <a:t> </a:t>
            </a:r>
            <a:r>
              <a:rPr lang="ru-RU" dirty="0" err="1" smtClean="0"/>
              <a:t>таблицю</a:t>
            </a:r>
            <a:r>
              <a:rPr lang="ru-RU" dirty="0" smtClean="0"/>
              <a:t> 2 </a:t>
            </a:r>
            <a:r>
              <a:rPr lang="ru-RU" dirty="0"/>
              <a:t>«</a:t>
            </a:r>
            <a:r>
              <a:rPr lang="ru-RU" dirty="0" err="1"/>
              <a:t>Настанови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упорядкування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»,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 smtClean="0"/>
              <a:t>розрахунок</a:t>
            </a:r>
            <a:r>
              <a:rPr lang="ru-RU" dirty="0" smtClean="0"/>
              <a:t> </a:t>
            </a:r>
            <a:r>
              <a:rPr lang="ru-RU" dirty="0" err="1" smtClean="0"/>
              <a:t>середнього</a:t>
            </a:r>
            <a:r>
              <a:rPr lang="ru-RU" dirty="0" smtClean="0"/>
              <a:t> </a:t>
            </a:r>
            <a:r>
              <a:rPr lang="ru-RU" dirty="0" err="1"/>
              <a:t>класу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для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smtClean="0"/>
              <a:t>типах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/>
              <a:t>угідь</a:t>
            </a:r>
            <a:r>
              <a:rPr lang="ru-RU" dirty="0"/>
              <a:t>. </a:t>
            </a:r>
            <a:r>
              <a:rPr lang="ru-RU" dirty="0" err="1"/>
              <a:t>Отримані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використовуватись</a:t>
            </a:r>
            <a:r>
              <a:rPr lang="ru-RU" dirty="0"/>
              <a:t> </a:t>
            </a:r>
            <a:r>
              <a:rPr lang="ru-RU" dirty="0" smtClean="0"/>
              <a:t>для </a:t>
            </a:r>
            <a:r>
              <a:rPr lang="ru-RU" dirty="0" err="1" smtClean="0"/>
              <a:t>подальших</a:t>
            </a:r>
            <a:r>
              <a:rPr lang="ru-RU" dirty="0" smtClean="0"/>
              <a:t> </a:t>
            </a:r>
            <a:r>
              <a:rPr lang="ru-RU" dirty="0" err="1"/>
              <a:t>розрахунків</a:t>
            </a:r>
            <a:r>
              <a:rPr lang="ru-RU" dirty="0"/>
              <a:t>, як - то </a:t>
            </a:r>
            <a:r>
              <a:rPr lang="ru-RU" dirty="0" err="1"/>
              <a:t>оптимальної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,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т.д</a:t>
            </a:r>
            <a:r>
              <a:rPr lang="ru-RU" dirty="0"/>
              <a:t>. </a:t>
            </a:r>
            <a:r>
              <a:rPr lang="ru-RU" dirty="0" err="1"/>
              <a:t>Розрахунки</a:t>
            </a:r>
            <a:r>
              <a:rPr lang="ru-RU" dirty="0"/>
              <a:t> </a:t>
            </a:r>
            <a:r>
              <a:rPr lang="ru-RU" dirty="0" err="1"/>
              <a:t>проводяться</a:t>
            </a:r>
            <a:r>
              <a:rPr lang="ru-RU" dirty="0"/>
              <a:t> для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природної</a:t>
            </a:r>
            <a:r>
              <a:rPr lang="ru-RU" dirty="0"/>
              <a:t> </a:t>
            </a:r>
            <a:r>
              <a:rPr lang="ru-RU" dirty="0" err="1" smtClean="0"/>
              <a:t>зони</a:t>
            </a:r>
            <a:r>
              <a:rPr lang="ru-RU" dirty="0" smtClean="0"/>
              <a:t> </a:t>
            </a:r>
            <a:r>
              <a:rPr lang="ru-RU" dirty="0" err="1" smtClean="0"/>
              <a:t>лісомисливського</a:t>
            </a:r>
            <a:r>
              <a:rPr lang="ru-RU" dirty="0" smtClean="0"/>
              <a:t> </a:t>
            </a:r>
            <a:r>
              <a:rPr lang="ru-RU" dirty="0" err="1"/>
              <a:t>районування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Хід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endParaRPr lang="ru-RU" dirty="0"/>
          </a:p>
          <a:p>
            <a:pPr algn="just"/>
            <a:r>
              <a:rPr lang="ru-RU" dirty="0" err="1"/>
              <a:t>Визначено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теоретично </a:t>
            </a:r>
            <a:r>
              <a:rPr lang="ru-RU" dirty="0" err="1"/>
              <a:t>приймається</a:t>
            </a:r>
            <a:r>
              <a:rPr lang="ru-RU" dirty="0"/>
              <a:t> норма </a:t>
            </a:r>
            <a:r>
              <a:rPr lang="ru-RU" dirty="0" err="1"/>
              <a:t>відстрілу</a:t>
            </a:r>
            <a:r>
              <a:rPr lang="ru-RU" dirty="0"/>
              <a:t> на </a:t>
            </a:r>
            <a:r>
              <a:rPr lang="ru-RU" dirty="0" smtClean="0"/>
              <a:t>одного </a:t>
            </a:r>
            <a:r>
              <a:rPr lang="ru-RU" dirty="0" err="1" smtClean="0"/>
              <a:t>мисливця</a:t>
            </a:r>
            <a:r>
              <a:rPr lang="ru-RU" dirty="0"/>
              <a:t>: 0,1 </a:t>
            </a:r>
            <a:r>
              <a:rPr lang="ru-RU" dirty="0" err="1"/>
              <a:t>голови</a:t>
            </a:r>
            <a:r>
              <a:rPr lang="ru-RU" dirty="0"/>
              <a:t> </a:t>
            </a:r>
            <a:r>
              <a:rPr lang="ru-RU" dirty="0" err="1"/>
              <a:t>копитних</a:t>
            </a:r>
            <a:r>
              <a:rPr lang="ru-RU" dirty="0"/>
              <a:t> (</a:t>
            </a:r>
            <a:r>
              <a:rPr lang="ru-RU" dirty="0" err="1"/>
              <a:t>козуля</a:t>
            </a:r>
            <a:r>
              <a:rPr lang="ru-RU" dirty="0"/>
              <a:t>, кабан, олень), 1 </a:t>
            </a:r>
            <a:r>
              <a:rPr lang="ru-RU" dirty="0" err="1"/>
              <a:t>голови</a:t>
            </a:r>
            <a:r>
              <a:rPr lang="ru-RU" dirty="0"/>
              <a:t> </a:t>
            </a:r>
            <a:r>
              <a:rPr lang="ru-RU" dirty="0" err="1"/>
              <a:t>зайця-русака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пропускної</a:t>
            </a:r>
            <a:r>
              <a:rPr lang="ru-RU" dirty="0"/>
              <a:t> </a:t>
            </a:r>
            <a:r>
              <a:rPr lang="ru-RU" dirty="0" err="1"/>
              <a:t>спроможності</a:t>
            </a:r>
            <a:r>
              <a:rPr lang="ru-RU" dirty="0"/>
              <a:t> </a:t>
            </a:r>
            <a:r>
              <a:rPr lang="ru-RU" dirty="0" err="1"/>
              <a:t>проводять</a:t>
            </a:r>
            <a:r>
              <a:rPr lang="ru-RU" dirty="0"/>
              <a:t> за формулою: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268760"/>
            <a:ext cx="5447261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80928"/>
            <a:ext cx="5127489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3" y="3861048"/>
            <a:ext cx="4283968" cy="272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Тема: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об’ємів</a:t>
            </a:r>
            <a:r>
              <a:rPr lang="ru-RU" dirty="0"/>
              <a:t> </a:t>
            </a:r>
            <a:r>
              <a:rPr lang="ru-RU" dirty="0" err="1"/>
              <a:t>заготівлі</a:t>
            </a:r>
            <a:r>
              <a:rPr lang="ru-RU" dirty="0"/>
              <a:t> та </a:t>
            </a:r>
            <a:r>
              <a:rPr lang="ru-RU" dirty="0" err="1"/>
              <a:t>викладки</a:t>
            </a:r>
            <a:r>
              <a:rPr lang="ru-RU" dirty="0"/>
              <a:t> </a:t>
            </a:r>
            <a:r>
              <a:rPr lang="ru-RU" dirty="0" err="1"/>
              <a:t>кормів</a:t>
            </a:r>
            <a:endParaRPr lang="ru-RU" dirty="0"/>
          </a:p>
          <a:p>
            <a:pPr algn="just"/>
            <a:r>
              <a:rPr lang="ru-RU" dirty="0"/>
              <a:t>Мета: </a:t>
            </a:r>
            <a:r>
              <a:rPr lang="ru-RU" dirty="0" err="1"/>
              <a:t>навчитись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розрахунки</a:t>
            </a:r>
            <a:r>
              <a:rPr lang="ru-RU" dirty="0"/>
              <a:t> </a:t>
            </a:r>
            <a:r>
              <a:rPr lang="ru-RU" dirty="0" err="1"/>
              <a:t>необхідної</a:t>
            </a:r>
            <a:r>
              <a:rPr lang="ru-RU" dirty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заготівлі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викладки</a:t>
            </a:r>
            <a:r>
              <a:rPr lang="ru-RU" dirty="0"/>
              <a:t> </a:t>
            </a:r>
            <a:r>
              <a:rPr lang="ru-RU" dirty="0" err="1"/>
              <a:t>кормів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124744"/>
            <a:ext cx="9144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Короткі</a:t>
            </a:r>
            <a:r>
              <a:rPr lang="ru-RU" dirty="0"/>
              <a:t> </a:t>
            </a:r>
            <a:r>
              <a:rPr lang="ru-RU" dirty="0" err="1"/>
              <a:t>теоретичні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endParaRPr lang="ru-RU" dirty="0"/>
          </a:p>
          <a:p>
            <a:pPr algn="just"/>
            <a:r>
              <a:rPr lang="ru-RU" dirty="0"/>
              <a:t>При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низькобонітетних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підтримання</a:t>
            </a:r>
            <a:r>
              <a:rPr lang="ru-RU" dirty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кормопридатності</a:t>
            </a:r>
            <a:r>
              <a:rPr lang="ru-RU" dirty="0"/>
              <a:t> </a:t>
            </a:r>
            <a:r>
              <a:rPr lang="ru-RU" dirty="0" err="1"/>
              <a:t>досягається</a:t>
            </a:r>
            <a:r>
              <a:rPr lang="ru-RU" dirty="0"/>
              <a:t> </a:t>
            </a:r>
            <a:r>
              <a:rPr lang="ru-RU" dirty="0" err="1"/>
              <a:t>заготівлею</a:t>
            </a:r>
            <a:r>
              <a:rPr lang="ru-RU" dirty="0"/>
              <a:t> та </a:t>
            </a:r>
            <a:r>
              <a:rPr lang="ru-RU" dirty="0" err="1" smtClean="0"/>
              <a:t>викладкою</a:t>
            </a:r>
            <a:r>
              <a:rPr lang="ru-RU" dirty="0" smtClean="0"/>
              <a:t> </a:t>
            </a:r>
            <a:r>
              <a:rPr lang="ru-RU" dirty="0" err="1" smtClean="0"/>
              <a:t>кормів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користувач</a:t>
            </a:r>
            <a:r>
              <a:rPr lang="ru-RU" dirty="0"/>
              <a:t> проводить </a:t>
            </a:r>
            <a:r>
              <a:rPr lang="ru-RU" dirty="0" err="1"/>
              <a:t>самостійно</a:t>
            </a:r>
            <a:r>
              <a:rPr lang="ru-RU" dirty="0"/>
              <a:t>. Таким чином, </a:t>
            </a:r>
            <a:r>
              <a:rPr lang="ru-RU" dirty="0" err="1" smtClean="0"/>
              <a:t>компенсується</a:t>
            </a:r>
            <a:r>
              <a:rPr lang="ru-RU" dirty="0" smtClean="0"/>
              <a:t> </a:t>
            </a:r>
            <a:r>
              <a:rPr lang="ru-RU" dirty="0" err="1" smtClean="0"/>
              <a:t>низька</a:t>
            </a:r>
            <a:r>
              <a:rPr lang="ru-RU" dirty="0" smtClean="0"/>
              <a:t> </a:t>
            </a:r>
            <a:r>
              <a:rPr lang="ru-RU" dirty="0" err="1"/>
              <a:t>кормопридатність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усього</a:t>
            </a:r>
            <a:r>
              <a:rPr lang="ru-RU" dirty="0"/>
              <a:t> року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smtClean="0"/>
              <a:t>особливо в </a:t>
            </a:r>
            <a:r>
              <a:rPr lang="ru-RU" dirty="0"/>
              <a:t>зимовий </a:t>
            </a:r>
            <a:r>
              <a:rPr lang="ru-RU" dirty="0" err="1"/>
              <a:t>період</a:t>
            </a:r>
            <a:r>
              <a:rPr lang="ru-RU" dirty="0"/>
              <a:t>. </a:t>
            </a:r>
            <a:r>
              <a:rPr lang="ru-RU" dirty="0" err="1"/>
              <a:t>Дані</a:t>
            </a:r>
            <a:r>
              <a:rPr lang="ru-RU" dirty="0"/>
              <a:t> по </a:t>
            </a:r>
            <a:r>
              <a:rPr lang="ru-RU" dirty="0" err="1"/>
              <a:t>заготівлі</a:t>
            </a:r>
            <a:r>
              <a:rPr lang="ru-RU" dirty="0"/>
              <a:t> </a:t>
            </a:r>
            <a:r>
              <a:rPr lang="ru-RU" dirty="0" err="1"/>
              <a:t>орієнтовні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враховувати</a:t>
            </a:r>
            <a:r>
              <a:rPr lang="ru-RU" dirty="0"/>
              <a:t> </a:t>
            </a:r>
            <a:r>
              <a:rPr lang="ru-RU" dirty="0" err="1" smtClean="0"/>
              <a:t>наявність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/>
              <a:t>доступність</a:t>
            </a:r>
            <a:r>
              <a:rPr lang="ru-RU" dirty="0"/>
              <a:t> </a:t>
            </a:r>
            <a:r>
              <a:rPr lang="ru-RU" dirty="0" err="1"/>
              <a:t>кормів</a:t>
            </a:r>
            <a:r>
              <a:rPr lang="ru-RU" dirty="0"/>
              <a:t> у </a:t>
            </a:r>
            <a:r>
              <a:rPr lang="ru-RU" dirty="0" err="1"/>
              <a:t>природі</a:t>
            </a:r>
            <a:r>
              <a:rPr lang="ru-RU" dirty="0"/>
              <a:t>. Особливо,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стосується</a:t>
            </a:r>
            <a:r>
              <a:rPr lang="ru-RU" dirty="0"/>
              <a:t> </a:t>
            </a:r>
            <a:r>
              <a:rPr lang="ru-RU" dirty="0" err="1"/>
              <a:t>нелісових</a:t>
            </a:r>
            <a:r>
              <a:rPr lang="ru-RU" dirty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, де </a:t>
            </a:r>
            <a:r>
              <a:rPr lang="ru-RU" dirty="0" err="1"/>
              <a:t>нерідко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з’явитись</a:t>
            </a:r>
            <a:r>
              <a:rPr lang="ru-RU" dirty="0"/>
              <a:t> </a:t>
            </a:r>
            <a:r>
              <a:rPr lang="ru-RU" dirty="0" err="1"/>
              <a:t>певний</a:t>
            </a:r>
            <a:r>
              <a:rPr lang="ru-RU" dirty="0"/>
              <a:t> вид корму в </a:t>
            </a:r>
            <a:r>
              <a:rPr lang="ru-RU" dirty="0" err="1"/>
              <a:t>надлишку</a:t>
            </a:r>
            <a:r>
              <a:rPr lang="ru-RU" dirty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кукурудза</a:t>
            </a:r>
            <a:r>
              <a:rPr lang="ru-RU" dirty="0"/>
              <a:t>). В такому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коригування</a:t>
            </a:r>
            <a:r>
              <a:rPr lang="ru-RU" dirty="0"/>
              <a:t> </a:t>
            </a:r>
            <a:r>
              <a:rPr lang="ru-RU" dirty="0" err="1"/>
              <a:t>викладки</a:t>
            </a:r>
            <a:r>
              <a:rPr lang="ru-RU" dirty="0"/>
              <a:t> </a:t>
            </a:r>
            <a:r>
              <a:rPr lang="ru-RU" dirty="0" err="1"/>
              <a:t>але</a:t>
            </a:r>
            <a:r>
              <a:rPr lang="ru-RU" dirty="0"/>
              <a:t> </a:t>
            </a:r>
            <a:r>
              <a:rPr lang="ru-RU" dirty="0" smtClean="0"/>
              <a:t>не </a:t>
            </a:r>
            <a:r>
              <a:rPr lang="ru-RU" dirty="0" err="1" smtClean="0"/>
              <a:t>заготівлі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фермер, </a:t>
            </a:r>
            <a:r>
              <a:rPr lang="ru-RU" dirty="0" err="1"/>
              <a:t>зібравши</a:t>
            </a:r>
            <a:r>
              <a:rPr lang="ru-RU" dirty="0"/>
              <a:t> урожай, </a:t>
            </a:r>
            <a:r>
              <a:rPr lang="ru-RU" dirty="0" err="1"/>
              <a:t>різко</a:t>
            </a:r>
            <a:r>
              <a:rPr lang="ru-RU" dirty="0"/>
              <a:t> </a:t>
            </a:r>
            <a:r>
              <a:rPr lang="ru-RU" dirty="0" err="1"/>
              <a:t>знижує</a:t>
            </a:r>
            <a:r>
              <a:rPr lang="ru-RU" dirty="0"/>
              <a:t> </a:t>
            </a:r>
            <a:r>
              <a:rPr lang="ru-RU" dirty="0" err="1"/>
              <a:t>кормові</a:t>
            </a:r>
            <a:endParaRPr lang="ru-RU" dirty="0"/>
          </a:p>
          <a:p>
            <a:pPr algn="just"/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польових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. </a:t>
            </a:r>
            <a:r>
              <a:rPr lang="ru-RU" dirty="0" err="1"/>
              <a:t>Мисливські</a:t>
            </a:r>
            <a:r>
              <a:rPr lang="ru-RU" dirty="0"/>
              <a:t> </a:t>
            </a:r>
            <a:r>
              <a:rPr lang="ru-RU" dirty="0" err="1"/>
              <a:t>тварини</a:t>
            </a:r>
            <a:r>
              <a:rPr lang="ru-RU" dirty="0"/>
              <a:t> в такому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 smtClean="0"/>
              <a:t>мігрують</a:t>
            </a:r>
            <a:r>
              <a:rPr lang="ru-RU" dirty="0" smtClean="0"/>
              <a:t> на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. Для </a:t>
            </a:r>
            <a:r>
              <a:rPr lang="ru-RU" dirty="0" err="1"/>
              <a:t>повноцінної</a:t>
            </a:r>
            <a:r>
              <a:rPr lang="ru-RU" dirty="0"/>
              <a:t> </a:t>
            </a:r>
            <a:r>
              <a:rPr lang="ru-RU" dirty="0" err="1"/>
              <a:t>заміни</a:t>
            </a:r>
            <a:r>
              <a:rPr lang="ru-RU" dirty="0"/>
              <a:t> доступного корму </a:t>
            </a:r>
            <a:r>
              <a:rPr lang="ru-RU" dirty="0" err="1" smtClean="0"/>
              <a:t>користувач</a:t>
            </a:r>
            <a:r>
              <a:rPr lang="ru-RU" dirty="0" smtClean="0"/>
              <a:t> повинен </a:t>
            </a:r>
            <a:r>
              <a:rPr lang="ru-RU" dirty="0" err="1"/>
              <a:t>відразу</a:t>
            </a:r>
            <a:r>
              <a:rPr lang="ru-RU" dirty="0"/>
              <a:t> </a:t>
            </a:r>
            <a:r>
              <a:rPr lang="ru-RU" dirty="0" err="1"/>
              <a:t>почати</a:t>
            </a:r>
            <a:r>
              <a:rPr lang="ru-RU" dirty="0"/>
              <a:t> </a:t>
            </a:r>
            <a:r>
              <a:rPr lang="ru-RU" dirty="0" err="1"/>
              <a:t>підгодівлю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домовитись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фермерами,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частину</a:t>
            </a:r>
            <a:r>
              <a:rPr lang="ru-RU" dirty="0" smtClean="0"/>
              <a:t> </a:t>
            </a:r>
            <a:r>
              <a:rPr lang="ru-RU" dirty="0"/>
              <a:t>урожаю не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зібрано</a:t>
            </a:r>
            <a:r>
              <a:rPr lang="ru-RU" dirty="0"/>
              <a:t>. </a:t>
            </a:r>
            <a:r>
              <a:rPr lang="ru-RU" dirty="0" err="1"/>
              <a:t>Користувач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сам </a:t>
            </a:r>
            <a:r>
              <a:rPr lang="ru-RU" dirty="0" err="1"/>
              <a:t>створювати</a:t>
            </a:r>
            <a:r>
              <a:rPr lang="ru-RU" dirty="0"/>
              <a:t> </a:t>
            </a:r>
            <a:r>
              <a:rPr lang="ru-RU" dirty="0" err="1" smtClean="0"/>
              <a:t>кормові</a:t>
            </a:r>
            <a:r>
              <a:rPr lang="ru-RU" dirty="0" smtClean="0"/>
              <a:t> </a:t>
            </a:r>
            <a:r>
              <a:rPr lang="ru-RU" dirty="0" err="1" smtClean="0"/>
              <a:t>ремізи</a:t>
            </a:r>
            <a:r>
              <a:rPr lang="ru-RU" dirty="0"/>
              <a:t>, </a:t>
            </a:r>
            <a:r>
              <a:rPr lang="ru-RU" dirty="0" err="1"/>
              <a:t>висіваючи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не </a:t>
            </a:r>
            <a:r>
              <a:rPr lang="ru-RU" dirty="0" err="1"/>
              <a:t>збирати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. В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,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ефективний</a:t>
            </a:r>
            <a:r>
              <a:rPr lang="ru-RU" dirty="0"/>
              <a:t>, </a:t>
            </a:r>
            <a:r>
              <a:rPr lang="ru-RU" dirty="0" err="1"/>
              <a:t>мисливські</a:t>
            </a:r>
            <a:r>
              <a:rPr lang="ru-RU" dirty="0"/>
              <a:t> </a:t>
            </a:r>
            <a:r>
              <a:rPr lang="ru-RU" dirty="0" err="1"/>
              <a:t>тварини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забезпечені</a:t>
            </a:r>
            <a:r>
              <a:rPr lang="ru-RU" dirty="0"/>
              <a:t> </a:t>
            </a:r>
            <a:r>
              <a:rPr lang="ru-RU" dirty="0" err="1"/>
              <a:t>достатньою</a:t>
            </a:r>
            <a:r>
              <a:rPr lang="ru-RU" dirty="0"/>
              <a:t> </a:t>
            </a:r>
            <a:r>
              <a:rPr lang="ru-RU" dirty="0" err="1" smtClean="0"/>
              <a:t>кількістю</a:t>
            </a:r>
            <a:r>
              <a:rPr lang="ru-RU" dirty="0" smtClean="0"/>
              <a:t> </a:t>
            </a:r>
            <a:r>
              <a:rPr lang="ru-RU" dirty="0" err="1" smtClean="0"/>
              <a:t>кормів</a:t>
            </a:r>
            <a:r>
              <a:rPr lang="ru-RU" dirty="0" smtClean="0"/>
              <a:t> </a:t>
            </a:r>
            <a:r>
              <a:rPr lang="ru-RU" dirty="0" err="1"/>
              <a:t>протягом</a:t>
            </a:r>
            <a:r>
              <a:rPr lang="ru-RU" dirty="0"/>
              <a:t> року. У такому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нормативи</a:t>
            </a:r>
            <a:r>
              <a:rPr lang="ru-RU" dirty="0"/>
              <a:t> </a:t>
            </a:r>
            <a:r>
              <a:rPr lang="ru-RU" dirty="0" err="1"/>
              <a:t>заготівлі</a:t>
            </a:r>
            <a:r>
              <a:rPr lang="ru-RU" dirty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враховувати</a:t>
            </a:r>
            <a:r>
              <a:rPr lang="ru-RU" dirty="0" smtClean="0"/>
              <a:t> </a:t>
            </a:r>
            <a:r>
              <a:rPr lang="ru-RU" dirty="0" err="1"/>
              <a:t>середню</a:t>
            </a:r>
            <a:r>
              <a:rPr lang="ru-RU" dirty="0"/>
              <a:t> </a:t>
            </a:r>
            <a:r>
              <a:rPr lang="ru-RU" dirty="0" err="1"/>
              <a:t>урожайність</a:t>
            </a:r>
            <a:r>
              <a:rPr lang="ru-RU" dirty="0"/>
              <a:t> культур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враховуватись</a:t>
            </a:r>
            <a:r>
              <a:rPr lang="ru-RU" dirty="0"/>
              <a:t> як </a:t>
            </a:r>
            <a:r>
              <a:rPr lang="ru-RU" dirty="0" err="1" smtClean="0"/>
              <a:t>заготовлені</a:t>
            </a:r>
            <a:r>
              <a:rPr lang="ru-RU" dirty="0" smtClean="0"/>
              <a:t> корми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Хід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endParaRPr lang="ru-RU" dirty="0"/>
          </a:p>
          <a:p>
            <a:pPr algn="just"/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необхідної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кормів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 smtClean="0"/>
              <a:t>чисельності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/>
              <a:t>тварин</a:t>
            </a:r>
            <a:r>
              <a:rPr lang="ru-RU" dirty="0"/>
              <a:t> у </a:t>
            </a:r>
            <a:r>
              <a:rPr lang="ru-RU" dirty="0" err="1"/>
              <a:t>господарстві</a:t>
            </a:r>
            <a:r>
              <a:rPr lang="ru-RU" dirty="0"/>
              <a:t>. </a:t>
            </a:r>
            <a:r>
              <a:rPr lang="ru-RU" dirty="0" err="1"/>
              <a:t>Орієнтовна</a:t>
            </a:r>
            <a:r>
              <a:rPr lang="ru-RU" dirty="0"/>
              <a:t> </a:t>
            </a:r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/>
              <a:t>тварин</a:t>
            </a:r>
            <a:r>
              <a:rPr lang="ru-RU" dirty="0"/>
              <a:t> наведена у табл. 1.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268760"/>
            <a:ext cx="5720853" cy="1433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0" y="2636912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заготівлі</a:t>
            </a:r>
            <a:r>
              <a:rPr lang="ru-RU" dirty="0"/>
              <a:t> </a:t>
            </a:r>
            <a:r>
              <a:rPr lang="ru-RU" dirty="0" err="1"/>
              <a:t>кормів</a:t>
            </a:r>
            <a:r>
              <a:rPr lang="ru-RU" dirty="0"/>
              <a:t> для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 </a:t>
            </a:r>
            <a:r>
              <a:rPr lang="ru-RU" dirty="0"/>
              <a:t>проводиться за формулою: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3284984"/>
            <a:ext cx="4999413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0" y="486916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(</a:t>
            </a:r>
            <a:r>
              <a:rPr lang="ru-RU" i="1" dirty="0"/>
              <a:t>N) </a:t>
            </a:r>
            <a:r>
              <a:rPr lang="ru-RU" i="1" dirty="0" err="1"/>
              <a:t>беремо</a:t>
            </a:r>
            <a:r>
              <a:rPr lang="ru-RU" i="1" dirty="0"/>
              <a:t> </a:t>
            </a:r>
            <a:r>
              <a:rPr lang="ru-RU" i="1" dirty="0" err="1"/>
              <a:t>із</a:t>
            </a:r>
            <a:r>
              <a:rPr lang="ru-RU" i="1" dirty="0"/>
              <a:t> </a:t>
            </a:r>
            <a:r>
              <a:rPr lang="ru-RU" i="1" dirty="0" err="1"/>
              <a:t>таблиці</a:t>
            </a:r>
            <a:r>
              <a:rPr lang="ru-RU" i="1" dirty="0"/>
              <a:t> 1, </a:t>
            </a:r>
            <a:r>
              <a:rPr lang="ru-RU" i="1" dirty="0" err="1"/>
              <a:t>рекомендовані</a:t>
            </a:r>
            <a:r>
              <a:rPr lang="ru-RU" i="1" dirty="0"/>
              <a:t> </a:t>
            </a:r>
            <a:r>
              <a:rPr lang="ru-RU" i="1" dirty="0" err="1" smtClean="0"/>
              <a:t>норми</a:t>
            </a:r>
            <a:r>
              <a:rPr lang="ru-RU" i="1" dirty="0" smtClean="0"/>
              <a:t> </a:t>
            </a:r>
            <a:r>
              <a:rPr lang="ru-RU" dirty="0" err="1" smtClean="0"/>
              <a:t>заготівлі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викладки</a:t>
            </a:r>
            <a:r>
              <a:rPr lang="ru-RU" dirty="0"/>
              <a:t> </a:t>
            </a:r>
            <a:r>
              <a:rPr lang="ru-RU" dirty="0" err="1"/>
              <a:t>кормів</a:t>
            </a:r>
            <a:r>
              <a:rPr lang="ru-RU" dirty="0"/>
              <a:t> (</a:t>
            </a:r>
            <a:r>
              <a:rPr lang="ru-RU" i="1" dirty="0"/>
              <a:t>M) для </a:t>
            </a:r>
            <a:r>
              <a:rPr lang="ru-RU" i="1" dirty="0" err="1"/>
              <a:t>основних</a:t>
            </a:r>
            <a:r>
              <a:rPr lang="ru-RU" i="1" dirty="0"/>
              <a:t> </a:t>
            </a:r>
            <a:r>
              <a:rPr lang="ru-RU" i="1" dirty="0" err="1"/>
              <a:t>видів</a:t>
            </a:r>
            <a:r>
              <a:rPr lang="ru-RU" i="1" dirty="0"/>
              <a:t> </a:t>
            </a:r>
            <a:r>
              <a:rPr lang="ru-RU" i="1" dirty="0" err="1"/>
              <a:t>мисливських</a:t>
            </a:r>
            <a:r>
              <a:rPr lang="ru-RU" i="1" dirty="0"/>
              <a:t> </a:t>
            </a:r>
            <a:r>
              <a:rPr lang="ru-RU" i="1" dirty="0" err="1" smtClean="0"/>
              <a:t>тварин</a:t>
            </a:r>
            <a:r>
              <a:rPr lang="ru-RU" i="1" dirty="0" smtClean="0"/>
              <a:t> </a:t>
            </a:r>
            <a:r>
              <a:rPr lang="ru-RU" dirty="0" err="1" smtClean="0"/>
              <a:t>беремо</a:t>
            </a:r>
            <a:r>
              <a:rPr lang="ru-RU" dirty="0" smtClean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дод</a:t>
            </a:r>
            <a:r>
              <a:rPr lang="ru-RU" dirty="0"/>
              <a:t>. В табл. 1.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обчислень</a:t>
            </a:r>
            <a:r>
              <a:rPr lang="ru-RU" dirty="0"/>
              <a:t> </a:t>
            </a:r>
            <a:r>
              <a:rPr lang="ru-RU" dirty="0" err="1"/>
              <a:t>представити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 smtClean="0"/>
              <a:t>таблиці</a:t>
            </a:r>
            <a:r>
              <a:rPr lang="ru-RU" dirty="0" smtClean="0"/>
              <a:t> 2</a:t>
            </a:r>
            <a:r>
              <a:rPr lang="ru-RU" dirty="0"/>
              <a:t>.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висновки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734666" cy="501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-1"/>
            <a:ext cx="4427984" cy="6158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692696"/>
            <a:ext cx="5899066" cy="256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836712"/>
            <a:ext cx="5260230" cy="398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Тема</a:t>
            </a:r>
            <a:r>
              <a:rPr lang="ru-RU" i="1" dirty="0"/>
              <a:t>: </a:t>
            </a:r>
            <a:r>
              <a:rPr lang="ru-RU" i="1" dirty="0" err="1"/>
              <a:t>Визначення</a:t>
            </a:r>
            <a:r>
              <a:rPr lang="ru-RU" i="1" dirty="0"/>
              <a:t> </a:t>
            </a:r>
            <a:r>
              <a:rPr lang="ru-RU" i="1" dirty="0" err="1"/>
              <a:t>необхідної</a:t>
            </a:r>
            <a:r>
              <a:rPr lang="ru-RU" i="1" dirty="0"/>
              <a:t> </a:t>
            </a:r>
            <a:r>
              <a:rPr lang="ru-RU" i="1" dirty="0" err="1"/>
              <a:t>кількості</a:t>
            </a:r>
            <a:r>
              <a:rPr lang="ru-RU" i="1" dirty="0"/>
              <a:t> </a:t>
            </a:r>
            <a:r>
              <a:rPr lang="ru-RU" i="1" dirty="0" err="1"/>
              <a:t>біотехнічних</a:t>
            </a:r>
            <a:r>
              <a:rPr lang="ru-RU" i="1" dirty="0"/>
              <a:t> </a:t>
            </a:r>
            <a:r>
              <a:rPr lang="ru-RU" i="1" dirty="0" err="1"/>
              <a:t>споруд</a:t>
            </a:r>
            <a:r>
              <a:rPr lang="ru-RU" i="1" dirty="0"/>
              <a:t>.</a:t>
            </a:r>
          </a:p>
          <a:p>
            <a:pPr algn="just"/>
            <a:r>
              <a:rPr lang="ru-RU" dirty="0"/>
              <a:t>Мета: </a:t>
            </a:r>
            <a:r>
              <a:rPr lang="ru-RU" dirty="0" err="1"/>
              <a:t>навчитись</a:t>
            </a:r>
            <a:r>
              <a:rPr lang="ru-RU" dirty="0"/>
              <a:t> </a:t>
            </a:r>
            <a:r>
              <a:rPr lang="ru-RU" dirty="0" err="1"/>
              <a:t>визначати</a:t>
            </a:r>
            <a:r>
              <a:rPr lang="ru-RU" dirty="0"/>
              <a:t> </a:t>
            </a:r>
            <a:r>
              <a:rPr lang="ru-RU" dirty="0" err="1"/>
              <a:t>необхідну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біотехнічних</a:t>
            </a:r>
            <a:r>
              <a:rPr lang="ru-RU" dirty="0"/>
              <a:t> </a:t>
            </a:r>
            <a:r>
              <a:rPr lang="ru-RU" dirty="0" err="1" smtClean="0"/>
              <a:t>споруд</a:t>
            </a:r>
            <a:r>
              <a:rPr lang="ru-RU" dirty="0" smtClean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556792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Короткі</a:t>
            </a:r>
            <a:r>
              <a:rPr lang="ru-RU" dirty="0"/>
              <a:t> </a:t>
            </a:r>
            <a:r>
              <a:rPr lang="ru-RU" dirty="0" err="1"/>
              <a:t>теоретичні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endParaRPr lang="ru-RU" dirty="0"/>
          </a:p>
          <a:p>
            <a:pPr algn="just"/>
            <a:r>
              <a:rPr lang="ru-RU" dirty="0" err="1"/>
              <a:t>Біотехнічні</a:t>
            </a:r>
            <a:r>
              <a:rPr lang="ru-RU" dirty="0"/>
              <a:t> </a:t>
            </a:r>
            <a:r>
              <a:rPr lang="ru-RU" dirty="0" err="1"/>
              <a:t>споруди</a:t>
            </a:r>
            <a:r>
              <a:rPr lang="ru-RU" dirty="0"/>
              <a:t> – </a:t>
            </a:r>
            <a:r>
              <a:rPr lang="ru-RU" dirty="0" err="1"/>
              <a:t>побудовані</a:t>
            </a:r>
            <a:r>
              <a:rPr lang="ru-RU" dirty="0"/>
              <a:t> </a:t>
            </a:r>
            <a:r>
              <a:rPr lang="ru-RU" dirty="0" err="1"/>
              <a:t>користувачем</a:t>
            </a:r>
            <a:r>
              <a:rPr lang="ru-RU" dirty="0"/>
              <a:t> </a:t>
            </a:r>
            <a:r>
              <a:rPr lang="ru-RU" dirty="0" err="1"/>
              <a:t>споруди</a:t>
            </a:r>
            <a:r>
              <a:rPr lang="ru-RU" dirty="0"/>
              <a:t> 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годівниць</a:t>
            </a:r>
            <a:r>
              <a:rPr lang="ru-RU" dirty="0"/>
              <a:t>, </a:t>
            </a:r>
            <a:r>
              <a:rPr lang="ru-RU" dirty="0" err="1"/>
              <a:t>солонців</a:t>
            </a:r>
            <a:r>
              <a:rPr lang="ru-RU" dirty="0"/>
              <a:t>, </a:t>
            </a:r>
            <a:r>
              <a:rPr lang="ru-RU" dirty="0" err="1"/>
              <a:t>спостережних</a:t>
            </a:r>
            <a:r>
              <a:rPr lang="ru-RU" dirty="0"/>
              <a:t> веж, </a:t>
            </a:r>
            <a:r>
              <a:rPr lang="ru-RU" dirty="0" err="1"/>
              <a:t>складів</a:t>
            </a:r>
            <a:r>
              <a:rPr lang="ru-RU" dirty="0"/>
              <a:t> </a:t>
            </a:r>
            <a:r>
              <a:rPr lang="ru-RU" dirty="0" err="1"/>
              <a:t>кормосховищ</a:t>
            </a:r>
            <a:r>
              <a:rPr lang="ru-RU" dirty="0"/>
              <a:t>, </a:t>
            </a:r>
            <a:r>
              <a:rPr lang="ru-RU" dirty="0" err="1"/>
              <a:t>загат</a:t>
            </a:r>
            <a:r>
              <a:rPr lang="ru-RU" dirty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 </a:t>
            </a:r>
            <a:r>
              <a:rPr lang="ru-RU" dirty="0" err="1" smtClean="0"/>
              <a:t>найрізноманітніших</a:t>
            </a:r>
            <a:r>
              <a:rPr lang="ru-RU" dirty="0" smtClean="0"/>
              <a:t> </a:t>
            </a:r>
            <a:r>
              <a:rPr lang="ru-RU" dirty="0" err="1"/>
              <a:t>конструкцій</a:t>
            </a:r>
            <a:r>
              <a:rPr lang="ru-RU" dirty="0"/>
              <a:t>.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нормативною, </a:t>
            </a:r>
            <a:r>
              <a:rPr lang="ru-RU" dirty="0" err="1"/>
              <a:t>тобто</a:t>
            </a:r>
            <a:r>
              <a:rPr lang="ru-RU" dirty="0"/>
              <a:t> не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меншою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розраховано</a:t>
            </a:r>
            <a:r>
              <a:rPr lang="ru-RU" dirty="0" smtClean="0"/>
              <a:t>. Для </a:t>
            </a:r>
            <a:r>
              <a:rPr lang="ru-RU" dirty="0" err="1" smtClean="0"/>
              <a:t>побудови</a:t>
            </a:r>
            <a:r>
              <a:rPr lang="ru-RU" dirty="0" smtClean="0"/>
              <a:t> </a:t>
            </a:r>
            <a:r>
              <a:rPr lang="ru-RU" dirty="0" err="1" smtClean="0"/>
              <a:t>біотехнічних</a:t>
            </a:r>
            <a:r>
              <a:rPr lang="ru-RU" dirty="0" smtClean="0"/>
              <a:t> </a:t>
            </a:r>
            <a:r>
              <a:rPr lang="ru-RU" dirty="0" err="1" smtClean="0"/>
              <a:t>споруд</a:t>
            </a:r>
            <a:r>
              <a:rPr lang="ru-RU" dirty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</a:t>
            </a:r>
            <a:r>
              <a:rPr lang="ru-RU" dirty="0" err="1" smtClean="0"/>
              <a:t>неотесані</a:t>
            </a:r>
            <a:r>
              <a:rPr lang="ru-RU" dirty="0" smtClean="0"/>
              <a:t> </a:t>
            </a:r>
            <a:r>
              <a:rPr lang="ru-RU" dirty="0" err="1" smtClean="0"/>
              <a:t>колоди</a:t>
            </a:r>
            <a:r>
              <a:rPr lang="ru-RU" dirty="0" smtClean="0"/>
              <a:t>, </a:t>
            </a:r>
            <a:r>
              <a:rPr lang="ru-RU" dirty="0" err="1" smtClean="0"/>
              <a:t>дошки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мінімальним</a:t>
            </a:r>
            <a:r>
              <a:rPr lang="ru-RU" dirty="0"/>
              <a:t>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штучних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, </a:t>
            </a:r>
            <a:r>
              <a:rPr lang="ru-RU" dirty="0" err="1" smtClean="0"/>
              <a:t>металу</a:t>
            </a:r>
            <a:r>
              <a:rPr lang="ru-RU" dirty="0" smtClean="0"/>
              <a:t>. </a:t>
            </a:r>
            <a:r>
              <a:rPr lang="ru-RU" dirty="0" err="1" smtClean="0"/>
              <a:t>Важливо</a:t>
            </a:r>
            <a:r>
              <a:rPr lang="ru-RU" dirty="0" smtClean="0"/>
              <a:t>, особливо для </a:t>
            </a:r>
            <a:r>
              <a:rPr lang="ru-RU" dirty="0" err="1" smtClean="0"/>
              <a:t>годівниць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викладені</a:t>
            </a:r>
            <a:r>
              <a:rPr lang="ru-RU" dirty="0" smtClean="0"/>
              <a:t> та </a:t>
            </a:r>
            <a:r>
              <a:rPr lang="ru-RU" dirty="0" err="1" smtClean="0"/>
              <a:t>заготовлені</a:t>
            </a:r>
            <a:r>
              <a:rPr lang="ru-RU" dirty="0" smtClean="0"/>
              <a:t> корми не замокали.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споруди</a:t>
            </a:r>
            <a:r>
              <a:rPr lang="ru-RU" dirty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рік</a:t>
            </a:r>
            <a:r>
              <a:rPr lang="ru-RU" dirty="0" smtClean="0"/>
              <a:t> </a:t>
            </a:r>
            <a:r>
              <a:rPr lang="ru-RU" dirty="0" err="1" smtClean="0"/>
              <a:t>поновлювати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контролювати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відвідування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/>
              <a:t> </a:t>
            </a:r>
            <a:r>
              <a:rPr lang="ru-RU" dirty="0" err="1" smtClean="0"/>
              <a:t>годівниця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солонець</a:t>
            </a:r>
            <a:r>
              <a:rPr lang="ru-RU" dirty="0" smtClean="0"/>
              <a:t> не </a:t>
            </a:r>
            <a:r>
              <a:rPr lang="ru-RU" dirty="0" err="1" smtClean="0"/>
              <a:t>відвідується</a:t>
            </a:r>
            <a:r>
              <a:rPr lang="ru-RU" dirty="0" smtClean="0"/>
              <a:t> </a:t>
            </a:r>
            <a:r>
              <a:rPr lang="ru-RU" dirty="0" err="1" smtClean="0"/>
              <a:t>тваринами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перемістити</a:t>
            </a:r>
            <a:r>
              <a:rPr lang="ru-RU" dirty="0" smtClean="0"/>
              <a:t>. </a:t>
            </a:r>
            <a:r>
              <a:rPr lang="ru-RU" dirty="0" err="1" smtClean="0"/>
              <a:t>Біля</a:t>
            </a:r>
            <a:r>
              <a:rPr lang="ru-RU" dirty="0"/>
              <a:t> </a:t>
            </a:r>
            <a:r>
              <a:rPr lang="ru-RU" dirty="0" err="1" smtClean="0"/>
              <a:t>годівниць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фотопастки</a:t>
            </a:r>
            <a:r>
              <a:rPr lang="ru-RU" dirty="0" smtClean="0"/>
              <a:t> для контролю </a:t>
            </a:r>
            <a:r>
              <a:rPr lang="ru-RU" dirty="0" err="1" smtClean="0"/>
              <a:t>відвідуваності</a:t>
            </a:r>
            <a:r>
              <a:rPr lang="ru-RU" dirty="0" smtClean="0"/>
              <a:t>, </a:t>
            </a:r>
            <a:r>
              <a:rPr lang="ru-RU" dirty="0" err="1" smtClean="0"/>
              <a:t>обліку</a:t>
            </a:r>
            <a:r>
              <a:rPr lang="ru-RU" dirty="0" smtClean="0"/>
              <a:t> </a:t>
            </a:r>
            <a:r>
              <a:rPr lang="ru-RU" dirty="0" err="1" smtClean="0"/>
              <a:t>поголів’я</a:t>
            </a:r>
            <a:r>
              <a:rPr lang="ru-RU" dirty="0" smtClean="0"/>
              <a:t>. </a:t>
            </a:r>
            <a:r>
              <a:rPr lang="ru-RU" dirty="0" err="1" smtClean="0"/>
              <a:t>Солонці</a:t>
            </a:r>
            <a:r>
              <a:rPr lang="ru-RU" dirty="0" smtClean="0"/>
              <a:t> </a:t>
            </a:r>
            <a:r>
              <a:rPr lang="ru-RU" dirty="0" err="1" smtClean="0"/>
              <a:t>будуються</a:t>
            </a:r>
            <a:r>
              <a:rPr lang="ru-RU" dirty="0" smtClean="0"/>
              <a:t> </a:t>
            </a:r>
            <a:r>
              <a:rPr lang="ru-RU" dirty="0" err="1" smtClean="0"/>
              <a:t>неподалік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джерела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водойми</a:t>
            </a:r>
            <a:r>
              <a:rPr lang="ru-RU" dirty="0" smtClean="0"/>
              <a:t>. </a:t>
            </a:r>
            <a:r>
              <a:rPr lang="ru-RU" dirty="0" err="1" smtClean="0"/>
              <a:t>Вдало</a:t>
            </a:r>
            <a:r>
              <a:rPr lang="ru-RU" dirty="0" smtClean="0"/>
              <a:t> </a:t>
            </a:r>
            <a:r>
              <a:rPr lang="ru-RU" dirty="0" err="1" smtClean="0"/>
              <a:t>розташовані</a:t>
            </a:r>
            <a:r>
              <a:rPr lang="ru-RU" dirty="0" smtClean="0"/>
              <a:t> </a:t>
            </a:r>
            <a:r>
              <a:rPr lang="ru-RU" dirty="0" err="1" smtClean="0"/>
              <a:t>біотехспоруди</a:t>
            </a:r>
            <a:r>
              <a:rPr lang="ru-RU" dirty="0" smtClean="0"/>
              <a:t> </a:t>
            </a:r>
            <a:r>
              <a:rPr lang="ru-RU" dirty="0" err="1" smtClean="0"/>
              <a:t>дозволяють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підтримувати</a:t>
            </a:r>
            <a:r>
              <a:rPr lang="ru-RU" dirty="0"/>
              <a:t> </a:t>
            </a:r>
            <a:r>
              <a:rPr lang="ru-RU" dirty="0" err="1" smtClean="0"/>
              <a:t>чисельність</a:t>
            </a:r>
            <a:r>
              <a:rPr lang="ru-RU" dirty="0" smtClean="0"/>
              <a:t> </a:t>
            </a:r>
            <a:r>
              <a:rPr lang="ru-RU" dirty="0" err="1" smtClean="0"/>
              <a:t>поголів’я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проводити</a:t>
            </a:r>
            <a:r>
              <a:rPr lang="ru-RU" dirty="0" smtClean="0"/>
              <a:t> </a:t>
            </a:r>
            <a:r>
              <a:rPr lang="ru-RU" dirty="0" err="1" smtClean="0"/>
              <a:t>селекційний</a:t>
            </a:r>
            <a:r>
              <a:rPr lang="ru-RU" dirty="0"/>
              <a:t> </a:t>
            </a:r>
            <a:r>
              <a:rPr lang="ru-RU" dirty="0" err="1" smtClean="0"/>
              <a:t>відстріл</a:t>
            </a:r>
            <a:r>
              <a:rPr lang="ru-RU" dirty="0" smtClean="0"/>
              <a:t> (</a:t>
            </a:r>
            <a:r>
              <a:rPr lang="ru-RU" dirty="0" err="1" smtClean="0"/>
              <a:t>вежі</a:t>
            </a:r>
            <a:r>
              <a:rPr lang="ru-RU" dirty="0" smtClean="0"/>
              <a:t>), </a:t>
            </a:r>
            <a:r>
              <a:rPr lang="ru-RU" dirty="0" err="1" smtClean="0"/>
              <a:t>організовувати</a:t>
            </a:r>
            <a:r>
              <a:rPr lang="ru-RU" dirty="0" smtClean="0"/>
              <a:t> </a:t>
            </a:r>
            <a:r>
              <a:rPr lang="ru-RU" dirty="0" err="1" smtClean="0"/>
              <a:t>індивідуальне</a:t>
            </a:r>
            <a:r>
              <a:rPr lang="ru-RU" dirty="0" smtClean="0"/>
              <a:t> </a:t>
            </a:r>
            <a:r>
              <a:rPr lang="ru-RU" dirty="0" err="1" smtClean="0"/>
              <a:t>полювання</a:t>
            </a:r>
            <a:r>
              <a:rPr lang="ru-RU" dirty="0" smtClean="0"/>
              <a:t> на </a:t>
            </a:r>
            <a:r>
              <a:rPr lang="ru-RU" dirty="0" err="1" smtClean="0"/>
              <a:t>копитних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Хід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endParaRPr lang="ru-RU" dirty="0"/>
          </a:p>
          <a:p>
            <a:pPr algn="just"/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матеріалами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упорядкування</a:t>
            </a:r>
            <a:r>
              <a:rPr lang="ru-RU" dirty="0"/>
              <a:t> </a:t>
            </a:r>
            <a:r>
              <a:rPr lang="ru-RU" dirty="0" err="1"/>
              <a:t>відомо</a:t>
            </a:r>
            <a:r>
              <a:rPr lang="ru-RU" dirty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оптимальна </a:t>
            </a:r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козулі</a:t>
            </a:r>
            <a:r>
              <a:rPr lang="ru-RU" dirty="0"/>
              <a:t> становить – 224 </a:t>
            </a:r>
            <a:r>
              <a:rPr lang="ru-RU" dirty="0" err="1"/>
              <a:t>голів</a:t>
            </a:r>
            <a:r>
              <a:rPr lang="ru-RU" dirty="0"/>
              <a:t>, оленя – 97 </a:t>
            </a:r>
            <a:r>
              <a:rPr lang="ru-RU" dirty="0" err="1"/>
              <a:t>голів</a:t>
            </a:r>
            <a:r>
              <a:rPr lang="ru-RU" dirty="0"/>
              <a:t>, </a:t>
            </a:r>
            <a:r>
              <a:rPr lang="ru-RU" dirty="0" smtClean="0"/>
              <a:t>кабана– </a:t>
            </a:r>
            <a:r>
              <a:rPr lang="ru-RU" dirty="0"/>
              <a:t>51 </a:t>
            </a:r>
            <a:r>
              <a:rPr lang="ru-RU" dirty="0" err="1"/>
              <a:t>голів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необхідної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біотехнічних</a:t>
            </a:r>
            <a:r>
              <a:rPr lang="ru-RU" dirty="0"/>
              <a:t> </a:t>
            </a:r>
            <a:r>
              <a:rPr lang="ru-RU" dirty="0" err="1"/>
              <a:t>споруд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smtClean="0"/>
              <a:t>у </a:t>
            </a:r>
            <a:r>
              <a:rPr lang="ru-RU" dirty="0" err="1" smtClean="0"/>
              <a:t>залежності</a:t>
            </a:r>
            <a:r>
              <a:rPr lang="ru-RU" dirty="0" smtClean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оптимальної</a:t>
            </a:r>
            <a:r>
              <a:rPr lang="ru-RU" dirty="0"/>
              <a:t> </a:t>
            </a:r>
            <a:r>
              <a:rPr lang="ru-RU" dirty="0" err="1"/>
              <a:t>чисельності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у </a:t>
            </a:r>
            <a:r>
              <a:rPr lang="ru-RU" dirty="0" err="1"/>
              <a:t>господарстві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Таким чином, для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поділити</a:t>
            </a:r>
            <a:r>
              <a:rPr lang="ru-RU" dirty="0"/>
              <a:t> </a:t>
            </a:r>
            <a:r>
              <a:rPr lang="ru-RU" dirty="0" err="1" smtClean="0"/>
              <a:t>оптимальну</a:t>
            </a:r>
            <a:r>
              <a:rPr lang="ru-RU" dirty="0" smtClean="0"/>
              <a:t> </a:t>
            </a:r>
            <a:r>
              <a:rPr lang="ru-RU" dirty="0" err="1" smtClean="0"/>
              <a:t>чисельності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відповідну</a:t>
            </a:r>
            <a:r>
              <a:rPr lang="ru-RU" dirty="0"/>
              <a:t> норму. </a:t>
            </a:r>
            <a:r>
              <a:rPr lang="ru-RU" dirty="0" err="1"/>
              <a:t>Рекомендовані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</a:t>
            </a:r>
            <a:r>
              <a:rPr lang="ru-RU" dirty="0" err="1" smtClean="0"/>
              <a:t>проектування</a:t>
            </a:r>
            <a:r>
              <a:rPr lang="ru-RU" dirty="0" smtClean="0"/>
              <a:t> </a:t>
            </a:r>
            <a:r>
              <a:rPr lang="ru-RU" dirty="0" err="1" smtClean="0"/>
              <a:t>біотехнічних</a:t>
            </a:r>
            <a:r>
              <a:rPr lang="ru-RU" dirty="0" smtClean="0"/>
              <a:t> </a:t>
            </a:r>
            <a:r>
              <a:rPr lang="ru-RU" dirty="0" err="1"/>
              <a:t>споруд</a:t>
            </a:r>
            <a:r>
              <a:rPr lang="ru-RU" dirty="0"/>
              <a:t> </a:t>
            </a:r>
            <a:r>
              <a:rPr lang="ru-RU" dirty="0" err="1"/>
              <a:t>беремо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дод</a:t>
            </a:r>
            <a:r>
              <a:rPr lang="ru-RU" dirty="0"/>
              <a:t>. Ґ табл. 1.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оформити</a:t>
            </a:r>
            <a:r>
              <a:rPr lang="ru-RU" dirty="0"/>
              <a:t> 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таблиці</a:t>
            </a:r>
            <a:r>
              <a:rPr lang="ru-RU" dirty="0" smtClean="0"/>
              <a:t> </a:t>
            </a:r>
            <a:r>
              <a:rPr lang="ru-RU" dirty="0"/>
              <a:t>1.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852936"/>
            <a:ext cx="4907734" cy="2239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5085184"/>
            <a:ext cx="500110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692696"/>
            <a:ext cx="5745438" cy="384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Тема: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площ</a:t>
            </a:r>
            <a:r>
              <a:rPr lang="ru-RU" dirty="0"/>
              <a:t> </a:t>
            </a:r>
            <a:r>
              <a:rPr lang="ru-RU" dirty="0" err="1"/>
              <a:t>кормових</a:t>
            </a:r>
            <a:r>
              <a:rPr lang="ru-RU" dirty="0"/>
              <a:t> та </a:t>
            </a:r>
            <a:r>
              <a:rPr lang="ru-RU" dirty="0" err="1"/>
              <a:t>захисних</a:t>
            </a:r>
            <a:r>
              <a:rPr lang="ru-RU" dirty="0"/>
              <a:t> </a:t>
            </a:r>
            <a:r>
              <a:rPr lang="ru-RU" dirty="0" err="1"/>
              <a:t>ремізів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Мета: </a:t>
            </a:r>
            <a:r>
              <a:rPr lang="ru-RU" dirty="0" err="1"/>
              <a:t>навчитись</a:t>
            </a:r>
            <a:r>
              <a:rPr lang="ru-RU" dirty="0"/>
              <a:t> </a:t>
            </a:r>
            <a:r>
              <a:rPr lang="ru-RU" dirty="0" err="1"/>
              <a:t>використовуючи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 smtClean="0"/>
              <a:t>упорядкування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розрахунок</a:t>
            </a:r>
            <a:r>
              <a:rPr lang="ru-RU" dirty="0"/>
              <a:t> штучного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 smtClean="0"/>
              <a:t>площ</a:t>
            </a:r>
            <a:r>
              <a:rPr lang="ru-RU" dirty="0" smtClean="0"/>
              <a:t> </a:t>
            </a:r>
            <a:r>
              <a:rPr lang="ru-RU" dirty="0" err="1" smtClean="0"/>
              <a:t>кормових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захисних</a:t>
            </a:r>
            <a:r>
              <a:rPr lang="ru-RU" dirty="0"/>
              <a:t> </a:t>
            </a:r>
            <a:r>
              <a:rPr lang="ru-RU" dirty="0" err="1"/>
              <a:t>ремізів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556792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Короткі</a:t>
            </a:r>
            <a:r>
              <a:rPr lang="ru-RU" dirty="0"/>
              <a:t> </a:t>
            </a:r>
            <a:r>
              <a:rPr lang="ru-RU" dirty="0" err="1"/>
              <a:t>теоретичні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endParaRPr lang="ru-RU" dirty="0"/>
          </a:p>
          <a:p>
            <a:pPr algn="just"/>
            <a:r>
              <a:rPr lang="ru-RU" dirty="0" err="1"/>
              <a:t>Користувач</a:t>
            </a:r>
            <a:r>
              <a:rPr lang="ru-RU" dirty="0"/>
              <a:t> </a:t>
            </a:r>
            <a:r>
              <a:rPr lang="ru-RU" dirty="0" err="1"/>
              <a:t>мисливськими</a:t>
            </a:r>
            <a:r>
              <a:rPr lang="ru-RU" dirty="0"/>
              <a:t> </a:t>
            </a:r>
            <a:r>
              <a:rPr lang="ru-RU" dirty="0" err="1"/>
              <a:t>угіддями</a:t>
            </a:r>
            <a:r>
              <a:rPr lang="ru-RU" dirty="0"/>
              <a:t> повинен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 smtClean="0"/>
              <a:t>проводити</a:t>
            </a:r>
            <a:r>
              <a:rPr lang="ru-RU" dirty="0" smtClean="0"/>
              <a:t>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/>
              <a:t>стану </a:t>
            </a:r>
            <a:r>
              <a:rPr lang="ru-RU" dirty="0" err="1"/>
              <a:t>угідь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кормових</a:t>
            </a:r>
            <a:r>
              <a:rPr lang="ru-RU" dirty="0"/>
              <a:t> та </a:t>
            </a:r>
            <a:r>
              <a:rPr lang="ru-RU" dirty="0" err="1"/>
              <a:t>захисних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. Особливо </a:t>
            </a:r>
            <a:r>
              <a:rPr lang="ru-RU" dirty="0" err="1" smtClean="0"/>
              <a:t>це</a:t>
            </a:r>
            <a:r>
              <a:rPr lang="ru-RU" dirty="0" smtClean="0"/>
              <a:t> актуально </a:t>
            </a:r>
            <a:r>
              <a:rPr lang="ru-RU" dirty="0"/>
              <a:t>для </a:t>
            </a:r>
            <a:r>
              <a:rPr lang="ru-RU" dirty="0" err="1"/>
              <a:t>нелісових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де фермерами, без </a:t>
            </a:r>
            <a:r>
              <a:rPr lang="ru-RU" dirty="0" err="1"/>
              <a:t>узгодження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 smtClean="0"/>
              <a:t>користувачем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/>
              <a:t>угідь</a:t>
            </a:r>
            <a:r>
              <a:rPr lang="ru-RU" dirty="0"/>
              <a:t>, </a:t>
            </a:r>
            <a:r>
              <a:rPr lang="ru-RU" dirty="0" err="1"/>
              <a:t>проводяться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безпосередній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якість</a:t>
            </a:r>
            <a:r>
              <a:rPr lang="ru-RU" dirty="0" smtClean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. При </a:t>
            </a:r>
            <a:r>
              <a:rPr lang="ru-RU" dirty="0" err="1"/>
              <a:t>налагодженій</a:t>
            </a:r>
            <a:r>
              <a:rPr lang="ru-RU" dirty="0"/>
              <a:t> </a:t>
            </a:r>
            <a:r>
              <a:rPr lang="ru-RU" dirty="0" err="1"/>
              <a:t>співпраці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 smtClean="0"/>
              <a:t>користувачем</a:t>
            </a:r>
            <a:r>
              <a:rPr lang="ru-RU" dirty="0" smtClean="0"/>
              <a:t> </a:t>
            </a:r>
            <a:r>
              <a:rPr lang="ru-RU" dirty="0" err="1" smtClean="0"/>
              <a:t>мисливськими</a:t>
            </a:r>
            <a:r>
              <a:rPr lang="ru-RU" dirty="0" smtClean="0"/>
              <a:t> </a:t>
            </a:r>
            <a:r>
              <a:rPr lang="ru-RU" dirty="0" err="1"/>
              <a:t>угіддями</a:t>
            </a:r>
            <a:r>
              <a:rPr lang="ru-RU" dirty="0"/>
              <a:t>, фермерами та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землевласниками</a:t>
            </a:r>
            <a:r>
              <a:rPr lang="ru-RU" dirty="0"/>
              <a:t>, </a:t>
            </a:r>
            <a:r>
              <a:rPr lang="ru-RU" dirty="0" err="1" smtClean="0"/>
              <a:t>можна</a:t>
            </a:r>
            <a:r>
              <a:rPr lang="ru-RU" dirty="0" smtClean="0"/>
              <a:t> шляхом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кормових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захисних</a:t>
            </a:r>
            <a:r>
              <a:rPr lang="ru-RU" dirty="0"/>
              <a:t> </a:t>
            </a:r>
            <a:r>
              <a:rPr lang="ru-RU" dirty="0" err="1"/>
              <a:t>реміз</a:t>
            </a:r>
            <a:r>
              <a:rPr lang="ru-RU" dirty="0"/>
              <a:t> </a:t>
            </a:r>
            <a:r>
              <a:rPr lang="ru-RU" dirty="0" err="1"/>
              <a:t>зменшити</a:t>
            </a:r>
            <a:r>
              <a:rPr lang="ru-RU" dirty="0"/>
              <a:t> </a:t>
            </a:r>
            <a:r>
              <a:rPr lang="ru-RU" dirty="0" err="1"/>
              <a:t>негативний</a:t>
            </a:r>
            <a:r>
              <a:rPr lang="ru-RU" dirty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 err="1" smtClean="0"/>
              <a:t>сільського</a:t>
            </a:r>
            <a:r>
              <a:rPr lang="ru-RU" dirty="0" smtClean="0"/>
              <a:t> </a:t>
            </a:r>
            <a:r>
              <a:rPr lang="ru-RU" dirty="0" err="1"/>
              <a:t>господарства</a:t>
            </a:r>
            <a:r>
              <a:rPr lang="ru-RU" dirty="0"/>
              <a:t> на </a:t>
            </a:r>
            <a:r>
              <a:rPr lang="ru-RU" dirty="0" err="1"/>
              <a:t>мисливську</a:t>
            </a:r>
            <a:r>
              <a:rPr lang="ru-RU" dirty="0"/>
              <a:t> фауну.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422108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Для </a:t>
            </a:r>
            <a:r>
              <a:rPr lang="ru-RU" dirty="0" err="1"/>
              <a:t>лісових</a:t>
            </a:r>
            <a:r>
              <a:rPr lang="ru-RU" dirty="0"/>
              <a:t> земель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критерієм</a:t>
            </a:r>
            <a:r>
              <a:rPr lang="ru-RU" dirty="0"/>
              <a:t> </a:t>
            </a:r>
            <a:r>
              <a:rPr lang="ru-RU" dirty="0" err="1"/>
              <a:t>кормопридатності</a:t>
            </a:r>
            <a:r>
              <a:rPr lang="ru-RU" dirty="0"/>
              <a:t> та </a:t>
            </a:r>
            <a:r>
              <a:rPr lang="ru-RU" dirty="0" err="1" smtClean="0"/>
              <a:t>захисних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вікова</a:t>
            </a:r>
            <a:r>
              <a:rPr lang="ru-RU" dirty="0"/>
              <a:t> структура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насаджень</a:t>
            </a:r>
            <a:r>
              <a:rPr lang="ru-RU" dirty="0"/>
              <a:t>. При великих </a:t>
            </a:r>
            <a:r>
              <a:rPr lang="ru-RU" dirty="0" err="1" smtClean="0"/>
              <a:t>площах</a:t>
            </a:r>
            <a:r>
              <a:rPr lang="ru-RU" dirty="0" smtClean="0"/>
              <a:t> монокультур </a:t>
            </a:r>
            <a:r>
              <a:rPr lang="ru-RU" dirty="0" err="1"/>
              <a:t>різко</a:t>
            </a:r>
            <a:r>
              <a:rPr lang="ru-RU" dirty="0"/>
              <a:t> </a:t>
            </a:r>
            <a:r>
              <a:rPr lang="ru-RU" dirty="0" err="1"/>
              <a:t>знижуються</a:t>
            </a:r>
            <a:r>
              <a:rPr lang="ru-RU" dirty="0"/>
              <a:t> </a:t>
            </a:r>
            <a:r>
              <a:rPr lang="ru-RU" dirty="0" err="1"/>
              <a:t>кормові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. </a:t>
            </a:r>
            <a:r>
              <a:rPr lang="ru-RU" dirty="0" err="1"/>
              <a:t>Саме</a:t>
            </a:r>
            <a:r>
              <a:rPr lang="ru-RU" dirty="0"/>
              <a:t> в </a:t>
            </a:r>
            <a:r>
              <a:rPr lang="ru-RU" dirty="0" smtClean="0"/>
              <a:t>таких </a:t>
            </a:r>
            <a:r>
              <a:rPr lang="ru-RU" dirty="0" err="1" smtClean="0"/>
              <a:t>насадження</a:t>
            </a:r>
            <a:r>
              <a:rPr lang="ru-RU" dirty="0" smtClean="0"/>
              <a:t> </a:t>
            </a:r>
            <a:r>
              <a:rPr lang="ru-RU" dirty="0" err="1"/>
              <a:t>спільно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лісогосподарськими</a:t>
            </a:r>
            <a:r>
              <a:rPr lang="ru-RU" dirty="0"/>
              <a:t> </a:t>
            </a:r>
            <a:r>
              <a:rPr lang="ru-RU" dirty="0" err="1"/>
              <a:t>підприємствами</a:t>
            </a:r>
            <a:r>
              <a:rPr lang="ru-RU" dirty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створювати</a:t>
            </a:r>
            <a:r>
              <a:rPr lang="ru-RU" dirty="0" smtClean="0"/>
              <a:t> </a:t>
            </a:r>
            <a:r>
              <a:rPr lang="ru-RU" dirty="0" err="1"/>
              <a:t>кормові</a:t>
            </a:r>
            <a:r>
              <a:rPr lang="ru-RU" dirty="0"/>
              <a:t> </a:t>
            </a:r>
            <a:r>
              <a:rPr lang="ru-RU" dirty="0" err="1"/>
              <a:t>ремізи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Хід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endParaRPr lang="ru-RU" dirty="0"/>
          </a:p>
          <a:p>
            <a:pPr algn="just"/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середнього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проводиться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</a:t>
            </a:r>
            <a:r>
              <a:rPr lang="ru-RU" dirty="0" err="1" smtClean="0"/>
              <a:t>наданих</a:t>
            </a:r>
            <a:r>
              <a:rPr lang="ru-RU" dirty="0" smtClean="0"/>
              <a:t> </a:t>
            </a:r>
            <a:r>
              <a:rPr lang="ru-RU" dirty="0" err="1"/>
              <a:t>викладачем</a:t>
            </a:r>
            <a:r>
              <a:rPr lang="ru-RU" dirty="0"/>
              <a:t> для кожного студента </a:t>
            </a:r>
            <a:r>
              <a:rPr lang="ru-RU" dirty="0" err="1"/>
              <a:t>окремо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клас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</a:t>
            </a:r>
            <a:r>
              <a:rPr lang="ru-RU" dirty="0" err="1"/>
              <a:t>розраховується</a:t>
            </a:r>
            <a:r>
              <a:rPr lang="ru-RU" dirty="0"/>
              <a:t> за формулою (1):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484784"/>
            <a:ext cx="5641801" cy="1844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0" y="436510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Провести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середнього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для </a:t>
            </a:r>
            <a:r>
              <a:rPr lang="ru-RU" dirty="0" err="1"/>
              <a:t>козулі</a:t>
            </a:r>
            <a:r>
              <a:rPr lang="ru-RU" dirty="0"/>
              <a:t> та </a:t>
            </a:r>
            <a:r>
              <a:rPr lang="ru-RU" dirty="0" smtClean="0"/>
              <a:t>кабана для </a:t>
            </a:r>
            <a:r>
              <a:rPr lang="ru-RU" dirty="0" err="1"/>
              <a:t>Карпатської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– </a:t>
            </a:r>
            <a:r>
              <a:rPr lang="ru-RU" dirty="0" err="1"/>
              <a:t>лісові</a:t>
            </a:r>
            <a:r>
              <a:rPr lang="ru-RU" dirty="0"/>
              <a:t> </a:t>
            </a:r>
            <a:r>
              <a:rPr lang="ru-RU" dirty="0" err="1"/>
              <a:t>насадження</a:t>
            </a:r>
            <a:r>
              <a:rPr lang="ru-RU" dirty="0"/>
              <a:t> </a:t>
            </a:r>
            <a:r>
              <a:rPr lang="ru-RU" dirty="0" err="1"/>
              <a:t>для</a:t>
            </a:r>
            <a:r>
              <a:rPr lang="ru-RU" dirty="0"/>
              <a:t> </a:t>
            </a:r>
            <a:r>
              <a:rPr lang="ru-RU" dirty="0" err="1"/>
              <a:t>копитних</a:t>
            </a:r>
            <a:r>
              <a:rPr lang="ru-RU" dirty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, </a:t>
            </a:r>
            <a:r>
              <a:rPr lang="ru-RU" dirty="0" err="1" smtClean="0"/>
              <a:t>заповнивши</a:t>
            </a:r>
            <a:r>
              <a:rPr lang="ru-RU" dirty="0" smtClean="0"/>
              <a:t> </a:t>
            </a:r>
            <a:r>
              <a:rPr lang="ru-RU" dirty="0" err="1" smtClean="0"/>
              <a:t>таблицю</a:t>
            </a:r>
            <a:r>
              <a:rPr lang="ru-RU" dirty="0" smtClean="0"/>
              <a:t> 1 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Хід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endParaRPr lang="ru-RU" dirty="0"/>
          </a:p>
          <a:p>
            <a:pPr algn="just"/>
            <a:r>
              <a:rPr lang="ru-RU" dirty="0"/>
              <a:t>За </a:t>
            </a:r>
            <a:r>
              <a:rPr lang="ru-RU" dirty="0" err="1"/>
              <a:t>матеріалами</a:t>
            </a:r>
            <a:r>
              <a:rPr lang="ru-RU" dirty="0"/>
              <a:t> </a:t>
            </a:r>
            <a:r>
              <a:rPr lang="ru-RU" dirty="0" err="1"/>
              <a:t>мисливського</a:t>
            </a:r>
            <a:r>
              <a:rPr lang="ru-RU" dirty="0"/>
              <a:t> </a:t>
            </a:r>
            <a:r>
              <a:rPr lang="ru-RU" dirty="0" err="1"/>
              <a:t>упорядкування</a:t>
            </a:r>
            <a:r>
              <a:rPr lang="ru-RU" dirty="0"/>
              <a:t> </a:t>
            </a:r>
            <a:r>
              <a:rPr lang="ru-RU" dirty="0" err="1"/>
              <a:t>відомо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територія</a:t>
            </a:r>
            <a:r>
              <a:rPr lang="ru-RU" dirty="0"/>
              <a:t> </a:t>
            </a:r>
            <a:r>
              <a:rPr lang="ru-RU" dirty="0" err="1" smtClean="0"/>
              <a:t>N-господарства</a:t>
            </a:r>
            <a:r>
              <a:rPr lang="ru-RU" dirty="0" smtClean="0"/>
              <a:t> </a:t>
            </a:r>
            <a:r>
              <a:rPr lang="ru-RU" dirty="0" err="1"/>
              <a:t>площею</a:t>
            </a:r>
            <a:r>
              <a:rPr lang="ru-RU" dirty="0"/>
              <a:t> 9263 га </a:t>
            </a:r>
            <a:r>
              <a:rPr lang="ru-RU" dirty="0" err="1"/>
              <a:t>складається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таких </a:t>
            </a:r>
            <a:r>
              <a:rPr lang="ru-RU" dirty="0" err="1"/>
              <a:t>типів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: </a:t>
            </a:r>
            <a:r>
              <a:rPr lang="ru-RU" dirty="0" err="1" smtClean="0"/>
              <a:t>хвойні</a:t>
            </a:r>
            <a:r>
              <a:rPr lang="ru-RU" dirty="0" smtClean="0"/>
              <a:t> </a:t>
            </a:r>
            <a:r>
              <a:rPr lang="ru-RU" dirty="0" err="1"/>
              <a:t>насадження</a:t>
            </a:r>
            <a:r>
              <a:rPr lang="ru-RU" dirty="0"/>
              <a:t> – 2347 га,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: молодняки 1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 – 575 </a:t>
            </a:r>
            <a:r>
              <a:rPr lang="ru-RU" dirty="0" smtClean="0"/>
              <a:t>га, молодняки </a:t>
            </a:r>
            <a:r>
              <a:rPr lang="ru-RU" dirty="0"/>
              <a:t>2 </a:t>
            </a:r>
            <a:r>
              <a:rPr lang="ru-RU" dirty="0" err="1"/>
              <a:t>групи</a:t>
            </a:r>
            <a:r>
              <a:rPr lang="ru-RU" dirty="0"/>
              <a:t> та </a:t>
            </a:r>
            <a:r>
              <a:rPr lang="ru-RU" dirty="0" err="1"/>
              <a:t>середньовікові</a:t>
            </a:r>
            <a:r>
              <a:rPr lang="ru-RU" dirty="0"/>
              <a:t> </a:t>
            </a:r>
            <a:r>
              <a:rPr lang="ru-RU" dirty="0" err="1"/>
              <a:t>насадження</a:t>
            </a:r>
            <a:r>
              <a:rPr lang="ru-RU" dirty="0"/>
              <a:t> – 1257 га, </a:t>
            </a:r>
            <a:r>
              <a:rPr lang="ru-RU" dirty="0" err="1" smtClean="0"/>
              <a:t>пристигаючі</a:t>
            </a:r>
            <a:r>
              <a:rPr lang="ru-RU" dirty="0" smtClean="0"/>
              <a:t>, </a:t>
            </a:r>
            <a:r>
              <a:rPr lang="ru-RU" dirty="0" err="1" smtClean="0"/>
              <a:t>стиглі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перестійні</a:t>
            </a:r>
            <a:r>
              <a:rPr lang="ru-RU" dirty="0"/>
              <a:t> </a:t>
            </a:r>
            <a:r>
              <a:rPr lang="ru-RU" dirty="0" err="1"/>
              <a:t>насадження</a:t>
            </a:r>
            <a:r>
              <a:rPr lang="ru-RU" dirty="0"/>
              <a:t> – 515 га; </a:t>
            </a:r>
            <a:r>
              <a:rPr lang="ru-RU" dirty="0" err="1"/>
              <a:t>листяні</a:t>
            </a:r>
            <a:r>
              <a:rPr lang="ru-RU" dirty="0"/>
              <a:t> </a:t>
            </a:r>
            <a:r>
              <a:rPr lang="ru-RU" dirty="0" err="1"/>
              <a:t>насадження</a:t>
            </a:r>
            <a:r>
              <a:rPr lang="ru-RU" dirty="0"/>
              <a:t> (</a:t>
            </a:r>
            <a:r>
              <a:rPr lang="ru-RU" dirty="0" err="1" smtClean="0"/>
              <a:t>пристигаючі</a:t>
            </a:r>
            <a:r>
              <a:rPr lang="ru-RU" dirty="0" smtClean="0"/>
              <a:t>, </a:t>
            </a:r>
            <a:r>
              <a:rPr lang="ru-RU" dirty="0" err="1" smtClean="0"/>
              <a:t>стиглі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перестійні</a:t>
            </a:r>
            <a:r>
              <a:rPr lang="ru-RU" dirty="0"/>
              <a:t> </a:t>
            </a:r>
            <a:r>
              <a:rPr lang="ru-RU" dirty="0" err="1"/>
              <a:t>насадження</a:t>
            </a:r>
            <a:r>
              <a:rPr lang="ru-RU" dirty="0"/>
              <a:t>) – 1542 га; </a:t>
            </a:r>
            <a:r>
              <a:rPr lang="ru-RU" dirty="0" err="1"/>
              <a:t>змішані</a:t>
            </a:r>
            <a:r>
              <a:rPr lang="ru-RU" dirty="0"/>
              <a:t> </a:t>
            </a:r>
            <a:r>
              <a:rPr lang="ru-RU" dirty="0" err="1"/>
              <a:t>насадження</a:t>
            </a:r>
            <a:r>
              <a:rPr lang="ru-RU" dirty="0"/>
              <a:t> – 4251 га,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/>
              <a:t>: молодняки 1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 – 852 га, молодняки 2 </a:t>
            </a:r>
            <a:r>
              <a:rPr lang="ru-RU" dirty="0" err="1"/>
              <a:t>групи</a:t>
            </a:r>
            <a:r>
              <a:rPr lang="ru-RU" dirty="0"/>
              <a:t> та </a:t>
            </a:r>
            <a:r>
              <a:rPr lang="ru-RU" dirty="0" err="1" smtClean="0"/>
              <a:t>середньовікові</a:t>
            </a:r>
            <a:r>
              <a:rPr lang="ru-RU" dirty="0" smtClean="0"/>
              <a:t> </a:t>
            </a:r>
            <a:r>
              <a:rPr lang="ru-RU" dirty="0" err="1" smtClean="0"/>
              <a:t>насадження</a:t>
            </a:r>
            <a:r>
              <a:rPr lang="ru-RU" dirty="0" smtClean="0"/>
              <a:t> </a:t>
            </a:r>
            <a:r>
              <a:rPr lang="ru-RU" dirty="0"/>
              <a:t>– 2257 га, </a:t>
            </a:r>
            <a:r>
              <a:rPr lang="ru-RU" dirty="0" err="1"/>
              <a:t>пристигаючі</a:t>
            </a:r>
            <a:r>
              <a:rPr lang="ru-RU" dirty="0"/>
              <a:t>, </a:t>
            </a:r>
            <a:r>
              <a:rPr lang="ru-RU" dirty="0" err="1"/>
              <a:t>стиглі</a:t>
            </a:r>
            <a:r>
              <a:rPr lang="ru-RU" dirty="0"/>
              <a:t> та </a:t>
            </a:r>
            <a:r>
              <a:rPr lang="ru-RU" dirty="0" err="1"/>
              <a:t>перестійні</a:t>
            </a:r>
            <a:r>
              <a:rPr lang="ru-RU" dirty="0"/>
              <a:t> </a:t>
            </a:r>
            <a:r>
              <a:rPr lang="ru-RU" dirty="0" err="1"/>
              <a:t>насадження</a:t>
            </a:r>
            <a:r>
              <a:rPr lang="ru-RU" dirty="0"/>
              <a:t> – 1142га.</a:t>
            </a:r>
          </a:p>
          <a:p>
            <a:pPr algn="just"/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площ</a:t>
            </a:r>
            <a:r>
              <a:rPr lang="ru-RU" dirty="0"/>
              <a:t> </a:t>
            </a:r>
            <a:r>
              <a:rPr lang="ru-RU" dirty="0" err="1"/>
              <a:t>кормових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захисних</a:t>
            </a:r>
            <a:r>
              <a:rPr lang="ru-RU" dirty="0"/>
              <a:t> </a:t>
            </a:r>
            <a:r>
              <a:rPr lang="ru-RU" dirty="0" err="1"/>
              <a:t>ремізів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/>
              <a:t>угідь</a:t>
            </a:r>
            <a:r>
              <a:rPr lang="ru-RU" dirty="0"/>
              <a:t> та проводиться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 smtClean="0"/>
              <a:t>типів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/>
              <a:t>шляхом </a:t>
            </a:r>
            <a:r>
              <a:rPr lang="ru-RU" dirty="0" err="1"/>
              <a:t>множення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типу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підтипу</a:t>
            </a:r>
            <a:r>
              <a:rPr lang="ru-RU" dirty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/>
              <a:t>(тис. га) на </a:t>
            </a:r>
            <a:r>
              <a:rPr lang="ru-RU" dirty="0" err="1"/>
              <a:t>рекомендовану</a:t>
            </a:r>
            <a:r>
              <a:rPr lang="ru-RU" dirty="0"/>
              <a:t> норму </a:t>
            </a:r>
            <a:r>
              <a:rPr lang="ru-RU" dirty="0" err="1"/>
              <a:t>створення</a:t>
            </a:r>
            <a:r>
              <a:rPr lang="ru-RU" dirty="0"/>
              <a:t>. Тому,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 smtClean="0"/>
              <a:t>заданими</a:t>
            </a:r>
            <a:r>
              <a:rPr lang="ru-RU" dirty="0" smtClean="0"/>
              <a:t> </a:t>
            </a:r>
            <a:r>
              <a:rPr lang="ru-RU" dirty="0" err="1" smtClean="0"/>
              <a:t>даними</a:t>
            </a:r>
            <a:r>
              <a:rPr lang="ru-RU" dirty="0"/>
              <a:t>, </a:t>
            </a:r>
            <a:r>
              <a:rPr lang="ru-RU" dirty="0" err="1"/>
              <a:t>здійснити</a:t>
            </a:r>
            <a:r>
              <a:rPr lang="ru-RU" dirty="0"/>
              <a:t>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площ</a:t>
            </a:r>
            <a:r>
              <a:rPr lang="ru-RU" dirty="0"/>
              <a:t> </a:t>
            </a:r>
            <a:r>
              <a:rPr lang="ru-RU" dirty="0" err="1"/>
              <a:t>кормових</a:t>
            </a:r>
            <a:r>
              <a:rPr lang="ru-RU" dirty="0"/>
              <a:t> та </a:t>
            </a:r>
            <a:r>
              <a:rPr lang="ru-RU" dirty="0" err="1"/>
              <a:t>захисних</a:t>
            </a:r>
            <a:r>
              <a:rPr lang="ru-RU" dirty="0"/>
              <a:t> </a:t>
            </a:r>
            <a:r>
              <a:rPr lang="ru-RU" dirty="0" err="1" smtClean="0"/>
              <a:t>ремізів</a:t>
            </a:r>
            <a:r>
              <a:rPr lang="ru-RU" dirty="0" smtClean="0"/>
              <a:t> </a:t>
            </a:r>
            <a:r>
              <a:rPr lang="ru-RU" dirty="0" err="1" smtClean="0"/>
              <a:t>заповнивши</a:t>
            </a:r>
            <a:r>
              <a:rPr lang="ru-RU" dirty="0" smtClean="0"/>
              <a:t> </a:t>
            </a:r>
            <a:r>
              <a:rPr lang="ru-RU" dirty="0" err="1"/>
              <a:t>таблицю</a:t>
            </a:r>
            <a:r>
              <a:rPr lang="ru-RU" dirty="0"/>
              <a:t> 1. </a:t>
            </a:r>
            <a:r>
              <a:rPr lang="ru-RU" dirty="0" err="1"/>
              <a:t>Рекомендовані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кормових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 smtClean="0"/>
              <a:t>захисних</a:t>
            </a:r>
            <a:r>
              <a:rPr lang="ru-RU" dirty="0" smtClean="0"/>
              <a:t> </a:t>
            </a:r>
            <a:r>
              <a:rPr lang="ru-RU" dirty="0" err="1" smtClean="0"/>
              <a:t>ремізів</a:t>
            </a:r>
            <a:r>
              <a:rPr lang="ru-RU" dirty="0" smtClean="0"/>
              <a:t> </a:t>
            </a:r>
            <a:r>
              <a:rPr lang="ru-RU" dirty="0" err="1"/>
              <a:t>наведені</a:t>
            </a:r>
            <a:r>
              <a:rPr lang="ru-RU" dirty="0"/>
              <a:t> у </a:t>
            </a:r>
            <a:r>
              <a:rPr lang="ru-RU" dirty="0" err="1"/>
              <a:t>дод</a:t>
            </a:r>
            <a:r>
              <a:rPr lang="ru-RU" dirty="0"/>
              <a:t>. Д. табл.1.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248202" cy="2492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67175" y="2409817"/>
            <a:ext cx="5476825" cy="4448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692696"/>
            <a:ext cx="5423296" cy="472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0"/>
            <a:ext cx="5491295" cy="691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Тема: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різноманітних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 на стан </a:t>
            </a:r>
            <a:r>
              <a:rPr lang="ru-RU" dirty="0" err="1" smtClean="0"/>
              <a:t>мисливської</a:t>
            </a:r>
            <a:r>
              <a:rPr lang="ru-RU" dirty="0" smtClean="0"/>
              <a:t> </a:t>
            </a:r>
            <a:r>
              <a:rPr lang="ru-RU" dirty="0" err="1" smtClean="0"/>
              <a:t>фауни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уточнення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Мета: </a:t>
            </a:r>
            <a:r>
              <a:rPr lang="ru-RU" dirty="0" err="1"/>
              <a:t>навчитись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розрахунки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 smtClean="0"/>
              <a:t>різноманітних</a:t>
            </a:r>
            <a:r>
              <a:rPr lang="ru-RU" dirty="0" smtClean="0"/>
              <a:t> </a:t>
            </a:r>
            <a:r>
              <a:rPr lang="ru-RU" dirty="0" err="1" smtClean="0"/>
              <a:t>чинників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якість</a:t>
            </a:r>
            <a:r>
              <a:rPr lang="ru-RU" dirty="0"/>
              <a:t> (</a:t>
            </a:r>
            <a:r>
              <a:rPr lang="ru-RU" dirty="0" err="1"/>
              <a:t>бонітет</a:t>
            </a:r>
            <a:r>
              <a:rPr lang="ru-RU" dirty="0"/>
              <a:t>)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2132856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Короткі</a:t>
            </a:r>
            <a:r>
              <a:rPr lang="ru-RU" dirty="0"/>
              <a:t> </a:t>
            </a:r>
            <a:r>
              <a:rPr lang="ru-RU" dirty="0" err="1"/>
              <a:t>теоретичні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endParaRPr lang="ru-RU" dirty="0"/>
          </a:p>
          <a:p>
            <a:pPr algn="just"/>
            <a:r>
              <a:rPr lang="ru-RU" dirty="0" err="1"/>
              <a:t>Отримані</a:t>
            </a:r>
            <a:r>
              <a:rPr lang="ru-RU" dirty="0"/>
              <a:t> </a:t>
            </a:r>
            <a:r>
              <a:rPr lang="ru-RU" dirty="0" err="1"/>
              <a:t>числові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</a:t>
            </a:r>
            <a:r>
              <a:rPr lang="ru-RU" dirty="0" err="1"/>
              <a:t>середніх</a:t>
            </a:r>
            <a:r>
              <a:rPr lang="ru-RU" dirty="0"/>
              <a:t> </a:t>
            </a:r>
            <a:r>
              <a:rPr lang="ru-RU" dirty="0" err="1"/>
              <a:t>класів</a:t>
            </a:r>
            <a:r>
              <a:rPr lang="ru-RU" dirty="0"/>
              <a:t> </a:t>
            </a:r>
            <a:r>
              <a:rPr lang="ru-RU" dirty="0" err="1"/>
              <a:t>бонітетів</a:t>
            </a:r>
            <a:r>
              <a:rPr lang="ru-RU" dirty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математичний</a:t>
            </a:r>
            <a:r>
              <a:rPr lang="ru-RU" dirty="0" smtClean="0"/>
              <a:t> </a:t>
            </a:r>
            <a:r>
              <a:rPr lang="ru-RU" dirty="0" err="1"/>
              <a:t>вираз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не </a:t>
            </a:r>
            <a:r>
              <a:rPr lang="ru-RU" dirty="0" err="1"/>
              <a:t>відображає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якість</a:t>
            </a:r>
            <a:r>
              <a:rPr lang="ru-RU" dirty="0" smtClean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для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, а </a:t>
            </a:r>
            <a:r>
              <a:rPr lang="ru-RU" dirty="0" err="1"/>
              <a:t>опирається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smtClean="0"/>
              <a:t>на склад </a:t>
            </a:r>
            <a:r>
              <a:rPr lang="ru-RU" dirty="0" err="1"/>
              <a:t>рослинності</a:t>
            </a:r>
            <a:r>
              <a:rPr lang="ru-RU" dirty="0"/>
              <a:t>. Тому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обстеження</a:t>
            </a:r>
            <a:r>
              <a:rPr lang="ru-RU" dirty="0"/>
              <a:t>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провести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різноманітних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 на стан </a:t>
            </a:r>
            <a:r>
              <a:rPr lang="ru-RU" dirty="0" err="1" smtClean="0"/>
              <a:t>популяцій</a:t>
            </a:r>
            <a:r>
              <a:rPr lang="ru-RU" dirty="0" smtClean="0"/>
              <a:t> </a:t>
            </a:r>
            <a:r>
              <a:rPr lang="ru-RU" dirty="0" err="1" smtClean="0"/>
              <a:t>мисливської</a:t>
            </a:r>
            <a:r>
              <a:rPr lang="ru-RU" dirty="0" smtClean="0"/>
              <a:t> </a:t>
            </a:r>
            <a:r>
              <a:rPr lang="ru-RU" dirty="0" err="1"/>
              <a:t>фауни</a:t>
            </a:r>
            <a:r>
              <a:rPr lang="ru-RU" dirty="0"/>
              <a:t>.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мисливські</a:t>
            </a:r>
            <a:r>
              <a:rPr lang="ru-RU" dirty="0"/>
              <a:t> </a:t>
            </a:r>
            <a:r>
              <a:rPr lang="ru-RU" dirty="0" err="1"/>
              <a:t>угіддя</a:t>
            </a:r>
            <a:r>
              <a:rPr lang="ru-RU" dirty="0"/>
              <a:t> не </a:t>
            </a:r>
            <a:r>
              <a:rPr lang="ru-RU" dirty="0" err="1"/>
              <a:t>ізольовані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, </a:t>
            </a:r>
            <a:r>
              <a:rPr lang="ru-RU" dirty="0" smtClean="0"/>
              <a:t>а </a:t>
            </a:r>
            <a:r>
              <a:rPr lang="ru-RU" dirty="0" err="1" smtClean="0"/>
              <a:t>частіше</a:t>
            </a:r>
            <a:r>
              <a:rPr lang="ru-RU" dirty="0" smtClean="0"/>
              <a:t> </a:t>
            </a:r>
            <a:r>
              <a:rPr lang="ru-RU" dirty="0" err="1"/>
              <a:t>всього</a:t>
            </a:r>
            <a:r>
              <a:rPr lang="ru-RU" dirty="0"/>
              <a:t>, </a:t>
            </a:r>
            <a:r>
              <a:rPr lang="ru-RU" dirty="0" err="1"/>
              <a:t>доступні</a:t>
            </a:r>
            <a:r>
              <a:rPr lang="ru-RU" dirty="0"/>
              <a:t> для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різною</a:t>
            </a:r>
            <a:r>
              <a:rPr lang="ru-RU" dirty="0"/>
              <a:t> </a:t>
            </a:r>
            <a:r>
              <a:rPr lang="ru-RU" dirty="0" err="1"/>
              <a:t>топографією</a:t>
            </a:r>
            <a:r>
              <a:rPr lang="ru-RU" dirty="0"/>
              <a:t>, </a:t>
            </a:r>
            <a:r>
              <a:rPr lang="ru-RU" dirty="0" err="1" smtClean="0"/>
              <a:t>використанням</a:t>
            </a:r>
            <a:r>
              <a:rPr lang="ru-RU" dirty="0" smtClean="0"/>
              <a:t>, </a:t>
            </a:r>
            <a:r>
              <a:rPr lang="ru-RU" dirty="0" err="1" smtClean="0"/>
              <a:t>кліматом</a:t>
            </a:r>
            <a:r>
              <a:rPr lang="ru-RU" dirty="0"/>
              <a:t>, </a:t>
            </a:r>
            <a:r>
              <a:rPr lang="ru-RU" dirty="0" err="1"/>
              <a:t>експозицією</a:t>
            </a:r>
            <a:r>
              <a:rPr lang="ru-RU" dirty="0"/>
              <a:t>, </a:t>
            </a:r>
            <a:r>
              <a:rPr lang="ru-RU" dirty="0" err="1"/>
              <a:t>окультуреністю</a:t>
            </a:r>
            <a:r>
              <a:rPr lang="ru-RU" dirty="0"/>
              <a:t>, то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різний</a:t>
            </a:r>
            <a:r>
              <a:rPr lang="ru-RU" dirty="0"/>
              <a:t>. </a:t>
            </a:r>
            <a:r>
              <a:rPr lang="ru-RU" dirty="0" err="1" smtClean="0"/>
              <a:t>Застосовуючи</a:t>
            </a:r>
            <a:r>
              <a:rPr lang="ru-RU" dirty="0" smtClean="0"/>
              <a:t> </a:t>
            </a:r>
            <a:r>
              <a:rPr lang="ru-RU" dirty="0" err="1" smtClean="0"/>
              <a:t>коефіцієнти</a:t>
            </a:r>
            <a:r>
              <a:rPr lang="ru-RU" dirty="0" smtClean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точно </a:t>
            </a:r>
            <a:r>
              <a:rPr lang="ru-RU" dirty="0" err="1"/>
              <a:t>відобразити</a:t>
            </a:r>
            <a:r>
              <a:rPr lang="ru-RU" dirty="0"/>
              <a:t> </a:t>
            </a:r>
            <a:r>
              <a:rPr lang="ru-RU" dirty="0" err="1" smtClean="0"/>
              <a:t>клас</a:t>
            </a:r>
            <a:r>
              <a:rPr lang="ru-RU" dirty="0" smtClean="0"/>
              <a:t> </a:t>
            </a:r>
            <a:r>
              <a:rPr lang="ru-RU" dirty="0" err="1" smtClean="0"/>
              <a:t>бонітету</a:t>
            </a:r>
            <a:r>
              <a:rPr lang="ru-RU" dirty="0"/>
              <a:t>. </a:t>
            </a:r>
            <a:r>
              <a:rPr lang="ru-RU" dirty="0" err="1"/>
              <a:t>Загалом</a:t>
            </a:r>
            <a:r>
              <a:rPr lang="ru-RU" dirty="0"/>
              <a:t>, у </a:t>
            </a:r>
            <a:r>
              <a:rPr lang="ru-RU" dirty="0" err="1"/>
              <a:t>відповідності</a:t>
            </a:r>
            <a:r>
              <a:rPr lang="ru-RU" dirty="0"/>
              <a:t> до </a:t>
            </a:r>
            <a:r>
              <a:rPr lang="ru-RU" dirty="0" err="1"/>
              <a:t>таблиці</a:t>
            </a:r>
            <a:r>
              <a:rPr lang="ru-RU" dirty="0"/>
              <a:t> 7 «</a:t>
            </a:r>
            <a:r>
              <a:rPr lang="ru-RU" dirty="0" err="1"/>
              <a:t>Настанови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 smtClean="0"/>
              <a:t>упорядкування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»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дію</a:t>
            </a:r>
            <a:r>
              <a:rPr lang="ru-RU" dirty="0"/>
              <a:t> таких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: </a:t>
            </a:r>
            <a:r>
              <a:rPr lang="ru-RU" dirty="0" err="1"/>
              <a:t>біотичні</a:t>
            </a:r>
            <a:r>
              <a:rPr lang="ru-RU" dirty="0"/>
              <a:t>,</a:t>
            </a:r>
          </a:p>
          <a:p>
            <a:pPr algn="just"/>
            <a:r>
              <a:rPr lang="ru-RU" dirty="0" err="1"/>
              <a:t>абіотичні</a:t>
            </a:r>
            <a:r>
              <a:rPr lang="ru-RU" dirty="0"/>
              <a:t>, </a:t>
            </a:r>
            <a:r>
              <a:rPr lang="ru-RU" dirty="0" err="1"/>
              <a:t>антропогенні</a:t>
            </a:r>
            <a:r>
              <a:rPr lang="ru-RU" dirty="0"/>
              <a:t> та </a:t>
            </a:r>
            <a:r>
              <a:rPr lang="ru-RU" dirty="0" err="1"/>
              <a:t>чинники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підвищують</a:t>
            </a:r>
            <a:r>
              <a:rPr lang="ru-RU" dirty="0"/>
              <a:t>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бонітет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377991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Хід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endParaRPr lang="ru-RU" dirty="0"/>
          </a:p>
          <a:p>
            <a:pPr algn="just"/>
            <a:r>
              <a:rPr lang="ru-RU" dirty="0"/>
              <a:t>Для </a:t>
            </a:r>
            <a:r>
              <a:rPr lang="ru-RU" dirty="0" err="1"/>
              <a:t>уточнення</a:t>
            </a:r>
            <a:r>
              <a:rPr lang="ru-RU" dirty="0"/>
              <a:t> </a:t>
            </a:r>
            <a:r>
              <a:rPr lang="ru-RU" dirty="0" err="1"/>
              <a:t>середнього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endParaRPr lang="ru-RU" dirty="0"/>
          </a:p>
          <a:p>
            <a:pPr algn="just"/>
            <a:r>
              <a:rPr lang="ru-RU" dirty="0" err="1"/>
              <a:t>чинники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на стан </a:t>
            </a:r>
            <a:r>
              <a:rPr lang="ru-RU" dirty="0" err="1"/>
              <a:t>мисливської</a:t>
            </a:r>
            <a:r>
              <a:rPr lang="ru-RU" dirty="0"/>
              <a:t> </a:t>
            </a:r>
            <a:r>
              <a:rPr lang="ru-RU" dirty="0" err="1"/>
              <a:t>фауни</a:t>
            </a:r>
            <a:r>
              <a:rPr lang="ru-RU" dirty="0"/>
              <a:t>, для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 smtClean="0"/>
              <a:t>введені</a:t>
            </a:r>
            <a:r>
              <a:rPr lang="ru-RU" dirty="0" smtClean="0"/>
              <a:t> </a:t>
            </a:r>
            <a:r>
              <a:rPr lang="ru-RU" dirty="0" err="1" smtClean="0"/>
              <a:t>відповідні</a:t>
            </a:r>
            <a:r>
              <a:rPr lang="ru-RU" dirty="0" smtClean="0"/>
              <a:t> </a:t>
            </a:r>
            <a:r>
              <a:rPr lang="ru-RU" dirty="0" err="1"/>
              <a:t>коефіцієнти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. </a:t>
            </a:r>
            <a:r>
              <a:rPr lang="ru-RU" dirty="0" err="1"/>
              <a:t>Використовуючи</a:t>
            </a:r>
            <a:r>
              <a:rPr lang="ru-RU" dirty="0"/>
              <a:t> </a:t>
            </a:r>
            <a:r>
              <a:rPr lang="ru-RU" dirty="0" smtClean="0"/>
              <a:t>характеристику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/>
              <a:t>угідь</a:t>
            </a:r>
            <a:r>
              <a:rPr lang="ru-RU" dirty="0"/>
              <a:t>, </a:t>
            </a:r>
            <a:r>
              <a:rPr lang="ru-RU" dirty="0" err="1"/>
              <a:t>визначте</a:t>
            </a:r>
            <a:r>
              <a:rPr lang="ru-RU" dirty="0"/>
              <a:t> </a:t>
            </a:r>
            <a:r>
              <a:rPr lang="ru-RU" dirty="0" err="1"/>
              <a:t>коефіцієнти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 smtClean="0"/>
              <a:t>скориставшись</a:t>
            </a:r>
            <a:r>
              <a:rPr lang="ru-RU" dirty="0" smtClean="0"/>
              <a:t> </a:t>
            </a:r>
            <a:r>
              <a:rPr lang="ru-RU" dirty="0" err="1" smtClean="0"/>
              <a:t>відомостями</a:t>
            </a:r>
            <a:r>
              <a:rPr lang="ru-RU" dirty="0"/>
              <a:t>, </a:t>
            </a:r>
            <a:r>
              <a:rPr lang="ru-RU" dirty="0" err="1"/>
              <a:t>дод</a:t>
            </a:r>
            <a:r>
              <a:rPr lang="ru-RU" dirty="0"/>
              <a:t>. А. табл. 1.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19" y="-46409"/>
            <a:ext cx="5292081" cy="6904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71935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3882" y="0"/>
            <a:ext cx="4380118" cy="242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Характеристика </a:t>
            </a:r>
            <a:r>
              <a:rPr lang="ru-RU" dirty="0" err="1"/>
              <a:t>мисливських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endParaRPr lang="ru-RU" dirty="0"/>
          </a:p>
          <a:p>
            <a:pPr algn="just"/>
            <a:r>
              <a:rPr lang="ru-RU" dirty="0" err="1"/>
              <a:t>Мисливські</a:t>
            </a:r>
            <a:r>
              <a:rPr lang="ru-RU" dirty="0"/>
              <a:t> </a:t>
            </a:r>
            <a:r>
              <a:rPr lang="ru-RU" dirty="0" err="1"/>
              <a:t>угіддя</a:t>
            </a:r>
            <a:r>
              <a:rPr lang="ru-RU" dirty="0"/>
              <a:t> </a:t>
            </a:r>
            <a:r>
              <a:rPr lang="ru-RU" dirty="0" err="1"/>
              <a:t>користувача</a:t>
            </a:r>
            <a:r>
              <a:rPr lang="ru-RU" dirty="0"/>
              <a:t> </a:t>
            </a:r>
            <a:r>
              <a:rPr lang="ru-RU" dirty="0" err="1"/>
              <a:t>володіють</a:t>
            </a:r>
            <a:r>
              <a:rPr lang="ru-RU" dirty="0"/>
              <a:t> 2-3 </a:t>
            </a:r>
            <a:r>
              <a:rPr lang="ru-RU" dirty="0" err="1"/>
              <a:t>класом</a:t>
            </a:r>
            <a:r>
              <a:rPr lang="ru-RU" dirty="0"/>
              <a:t> </a:t>
            </a:r>
            <a:r>
              <a:rPr lang="ru-RU" dirty="0" err="1"/>
              <a:t>бонітету</a:t>
            </a:r>
            <a:r>
              <a:rPr lang="ru-RU" dirty="0"/>
              <a:t> </a:t>
            </a:r>
            <a:r>
              <a:rPr lang="ru-RU" dirty="0" smtClean="0"/>
              <a:t>для </a:t>
            </a:r>
            <a:r>
              <a:rPr lang="ru-RU" dirty="0" err="1" smtClean="0"/>
              <a:t>зайця-русака</a:t>
            </a:r>
            <a:r>
              <a:rPr lang="ru-RU" dirty="0" smtClean="0"/>
              <a:t> </a:t>
            </a:r>
            <a:r>
              <a:rPr lang="ru-RU" dirty="0"/>
              <a:t>та фазана, та 3-4 </a:t>
            </a:r>
            <a:r>
              <a:rPr lang="ru-RU" dirty="0" err="1"/>
              <a:t>класом</a:t>
            </a:r>
            <a:r>
              <a:rPr lang="ru-RU" dirty="0"/>
              <a:t> для </a:t>
            </a:r>
            <a:r>
              <a:rPr lang="ru-RU" dirty="0" err="1"/>
              <a:t>козулі</a:t>
            </a:r>
            <a:r>
              <a:rPr lang="ru-RU" dirty="0"/>
              <a:t> та кабана, </a:t>
            </a:r>
            <a:r>
              <a:rPr lang="ru-RU" dirty="0" err="1"/>
              <a:t>мозаїчні</a:t>
            </a:r>
            <a:r>
              <a:rPr lang="ru-RU" dirty="0"/>
              <a:t> до </a:t>
            </a:r>
            <a:r>
              <a:rPr lang="ru-RU" dirty="0" smtClean="0"/>
              <a:t>10 </a:t>
            </a:r>
            <a:r>
              <a:rPr lang="ru-RU" dirty="0" err="1" smtClean="0"/>
              <a:t>контурів</a:t>
            </a:r>
            <a:r>
              <a:rPr lang="ru-RU" dirty="0"/>
              <a:t>. </a:t>
            </a:r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хижаків</a:t>
            </a:r>
            <a:r>
              <a:rPr lang="ru-RU" dirty="0"/>
              <a:t> не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щільність</a:t>
            </a:r>
            <a:r>
              <a:rPr lang="ru-RU" dirty="0"/>
              <a:t> 0,1 на 1000 га.</a:t>
            </a:r>
          </a:p>
          <a:p>
            <a:pPr algn="just"/>
            <a:r>
              <a:rPr lang="ru-RU" dirty="0" err="1"/>
              <a:t>Конкурентів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територія</a:t>
            </a:r>
            <a:r>
              <a:rPr lang="ru-RU" dirty="0"/>
              <a:t> </a:t>
            </a:r>
            <a:r>
              <a:rPr lang="ru-RU" dirty="0" err="1"/>
              <a:t>сприятлива</a:t>
            </a:r>
            <a:r>
              <a:rPr lang="ru-RU" dirty="0"/>
              <a:t> у </a:t>
            </a:r>
            <a:r>
              <a:rPr lang="ru-RU" dirty="0" err="1"/>
              <a:t>санітарному</a:t>
            </a:r>
            <a:r>
              <a:rPr lang="ru-RU" dirty="0"/>
              <a:t> </a:t>
            </a:r>
            <a:r>
              <a:rPr lang="ru-RU" dirty="0" err="1" smtClean="0"/>
              <a:t>відношенні</a:t>
            </a:r>
            <a:r>
              <a:rPr lang="ru-RU" dirty="0" smtClean="0"/>
              <a:t>, </a:t>
            </a:r>
            <a:r>
              <a:rPr lang="ru-RU" dirty="0" err="1" smtClean="0"/>
              <a:t>спалахів</a:t>
            </a:r>
            <a:r>
              <a:rPr lang="ru-RU" dirty="0" smtClean="0"/>
              <a:t> </a:t>
            </a:r>
            <a:r>
              <a:rPr lang="ru-RU" dirty="0"/>
              <a:t>сказу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зоонозних</a:t>
            </a:r>
            <a:r>
              <a:rPr lang="ru-RU" dirty="0"/>
              <a:t> </a:t>
            </a:r>
            <a:r>
              <a:rPr lang="ru-RU" dirty="0" err="1"/>
              <a:t>захворювань</a:t>
            </a:r>
            <a:r>
              <a:rPr lang="ru-RU" dirty="0"/>
              <a:t> не </a:t>
            </a:r>
            <a:r>
              <a:rPr lang="ru-RU" dirty="0" err="1"/>
              <a:t>виявлялось</a:t>
            </a:r>
            <a:r>
              <a:rPr lang="ru-RU" dirty="0"/>
              <a:t>. </a:t>
            </a:r>
            <a:r>
              <a:rPr lang="ru-RU" dirty="0" err="1"/>
              <a:t>Відстань</a:t>
            </a:r>
            <a:r>
              <a:rPr lang="ru-RU" dirty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природними</a:t>
            </a:r>
            <a:r>
              <a:rPr lang="ru-RU" dirty="0" smtClean="0"/>
              <a:t> </a:t>
            </a:r>
            <a:r>
              <a:rPr lang="ru-RU" dirty="0" err="1"/>
              <a:t>водними</a:t>
            </a:r>
            <a:r>
              <a:rPr lang="ru-RU" dirty="0"/>
              <a:t> </a:t>
            </a:r>
            <a:r>
              <a:rPr lang="ru-RU" dirty="0" err="1"/>
              <a:t>джерелами</a:t>
            </a:r>
            <a:r>
              <a:rPr lang="ru-RU" dirty="0"/>
              <a:t> до 1000 м, </a:t>
            </a:r>
            <a:r>
              <a:rPr lang="ru-RU" dirty="0" err="1"/>
              <a:t>але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штучні</a:t>
            </a:r>
            <a:r>
              <a:rPr lang="ru-RU" dirty="0"/>
              <a:t> </a:t>
            </a:r>
            <a:r>
              <a:rPr lang="ru-RU" dirty="0" err="1"/>
              <a:t>водойми</a:t>
            </a:r>
            <a:r>
              <a:rPr lang="ru-RU" dirty="0"/>
              <a:t>. </a:t>
            </a:r>
            <a:r>
              <a:rPr lang="ru-RU" dirty="0" err="1" smtClean="0"/>
              <a:t>Рельєф</a:t>
            </a:r>
            <a:r>
              <a:rPr lang="ru-RU" dirty="0" smtClean="0"/>
              <a:t> </a:t>
            </a:r>
            <a:r>
              <a:rPr lang="ru-RU" dirty="0" err="1" smtClean="0"/>
              <a:t>горбистий</a:t>
            </a:r>
            <a:r>
              <a:rPr lang="ru-RU" dirty="0"/>
              <a:t>. </a:t>
            </a:r>
            <a:r>
              <a:rPr lang="ru-RU" dirty="0" err="1"/>
              <a:t>Угіддя</a:t>
            </a:r>
            <a:r>
              <a:rPr lang="ru-RU" dirty="0"/>
              <a:t> </a:t>
            </a:r>
            <a:r>
              <a:rPr lang="ru-RU" dirty="0" err="1"/>
              <a:t>розташовані</a:t>
            </a:r>
            <a:r>
              <a:rPr lang="ru-RU" dirty="0"/>
              <a:t> в </a:t>
            </a:r>
            <a:r>
              <a:rPr lang="ru-RU" dirty="0" err="1"/>
              <a:t>передгір’ї</a:t>
            </a:r>
            <a:r>
              <a:rPr lang="ru-RU" dirty="0"/>
              <a:t>, </a:t>
            </a:r>
            <a:r>
              <a:rPr lang="ru-RU" dirty="0" err="1"/>
              <a:t>сніговий</a:t>
            </a:r>
            <a:r>
              <a:rPr lang="ru-RU" dirty="0"/>
              <a:t> </a:t>
            </a:r>
            <a:r>
              <a:rPr lang="ru-RU" dirty="0" err="1"/>
              <a:t>покрив</a:t>
            </a:r>
            <a:r>
              <a:rPr lang="ru-RU" dirty="0"/>
              <a:t> </a:t>
            </a:r>
            <a:r>
              <a:rPr lang="ru-RU" dirty="0" err="1"/>
              <a:t>в</a:t>
            </a:r>
            <a:r>
              <a:rPr lang="ru-RU" dirty="0"/>
              <a:t> </a:t>
            </a:r>
            <a:r>
              <a:rPr lang="ru-RU" dirty="0" smtClean="0"/>
              <a:t>зимовий 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/>
              <a:t>до 15 см. </a:t>
            </a:r>
            <a:r>
              <a:rPr lang="ru-RU" dirty="0" err="1"/>
              <a:t>Користувачем</a:t>
            </a:r>
            <a:r>
              <a:rPr lang="ru-RU" dirty="0"/>
              <a:t> </a:t>
            </a:r>
            <a:r>
              <a:rPr lang="ru-RU" dirty="0" err="1"/>
              <a:t>фактів</a:t>
            </a:r>
            <a:r>
              <a:rPr lang="ru-RU" dirty="0"/>
              <a:t> </a:t>
            </a:r>
            <a:r>
              <a:rPr lang="ru-RU" dirty="0" err="1"/>
              <a:t>браконьєрства</a:t>
            </a:r>
            <a:r>
              <a:rPr lang="ru-RU" dirty="0"/>
              <a:t> не </a:t>
            </a:r>
            <a:r>
              <a:rPr lang="ru-RU" dirty="0" err="1"/>
              <a:t>виявлено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Рекреаційне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 </a:t>
            </a:r>
            <a:r>
              <a:rPr lang="ru-RU" dirty="0" err="1"/>
              <a:t>значне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 smtClean="0"/>
              <a:t>сільсько</a:t>
            </a:r>
            <a:r>
              <a:rPr lang="ru-RU" dirty="0" smtClean="0"/>
              <a:t>- </a:t>
            </a:r>
            <a:r>
              <a:rPr lang="ru-RU" dirty="0" err="1" smtClean="0"/>
              <a:t>господарські</a:t>
            </a:r>
            <a:r>
              <a:rPr lang="ru-RU" dirty="0" smtClean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невеликими </a:t>
            </a:r>
            <a:r>
              <a:rPr lang="ru-RU" dirty="0" err="1"/>
              <a:t>лісовими</a:t>
            </a:r>
            <a:r>
              <a:rPr lang="ru-RU" dirty="0"/>
              <a:t> </a:t>
            </a:r>
            <a:r>
              <a:rPr lang="ru-RU" dirty="0" err="1"/>
              <a:t>масивами</a:t>
            </a:r>
            <a:r>
              <a:rPr lang="ru-RU" dirty="0"/>
              <a:t> та ставками,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рекреації</a:t>
            </a:r>
            <a:r>
              <a:rPr lang="ru-RU" dirty="0"/>
              <a:t>. </a:t>
            </a:r>
            <a:r>
              <a:rPr lang="ru-RU" dirty="0" err="1"/>
              <a:t>Загибелі</a:t>
            </a:r>
            <a:r>
              <a:rPr lang="ru-RU" dirty="0"/>
              <a:t> диких </a:t>
            </a:r>
            <a:r>
              <a:rPr lang="ru-RU" dirty="0" err="1"/>
              <a:t>тварин</a:t>
            </a:r>
            <a:r>
              <a:rPr lang="ru-RU" dirty="0"/>
              <a:t> не </a:t>
            </a:r>
            <a:r>
              <a:rPr lang="ru-RU" dirty="0" err="1"/>
              <a:t>виявлено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Селекційні</a:t>
            </a:r>
            <a:r>
              <a:rPr lang="ru-RU" dirty="0"/>
              <a:t> заходи </a:t>
            </a:r>
            <a:r>
              <a:rPr lang="ru-RU" dirty="0" err="1"/>
              <a:t>спрямовані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на </a:t>
            </a:r>
            <a:r>
              <a:rPr lang="ru-RU" dirty="0" err="1"/>
              <a:t>козулю</a:t>
            </a:r>
            <a:r>
              <a:rPr lang="ru-RU" dirty="0"/>
              <a:t>, де </a:t>
            </a:r>
            <a:r>
              <a:rPr lang="ru-RU" dirty="0" err="1"/>
              <a:t>вилучаються</a:t>
            </a:r>
            <a:r>
              <a:rPr lang="ru-RU" dirty="0"/>
              <a:t> </a:t>
            </a:r>
            <a:r>
              <a:rPr lang="ru-RU" dirty="0" err="1"/>
              <a:t>слабкі</a:t>
            </a:r>
            <a:r>
              <a:rPr lang="ru-RU" dirty="0"/>
              <a:t> </a:t>
            </a:r>
            <a:r>
              <a:rPr lang="ru-RU" dirty="0" smtClean="0"/>
              <a:t>за </a:t>
            </a:r>
            <a:r>
              <a:rPr lang="ru-RU" dirty="0" err="1" smtClean="0"/>
              <a:t>своїми</a:t>
            </a:r>
            <a:r>
              <a:rPr lang="ru-RU" dirty="0" smtClean="0"/>
              <a:t> </a:t>
            </a:r>
            <a:r>
              <a:rPr lang="ru-RU" dirty="0" err="1"/>
              <a:t>трофейними</a:t>
            </a:r>
            <a:r>
              <a:rPr lang="ru-RU" dirty="0"/>
              <a:t> </a:t>
            </a:r>
            <a:r>
              <a:rPr lang="ru-RU" dirty="0" err="1"/>
              <a:t>якостями</a:t>
            </a:r>
            <a:r>
              <a:rPr lang="ru-RU" dirty="0"/>
              <a:t> </a:t>
            </a:r>
            <a:r>
              <a:rPr lang="ru-RU" dirty="0" err="1"/>
              <a:t>особини</a:t>
            </a:r>
            <a:r>
              <a:rPr lang="ru-RU" dirty="0"/>
              <a:t>. </a:t>
            </a:r>
            <a:r>
              <a:rPr lang="ru-RU" dirty="0" err="1"/>
              <a:t>Завезення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smtClean="0"/>
              <a:t>метою </a:t>
            </a:r>
            <a:r>
              <a:rPr lang="ru-RU" dirty="0" err="1" smtClean="0"/>
              <a:t>покращення</a:t>
            </a:r>
            <a:r>
              <a:rPr lang="ru-RU" dirty="0" smtClean="0"/>
              <a:t> </a:t>
            </a:r>
            <a:r>
              <a:rPr lang="ru-RU" dirty="0"/>
              <a:t>генофонду не проводилось. </a:t>
            </a:r>
            <a:r>
              <a:rPr lang="ru-RU" dirty="0" err="1"/>
              <a:t>Користувач</a:t>
            </a:r>
            <a:r>
              <a:rPr lang="ru-RU" dirty="0"/>
              <a:t> </a:t>
            </a:r>
            <a:r>
              <a:rPr lang="ru-RU" dirty="0" err="1"/>
              <a:t>підтримує</a:t>
            </a:r>
            <a:r>
              <a:rPr lang="ru-RU" dirty="0"/>
              <a:t> в </a:t>
            </a:r>
            <a:r>
              <a:rPr lang="ru-RU" dirty="0" err="1" smtClean="0"/>
              <a:t>належному</a:t>
            </a:r>
            <a:r>
              <a:rPr lang="ru-RU" dirty="0" smtClean="0"/>
              <a:t> </a:t>
            </a:r>
            <a:r>
              <a:rPr lang="ru-RU" dirty="0" err="1" smtClean="0"/>
              <a:t>стані</a:t>
            </a:r>
            <a:r>
              <a:rPr lang="ru-RU" dirty="0" smtClean="0"/>
              <a:t> </a:t>
            </a:r>
            <a:r>
              <a:rPr lang="ru-RU" dirty="0" err="1"/>
              <a:t>кормову</a:t>
            </a:r>
            <a:r>
              <a:rPr lang="ru-RU" dirty="0"/>
              <a:t> базу в межах нормативу,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утримувати</a:t>
            </a:r>
            <a:r>
              <a:rPr lang="ru-RU" dirty="0"/>
              <a:t> </a:t>
            </a:r>
            <a:r>
              <a:rPr lang="ru-RU" dirty="0" err="1" smtClean="0"/>
              <a:t>оптимальну</a:t>
            </a:r>
            <a:r>
              <a:rPr lang="ru-RU" dirty="0"/>
              <a:t> </a:t>
            </a:r>
            <a:r>
              <a:rPr lang="ru-RU" dirty="0" err="1" smtClean="0"/>
              <a:t>щільність</a:t>
            </a:r>
            <a:r>
              <a:rPr lang="ru-RU" dirty="0" smtClean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кабана, </a:t>
            </a:r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зростає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Результати</a:t>
            </a:r>
            <a:r>
              <a:rPr lang="ru-RU" dirty="0"/>
              <a:t> навести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 1. </a:t>
            </a:r>
            <a:r>
              <a:rPr lang="ru-RU" dirty="0" err="1"/>
              <a:t>Попередньо</a:t>
            </a:r>
            <a:r>
              <a:rPr lang="ru-RU" dirty="0"/>
              <a:t> </a:t>
            </a:r>
            <a:r>
              <a:rPr lang="ru-RU" dirty="0" err="1"/>
              <a:t>зверніть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 err="1"/>
              <a:t>чинників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як </a:t>
            </a:r>
            <a:r>
              <a:rPr lang="ru-RU" dirty="0" err="1"/>
              <a:t>погіршувати</a:t>
            </a:r>
            <a:r>
              <a:rPr lang="ru-RU" dirty="0"/>
              <a:t> (+), так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покращувати</a:t>
            </a:r>
            <a:r>
              <a:rPr lang="ru-RU" dirty="0"/>
              <a:t> (-) </a:t>
            </a:r>
            <a:r>
              <a:rPr lang="ru-RU" dirty="0" err="1" smtClean="0"/>
              <a:t>якість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/>
              <a:t>угідь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60648"/>
            <a:ext cx="6175259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61</TotalTime>
  <Words>2327</Words>
  <Application>Microsoft Office PowerPoint</Application>
  <PresentationFormat>Экран (4:3)</PresentationFormat>
  <Paragraphs>87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Бумажная</vt:lpstr>
      <vt:lpstr>Бонітування мисливських угідь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Бонітування мисливських угідь</dc:title>
  <dc:creator>Руслан Аминов</dc:creator>
  <cp:lastModifiedBy>Руслан Аминов</cp:lastModifiedBy>
  <cp:revision>33</cp:revision>
  <dcterms:created xsi:type="dcterms:W3CDTF">2024-11-05T19:24:32Z</dcterms:created>
  <dcterms:modified xsi:type="dcterms:W3CDTF">2024-11-16T08:49:05Z</dcterms:modified>
</cp:coreProperties>
</file>