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0BFFD-E959-4A97-947D-E82B00DE2012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EE186-B2CD-48F0-BD99-FEFEC374CAF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EE186-B2CD-48F0-BD99-FEFEC374CAFF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27BFE07-304F-4915-9806-DF26E622DA95}" type="datetimeFigureOut">
              <a:rPr lang="ru-RU" smtClean="0"/>
              <a:t>12.09.2023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47E32D-5A11-495C-B0EC-B69F313521B4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3286124"/>
            <a:ext cx="6400800" cy="1752600"/>
          </a:xfrm>
        </p:spPr>
        <p:txBody>
          <a:bodyPr/>
          <a:lstStyle/>
          <a:p>
            <a:pPr algn="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Сутність світового ринку як глобальної системи, яка регулює співвідношення попиту й пропозиції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Сутність</a:t>
            </a:r>
            <a:r>
              <a:rPr lang="ru-RU" b="1" dirty="0"/>
              <a:t> та </a:t>
            </a:r>
            <a:r>
              <a:rPr lang="ru-RU" b="1" dirty="0" err="1"/>
              <a:t>головні</a:t>
            </a:r>
            <a:r>
              <a:rPr lang="ru-RU" b="1" dirty="0"/>
              <a:t> </a:t>
            </a:r>
            <a:r>
              <a:rPr lang="ru-RU" b="1" dirty="0" err="1"/>
              <a:t>етапи</a:t>
            </a:r>
            <a:r>
              <a:rPr lang="ru-RU" b="1" dirty="0"/>
              <a:t> </a:t>
            </a:r>
            <a:r>
              <a:rPr lang="ru-RU" b="1" dirty="0" err="1"/>
              <a:t>економічної</a:t>
            </a:r>
            <a:r>
              <a:rPr lang="ru-RU" b="1" dirty="0"/>
              <a:t> </a:t>
            </a:r>
            <a:r>
              <a:rPr lang="ru-RU" b="1" dirty="0" err="1"/>
              <a:t>глобалізації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47358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Економічний</a:t>
            </a:r>
            <a:r>
              <a:rPr lang="ru-RU" dirty="0"/>
              <a:t>, </a:t>
            </a:r>
            <a:r>
              <a:rPr lang="ru-RU" dirty="0" err="1"/>
              <a:t>соціально-політичний</a:t>
            </a:r>
            <a:r>
              <a:rPr lang="ru-RU" dirty="0"/>
              <a:t>, </a:t>
            </a:r>
            <a:r>
              <a:rPr lang="ru-RU" dirty="0" err="1"/>
              <a:t>культурний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людства</a:t>
            </a:r>
            <a:r>
              <a:rPr lang="ru-RU" dirty="0"/>
              <a:t> в </a:t>
            </a:r>
            <a:r>
              <a:rPr lang="ru-RU" dirty="0" err="1"/>
              <a:t>останній</a:t>
            </a:r>
            <a:r>
              <a:rPr lang="ru-RU" dirty="0"/>
              <a:t> </a:t>
            </a:r>
            <a:r>
              <a:rPr lang="ru-RU" dirty="0" err="1"/>
              <a:t>чверті</a:t>
            </a:r>
            <a:r>
              <a:rPr lang="ru-RU" dirty="0"/>
              <a:t> ХХ ст.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знаком </a:t>
            </a:r>
            <a:r>
              <a:rPr lang="ru-RU" dirty="0" err="1"/>
              <a:t>глобалізації</a:t>
            </a:r>
            <a:r>
              <a:rPr lang="ru-RU" dirty="0"/>
              <a:t>.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складова</a:t>
            </a:r>
            <a:r>
              <a:rPr lang="ru-RU" dirty="0"/>
              <a:t> </a:t>
            </a:r>
            <a:r>
              <a:rPr lang="ru-RU" dirty="0" err="1"/>
              <a:t>пов’язана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джерелами</a:t>
            </a:r>
            <a:r>
              <a:rPr lang="ru-RU" dirty="0"/>
              <a:t>, факторами, формами </a:t>
            </a:r>
            <a:r>
              <a:rPr lang="ru-RU" dirty="0" err="1"/>
              <a:t>господарського</a:t>
            </a:r>
            <a:r>
              <a:rPr lang="ru-RU" dirty="0"/>
              <a:t> </a:t>
            </a:r>
            <a:r>
              <a:rPr lang="ru-RU" dirty="0" err="1"/>
              <a:t>поступу</a:t>
            </a:r>
            <a:r>
              <a:rPr lang="ru-RU" dirty="0"/>
              <a:t>. </a:t>
            </a:r>
            <a:r>
              <a:rPr lang="ru-RU" dirty="0" err="1"/>
              <a:t>Йдеться</a:t>
            </a:r>
            <a:r>
              <a:rPr lang="ru-RU" dirty="0"/>
              <a:t> про </a:t>
            </a:r>
            <a:r>
              <a:rPr lang="ru-RU" dirty="0" err="1"/>
              <a:t>інвестиції</a:t>
            </a:r>
            <a:r>
              <a:rPr lang="ru-RU" dirty="0"/>
              <a:t>,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, </a:t>
            </a:r>
            <a:r>
              <a:rPr lang="ru-RU" dirty="0" err="1"/>
              <a:t>робочу</a:t>
            </a:r>
            <a:r>
              <a:rPr lang="ru-RU" dirty="0"/>
              <a:t> силу, </a:t>
            </a:r>
            <a:r>
              <a:rPr lang="ru-RU" dirty="0" err="1"/>
              <a:t>інтелектуальні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, менеджмент </a:t>
            </a:r>
            <a:r>
              <a:rPr lang="ru-RU" dirty="0" err="1"/>
              <a:t>і</a:t>
            </a:r>
            <a:r>
              <a:rPr lang="ru-RU" dirty="0"/>
              <a:t> маркетинг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r>
              <a:rPr lang="ru-RU" dirty="0" err="1"/>
              <a:t>Зростають</a:t>
            </a:r>
            <a:r>
              <a:rPr lang="ru-RU" dirty="0"/>
              <a:t> </a:t>
            </a: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та </a:t>
            </a:r>
            <a:r>
              <a:rPr lang="ru-RU" dirty="0" err="1"/>
              <a:t>інвестиції</a:t>
            </a:r>
            <a:r>
              <a:rPr lang="ru-RU" dirty="0"/>
              <a:t>, </a:t>
            </a:r>
            <a:r>
              <a:rPr lang="ru-RU" dirty="0" err="1"/>
              <a:t>небачених</a:t>
            </a:r>
            <a:r>
              <a:rPr lang="ru-RU" dirty="0"/>
              <a:t> </a:t>
            </a:r>
            <a:r>
              <a:rPr lang="ru-RU" dirty="0" err="1"/>
              <a:t>досі</a:t>
            </a:r>
            <a:r>
              <a:rPr lang="ru-RU" dirty="0"/>
              <a:t> </a:t>
            </a:r>
            <a:r>
              <a:rPr lang="ru-RU" dirty="0" err="1"/>
              <a:t>масштабів</a:t>
            </a:r>
            <a:r>
              <a:rPr lang="ru-RU" dirty="0"/>
              <a:t>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диверсифікація</a:t>
            </a:r>
            <a:r>
              <a:rPr lang="ru-RU" dirty="0"/>
              <a:t> </a:t>
            </a:r>
            <a:r>
              <a:rPr lang="ru-RU" dirty="0" err="1"/>
              <a:t>світових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робочої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, </a:t>
            </a:r>
            <a:r>
              <a:rPr lang="ru-RU" dirty="0" err="1"/>
              <a:t>відчутно</a:t>
            </a:r>
            <a:r>
              <a:rPr lang="ru-RU" dirty="0"/>
              <a:t> </a:t>
            </a:r>
            <a:r>
              <a:rPr lang="ru-RU" dirty="0" err="1"/>
              <a:t>підвищилась</a:t>
            </a:r>
            <a:r>
              <a:rPr lang="ru-RU" dirty="0"/>
              <a:t> роль ТНК у </a:t>
            </a:r>
            <a:r>
              <a:rPr lang="ru-RU" dirty="0" err="1"/>
              <a:t>світо-господарських</a:t>
            </a:r>
            <a:r>
              <a:rPr lang="ru-RU" dirty="0"/>
              <a:t> </a:t>
            </a:r>
            <a:r>
              <a:rPr lang="ru-RU" dirty="0" err="1"/>
              <a:t>процесах</a:t>
            </a:r>
            <a:r>
              <a:rPr lang="ru-RU" dirty="0"/>
              <a:t>, </a:t>
            </a:r>
            <a:r>
              <a:rPr lang="ru-RU" dirty="0" err="1"/>
              <a:t>загострилася</a:t>
            </a:r>
            <a:r>
              <a:rPr lang="ru-RU" dirty="0"/>
              <a:t> глобальна </a:t>
            </a:r>
            <a:r>
              <a:rPr lang="ru-RU" dirty="0" err="1"/>
              <a:t>конкуренція</a:t>
            </a:r>
            <a:r>
              <a:rPr lang="ru-RU" dirty="0"/>
              <a:t>, </a:t>
            </a:r>
            <a:r>
              <a:rPr lang="ru-RU" dirty="0" err="1"/>
              <a:t>з'явилися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глобального </a:t>
            </a:r>
            <a:r>
              <a:rPr lang="ru-RU" dirty="0" err="1"/>
              <a:t>стратегічного</a:t>
            </a:r>
            <a:r>
              <a:rPr lang="ru-RU" dirty="0"/>
              <a:t> менеджменту. </a:t>
            </a:r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принципові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та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</a:t>
            </a:r>
            <a:r>
              <a:rPr lang="ru-RU" dirty="0" err="1"/>
              <a:t>глобалізації</a:t>
            </a:r>
            <a:r>
              <a:rPr lang="ru-RU" dirty="0"/>
              <a:t> як </a:t>
            </a:r>
            <a:r>
              <a:rPr lang="ru-RU" dirty="0" err="1"/>
              <a:t>суспільно-економічного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11266" name="Picture 2" descr="Світовий ринок | Ринки | Огляд Цін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4286256"/>
            <a:ext cx="5000660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527048"/>
            <a:ext cx="8662828" cy="483091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/>
              <a:t>Глобалізація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продукт </a:t>
            </a:r>
            <a:r>
              <a:rPr lang="ru-RU" dirty="0" err="1"/>
              <a:t>епохи</a:t>
            </a:r>
            <a:r>
              <a:rPr lang="ru-RU" dirty="0"/>
              <a:t> постмодерну, переходу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індустріальної</a:t>
            </a:r>
            <a:r>
              <a:rPr lang="ru-RU" dirty="0"/>
              <a:t> до </a:t>
            </a:r>
            <a:r>
              <a:rPr lang="ru-RU" dirty="0" err="1"/>
              <a:t>постіндустріальної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основ </a:t>
            </a:r>
            <a:r>
              <a:rPr lang="ru-RU" dirty="0" err="1"/>
              <a:t>ноосферно-космічної</a:t>
            </a:r>
            <a:r>
              <a:rPr lang="ru-RU" dirty="0"/>
              <a:t> </a:t>
            </a:r>
            <a:r>
              <a:rPr lang="ru-RU" dirty="0" err="1"/>
              <a:t>цивілізації</a:t>
            </a:r>
            <a:r>
              <a:rPr lang="ru-RU" dirty="0"/>
              <a:t>. </a:t>
            </a:r>
            <a:r>
              <a:rPr lang="ru-RU" dirty="0" err="1"/>
              <a:t>Звідси</a:t>
            </a:r>
            <a:r>
              <a:rPr lang="ru-RU" dirty="0"/>
              <a:t> </a:t>
            </a:r>
            <a:r>
              <a:rPr lang="ru-RU" dirty="0" err="1"/>
              <a:t>випливають</a:t>
            </a:r>
            <a:r>
              <a:rPr lang="ru-RU" dirty="0"/>
              <a:t> </a:t>
            </a:r>
            <a:r>
              <a:rPr lang="ru-RU" dirty="0" err="1"/>
              <a:t>якісні</a:t>
            </a:r>
            <a:r>
              <a:rPr lang="ru-RU" dirty="0"/>
              <a:t> та </a:t>
            </a:r>
            <a:r>
              <a:rPr lang="ru-RU" dirty="0" err="1"/>
              <a:t>кількісні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розгортання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</a:t>
            </a:r>
          </a:p>
          <a:p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найголовніших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</a:t>
            </a:r>
            <a:r>
              <a:rPr lang="ru-RU" dirty="0" err="1"/>
              <a:t>зростаючу</a:t>
            </a:r>
            <a:r>
              <a:rPr lang="ru-RU" dirty="0"/>
              <a:t> </a:t>
            </a:r>
            <a:r>
              <a:rPr lang="ru-RU" dirty="0" err="1"/>
              <a:t>взаємозалежність</a:t>
            </a:r>
            <a:r>
              <a:rPr lang="ru-RU" dirty="0"/>
              <a:t> </a:t>
            </a:r>
            <a:r>
              <a:rPr lang="ru-RU" dirty="0" err="1"/>
              <a:t>економік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все </a:t>
            </a:r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цілісність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підвищується</a:t>
            </a:r>
            <a:r>
              <a:rPr lang="ru-RU" dirty="0"/>
              <a:t> </a:t>
            </a:r>
            <a:r>
              <a:rPr lang="ru-RU" dirty="0" err="1"/>
              <a:t>загроза</a:t>
            </a:r>
            <a:r>
              <a:rPr lang="ru-RU" dirty="0"/>
              <a:t> </a:t>
            </a:r>
            <a:r>
              <a:rPr lang="ru-RU" dirty="0" err="1"/>
              <a:t>глобальної</a:t>
            </a:r>
            <a:r>
              <a:rPr lang="ru-RU" dirty="0"/>
              <a:t> </a:t>
            </a:r>
            <a:r>
              <a:rPr lang="ru-RU" dirty="0" err="1"/>
              <a:t>ядерної</a:t>
            </a:r>
            <a:r>
              <a:rPr lang="ru-RU" dirty="0"/>
              <a:t> </a:t>
            </a:r>
            <a:r>
              <a:rPr lang="ru-RU" dirty="0" err="1"/>
              <a:t>катастрофи</a:t>
            </a:r>
            <a:r>
              <a:rPr lang="ru-RU" dirty="0"/>
              <a:t>, </a:t>
            </a:r>
            <a:r>
              <a:rPr lang="ru-RU" dirty="0" err="1"/>
              <a:t>настання</a:t>
            </a:r>
            <a:r>
              <a:rPr lang="ru-RU" dirty="0"/>
              <a:t> парникового </a:t>
            </a:r>
            <a:r>
              <a:rPr lang="ru-RU" dirty="0" err="1"/>
              <a:t>ефекту</a:t>
            </a:r>
            <a:r>
              <a:rPr lang="ru-RU" dirty="0"/>
              <a:t>, </a:t>
            </a:r>
            <a:r>
              <a:rPr lang="ru-RU" dirty="0" err="1"/>
              <a:t>втручання</a:t>
            </a:r>
            <a:r>
              <a:rPr lang="ru-RU" dirty="0"/>
              <a:t> в природу шляхом </a:t>
            </a:r>
            <a:r>
              <a:rPr lang="ru-RU" dirty="0" err="1"/>
              <a:t>генної</a:t>
            </a:r>
            <a:r>
              <a:rPr lang="ru-RU" dirty="0"/>
              <a:t> </a:t>
            </a:r>
            <a:r>
              <a:rPr lang="ru-RU" dirty="0" err="1"/>
              <a:t>інженерії</a:t>
            </a:r>
            <a:r>
              <a:rPr lang="ru-RU" dirty="0"/>
              <a:t>, </a:t>
            </a:r>
            <a:r>
              <a:rPr lang="ru-RU" dirty="0" err="1"/>
              <a:t>клонування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світових</a:t>
            </a:r>
            <a:r>
              <a:rPr lang="ru-RU" dirty="0"/>
              <a:t> </a:t>
            </a:r>
            <a:r>
              <a:rPr lang="ru-RU" dirty="0" err="1"/>
              <a:t>комунікативних</a:t>
            </a:r>
            <a:r>
              <a:rPr lang="ru-RU" dirty="0"/>
              <a:t> мереж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новітніх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систем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спонукає</a:t>
            </a:r>
            <a:r>
              <a:rPr lang="ru-RU" dirty="0"/>
              <a:t> до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них поза </a:t>
            </a:r>
            <a:r>
              <a:rPr lang="ru-RU" dirty="0" err="1"/>
              <a:t>державним</a:t>
            </a:r>
            <a:r>
              <a:rPr lang="ru-RU" dirty="0"/>
              <a:t> контролем.</a:t>
            </a:r>
          </a:p>
          <a:p>
            <a:r>
              <a:rPr lang="ru-RU" dirty="0" err="1"/>
              <a:t>Науково-технічні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ведуть</a:t>
            </a:r>
            <a:r>
              <a:rPr lang="ru-RU" dirty="0"/>
              <a:t> до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міждержавних</a:t>
            </a:r>
            <a:r>
              <a:rPr lang="ru-RU" dirty="0"/>
              <a:t> та </a:t>
            </a:r>
            <a:r>
              <a:rPr lang="ru-RU" dirty="0" err="1"/>
              <a:t>міжфірмових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контактів</a:t>
            </a:r>
            <a:r>
              <a:rPr lang="ru-RU" dirty="0"/>
              <a:t>. Так,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3-х </a:t>
            </a:r>
            <a:r>
              <a:rPr lang="ru-RU" dirty="0" err="1"/>
              <a:t>хвилинної</a:t>
            </a:r>
            <a:r>
              <a:rPr lang="ru-RU" dirty="0"/>
              <a:t> </a:t>
            </a:r>
            <a:r>
              <a:rPr lang="ru-RU" dirty="0" err="1"/>
              <a:t>телефонної</a:t>
            </a:r>
            <a:r>
              <a:rPr lang="ru-RU" dirty="0"/>
              <a:t> </a:t>
            </a:r>
            <a:r>
              <a:rPr lang="ru-RU" dirty="0" err="1"/>
              <a:t>розмови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Нью-Йорком та Лондоном </a:t>
            </a:r>
            <a:r>
              <a:rPr lang="ru-RU" dirty="0" err="1"/>
              <a:t>коштувала</a:t>
            </a:r>
            <a:r>
              <a:rPr lang="ru-RU" dirty="0"/>
              <a:t> в 1930 р. 300 дол. (за курсом 1996 р.), то </a:t>
            </a:r>
            <a:r>
              <a:rPr lang="ru-RU" dirty="0" err="1"/>
              <a:t>нині</a:t>
            </a:r>
            <a:r>
              <a:rPr lang="ru-RU" dirty="0"/>
              <a:t> – </a:t>
            </a:r>
            <a:r>
              <a:rPr lang="ru-RU" dirty="0" err="1"/>
              <a:t>лише</a:t>
            </a:r>
            <a:r>
              <a:rPr lang="ru-RU" dirty="0"/>
              <a:t> 1 </a:t>
            </a:r>
            <a:r>
              <a:rPr lang="ru-RU" dirty="0" err="1"/>
              <a:t>долар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27048"/>
            <a:ext cx="8715436" cy="311639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Помітно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народів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втягуються</a:t>
            </a:r>
            <a:r>
              <a:rPr lang="ru-RU" dirty="0"/>
              <a:t> в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глобалізації</a:t>
            </a:r>
            <a:r>
              <a:rPr lang="ru-RU" dirty="0"/>
              <a:t>. </a:t>
            </a:r>
            <a:r>
              <a:rPr lang="ru-RU" dirty="0" err="1"/>
              <a:t>Особливим</a:t>
            </a:r>
            <a:r>
              <a:rPr lang="ru-RU" dirty="0"/>
              <a:t> </a:t>
            </a:r>
            <a:r>
              <a:rPr lang="ru-RU" dirty="0" err="1"/>
              <a:t>динамізмом</a:t>
            </a:r>
            <a:r>
              <a:rPr lang="ru-RU" dirty="0"/>
              <a:t> </a:t>
            </a:r>
            <a:r>
              <a:rPr lang="ru-RU" dirty="0" err="1"/>
              <a:t>характеризувались</a:t>
            </a:r>
            <a:r>
              <a:rPr lang="ru-RU" dirty="0"/>
              <a:t> до </a:t>
            </a:r>
            <a:r>
              <a:rPr lang="ru-RU" dirty="0" err="1"/>
              <a:t>останнього</a:t>
            </a:r>
            <a:r>
              <a:rPr lang="ru-RU" dirty="0"/>
              <a:t> часу "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індустріальні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" </a:t>
            </a:r>
            <a:r>
              <a:rPr lang="ru-RU" dirty="0" err="1"/>
              <a:t>Азії</a:t>
            </a:r>
            <a:r>
              <a:rPr lang="ru-RU" dirty="0"/>
              <a:t> та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Латинської</a:t>
            </a:r>
            <a:r>
              <a:rPr lang="ru-RU" dirty="0"/>
              <a:t> Америки.</a:t>
            </a:r>
          </a:p>
          <a:p>
            <a:r>
              <a:rPr lang="ru-RU" dirty="0" err="1"/>
              <a:t>Розвивається</a:t>
            </a:r>
            <a:r>
              <a:rPr lang="ru-RU" dirty="0"/>
              <a:t> </a:t>
            </a:r>
            <a:r>
              <a:rPr lang="ru-RU" dirty="0" err="1"/>
              <a:t>тенденція</a:t>
            </a:r>
            <a:r>
              <a:rPr lang="ru-RU" dirty="0"/>
              <a:t> до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глобальної</a:t>
            </a:r>
            <a:r>
              <a:rPr lang="ru-RU" dirty="0"/>
              <a:t> </a:t>
            </a:r>
            <a:r>
              <a:rPr lang="ru-RU" dirty="0" err="1"/>
              <a:t>цивілізації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спільними</a:t>
            </a:r>
            <a:r>
              <a:rPr lang="ru-RU" dirty="0"/>
              <a:t> </a:t>
            </a:r>
            <a:r>
              <a:rPr lang="ru-RU" dirty="0" err="1"/>
              <a:t>уподобаннями</a:t>
            </a:r>
            <a:r>
              <a:rPr lang="ru-RU" dirty="0"/>
              <a:t>, </a:t>
            </a:r>
            <a:r>
              <a:rPr lang="ru-RU" dirty="0" err="1"/>
              <a:t>цінностями</a:t>
            </a:r>
            <a:r>
              <a:rPr lang="ru-RU" dirty="0"/>
              <a:t> та </a:t>
            </a:r>
            <a:r>
              <a:rPr lang="ru-RU" dirty="0" err="1"/>
              <a:t>суспільною</a:t>
            </a:r>
            <a:r>
              <a:rPr lang="ru-RU" dirty="0"/>
              <a:t> </a:t>
            </a:r>
            <a:r>
              <a:rPr lang="ru-RU" dirty="0" err="1"/>
              <a:t>свідомістю</a:t>
            </a:r>
            <a:r>
              <a:rPr lang="ru-RU" dirty="0"/>
              <a:t>, </a:t>
            </a:r>
            <a:r>
              <a:rPr lang="ru-RU" dirty="0" err="1"/>
              <a:t>створюються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глобальних</a:t>
            </a:r>
            <a:r>
              <a:rPr lang="ru-RU" dirty="0"/>
              <a:t> </a:t>
            </a:r>
            <a:r>
              <a:rPr lang="ru-RU" dirty="0" err="1"/>
              <a:t>еліт</a:t>
            </a:r>
            <a:r>
              <a:rPr lang="ru-RU" dirty="0"/>
              <a:t>, </a:t>
            </a:r>
            <a:r>
              <a:rPr lang="ru-RU" dirty="0" err="1"/>
              <a:t>вестернізуються</a:t>
            </a:r>
            <a:r>
              <a:rPr lang="ru-RU" dirty="0"/>
              <a:t>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культурний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за </a:t>
            </a:r>
            <a:r>
              <a:rPr lang="ru-RU" dirty="0" err="1"/>
              <a:t>одночасного</a:t>
            </a:r>
            <a:r>
              <a:rPr lang="ru-RU" dirty="0"/>
              <a:t> </a:t>
            </a:r>
            <a:r>
              <a:rPr lang="ru-RU" dirty="0" err="1"/>
              <a:t>протистояння</a:t>
            </a:r>
            <a:r>
              <a:rPr lang="ru-RU" dirty="0"/>
              <a:t>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процесові</a:t>
            </a:r>
            <a:r>
              <a:rPr lang="ru-RU" dirty="0"/>
              <a:t>, особливо </a:t>
            </a:r>
            <a:r>
              <a:rPr lang="ru-RU" dirty="0" err="1"/>
              <a:t>з</a:t>
            </a:r>
            <a:r>
              <a:rPr lang="ru-RU" dirty="0"/>
              <a:t> боку </a:t>
            </a:r>
            <a:r>
              <a:rPr lang="ru-RU" dirty="0" err="1"/>
              <a:t>мусульманських</a:t>
            </a:r>
            <a:r>
              <a:rPr lang="ru-RU" dirty="0"/>
              <a:t> держав.</a:t>
            </a:r>
          </a:p>
          <a:p>
            <a:r>
              <a:rPr lang="ru-RU" dirty="0"/>
              <a:t>На авансцену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висуваються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світогосподарських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поряд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традиційними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нині</a:t>
            </a:r>
            <a:r>
              <a:rPr lang="ru-RU" dirty="0"/>
              <a:t> </a:t>
            </a:r>
            <a:r>
              <a:rPr lang="ru-RU" dirty="0" err="1"/>
              <a:t>головними</a:t>
            </a:r>
            <a:r>
              <a:rPr lang="ru-RU" dirty="0"/>
              <a:t>.</a:t>
            </a:r>
          </a:p>
        </p:txBody>
      </p:sp>
      <p:pic>
        <p:nvPicPr>
          <p:cNvPr id="9218" name="Picture 2" descr="Світовий ринок праці: в очікуванні &amp;quot;комфортного апокаліпсису&amp;quot; (частина 1) -  публікації на Jobs.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4357694"/>
            <a:ext cx="4500594" cy="185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27048"/>
            <a:ext cx="8715436" cy="483091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Таких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8:</a:t>
            </a:r>
          </a:p>
          <a:p>
            <a:pPr lvl="1">
              <a:buBlip>
                <a:blip r:embed="rId2"/>
              </a:buBlip>
            </a:pPr>
            <a:r>
              <a:rPr lang="ru-RU" dirty="0" err="1">
                <a:solidFill>
                  <a:schemeClr val="tx1"/>
                </a:solidFill>
              </a:rPr>
              <a:t>міжнародні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(МВФ, </a:t>
            </a:r>
            <a:r>
              <a:rPr lang="ru-RU" dirty="0" err="1">
                <a:solidFill>
                  <a:schemeClr val="tx1"/>
                </a:solidFill>
              </a:rPr>
              <a:t>Світовий</a:t>
            </a:r>
            <a:r>
              <a:rPr lang="ru-RU" dirty="0">
                <a:solidFill>
                  <a:schemeClr val="tx1"/>
                </a:solidFill>
              </a:rPr>
              <a:t> банк, ЮНКТАД, ФАО, МОП, СОТ);</a:t>
            </a:r>
          </a:p>
          <a:p>
            <a:pPr lvl="1">
              <a:buBlip>
                <a:blip r:embed="rId2"/>
              </a:buBlip>
            </a:pPr>
            <a:r>
              <a:rPr lang="ru-RU" dirty="0" err="1">
                <a:solidFill>
                  <a:schemeClr val="tx1"/>
                </a:solidFill>
              </a:rPr>
              <a:t>країни</a:t>
            </a:r>
            <a:r>
              <a:rPr lang="ru-RU" dirty="0">
                <a:solidFill>
                  <a:schemeClr val="tx1"/>
                </a:solidFill>
              </a:rPr>
              <a:t> "</a:t>
            </a:r>
            <a:r>
              <a:rPr lang="ru-RU" dirty="0" err="1">
                <a:solidFill>
                  <a:schemeClr val="tx1"/>
                </a:solidFill>
              </a:rPr>
              <a:t>великої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сімки</a:t>
            </a:r>
            <a:r>
              <a:rPr lang="ru-RU" dirty="0">
                <a:solidFill>
                  <a:schemeClr val="tx1"/>
                </a:solidFill>
              </a:rPr>
              <a:t>";</a:t>
            </a:r>
          </a:p>
          <a:p>
            <a:pPr lvl="1">
              <a:buBlip>
                <a:blip r:embed="rId2"/>
              </a:buBlip>
            </a:pPr>
            <a:r>
              <a:rPr lang="ru-RU" dirty="0" err="1">
                <a:solidFill>
                  <a:schemeClr val="tx1"/>
                </a:solidFill>
              </a:rPr>
              <a:t>регіональні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намічується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близько</a:t>
            </a:r>
            <a:r>
              <a:rPr lang="ru-RU" dirty="0">
                <a:solidFill>
                  <a:schemeClr val="tx1"/>
                </a:solidFill>
              </a:rPr>
              <a:t> 60;</a:t>
            </a:r>
          </a:p>
          <a:p>
            <a:pPr lvl="1">
              <a:buBlip>
                <a:blip r:embed="rId2"/>
              </a:buBlip>
            </a:pPr>
            <a:r>
              <a:rPr lang="ru-RU" dirty="0" err="1">
                <a:solidFill>
                  <a:schemeClr val="tx1"/>
                </a:solidFill>
              </a:rPr>
              <a:t>багатонаціональні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корпорації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майже</a:t>
            </a:r>
            <a:r>
              <a:rPr lang="ru-RU" dirty="0">
                <a:solidFill>
                  <a:schemeClr val="tx1"/>
                </a:solidFill>
              </a:rPr>
              <a:t> 50 тис);</a:t>
            </a:r>
          </a:p>
          <a:p>
            <a:pPr lvl="1">
              <a:buBlip>
                <a:blip r:embed="rId2"/>
              </a:buBlip>
            </a:pPr>
            <a:r>
              <a:rPr lang="ru-RU" dirty="0" err="1">
                <a:solidFill>
                  <a:schemeClr val="tx1"/>
                </a:solidFill>
              </a:rPr>
              <a:t>інституціональні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інвестори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пенсійні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інвестиційні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фонди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страхові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компанії</a:t>
            </a:r>
            <a:r>
              <a:rPr lang="ru-RU" dirty="0">
                <a:solidFill>
                  <a:schemeClr val="tx1"/>
                </a:solidFill>
              </a:rPr>
              <a:t>);</a:t>
            </a:r>
          </a:p>
          <a:p>
            <a:pPr lvl="1">
              <a:buBlip>
                <a:blip r:embed="rId2"/>
              </a:buBlip>
            </a:pPr>
            <a:r>
              <a:rPr lang="ru-RU" dirty="0" err="1">
                <a:solidFill>
                  <a:schemeClr val="tx1"/>
                </a:solidFill>
              </a:rPr>
              <a:t>неурядові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lvl="1">
              <a:buBlip>
                <a:blip r:embed="rId2"/>
              </a:buBlip>
            </a:pPr>
            <a:r>
              <a:rPr lang="ru-RU" dirty="0" err="1">
                <a:solidFill>
                  <a:schemeClr val="tx1"/>
                </a:solidFill>
              </a:rPr>
              <a:t>великі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міста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lvl="1">
              <a:buBlip>
                <a:blip r:embed="rId2"/>
              </a:buBlip>
            </a:pPr>
            <a:r>
              <a:rPr lang="ru-RU" dirty="0" err="1">
                <a:solidFill>
                  <a:schemeClr val="tx1"/>
                </a:solidFill>
              </a:rPr>
              <a:t>окремі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видатні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особистості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науковці-нобелівські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лауреати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університетські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професори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відомі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фінансисти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підприємці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ін</a:t>
            </a:r>
            <a:r>
              <a:rPr lang="ru-RU" dirty="0">
                <a:solidFill>
                  <a:schemeClr val="tx1"/>
                </a:solidFill>
              </a:rPr>
              <a:t>.).</a:t>
            </a:r>
          </a:p>
          <a:p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великих </a:t>
            </a:r>
            <a:r>
              <a:rPr lang="ru-RU" dirty="0" err="1"/>
              <a:t>міст</a:t>
            </a:r>
            <a:r>
              <a:rPr lang="ru-RU" dirty="0"/>
              <a:t>, до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згадати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в одному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Токіо</a:t>
            </a:r>
            <a:r>
              <a:rPr lang="ru-RU" dirty="0"/>
              <a:t> </a:t>
            </a:r>
            <a:r>
              <a:rPr lang="ru-RU" dirty="0" err="1"/>
              <a:t>виробляється</a:t>
            </a:r>
            <a:r>
              <a:rPr lang="ru-RU" dirty="0"/>
              <a:t> </a:t>
            </a:r>
            <a:r>
              <a:rPr lang="ru-RU" dirty="0" err="1"/>
              <a:t>вдвоє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Бразилії</a:t>
            </a:r>
            <a:r>
              <a:rPr lang="ru-RU" dirty="0"/>
              <a:t>.</a:t>
            </a:r>
          </a:p>
          <a:p>
            <a:r>
              <a:rPr lang="ru-RU" dirty="0" err="1"/>
              <a:t>Економіка</a:t>
            </a:r>
            <a:r>
              <a:rPr lang="ru-RU" dirty="0"/>
              <a:t> </a:t>
            </a:r>
            <a:r>
              <a:rPr lang="ru-RU" dirty="0" err="1"/>
              <a:t>глобалізується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форм </a:t>
            </a:r>
            <a:r>
              <a:rPr lang="ru-RU" dirty="0" err="1"/>
              <a:t>конкуренції</a:t>
            </a:r>
            <a:r>
              <a:rPr lang="ru-RU" dirty="0"/>
              <a:t>, коли </a:t>
            </a:r>
            <a:r>
              <a:rPr lang="ru-RU" dirty="0" err="1"/>
              <a:t>зростаюча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світогосподарських</a:t>
            </a:r>
            <a:r>
              <a:rPr lang="ru-RU" dirty="0"/>
              <a:t> </a:t>
            </a:r>
            <a:r>
              <a:rPr lang="ru-RU" dirty="0" err="1"/>
              <a:t>зв’язків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належності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275920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Таким чином,</a:t>
            </a:r>
            <a:r>
              <a:rPr lang="ru-RU" b="1" dirty="0"/>
              <a:t> </a:t>
            </a:r>
            <a:r>
              <a:rPr lang="ru-RU" b="1" dirty="0" err="1"/>
              <a:t>глобалізація</a:t>
            </a:r>
            <a:r>
              <a:rPr lang="ru-RU" b="1" dirty="0"/>
              <a:t> </a:t>
            </a:r>
            <a:r>
              <a:rPr lang="ru-RU" b="1" dirty="0" err="1"/>
              <a:t>стає</a:t>
            </a:r>
            <a:r>
              <a:rPr lang="ru-RU" b="1" dirty="0"/>
              <a:t> </a:t>
            </a:r>
            <a:r>
              <a:rPr lang="ru-RU" b="1" dirty="0" err="1"/>
              <a:t>постійно</a:t>
            </a:r>
            <a:r>
              <a:rPr lang="ru-RU" b="1" dirty="0"/>
              <a:t> </a:t>
            </a:r>
            <a:r>
              <a:rPr lang="ru-RU" b="1" dirty="0" err="1"/>
              <a:t>діючим</a:t>
            </a:r>
            <a:r>
              <a:rPr lang="ru-RU" b="1" dirty="0"/>
              <a:t> фактором </a:t>
            </a:r>
            <a:r>
              <a:rPr lang="ru-RU" b="1" dirty="0" err="1"/>
              <a:t>і</a:t>
            </a:r>
            <a:r>
              <a:rPr lang="ru-RU" b="1" dirty="0"/>
              <a:t> </a:t>
            </a:r>
            <a:r>
              <a:rPr lang="ru-RU" b="1" dirty="0" err="1"/>
              <a:t>внутрішнього</a:t>
            </a:r>
            <a:r>
              <a:rPr lang="ru-RU" b="1" dirty="0"/>
              <a:t>, </a:t>
            </a:r>
            <a:r>
              <a:rPr lang="ru-RU" b="1" dirty="0" err="1"/>
              <a:t>і</a:t>
            </a:r>
            <a:r>
              <a:rPr lang="ru-RU" b="1" dirty="0"/>
              <a:t> </a:t>
            </a:r>
            <a:r>
              <a:rPr lang="ru-RU" b="1" dirty="0" err="1"/>
              <a:t>міжнародного</a:t>
            </a:r>
            <a:r>
              <a:rPr lang="ru-RU" b="1" dirty="0"/>
              <a:t> </a:t>
            </a:r>
            <a:r>
              <a:rPr lang="ru-RU" b="1" dirty="0" err="1"/>
              <a:t>економічного</a:t>
            </a:r>
            <a:r>
              <a:rPr lang="ru-RU" b="1" dirty="0"/>
              <a:t> </a:t>
            </a:r>
            <a:r>
              <a:rPr lang="ru-RU" b="1" dirty="0" err="1"/>
              <a:t>життя</a:t>
            </a:r>
            <a:r>
              <a:rPr lang="ru-RU" b="1" dirty="0"/>
              <a:t>.</a:t>
            </a:r>
            <a:endParaRPr lang="ru-RU" dirty="0"/>
          </a:p>
          <a:p>
            <a:r>
              <a:rPr lang="ru-RU" dirty="0" err="1"/>
              <a:t>Існує</a:t>
            </a:r>
            <a:r>
              <a:rPr lang="ru-RU" dirty="0"/>
              <a:t> 2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глобалізації</a:t>
            </a:r>
            <a:r>
              <a:rPr lang="ru-RU" dirty="0"/>
              <a:t>.</a:t>
            </a:r>
          </a:p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першим, вона </a:t>
            </a:r>
            <a:r>
              <a:rPr lang="ru-RU" dirty="0" err="1"/>
              <a:t>розпочалась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до </a:t>
            </a:r>
            <a:r>
              <a:rPr lang="ru-RU" dirty="0" err="1"/>
              <a:t>періоду</a:t>
            </a:r>
            <a:r>
              <a:rPr lang="ru-RU" dirty="0"/>
              <a:t> великих </a:t>
            </a:r>
            <a:r>
              <a:rPr lang="ru-RU" dirty="0" err="1"/>
              <a:t>географічних</a:t>
            </a:r>
            <a:r>
              <a:rPr lang="ru-RU" dirty="0"/>
              <a:t> </a:t>
            </a:r>
            <a:r>
              <a:rPr lang="ru-RU" dirty="0" err="1"/>
              <a:t>відкриттів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мляво</a:t>
            </a:r>
            <a:r>
              <a:rPr lang="ru-RU" dirty="0"/>
              <a:t> </a:t>
            </a:r>
            <a:r>
              <a:rPr lang="ru-RU" dirty="0" err="1"/>
              <a:t>плинної</a:t>
            </a:r>
            <a:r>
              <a:rPr lang="ru-RU" dirty="0"/>
              <a:t> </a:t>
            </a:r>
            <a:r>
              <a:rPr lang="ru-RU" dirty="0" err="1"/>
              <a:t>глобалізації</a:t>
            </a:r>
            <a:r>
              <a:rPr lang="ru-RU" dirty="0"/>
              <a:t>, коли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державами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спорадичний</a:t>
            </a:r>
            <a:r>
              <a:rPr lang="ru-RU" dirty="0"/>
              <a:t>, </a:t>
            </a:r>
            <a:r>
              <a:rPr lang="ru-RU" dirty="0" err="1"/>
              <a:t>дискретний</a:t>
            </a:r>
            <a:r>
              <a:rPr lang="ru-RU" dirty="0"/>
              <a:t> характер, </a:t>
            </a:r>
            <a:r>
              <a:rPr lang="ru-RU" dirty="0" err="1"/>
              <a:t>обмежуючись</a:t>
            </a:r>
            <a:r>
              <a:rPr lang="ru-RU" dirty="0"/>
              <a:t> </a:t>
            </a:r>
            <a:r>
              <a:rPr lang="ru-RU" dirty="0" err="1"/>
              <a:t>окремим</a:t>
            </a:r>
            <a:r>
              <a:rPr lang="ru-RU" dirty="0"/>
              <a:t> </a:t>
            </a:r>
            <a:r>
              <a:rPr lang="ru-RU" dirty="0" err="1"/>
              <a:t>локальними</a:t>
            </a:r>
            <a:r>
              <a:rPr lang="ru-RU" dirty="0"/>
              <a:t> аренами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територіями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7170" name="Picture 2" descr="Світовий ринок насіння, обробленого інсектицидами, до 2022 року виросте до  $ 5,04 млрд | Пропозиція - Головний журнал з питань агробізнес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857628"/>
            <a:ext cx="4429156" cy="23443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27048"/>
            <a:ext cx="8715436" cy="483091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До </a:t>
            </a:r>
            <a:r>
              <a:rPr lang="ru-RU" dirty="0" err="1"/>
              <a:t>середини</a:t>
            </a:r>
            <a:r>
              <a:rPr lang="ru-RU" dirty="0"/>
              <a:t> ХІХ ст. </a:t>
            </a:r>
            <a:r>
              <a:rPr lang="ru-RU" dirty="0" err="1"/>
              <a:t>глобалізація</a:t>
            </a:r>
            <a:r>
              <a:rPr lang="ru-RU" dirty="0"/>
              <a:t> переходить у </a:t>
            </a:r>
            <a:r>
              <a:rPr lang="ru-RU" dirty="0" err="1"/>
              <a:t>стадію</a:t>
            </a:r>
            <a:r>
              <a:rPr lang="ru-RU" dirty="0"/>
              <a:t> </a:t>
            </a:r>
            <a:r>
              <a:rPr lang="ru-RU" dirty="0" err="1"/>
              <a:t>повільного</a:t>
            </a:r>
            <a:r>
              <a:rPr lang="ru-RU" dirty="0"/>
              <a:t> </a:t>
            </a:r>
            <a:r>
              <a:rPr lang="ru-RU" dirty="0" err="1"/>
              <a:t>прогресування</a:t>
            </a:r>
            <a:r>
              <a:rPr lang="ru-RU" dirty="0"/>
              <a:t>, коли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, </a:t>
            </a:r>
            <a:r>
              <a:rPr lang="ru-RU" dirty="0" err="1"/>
              <a:t>розвивається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вимальовується</a:t>
            </a:r>
            <a:r>
              <a:rPr lang="ru-RU" dirty="0"/>
              <a:t> </a:t>
            </a:r>
            <a:r>
              <a:rPr lang="ru-RU" dirty="0" err="1"/>
              <a:t>профіль</a:t>
            </a:r>
            <a:r>
              <a:rPr lang="ru-RU" dirty="0"/>
              <a:t> </a:t>
            </a:r>
            <a:r>
              <a:rPr lang="ru-RU" dirty="0" err="1"/>
              <a:t>спеціалізації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регіонів</a:t>
            </a:r>
            <a:r>
              <a:rPr lang="ru-RU" dirty="0"/>
              <a:t>. </a:t>
            </a:r>
            <a:r>
              <a:rPr lang="ru-RU" dirty="0" err="1"/>
              <a:t>Наступний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(середина ХІХ ст. – 80-ті роки ХХ ст.) </a:t>
            </a:r>
            <a:r>
              <a:rPr lang="ru-RU" dirty="0" err="1"/>
              <a:t>дістав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/>
              <a:t>структурної</a:t>
            </a:r>
            <a:r>
              <a:rPr lang="ru-RU" dirty="0"/>
              <a:t> </a:t>
            </a:r>
            <a:r>
              <a:rPr lang="ru-RU" dirty="0" err="1"/>
              <a:t>глобалізації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пов’язана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економічним</a:t>
            </a:r>
            <a:r>
              <a:rPr lang="ru-RU" dirty="0"/>
              <a:t> </a:t>
            </a:r>
            <a:r>
              <a:rPr lang="ru-RU" dirty="0" err="1"/>
              <a:t>переділом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 </a:t>
            </a:r>
            <a:r>
              <a:rPr lang="ru-RU" dirty="0" err="1"/>
              <a:t>розпадом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на </a:t>
            </a:r>
            <a:r>
              <a:rPr lang="ru-RU" dirty="0" err="1"/>
              <a:t>протилежні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єдиноборством</a:t>
            </a:r>
            <a:r>
              <a:rPr lang="ru-RU" dirty="0"/>
              <a:t>. </a:t>
            </a:r>
            <a:r>
              <a:rPr lang="ru-RU" dirty="0" err="1"/>
              <a:t>Нарешті</a:t>
            </a:r>
            <a:r>
              <a:rPr lang="ru-RU" dirty="0"/>
              <a:t>, </a:t>
            </a:r>
            <a:r>
              <a:rPr lang="ru-RU" dirty="0" err="1"/>
              <a:t>послідовна</a:t>
            </a:r>
            <a:r>
              <a:rPr lang="ru-RU" dirty="0"/>
              <a:t> форма </a:t>
            </a:r>
            <a:r>
              <a:rPr lang="ru-RU" dirty="0" err="1"/>
              <a:t>глобалізації</a:t>
            </a:r>
            <a:r>
              <a:rPr lang="ru-RU" dirty="0"/>
              <a:t> </a:t>
            </a:r>
            <a:r>
              <a:rPr lang="ru-RU" dirty="0" err="1"/>
              <a:t>розвивається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єдиного</a:t>
            </a:r>
            <a:r>
              <a:rPr lang="ru-RU" dirty="0"/>
              <a:t> </a:t>
            </a:r>
            <a:r>
              <a:rPr lang="ru-RU" dirty="0" err="1"/>
              <a:t>ринкового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як </a:t>
            </a:r>
            <a:r>
              <a:rPr lang="ru-RU" dirty="0" err="1"/>
              <a:t>об’єктивний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важлива</a:t>
            </a:r>
            <a:r>
              <a:rPr lang="ru-RU" dirty="0"/>
              <a:t> </a:t>
            </a:r>
            <a:r>
              <a:rPr lang="ru-RU" dirty="0" err="1"/>
              <a:t>ознака</a:t>
            </a:r>
            <a:r>
              <a:rPr lang="ru-RU" dirty="0"/>
              <a:t> </a:t>
            </a:r>
            <a:r>
              <a:rPr lang="ru-RU" dirty="0" err="1"/>
              <a:t>постіндустріальної</a:t>
            </a:r>
            <a:r>
              <a:rPr lang="ru-RU" dirty="0"/>
              <a:t> </a:t>
            </a:r>
            <a:r>
              <a:rPr lang="ru-RU" dirty="0" err="1"/>
              <a:t>цивілізації</a:t>
            </a:r>
            <a:r>
              <a:rPr lang="ru-RU" dirty="0"/>
              <a:t>.</a:t>
            </a:r>
          </a:p>
          <a:p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</a:t>
            </a:r>
            <a:r>
              <a:rPr lang="ru-RU" dirty="0" err="1"/>
              <a:t>пов'язує</a:t>
            </a:r>
            <a:r>
              <a:rPr lang="ru-RU" dirty="0"/>
              <a:t> генезис </a:t>
            </a:r>
            <a:r>
              <a:rPr lang="ru-RU" dirty="0" err="1"/>
              <a:t>глобалізації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останньою</a:t>
            </a:r>
            <a:r>
              <a:rPr lang="ru-RU" dirty="0"/>
              <a:t> </a:t>
            </a:r>
            <a:r>
              <a:rPr lang="ru-RU" dirty="0" err="1"/>
              <a:t>чвертю</a:t>
            </a:r>
            <a:r>
              <a:rPr lang="ru-RU" dirty="0"/>
              <a:t> ХХ ст., коли вона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визначальним</a:t>
            </a:r>
            <a:r>
              <a:rPr lang="ru-RU" dirty="0"/>
              <a:t> фактором як </a:t>
            </a:r>
            <a:r>
              <a:rPr lang="ru-RU" dirty="0" err="1"/>
              <a:t>національного</a:t>
            </a:r>
            <a:r>
              <a:rPr lang="ru-RU" dirty="0"/>
              <a:t>, так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перетворюється</a:t>
            </a:r>
            <a:r>
              <a:rPr lang="ru-RU" dirty="0"/>
              <a:t> на </a:t>
            </a:r>
            <a:r>
              <a:rPr lang="ru-RU" dirty="0" err="1"/>
              <a:t>домінуючу</a:t>
            </a:r>
            <a:r>
              <a:rPr lang="ru-RU" dirty="0"/>
              <a:t> </a:t>
            </a:r>
            <a:r>
              <a:rPr lang="ru-RU" dirty="0" err="1"/>
              <a:t>тенденцію</a:t>
            </a:r>
            <a:r>
              <a:rPr lang="ru-RU" dirty="0"/>
              <a:t> </a:t>
            </a:r>
            <a:r>
              <a:rPr lang="ru-RU" dirty="0" err="1"/>
              <a:t>світогосподарських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Виникнення</a:t>
            </a:r>
            <a:r>
              <a:rPr lang="ru-RU" b="1" dirty="0"/>
              <a:t> </a:t>
            </a:r>
            <a:r>
              <a:rPr lang="ru-RU" b="1" dirty="0" err="1"/>
              <a:t>світового</a:t>
            </a:r>
            <a:r>
              <a:rPr lang="ru-RU" b="1" dirty="0"/>
              <a:t> </a:t>
            </a:r>
            <a:r>
              <a:rPr lang="ru-RU" b="1" dirty="0" err="1"/>
              <a:t>господарства</a:t>
            </a:r>
            <a:r>
              <a:rPr lang="ru-RU" b="1" dirty="0"/>
              <a:t> </a:t>
            </a:r>
            <a:r>
              <a:rPr lang="ru-RU" b="1" dirty="0" err="1"/>
              <a:t>і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характерні</a:t>
            </a:r>
            <a:r>
              <a:rPr lang="ru-RU" b="1" dirty="0"/>
              <a:t> </a:t>
            </a:r>
            <a:r>
              <a:rPr lang="ru-RU" b="1" dirty="0" err="1"/>
              <a:t>риси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27048"/>
            <a:ext cx="8715436" cy="4830910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привів</a:t>
            </a:r>
            <a:r>
              <a:rPr lang="ru-RU" dirty="0"/>
              <a:t> на </a:t>
            </a:r>
            <a:r>
              <a:rPr lang="ru-RU" dirty="0" err="1"/>
              <a:t>рубіж</a:t>
            </a:r>
            <a:r>
              <a:rPr lang="ru-RU" dirty="0"/>
              <a:t> ХІХ - ХХ </a:t>
            </a:r>
            <a:r>
              <a:rPr lang="ru-RU" dirty="0" err="1"/>
              <a:t>віків</a:t>
            </a:r>
            <a:r>
              <a:rPr lang="ru-RU" dirty="0"/>
              <a:t> до </a:t>
            </a:r>
            <a:r>
              <a:rPr lang="ru-RU" dirty="0" err="1"/>
              <a:t>інтенсифікації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. Яке стало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виходити</a:t>
            </a:r>
            <a:r>
              <a:rPr lang="ru-RU" dirty="0"/>
              <a:t> за рамки </a:t>
            </a:r>
            <a:r>
              <a:rPr lang="ru-RU" dirty="0" err="1"/>
              <a:t>міждержавного</a:t>
            </a:r>
            <a:r>
              <a:rPr lang="ru-RU" dirty="0"/>
              <a:t> </a:t>
            </a:r>
            <a:r>
              <a:rPr lang="ru-RU" dirty="0" err="1"/>
              <a:t>обміну</a:t>
            </a:r>
            <a:r>
              <a:rPr lang="ru-RU" dirty="0"/>
              <a:t> товарами. </a:t>
            </a:r>
            <a:r>
              <a:rPr lang="ru-RU" dirty="0" err="1"/>
              <a:t>Швидкий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сил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ріст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</a:t>
            </a:r>
            <a:r>
              <a:rPr lang="ru-RU" dirty="0" err="1"/>
              <a:t>привів</a:t>
            </a:r>
            <a:r>
              <a:rPr lang="ru-RU" dirty="0"/>
              <a:t> до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Характерною </a:t>
            </a:r>
            <a:r>
              <a:rPr lang="ru-RU" dirty="0" err="1"/>
              <a:t>рисою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міждержавне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товару, </a:t>
            </a: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торгівля</a:t>
            </a:r>
            <a:r>
              <a:rPr lang="ru-RU" dirty="0"/>
              <a:t>.</a:t>
            </a:r>
          </a:p>
          <a:p>
            <a:r>
              <a:rPr lang="ru-RU" dirty="0"/>
              <a:t>При </a:t>
            </a:r>
            <a:r>
              <a:rPr lang="ru-RU" dirty="0" err="1"/>
              <a:t>переході</a:t>
            </a:r>
            <a:r>
              <a:rPr lang="ru-RU" dirty="0"/>
              <a:t> товарного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до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товару,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робочої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. Таким чином, </a:t>
            </a:r>
            <a:r>
              <a:rPr lang="ru-RU" dirty="0" err="1"/>
              <a:t>категорія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уже не </a:t>
            </a:r>
            <a:r>
              <a:rPr lang="ru-RU" dirty="0" err="1"/>
              <a:t>тільки</a:t>
            </a:r>
            <a:r>
              <a:rPr lang="ru-RU" dirty="0"/>
              <a:t> сферу </a:t>
            </a:r>
            <a:r>
              <a:rPr lang="ru-RU" dirty="0" err="1"/>
              <a:t>обігу</a:t>
            </a:r>
            <a:r>
              <a:rPr lang="ru-RU" dirty="0"/>
              <a:t>, а </a:t>
            </a:r>
            <a:r>
              <a:rPr lang="ru-RU" dirty="0" err="1"/>
              <a:t>й</a:t>
            </a:r>
            <a:r>
              <a:rPr lang="ru-RU" dirty="0"/>
              <a:t> сферу </a:t>
            </a:r>
            <a:r>
              <a:rPr lang="ru-RU" dirty="0" err="1"/>
              <a:t>виробництва</a:t>
            </a:r>
            <a:r>
              <a:rPr lang="ru-RU" dirty="0"/>
              <a:t>.</a:t>
            </a:r>
          </a:p>
          <a:p>
            <a:r>
              <a:rPr lang="ru-RU" dirty="0" err="1"/>
              <a:t>Світове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(</a:t>
            </a:r>
            <a:r>
              <a:rPr lang="en-US" dirty="0"/>
              <a:t>world economy)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економік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</a:t>
            </a:r>
            <a:r>
              <a:rPr lang="ru-RU" dirty="0" err="1"/>
              <a:t>мобільними</a:t>
            </a:r>
            <a:r>
              <a:rPr lang="ru-RU" dirty="0"/>
              <a:t> факторами </a:t>
            </a:r>
            <a:r>
              <a:rPr lang="ru-RU" dirty="0" err="1"/>
              <a:t>виробництва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27048"/>
            <a:ext cx="8715436" cy="483091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/>
              <a:t>Світове</a:t>
            </a:r>
            <a:r>
              <a:rPr lang="ru-RU" b="1" dirty="0"/>
              <a:t> (</a:t>
            </a:r>
            <a:r>
              <a:rPr lang="ru-RU" b="1" dirty="0" err="1"/>
              <a:t>всесвітнє</a:t>
            </a:r>
            <a:r>
              <a:rPr lang="ru-RU" b="1" dirty="0"/>
              <a:t>) </a:t>
            </a:r>
            <a:r>
              <a:rPr lang="ru-RU" b="1" dirty="0" err="1"/>
              <a:t>господарство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господарств</a:t>
            </a:r>
            <a:r>
              <a:rPr lang="ru-RU" dirty="0"/>
              <a:t>, </a:t>
            </a:r>
            <a:r>
              <a:rPr lang="ru-RU" dirty="0" err="1"/>
              <a:t>взаємозв’язаних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</a:t>
            </a:r>
            <a:r>
              <a:rPr lang="ru-RU" dirty="0" err="1"/>
              <a:t>поділом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міжнародними</a:t>
            </a:r>
            <a:r>
              <a:rPr lang="ru-RU" dirty="0"/>
              <a:t> </a:t>
            </a:r>
            <a:r>
              <a:rPr lang="ru-RU" dirty="0" err="1"/>
              <a:t>економічними</a:t>
            </a:r>
            <a:r>
              <a:rPr lang="ru-RU" dirty="0"/>
              <a:t> </a:t>
            </a:r>
            <a:r>
              <a:rPr lang="ru-RU" dirty="0" err="1"/>
              <a:t>відносинами</a:t>
            </a:r>
            <a:r>
              <a:rPr lang="ru-RU" dirty="0"/>
              <a:t>.</a:t>
            </a:r>
          </a:p>
          <a:p>
            <a:r>
              <a:rPr lang="ru-RU" b="1" dirty="0" err="1"/>
              <a:t>Сучасне</a:t>
            </a:r>
            <a:r>
              <a:rPr lang="ru-RU" b="1" dirty="0"/>
              <a:t> </a:t>
            </a:r>
            <a:r>
              <a:rPr lang="ru-RU" b="1" dirty="0" err="1"/>
              <a:t>світове</a:t>
            </a:r>
            <a:r>
              <a:rPr lang="ru-RU" b="1" dirty="0"/>
              <a:t> </a:t>
            </a:r>
            <a:r>
              <a:rPr lang="ru-RU" b="1" dirty="0" err="1"/>
              <a:t>господарство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економік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тісній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взаємозалежності</a:t>
            </a:r>
            <a:r>
              <a:rPr lang="ru-RU" dirty="0"/>
              <a:t>, </a:t>
            </a:r>
            <a:r>
              <a:rPr lang="ru-RU" dirty="0" err="1"/>
              <a:t>глобальний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організм</a:t>
            </a:r>
            <a:r>
              <a:rPr lang="ru-RU" dirty="0"/>
              <a:t>, </a:t>
            </a:r>
            <a:r>
              <a:rPr lang="ru-RU" dirty="0" err="1"/>
              <a:t>підпорядкований</a:t>
            </a:r>
            <a:r>
              <a:rPr lang="ru-RU" dirty="0"/>
              <a:t> </a:t>
            </a:r>
            <a:r>
              <a:rPr lang="ru-RU" dirty="0" err="1"/>
              <a:t>об’єктивним</a:t>
            </a:r>
            <a:r>
              <a:rPr lang="ru-RU" dirty="0"/>
              <a:t> законам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.</a:t>
            </a:r>
          </a:p>
          <a:p>
            <a:r>
              <a:rPr lang="ru-RU" dirty="0" err="1"/>
              <a:t>Світове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у </a:t>
            </a:r>
            <a:r>
              <a:rPr lang="ru-RU" dirty="0" err="1"/>
              <a:t>взаємозв’язку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продуктивними</a:t>
            </a:r>
            <a:r>
              <a:rPr lang="ru-RU" dirty="0"/>
              <a:t> силами та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механізмом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27048"/>
            <a:ext cx="8715436" cy="483091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При </a:t>
            </a:r>
            <a:r>
              <a:rPr lang="ru-RU" dirty="0" err="1"/>
              <a:t>широкій</a:t>
            </a:r>
            <a:r>
              <a:rPr lang="ru-RU" dirty="0"/>
              <a:t> </a:t>
            </a:r>
            <a:r>
              <a:rPr lang="ru-RU" dirty="0" err="1"/>
              <a:t>трактовці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любий</a:t>
            </a:r>
            <a:r>
              <a:rPr lang="ru-RU" dirty="0"/>
              <a:t> товар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як </a:t>
            </a:r>
            <a:r>
              <a:rPr lang="ru-RU" dirty="0" err="1"/>
              <a:t>використаний</a:t>
            </a:r>
            <a:r>
              <a:rPr lang="ru-RU" dirty="0"/>
              <a:t> фактор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</a:t>
            </a:r>
          </a:p>
          <a:p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одержаний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товар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знову</a:t>
            </a:r>
            <a:r>
              <a:rPr lang="ru-RU" dirty="0"/>
              <a:t> </a:t>
            </a:r>
            <a:r>
              <a:rPr lang="ru-RU" dirty="0" err="1"/>
              <a:t>використаний</a:t>
            </a:r>
            <a:r>
              <a:rPr lang="ru-RU" dirty="0"/>
              <a:t> як фактор </a:t>
            </a:r>
            <a:r>
              <a:rPr lang="ru-RU" dirty="0" err="1"/>
              <a:t>виробництва</a:t>
            </a:r>
            <a:r>
              <a:rPr lang="ru-RU" dirty="0"/>
              <a:t>.</a:t>
            </a:r>
          </a:p>
          <a:p>
            <a:r>
              <a:rPr lang="ru-RU" dirty="0" err="1"/>
              <a:t>Наприклад</a:t>
            </a:r>
            <a:r>
              <a:rPr lang="ru-RU" dirty="0"/>
              <a:t>: </a:t>
            </a:r>
            <a:r>
              <a:rPr lang="ru-RU" dirty="0" err="1"/>
              <a:t>добуте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 </a:t>
            </a:r>
            <a:r>
              <a:rPr lang="ru-RU" dirty="0" err="1"/>
              <a:t>продається</a:t>
            </a:r>
            <a:r>
              <a:rPr lang="ru-RU" dirty="0"/>
              <a:t> на ринку </a:t>
            </a:r>
            <a:r>
              <a:rPr lang="ru-RU" dirty="0" err="1"/>
              <a:t>і</a:t>
            </a:r>
            <a:r>
              <a:rPr lang="ru-RU" dirty="0"/>
              <a:t> тому </a:t>
            </a:r>
            <a:r>
              <a:rPr lang="ru-RU" dirty="0" err="1"/>
              <a:t>розглядається</a:t>
            </a:r>
            <a:r>
              <a:rPr lang="ru-RU" dirty="0"/>
              <a:t> як товар,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продають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використати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для плавки </a:t>
            </a:r>
            <a:r>
              <a:rPr lang="ru-RU" dirty="0" err="1"/>
              <a:t>сталі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вугіль</a:t>
            </a:r>
            <a:r>
              <a:rPr lang="ru-RU" dirty="0"/>
              <a:t> – фактор </a:t>
            </a:r>
            <a:r>
              <a:rPr lang="ru-RU" dirty="0" err="1"/>
              <a:t>виробництва</a:t>
            </a:r>
            <a:r>
              <a:rPr lang="ru-RU" dirty="0"/>
              <a:t>. Молоко,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товаром </a:t>
            </a:r>
            <a:r>
              <a:rPr lang="ru-RU" dirty="0" err="1"/>
              <a:t>і</a:t>
            </a:r>
            <a:r>
              <a:rPr lang="ru-RU" dirty="0"/>
              <a:t> фактором </a:t>
            </a:r>
            <a:r>
              <a:rPr lang="ru-RU" dirty="0" err="1"/>
              <a:t>виробництва</a:t>
            </a:r>
            <a:r>
              <a:rPr lang="ru-RU" dirty="0"/>
              <a:t>.</a:t>
            </a:r>
          </a:p>
          <a:p>
            <a:r>
              <a:rPr lang="ru-RU" dirty="0"/>
              <a:t>Основою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як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r>
              <a:rPr lang="ru-RU" dirty="0" err="1"/>
              <a:t>Різниця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не</a:t>
            </a:r>
            <a:r>
              <a:rPr lang="ru-RU" dirty="0"/>
              <a:t> </a:t>
            </a:r>
            <a:r>
              <a:rPr lang="ru-RU" dirty="0" err="1"/>
              <a:t>стільки</a:t>
            </a:r>
            <a:r>
              <a:rPr lang="ru-RU" dirty="0"/>
              <a:t> через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через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r>
              <a:rPr lang="ru-RU" dirty="0" err="1"/>
              <a:t>Світове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доповнює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новими</a:t>
            </a:r>
            <a:r>
              <a:rPr lang="ru-RU" dirty="0"/>
              <a:t> </a:t>
            </a:r>
            <a:r>
              <a:rPr lang="ru-RU" dirty="0" err="1"/>
              <a:t>суттєвими</a:t>
            </a:r>
            <a:r>
              <a:rPr lang="ru-RU" dirty="0"/>
              <a:t> рисами, </a:t>
            </a:r>
            <a:r>
              <a:rPr lang="ru-RU" dirty="0" err="1"/>
              <a:t>пов’язаними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міжнародною</a:t>
            </a:r>
            <a:r>
              <a:rPr lang="ru-RU" dirty="0"/>
              <a:t> </a:t>
            </a:r>
            <a:r>
              <a:rPr lang="ru-RU" dirty="0" err="1"/>
              <a:t>мобільністю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27048"/>
            <a:ext cx="8786874" cy="4830910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:</a:t>
            </a:r>
          </a:p>
          <a:p>
            <a:pPr lvl="1">
              <a:buFont typeface="Wingdings" pitchFamily="2" charset="2"/>
              <a:buChar char="v"/>
            </a:pPr>
            <a:r>
              <a:rPr lang="ru-RU" dirty="0" err="1">
                <a:solidFill>
                  <a:schemeClr val="tx1"/>
                </a:solidFill>
              </a:rPr>
              <a:t>розвиток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переміщення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факторів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виробництва</a:t>
            </a:r>
            <a:r>
              <a:rPr lang="ru-RU" dirty="0">
                <a:solidFill>
                  <a:schemeClr val="tx1"/>
                </a:solidFill>
              </a:rPr>
              <a:t>, перш за все в формах </a:t>
            </a:r>
            <a:r>
              <a:rPr lang="ru-RU" dirty="0" err="1">
                <a:solidFill>
                  <a:schemeClr val="tx1"/>
                </a:solidFill>
              </a:rPr>
              <a:t>вивозу</a:t>
            </a:r>
            <a:r>
              <a:rPr lang="ru-RU" dirty="0">
                <a:solidFill>
                  <a:schemeClr val="tx1"/>
                </a:solidFill>
              </a:rPr>
              <a:t> – ввозу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, роб. </a:t>
            </a:r>
            <a:r>
              <a:rPr lang="ru-RU" dirty="0" err="1">
                <a:solidFill>
                  <a:schemeClr val="tx1"/>
                </a:solidFill>
              </a:rPr>
              <a:t>сили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технології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lvl="1">
              <a:buFont typeface="Wingdings" pitchFamily="2" charset="2"/>
              <a:buChar char="v"/>
            </a:pPr>
            <a:r>
              <a:rPr lang="ru-RU" dirty="0" err="1">
                <a:solidFill>
                  <a:schemeClr val="tx1"/>
                </a:solidFill>
              </a:rPr>
              <a:t>зростання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цій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основі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міжнародних</a:t>
            </a:r>
            <a:r>
              <a:rPr lang="ru-RU" dirty="0">
                <a:solidFill>
                  <a:schemeClr val="tx1"/>
                </a:solidFill>
              </a:rPr>
              <a:t> форм </a:t>
            </a:r>
            <a:r>
              <a:rPr lang="ru-RU" dirty="0" err="1">
                <a:solidFill>
                  <a:schemeClr val="tx1"/>
                </a:solidFill>
              </a:rPr>
              <a:t>виробництва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підприємствах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розташованих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декількох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країнах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насамперед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</a:t>
            </a:r>
            <a:r>
              <a:rPr lang="ru-RU" dirty="0">
                <a:solidFill>
                  <a:schemeClr val="tx1"/>
                </a:solidFill>
              </a:rPr>
              <a:t> рамках ТНК;</a:t>
            </a:r>
          </a:p>
          <a:p>
            <a:pPr lvl="1">
              <a:buFont typeface="Wingdings" pitchFamily="2" charset="2"/>
              <a:buChar char="v"/>
            </a:pPr>
            <a:r>
              <a:rPr lang="ru-RU" dirty="0" err="1">
                <a:solidFill>
                  <a:schemeClr val="tx1"/>
                </a:solidFill>
              </a:rPr>
              <a:t>економічна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політика</a:t>
            </a:r>
            <a:r>
              <a:rPr lang="ru-RU" dirty="0">
                <a:solidFill>
                  <a:schemeClr val="tx1"/>
                </a:solidFill>
              </a:rPr>
              <a:t> держав у </a:t>
            </a:r>
            <a:r>
              <a:rPr lang="ru-RU" dirty="0" err="1">
                <a:solidFill>
                  <a:schemeClr val="tx1"/>
                </a:solidFill>
              </a:rPr>
              <a:t>підтримці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руху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товарів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факторів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виробництва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двосторонній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багатосторонній</a:t>
            </a:r>
            <a:r>
              <a:rPr lang="ru-RU" dirty="0">
                <a:solidFill>
                  <a:schemeClr val="tx1"/>
                </a:solidFill>
              </a:rPr>
              <a:t> основах;</a:t>
            </a:r>
          </a:p>
          <a:p>
            <a:pPr lvl="1">
              <a:buFont typeface="Wingdings" pitchFamily="2" charset="2"/>
              <a:buChar char="v"/>
            </a:pPr>
            <a:r>
              <a:rPr lang="ru-RU" dirty="0" err="1">
                <a:solidFill>
                  <a:schemeClr val="tx1"/>
                </a:solidFill>
              </a:rPr>
              <a:t>виникнення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економіки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відкритого</a:t>
            </a:r>
            <a:r>
              <a:rPr lang="ru-RU" dirty="0">
                <a:solidFill>
                  <a:schemeClr val="tx1"/>
                </a:solidFill>
              </a:rPr>
              <a:t> типу в рамках </a:t>
            </a:r>
            <a:r>
              <a:rPr lang="ru-RU" dirty="0" err="1">
                <a:solidFill>
                  <a:schemeClr val="tx1"/>
                </a:solidFill>
              </a:rPr>
              <a:t>багатьох</a:t>
            </a:r>
            <a:r>
              <a:rPr lang="ru-RU" dirty="0">
                <a:solidFill>
                  <a:schemeClr val="tx1"/>
                </a:solidFill>
              </a:rPr>
              <a:t> держав </a:t>
            </a:r>
            <a:r>
              <a:rPr lang="ru-RU" dirty="0" err="1">
                <a:solidFill>
                  <a:schemeClr val="tx1"/>
                </a:solidFill>
              </a:rPr>
              <a:t>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міждержавних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об'єднань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/>
              <a:t>Таким чином, </a:t>
            </a:r>
            <a:r>
              <a:rPr lang="ru-RU" dirty="0" err="1"/>
              <a:t>світове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стадією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яка </a:t>
            </a:r>
            <a:r>
              <a:rPr lang="ru-RU" dirty="0" err="1"/>
              <a:t>включає</a:t>
            </a:r>
            <a:r>
              <a:rPr lang="ru-RU" dirty="0"/>
              <a:t> попри </a:t>
            </a:r>
            <a:r>
              <a:rPr lang="ru-RU" dirty="0" err="1"/>
              <a:t>традиційну</a:t>
            </a:r>
            <a:r>
              <a:rPr lang="ru-RU" dirty="0"/>
              <a:t> </a:t>
            </a:r>
            <a:r>
              <a:rPr lang="ru-RU" dirty="0" err="1"/>
              <a:t>міжнародну</a:t>
            </a:r>
            <a:r>
              <a:rPr lang="ru-RU" dirty="0"/>
              <a:t> </a:t>
            </a:r>
            <a:r>
              <a:rPr lang="ru-RU" dirty="0" err="1"/>
              <a:t>торгівлю</a:t>
            </a:r>
            <a:r>
              <a:rPr lang="ru-RU" dirty="0"/>
              <a:t> </a:t>
            </a:r>
            <a:r>
              <a:rPr lang="ru-RU" dirty="0" err="1"/>
              <a:t>вивіз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</a:t>
            </a:r>
            <a:r>
              <a:rPr lang="ru-RU" dirty="0" err="1"/>
              <a:t>міжнародну</a:t>
            </a:r>
            <a:r>
              <a:rPr lang="ru-RU" dirty="0"/>
              <a:t> </a:t>
            </a:r>
            <a:r>
              <a:rPr lang="ru-RU" dirty="0" err="1"/>
              <a:t>міграцію</a:t>
            </a:r>
            <a:r>
              <a:rPr lang="ru-RU" dirty="0"/>
              <a:t> </a:t>
            </a:r>
            <a:r>
              <a:rPr lang="ru-RU" dirty="0" err="1"/>
              <a:t>робочої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торгівлю</a:t>
            </a:r>
            <a:r>
              <a:rPr lang="ru-RU" dirty="0"/>
              <a:t> </a:t>
            </a:r>
            <a:r>
              <a:rPr lang="ru-RU" dirty="0" err="1"/>
              <a:t>технологією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утворюючись</a:t>
            </a:r>
            <a:r>
              <a:rPr lang="ru-RU" dirty="0"/>
              <a:t> на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міжнародні</a:t>
            </a:r>
            <a:r>
              <a:rPr lang="ru-RU" dirty="0"/>
              <a:t> по </a:t>
            </a:r>
            <a:r>
              <a:rPr lang="ru-RU" dirty="0" err="1"/>
              <a:t>своєму</a:t>
            </a:r>
            <a:r>
              <a:rPr lang="ru-RU" dirty="0"/>
              <a:t> характеру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</a:p>
          <a:p>
            <a:r>
              <a:rPr lang="ru-RU" dirty="0" err="1"/>
              <a:t>Регулюється</a:t>
            </a:r>
            <a:r>
              <a:rPr lang="ru-RU" dirty="0"/>
              <a:t> </a:t>
            </a:r>
            <a:r>
              <a:rPr lang="ru-RU" dirty="0" err="1"/>
              <a:t>світове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представлених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гарантій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)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міждержавної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заключення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 про </a:t>
            </a:r>
            <a:r>
              <a:rPr lang="ru-RU" dirty="0" err="1"/>
              <a:t>уникнення</a:t>
            </a:r>
            <a:r>
              <a:rPr lang="ru-RU" dirty="0"/>
              <a:t> </a:t>
            </a:r>
            <a:r>
              <a:rPr lang="ru-RU" dirty="0" err="1"/>
              <a:t>двійного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err="1"/>
              <a:t>Світовий</a:t>
            </a:r>
            <a:r>
              <a:rPr lang="ru-RU" b="1" dirty="0"/>
              <a:t> </a:t>
            </a:r>
            <a:r>
              <a:rPr lang="ru-RU" b="1" dirty="0" err="1"/>
              <a:t>ринок</a:t>
            </a:r>
            <a:r>
              <a:rPr lang="ru-RU" dirty="0"/>
              <a:t> – (</a:t>
            </a:r>
            <a:r>
              <a:rPr lang="en-US" dirty="0"/>
              <a:t>world market) – </a:t>
            </a:r>
            <a:r>
              <a:rPr lang="ru-RU" dirty="0"/>
              <a:t>сфера </a:t>
            </a:r>
            <a:r>
              <a:rPr lang="ru-RU" dirty="0" err="1"/>
              <a:t>стійких</a:t>
            </a:r>
            <a:r>
              <a:rPr lang="ru-RU" dirty="0"/>
              <a:t> </a:t>
            </a:r>
            <a:r>
              <a:rPr lang="ru-RU" dirty="0" err="1"/>
              <a:t>товарно-грошових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, основою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</a:t>
            </a:r>
          </a:p>
        </p:txBody>
      </p:sp>
      <p:pic>
        <p:nvPicPr>
          <p:cNvPr id="19458" name="Picture 2" descr="Світовий ринок праці: трохи нового та несподіваного - публікації на Jobs.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357562"/>
            <a:ext cx="4762500" cy="2619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527048"/>
            <a:ext cx="8786874" cy="483091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 рамках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економіка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все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відкритою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орієнтованою</a:t>
            </a:r>
            <a:r>
              <a:rPr lang="ru-RU" dirty="0"/>
              <a:t> на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економічне</a:t>
            </a:r>
            <a:r>
              <a:rPr lang="ru-RU" dirty="0"/>
              <a:t> </a:t>
            </a:r>
            <a:r>
              <a:rPr lang="ru-RU" dirty="0" err="1"/>
              <a:t>співробітництво</a:t>
            </a:r>
            <a:r>
              <a:rPr lang="ru-RU" dirty="0"/>
              <a:t>.</a:t>
            </a:r>
          </a:p>
          <a:p>
            <a:r>
              <a:rPr lang="ru-RU" dirty="0" err="1"/>
              <a:t>Економіка</a:t>
            </a:r>
            <a:r>
              <a:rPr lang="ru-RU" dirty="0"/>
              <a:t> </a:t>
            </a:r>
            <a:r>
              <a:rPr lang="ru-RU" dirty="0" err="1"/>
              <a:t>відкритого</a:t>
            </a:r>
            <a:r>
              <a:rPr lang="ru-RU" dirty="0"/>
              <a:t> типу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ліквідацію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монополії</a:t>
            </a:r>
            <a:r>
              <a:rPr lang="ru-RU" dirty="0"/>
              <a:t>,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форм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підприємництва</a:t>
            </a:r>
            <a:r>
              <a:rPr lang="ru-RU" dirty="0"/>
              <a:t>, </a:t>
            </a:r>
            <a:r>
              <a:rPr lang="ru-RU" dirty="0" err="1"/>
              <a:t>організацію</a:t>
            </a:r>
            <a:r>
              <a:rPr lang="ru-RU" dirty="0"/>
              <a:t> зон </a:t>
            </a:r>
            <a:r>
              <a:rPr lang="ru-RU" dirty="0" err="1"/>
              <a:t>вільного</a:t>
            </a:r>
            <a:r>
              <a:rPr lang="ru-RU" dirty="0"/>
              <a:t> </a:t>
            </a:r>
            <a:r>
              <a:rPr lang="ru-RU" dirty="0" err="1"/>
              <a:t>підприємництва</a:t>
            </a:r>
            <a:r>
              <a:rPr lang="ru-RU" dirty="0"/>
              <a:t>, </a:t>
            </a:r>
            <a:r>
              <a:rPr lang="ru-RU" dirty="0" err="1"/>
              <a:t>інтеграцію</a:t>
            </a:r>
            <a:r>
              <a:rPr lang="ru-RU" dirty="0"/>
              <a:t> </a:t>
            </a:r>
            <a:r>
              <a:rPr lang="ru-RU" dirty="0" err="1"/>
              <a:t>господарського</a:t>
            </a:r>
            <a:r>
              <a:rPr lang="ru-RU" dirty="0"/>
              <a:t> комплексу в </a:t>
            </a:r>
            <a:r>
              <a:rPr lang="ru-RU" dirty="0" err="1"/>
              <a:t>світове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та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.</a:t>
            </a:r>
          </a:p>
          <a:p>
            <a:r>
              <a:rPr lang="ru-RU" dirty="0"/>
              <a:t>Одним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переходу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сприятливий</a:t>
            </a:r>
            <a:r>
              <a:rPr lang="ru-RU" dirty="0"/>
              <a:t> </a:t>
            </a:r>
            <a:r>
              <a:rPr lang="ru-RU" dirty="0" err="1"/>
              <a:t>інвестиційний</a:t>
            </a:r>
            <a:r>
              <a:rPr lang="ru-RU" dirty="0"/>
              <a:t> </a:t>
            </a:r>
            <a:r>
              <a:rPr lang="ru-RU" dirty="0" err="1"/>
              <a:t>клімат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стимулює</a:t>
            </a:r>
            <a:r>
              <a:rPr lang="ru-RU" dirty="0"/>
              <a:t> </a:t>
            </a:r>
            <a:r>
              <a:rPr lang="ru-RU" dirty="0" err="1"/>
              <a:t>приплив</a:t>
            </a:r>
            <a:r>
              <a:rPr lang="ru-RU" dirty="0"/>
              <a:t> </a:t>
            </a:r>
            <a:r>
              <a:rPr lang="ru-RU" dirty="0" err="1"/>
              <a:t>капіталовкладень</a:t>
            </a:r>
            <a:r>
              <a:rPr lang="ru-RU" dirty="0"/>
              <a:t>,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/>
              <a:t>товарів</a:t>
            </a:r>
            <a:r>
              <a:rPr lang="ru-RU" dirty="0"/>
              <a:t>. </a:t>
            </a:r>
            <a:r>
              <a:rPr lang="ru-RU" dirty="0" err="1"/>
              <a:t>Внутрішній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доступний</a:t>
            </a:r>
            <a:r>
              <a:rPr lang="ru-RU" dirty="0"/>
              <a:t> для таких </a:t>
            </a:r>
            <a:r>
              <a:rPr lang="ru-RU" dirty="0" err="1"/>
              <a:t>надходжень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відкрита</a:t>
            </a:r>
            <a:r>
              <a:rPr lang="ru-RU" dirty="0"/>
              <a:t> </a:t>
            </a:r>
            <a:r>
              <a:rPr lang="ru-RU" dirty="0" err="1"/>
              <a:t>економіка</a:t>
            </a:r>
            <a:r>
              <a:rPr lang="ru-RU" dirty="0"/>
              <a:t> не </a:t>
            </a:r>
            <a:r>
              <a:rPr lang="ru-RU" dirty="0" err="1"/>
              <a:t>допускає</a:t>
            </a:r>
            <a:r>
              <a:rPr lang="ru-RU" dirty="0"/>
              <a:t> </a:t>
            </a:r>
            <a:r>
              <a:rPr lang="ru-RU" dirty="0" err="1"/>
              <a:t>безконтрольності</a:t>
            </a:r>
            <a:r>
              <a:rPr lang="ru-RU" dirty="0"/>
              <a:t> у </a:t>
            </a:r>
            <a:r>
              <a:rPr lang="ru-RU" dirty="0" err="1"/>
              <a:t>зовнішньоекономічних</a:t>
            </a:r>
            <a:r>
              <a:rPr lang="ru-RU" dirty="0"/>
              <a:t> </a:t>
            </a:r>
            <a:r>
              <a:rPr lang="ru-RU" dirty="0" err="1"/>
              <a:t>зв’язках</a:t>
            </a:r>
            <a:r>
              <a:rPr lang="ru-RU" dirty="0"/>
              <a:t>. Вона </a:t>
            </a:r>
            <a:r>
              <a:rPr lang="ru-RU" dirty="0" err="1"/>
              <a:t>вимагає</a:t>
            </a:r>
            <a:r>
              <a:rPr lang="ru-RU" dirty="0"/>
              <a:t> активного державного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експорту</a:t>
            </a:r>
            <a:r>
              <a:rPr lang="ru-RU" dirty="0"/>
              <a:t> та </a:t>
            </a:r>
            <a:r>
              <a:rPr lang="ru-RU" dirty="0" err="1"/>
              <a:t>імпорту</a:t>
            </a:r>
            <a:r>
              <a:rPr lang="ru-RU" dirty="0"/>
              <a:t>,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</a:t>
            </a:r>
            <a:r>
              <a:rPr lang="ru-RU" dirty="0" err="1"/>
              <a:t>митної</a:t>
            </a:r>
            <a:r>
              <a:rPr lang="ru-RU" dirty="0"/>
              <a:t>, </a:t>
            </a:r>
            <a:r>
              <a:rPr lang="ru-RU" dirty="0" err="1"/>
              <a:t>валютної</a:t>
            </a:r>
            <a:r>
              <a:rPr lang="ru-RU" dirty="0"/>
              <a:t>, </a:t>
            </a:r>
            <a:r>
              <a:rPr lang="ru-RU" dirty="0" err="1"/>
              <a:t>податкової</a:t>
            </a:r>
            <a:r>
              <a:rPr lang="ru-RU" dirty="0"/>
              <a:t>, </a:t>
            </a:r>
            <a:r>
              <a:rPr lang="ru-RU" dirty="0" err="1"/>
              <a:t>кредитної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інвестиційної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не </a:t>
            </a:r>
            <a:r>
              <a:rPr lang="ru-RU" dirty="0" err="1"/>
              <a:t>допустити</a:t>
            </a:r>
            <a:r>
              <a:rPr lang="ru-RU" dirty="0"/>
              <a:t> </a:t>
            </a:r>
            <a:r>
              <a:rPr lang="ru-RU" dirty="0" err="1"/>
              <a:t>одностороннього</a:t>
            </a:r>
            <a:r>
              <a:rPr lang="ru-RU" dirty="0"/>
              <a:t> </a:t>
            </a:r>
            <a:r>
              <a:rPr lang="ru-RU" dirty="0" err="1"/>
              <a:t>переважання</a:t>
            </a:r>
            <a:r>
              <a:rPr lang="ru-RU" dirty="0"/>
              <a:t>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розвиненіших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3091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/>
              <a:t>Світовий</a:t>
            </a:r>
            <a:r>
              <a:rPr lang="ru-RU" b="1" dirty="0"/>
              <a:t> </a:t>
            </a:r>
            <a:r>
              <a:rPr lang="ru-RU" b="1" dirty="0" err="1"/>
              <a:t>ринок</a:t>
            </a:r>
            <a:r>
              <a:rPr lang="ru-RU" b="1" dirty="0"/>
              <a:t> </a:t>
            </a:r>
            <a:r>
              <a:rPr lang="ru-RU" b="1" dirty="0" err="1"/>
              <a:t>характеризується</a:t>
            </a:r>
            <a:r>
              <a:rPr lang="ru-RU" b="1" dirty="0"/>
              <a:t> </a:t>
            </a:r>
            <a:r>
              <a:rPr lang="ru-RU" b="1" dirty="0" err="1"/>
              <a:t>наступними</a:t>
            </a:r>
            <a:r>
              <a:rPr lang="ru-RU" b="1" dirty="0"/>
              <a:t> </a:t>
            </a:r>
            <a:r>
              <a:rPr lang="ru-RU" b="1" dirty="0" err="1"/>
              <a:t>основними</a:t>
            </a:r>
            <a:r>
              <a:rPr lang="ru-RU" b="1" dirty="0"/>
              <a:t> рисами:</a:t>
            </a:r>
            <a:endParaRPr lang="ru-RU" dirty="0"/>
          </a:p>
          <a:p>
            <a:pPr lvl="1">
              <a:buFont typeface="Wingdings" pitchFamily="2" charset="2"/>
              <a:buChar char="q"/>
            </a:pPr>
            <a:r>
              <a:rPr lang="ru-RU" dirty="0" err="1">
                <a:solidFill>
                  <a:schemeClr val="tx1"/>
                </a:solidFill>
              </a:rPr>
              <a:t>він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категорією</a:t>
            </a:r>
            <a:r>
              <a:rPr lang="ru-RU" dirty="0">
                <a:solidFill>
                  <a:schemeClr val="tx1"/>
                </a:solidFill>
              </a:rPr>
              <a:t> товарного </a:t>
            </a:r>
            <a:r>
              <a:rPr lang="ru-RU" dirty="0" err="1">
                <a:solidFill>
                  <a:schemeClr val="tx1"/>
                </a:solidFill>
              </a:rPr>
              <a:t>виробництва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виходить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пошуках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збуту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своєї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продукції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національні</a:t>
            </a:r>
            <a:r>
              <a:rPr lang="ru-RU" dirty="0">
                <a:solidFill>
                  <a:schemeClr val="tx1"/>
                </a:solidFill>
              </a:rPr>
              <a:t> рамки;</a:t>
            </a:r>
          </a:p>
          <a:p>
            <a:pPr lvl="1">
              <a:buFont typeface="Wingdings" pitchFamily="2" charset="2"/>
              <a:buChar char="q"/>
            </a:pPr>
            <a:r>
              <a:rPr lang="ru-RU" dirty="0" err="1">
                <a:solidFill>
                  <a:schemeClr val="tx1"/>
                </a:solidFill>
              </a:rPr>
              <a:t>він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проявляється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міждержавному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переміщенні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товарів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знаходяться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впливом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тільки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внутрішнього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але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зовнішнього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попиту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пропозиції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lvl="1">
              <a:buFont typeface="Wingdings" pitchFamily="2" charset="2"/>
              <a:buChar char="q"/>
            </a:pPr>
            <a:r>
              <a:rPr lang="ru-RU" dirty="0" err="1">
                <a:solidFill>
                  <a:schemeClr val="tx1"/>
                </a:solidFill>
              </a:rPr>
              <a:t>він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оптимізує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використання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факторів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виробництва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підказуючи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виробнику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яких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галузях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регіонах</a:t>
            </a:r>
            <a:r>
              <a:rPr lang="ru-RU" dirty="0">
                <a:solidFill>
                  <a:schemeClr val="tx1"/>
                </a:solidFill>
              </a:rPr>
              <a:t> вони </a:t>
            </a:r>
            <a:r>
              <a:rPr lang="ru-RU" dirty="0" err="1">
                <a:solidFill>
                  <a:schemeClr val="tx1"/>
                </a:solidFill>
              </a:rPr>
              <a:t>можуть</a:t>
            </a:r>
            <a:r>
              <a:rPr lang="ru-RU" dirty="0">
                <a:solidFill>
                  <a:schemeClr val="tx1"/>
                </a:solidFill>
              </a:rPr>
              <a:t> бути </a:t>
            </a:r>
            <a:r>
              <a:rPr lang="ru-RU" dirty="0" err="1">
                <a:solidFill>
                  <a:schemeClr val="tx1"/>
                </a:solidFill>
              </a:rPr>
              <a:t>використані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найбільш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ефективно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lvl="1">
              <a:buFont typeface="Wingdings" pitchFamily="2" charset="2"/>
              <a:buChar char="q"/>
            </a:pPr>
            <a:r>
              <a:rPr lang="ru-RU" dirty="0" err="1">
                <a:solidFill>
                  <a:schemeClr val="tx1"/>
                </a:solidFill>
              </a:rPr>
              <a:t>він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виконує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функцію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санубальна</a:t>
            </a:r>
            <a:r>
              <a:rPr lang="ru-RU" dirty="0">
                <a:solidFill>
                  <a:schemeClr val="tx1"/>
                </a:solidFill>
              </a:rPr>
              <a:t>), яка </a:t>
            </a:r>
            <a:r>
              <a:rPr lang="ru-RU" dirty="0" err="1">
                <a:solidFill>
                  <a:schemeClr val="tx1"/>
                </a:solidFill>
              </a:rPr>
              <a:t>дозволяє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забраковувати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обміну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товари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</a:t>
            </a:r>
            <a:r>
              <a:rPr lang="ru-RU" dirty="0">
                <a:solidFill>
                  <a:schemeClr val="tx1"/>
                </a:solidFill>
              </a:rPr>
              <a:t> часто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виробників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не в </a:t>
            </a:r>
            <a:r>
              <a:rPr lang="ru-RU" dirty="0" err="1">
                <a:solidFill>
                  <a:schemeClr val="tx1"/>
                </a:solidFill>
              </a:rPr>
              <a:t>змозі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забезпечити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міжнародний</a:t>
            </a:r>
            <a:r>
              <a:rPr lang="ru-RU" dirty="0">
                <a:solidFill>
                  <a:schemeClr val="tx1"/>
                </a:solidFill>
              </a:rPr>
              <a:t> стандарт </a:t>
            </a:r>
            <a:r>
              <a:rPr lang="ru-RU" dirty="0" err="1">
                <a:solidFill>
                  <a:schemeClr val="tx1"/>
                </a:solidFill>
              </a:rPr>
              <a:t>якості</a:t>
            </a:r>
            <a:r>
              <a:rPr lang="ru-RU" dirty="0">
                <a:solidFill>
                  <a:schemeClr val="tx1"/>
                </a:solidFill>
              </a:rPr>
              <a:t> при </a:t>
            </a:r>
            <a:r>
              <a:rPr lang="ru-RU" dirty="0" err="1">
                <a:solidFill>
                  <a:schemeClr val="tx1"/>
                </a:solidFill>
              </a:rPr>
              <a:t>конкурентних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цінах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lvl="1">
              <a:buFont typeface="Wingdings" pitchFamily="2" charset="2"/>
              <a:buChar char="q"/>
            </a:pPr>
            <a:r>
              <a:rPr lang="ru-RU" dirty="0">
                <a:solidFill>
                  <a:schemeClr val="tx1"/>
                </a:solidFill>
              </a:rPr>
              <a:t>на </a:t>
            </a:r>
            <a:r>
              <a:rPr lang="ru-RU" dirty="0" err="1">
                <a:solidFill>
                  <a:schemeClr val="tx1"/>
                </a:solidFill>
              </a:rPr>
              <a:t>ньому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існує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особлива</a:t>
            </a:r>
            <a:r>
              <a:rPr lang="ru-RU" dirty="0">
                <a:solidFill>
                  <a:schemeClr val="tx1"/>
                </a:solidFill>
              </a:rPr>
              <a:t> система </a:t>
            </a:r>
            <a:r>
              <a:rPr lang="ru-RU" dirty="0" err="1">
                <a:solidFill>
                  <a:schemeClr val="tx1"/>
                </a:solidFill>
              </a:rPr>
              <a:t>цін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світові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5947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Товар,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на </a:t>
            </a:r>
            <a:r>
              <a:rPr lang="ru-RU" dirty="0" err="1"/>
              <a:t>світовому</a:t>
            </a:r>
            <a:r>
              <a:rPr lang="ru-RU" dirty="0"/>
              <a:t> ринку в </a:t>
            </a:r>
            <a:r>
              <a:rPr lang="ru-RU" dirty="0" err="1"/>
              <a:t>фазі</a:t>
            </a:r>
            <a:r>
              <a:rPr lang="ru-RU" dirty="0"/>
              <a:t> </a:t>
            </a:r>
            <a:r>
              <a:rPr lang="ru-RU" dirty="0" err="1"/>
              <a:t>обміну</a:t>
            </a:r>
            <a:r>
              <a:rPr lang="ru-RU" dirty="0"/>
              <a:t>,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інформаційну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, </a:t>
            </a:r>
            <a:r>
              <a:rPr lang="ru-RU" dirty="0" err="1"/>
              <a:t>повідомляючи</a:t>
            </a:r>
            <a:r>
              <a:rPr lang="ru-RU" dirty="0"/>
              <a:t> </a:t>
            </a:r>
            <a:r>
              <a:rPr lang="ru-RU" dirty="0" err="1"/>
              <a:t>усередині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сукупного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сукупної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, через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кожний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адаптувати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</a:t>
            </a:r>
          </a:p>
          <a:p>
            <a:r>
              <a:rPr lang="ru-RU" dirty="0" err="1"/>
              <a:t>Виступаючи</a:t>
            </a:r>
            <a:r>
              <a:rPr lang="ru-RU" dirty="0"/>
              <a:t> сферою </a:t>
            </a:r>
            <a:r>
              <a:rPr lang="ru-RU" dirty="0" err="1"/>
              <a:t>міждержавного</a:t>
            </a:r>
            <a:r>
              <a:rPr lang="ru-RU" dirty="0"/>
              <a:t> </a:t>
            </a:r>
            <a:r>
              <a:rPr lang="ru-RU" dirty="0" err="1"/>
              <a:t>обміну</a:t>
            </a:r>
            <a:r>
              <a:rPr lang="ru-RU" dirty="0"/>
              <a:t> товарами,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зворотній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виробництво</a:t>
            </a:r>
            <a:r>
              <a:rPr lang="ru-RU" dirty="0"/>
              <a:t>, </a:t>
            </a:r>
            <a:r>
              <a:rPr lang="ru-RU" dirty="0" err="1"/>
              <a:t>показуючи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для кого треба </a:t>
            </a:r>
            <a:r>
              <a:rPr lang="ru-RU" dirty="0" err="1"/>
              <a:t>виробляти</a:t>
            </a:r>
            <a:r>
              <a:rPr lang="ru-RU" dirty="0"/>
              <a:t>.</a:t>
            </a:r>
          </a:p>
          <a:p>
            <a:r>
              <a:rPr lang="ru-RU" dirty="0" err="1"/>
              <a:t>Еволюцію</a:t>
            </a:r>
            <a:r>
              <a:rPr lang="ru-RU" dirty="0"/>
              <a:t> форм ринку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показати</a:t>
            </a:r>
            <a:r>
              <a:rPr lang="ru-RU" dirty="0"/>
              <a:t> так.</a:t>
            </a:r>
          </a:p>
          <a:p>
            <a:pPr lvl="1">
              <a:buFont typeface="Wingdings" pitchFamily="2" charset="2"/>
              <a:buChar char="Ø"/>
            </a:pPr>
            <a:r>
              <a:rPr lang="ru-RU" b="1" dirty="0" err="1">
                <a:solidFill>
                  <a:schemeClr val="tx1"/>
                </a:solidFill>
              </a:rPr>
              <a:t>Внутрішній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ринок</a:t>
            </a:r>
            <a:r>
              <a:rPr lang="ru-RU" dirty="0">
                <a:solidFill>
                  <a:schemeClr val="tx1"/>
                </a:solidFill>
              </a:rPr>
              <a:t> – форма </a:t>
            </a:r>
            <a:r>
              <a:rPr lang="ru-RU" dirty="0" err="1">
                <a:solidFill>
                  <a:schemeClr val="tx1"/>
                </a:solidFill>
              </a:rPr>
              <a:t>господарського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спілкування</a:t>
            </a:r>
            <a:r>
              <a:rPr lang="ru-RU" dirty="0">
                <a:solidFill>
                  <a:schemeClr val="tx1"/>
                </a:solidFill>
              </a:rPr>
              <a:t>, при </a:t>
            </a:r>
            <a:r>
              <a:rPr lang="ru-RU" dirty="0" err="1">
                <a:solidFill>
                  <a:schemeClr val="tx1"/>
                </a:solidFill>
              </a:rPr>
              <a:t>якій</a:t>
            </a:r>
            <a:r>
              <a:rPr lang="ru-RU" dirty="0">
                <a:solidFill>
                  <a:schemeClr val="tx1"/>
                </a:solidFill>
              </a:rPr>
              <a:t> все </a:t>
            </a:r>
            <a:r>
              <a:rPr lang="ru-RU" dirty="0" err="1">
                <a:solidFill>
                  <a:schemeClr val="tx1"/>
                </a:solidFill>
              </a:rPr>
              <a:t>призначено</a:t>
            </a:r>
            <a:r>
              <a:rPr lang="ru-RU" dirty="0">
                <a:solidFill>
                  <a:schemeClr val="tx1"/>
                </a:solidFill>
              </a:rPr>
              <a:t> для продажу, </a:t>
            </a:r>
            <a:r>
              <a:rPr lang="ru-RU" dirty="0" err="1">
                <a:solidFill>
                  <a:schemeClr val="tx1"/>
                </a:solidFill>
              </a:rPr>
              <a:t>збувається</a:t>
            </a:r>
            <a:r>
              <a:rPr lang="ru-RU" dirty="0">
                <a:solidFill>
                  <a:schemeClr val="tx1"/>
                </a:solidFill>
              </a:rPr>
              <a:t> самим </a:t>
            </a:r>
            <a:r>
              <a:rPr lang="ru-RU" dirty="0" err="1">
                <a:solidFill>
                  <a:schemeClr val="tx1"/>
                </a:solidFill>
              </a:rPr>
              <a:t>виробником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середині</a:t>
            </a:r>
            <a:r>
              <a:rPr lang="ru-RU" dirty="0">
                <a:solidFill>
                  <a:schemeClr val="tx1"/>
                </a:solidFill>
              </a:rPr>
              <a:t> ринку.</a:t>
            </a:r>
          </a:p>
          <a:p>
            <a:pPr lvl="1">
              <a:buFont typeface="Wingdings" pitchFamily="2" charset="2"/>
              <a:buChar char="Ø"/>
            </a:pPr>
            <a:r>
              <a:rPr lang="ru-RU" b="1" dirty="0" err="1">
                <a:solidFill>
                  <a:schemeClr val="tx1"/>
                </a:solidFill>
              </a:rPr>
              <a:t>Національний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ринок</a:t>
            </a:r>
            <a:r>
              <a:rPr lang="ru-RU" dirty="0">
                <a:solidFill>
                  <a:schemeClr val="tx1"/>
                </a:solidFill>
              </a:rPr>
              <a:t> – </a:t>
            </a:r>
            <a:r>
              <a:rPr lang="ru-RU" dirty="0" err="1">
                <a:solidFill>
                  <a:schemeClr val="tx1"/>
                </a:solidFill>
              </a:rPr>
              <a:t>внутрішній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ринок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частина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орієнтується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іноземних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покупців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lvl="1">
              <a:buFont typeface="Wingdings" pitchFamily="2" charset="2"/>
              <a:buChar char="Ø"/>
            </a:pPr>
            <a:r>
              <a:rPr lang="ru-RU" b="1" dirty="0" err="1">
                <a:solidFill>
                  <a:schemeClr val="tx1"/>
                </a:solidFill>
              </a:rPr>
              <a:t>Міжнародний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ринок</a:t>
            </a:r>
            <a:r>
              <a:rPr lang="ru-RU" dirty="0">
                <a:solidFill>
                  <a:schemeClr val="tx1"/>
                </a:solidFill>
              </a:rPr>
              <a:t> – </a:t>
            </a:r>
            <a:r>
              <a:rPr lang="ru-RU" dirty="0" err="1">
                <a:solidFill>
                  <a:schemeClr val="tx1"/>
                </a:solidFill>
              </a:rPr>
              <a:t>частина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національних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ринків</a:t>
            </a:r>
            <a:r>
              <a:rPr lang="ru-RU" dirty="0">
                <a:solidFill>
                  <a:schemeClr val="tx1"/>
                </a:solidFill>
              </a:rPr>
              <a:t>, яка </a:t>
            </a:r>
            <a:r>
              <a:rPr lang="ru-RU" dirty="0" err="1">
                <a:solidFill>
                  <a:schemeClr val="tx1"/>
                </a:solidFill>
              </a:rPr>
              <a:t>безпосередньо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зв’язана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зарубіжними</a:t>
            </a:r>
            <a:r>
              <a:rPr lang="ru-RU" dirty="0">
                <a:solidFill>
                  <a:schemeClr val="tx1"/>
                </a:solidFill>
              </a:rPr>
              <a:t> ринками.</a:t>
            </a:r>
          </a:p>
          <a:p>
            <a:pPr lvl="1">
              <a:buFont typeface="Wingdings" pitchFamily="2" charset="2"/>
              <a:buChar char="Ø"/>
            </a:pPr>
            <a:r>
              <a:rPr lang="ru-RU" b="1" dirty="0" err="1">
                <a:solidFill>
                  <a:schemeClr val="tx1"/>
                </a:solidFill>
              </a:rPr>
              <a:t>Світовий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ринок</a:t>
            </a:r>
            <a:r>
              <a:rPr lang="ru-RU" dirty="0">
                <a:solidFill>
                  <a:schemeClr val="tx1"/>
                </a:solidFill>
              </a:rPr>
              <a:t> – сфера </a:t>
            </a:r>
            <a:r>
              <a:rPr lang="ru-RU" dirty="0" err="1">
                <a:solidFill>
                  <a:schemeClr val="tx1"/>
                </a:solidFill>
              </a:rPr>
              <a:t>стійких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товарно-грошових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відносин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країнами</a:t>
            </a:r>
            <a:r>
              <a:rPr lang="ru-RU" dirty="0">
                <a:solidFill>
                  <a:schemeClr val="tx1"/>
                </a:solidFill>
              </a:rPr>
              <a:t>, основою </a:t>
            </a:r>
            <a:r>
              <a:rPr lang="ru-RU" dirty="0" err="1">
                <a:solidFill>
                  <a:schemeClr val="tx1"/>
                </a:solidFill>
              </a:rPr>
              <a:t>яких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поділ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праці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інші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фактори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виробництва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261633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Основною </a:t>
            </a:r>
            <a:r>
              <a:rPr lang="ru-RU" dirty="0" err="1"/>
              <a:t>внутрішньою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внутрішньому</a:t>
            </a:r>
            <a:r>
              <a:rPr lang="ru-RU" dirty="0"/>
              <a:t> ринку – </a:t>
            </a:r>
            <a:r>
              <a:rPr lang="ru-RU" dirty="0" err="1"/>
              <a:t>виробник</a:t>
            </a:r>
            <a:r>
              <a:rPr lang="ru-RU" dirty="0"/>
              <a:t> товару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продавцем</a:t>
            </a:r>
            <a:r>
              <a:rPr lang="ru-RU" dirty="0"/>
              <a:t>, а </a:t>
            </a:r>
            <a:r>
              <a:rPr lang="ru-RU" dirty="0" err="1"/>
              <a:t>покупець</a:t>
            </a:r>
            <a:r>
              <a:rPr lang="ru-RU" dirty="0"/>
              <a:t> –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кінцевим</a:t>
            </a:r>
            <a:r>
              <a:rPr lang="ru-RU" dirty="0"/>
              <a:t> </a:t>
            </a:r>
            <a:r>
              <a:rPr lang="ru-RU" dirty="0" err="1"/>
              <a:t>споживачем</a:t>
            </a:r>
            <a:r>
              <a:rPr lang="ru-RU" dirty="0"/>
              <a:t> товару, </a:t>
            </a:r>
            <a:r>
              <a:rPr lang="ru-RU" dirty="0" err="1"/>
              <a:t>одразу</a:t>
            </a:r>
            <a:r>
              <a:rPr lang="ru-RU" dirty="0"/>
              <a:t> забирав та </a:t>
            </a:r>
            <a:r>
              <a:rPr lang="ru-RU" dirty="0" err="1"/>
              <a:t>оплачував</a:t>
            </a:r>
            <a:r>
              <a:rPr lang="ru-RU" dirty="0"/>
              <a:t> товар.</a:t>
            </a:r>
          </a:p>
          <a:p>
            <a:r>
              <a:rPr lang="ru-RU" dirty="0" err="1"/>
              <a:t>Формуванню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сприяла</a:t>
            </a:r>
            <a:r>
              <a:rPr lang="ru-RU" dirty="0"/>
              <a:t> </a:t>
            </a:r>
            <a:r>
              <a:rPr lang="ru-RU" dirty="0" err="1"/>
              <a:t>спеціалізація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(ринки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капіталу</a:t>
            </a:r>
            <a:r>
              <a:rPr lang="ru-RU" dirty="0"/>
              <a:t>, </a:t>
            </a:r>
            <a:r>
              <a:rPr lang="ru-RU" dirty="0" err="1"/>
              <a:t>гуртові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самого початку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орієнтована</a:t>
            </a:r>
            <a:r>
              <a:rPr lang="ru-RU" dirty="0"/>
              <a:t> на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16386" name="Picture 2" descr="Світовий ринок «інтернету речей» зросте майже вдвічи | DE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929066"/>
            <a:ext cx="6500858" cy="22859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534400" cy="630386"/>
          </a:xfrm>
        </p:spPr>
        <p:txBody>
          <a:bodyPr>
            <a:noAutofit/>
          </a:bodyPr>
          <a:lstStyle/>
          <a:p>
            <a:r>
              <a:rPr lang="ru-RU" sz="2800" b="1" dirty="0" err="1"/>
              <a:t>Внутрішня</a:t>
            </a:r>
            <a:r>
              <a:rPr lang="ru-RU" sz="2800" b="1" dirty="0"/>
              <a:t> </a:t>
            </a:r>
            <a:r>
              <a:rPr lang="ru-RU" sz="2800" b="1" dirty="0" err="1"/>
              <a:t>і</a:t>
            </a:r>
            <a:r>
              <a:rPr lang="ru-RU" sz="2800" b="1" dirty="0"/>
              <a:t> </a:t>
            </a:r>
            <a:r>
              <a:rPr lang="ru-RU" sz="2800" b="1" dirty="0" err="1"/>
              <a:t>зовнішня</a:t>
            </a:r>
            <a:r>
              <a:rPr lang="ru-RU" sz="2800" b="1" dirty="0"/>
              <a:t> </a:t>
            </a:r>
            <a:r>
              <a:rPr lang="ru-RU" sz="2800" b="1" dirty="0" err="1"/>
              <a:t>інтернаціоналізація</a:t>
            </a:r>
            <a:r>
              <a:rPr lang="ru-RU" sz="2800" b="1" dirty="0"/>
              <a:t>. </a:t>
            </a:r>
            <a:r>
              <a:rPr lang="ru-RU" sz="2800" b="1" dirty="0" err="1"/>
              <a:t>Інтернаціоналізація</a:t>
            </a:r>
            <a:r>
              <a:rPr lang="ru-RU" sz="2800" b="1" dirty="0"/>
              <a:t> </a:t>
            </a:r>
            <a:r>
              <a:rPr lang="ru-RU" sz="2800" b="1" dirty="0" err="1"/>
              <a:t>виробництва</a:t>
            </a:r>
            <a:r>
              <a:rPr lang="ru-RU" sz="2800" b="1" dirty="0"/>
              <a:t> (</a:t>
            </a:r>
            <a:r>
              <a:rPr lang="ru-RU" sz="2800" b="1" dirty="0" err="1"/>
              <a:t>внутрішня</a:t>
            </a:r>
            <a:r>
              <a:rPr lang="ru-RU" sz="2800" b="1" dirty="0"/>
              <a:t>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527048"/>
            <a:ext cx="8786874" cy="4830910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та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усуспільнення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знаходять</a:t>
            </a:r>
            <a:r>
              <a:rPr lang="ru-RU" dirty="0"/>
              <a:t> </a:t>
            </a:r>
            <a:r>
              <a:rPr lang="ru-RU" dirty="0" err="1"/>
              <a:t>конкретний</a:t>
            </a:r>
            <a:r>
              <a:rPr lang="ru-RU" dirty="0"/>
              <a:t> </a:t>
            </a:r>
            <a:r>
              <a:rPr lang="ru-RU" dirty="0" err="1"/>
              <a:t>вияв</a:t>
            </a:r>
            <a:r>
              <a:rPr lang="ru-RU" dirty="0"/>
              <a:t> у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спеціалізації</a:t>
            </a:r>
            <a:r>
              <a:rPr lang="ru-RU" dirty="0"/>
              <a:t>, </a:t>
            </a:r>
            <a:r>
              <a:rPr lang="ru-RU" dirty="0" err="1"/>
              <a:t>кооперації</a:t>
            </a:r>
            <a:r>
              <a:rPr lang="ru-RU" dirty="0"/>
              <a:t>, </a:t>
            </a:r>
            <a:r>
              <a:rPr lang="ru-RU" dirty="0" err="1"/>
              <a:t>комбінуванні</a:t>
            </a:r>
            <a:r>
              <a:rPr lang="ru-RU" dirty="0"/>
              <a:t>, </a:t>
            </a:r>
            <a:r>
              <a:rPr lang="ru-RU" dirty="0" err="1"/>
              <a:t>концентрації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важливий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господарського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на </a:t>
            </a:r>
            <a:r>
              <a:rPr lang="ru-RU" dirty="0" err="1"/>
              <a:t>інтернаціональному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.</a:t>
            </a:r>
          </a:p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часткового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як у межах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так </a:t>
            </a:r>
            <a:r>
              <a:rPr lang="ru-RU" dirty="0" err="1"/>
              <a:t>і</a:t>
            </a:r>
            <a:r>
              <a:rPr lang="ru-RU" dirty="0"/>
              <a:t> в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масштабі</a:t>
            </a:r>
            <a:r>
              <a:rPr lang="ru-RU" dirty="0"/>
              <a:t> (</a:t>
            </a:r>
            <a:r>
              <a:rPr lang="ru-RU" dirty="0" err="1"/>
              <a:t>інтернаціоналізація</a:t>
            </a:r>
            <a:r>
              <a:rPr lang="ru-RU" dirty="0"/>
              <a:t> </a:t>
            </a:r>
            <a:r>
              <a:rPr lang="ru-RU" dirty="0" err="1"/>
              <a:t>одиничного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) через </a:t>
            </a:r>
            <a:r>
              <a:rPr lang="ru-RU" dirty="0" err="1"/>
              <a:t>ринкові</a:t>
            </a:r>
            <a:r>
              <a:rPr lang="ru-RU" dirty="0"/>
              <a:t> та </a:t>
            </a:r>
            <a:r>
              <a:rPr lang="ru-RU" dirty="0" err="1"/>
              <a:t>позаринкові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підприємствами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взаємообумовлену</a:t>
            </a:r>
            <a:r>
              <a:rPr lang="ru-RU" dirty="0"/>
              <a:t> </a:t>
            </a:r>
            <a:r>
              <a:rPr lang="ru-RU" dirty="0" err="1"/>
              <a:t>продукцію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усуспільнення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 </a:t>
            </a:r>
            <a:r>
              <a:rPr lang="ru-RU" dirty="0" err="1"/>
              <a:t>розвиваються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тісні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підприємствами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кооперуються</a:t>
            </a:r>
            <a:r>
              <a:rPr lang="ru-RU" dirty="0"/>
              <a:t>.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мало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стихії</a:t>
            </a:r>
            <a:r>
              <a:rPr lang="ru-RU" dirty="0"/>
              <a:t> товарного </a:t>
            </a:r>
            <a:r>
              <a:rPr lang="ru-RU" dirty="0" err="1"/>
              <a:t>обміну</a:t>
            </a:r>
            <a:r>
              <a:rPr lang="ru-RU" dirty="0"/>
              <a:t> на </a:t>
            </a:r>
            <a:r>
              <a:rPr lang="ru-RU" dirty="0" err="1"/>
              <a:t>світовому</a:t>
            </a:r>
            <a:r>
              <a:rPr lang="ru-RU" dirty="0"/>
              <a:t> ринку.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527048"/>
            <a:ext cx="8858312" cy="483091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Про </a:t>
            </a:r>
            <a:r>
              <a:rPr lang="ru-RU" dirty="0" err="1"/>
              <a:t>сталість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зростаючий</a:t>
            </a:r>
            <a:r>
              <a:rPr lang="ru-RU" dirty="0"/>
              <a:t> </a:t>
            </a:r>
            <a:r>
              <a:rPr lang="ru-RU" dirty="0" err="1"/>
              <a:t>динамізм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свідчать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про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частик </a:t>
            </a:r>
            <a:r>
              <a:rPr lang="ru-RU" dirty="0" err="1"/>
              <a:t>частин</a:t>
            </a:r>
            <a:r>
              <a:rPr lang="ru-RU" dirty="0"/>
              <a:t>, </a:t>
            </a:r>
            <a:r>
              <a:rPr lang="ru-RU" dirty="0" err="1"/>
              <a:t>вузлів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у </a:t>
            </a:r>
            <a:r>
              <a:rPr lang="ru-RU" dirty="0" err="1"/>
              <a:t>загальному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 </a:t>
            </a:r>
            <a:r>
              <a:rPr lang="ru-RU" dirty="0" err="1"/>
              <a:t>імпорту</a:t>
            </a:r>
            <a:r>
              <a:rPr lang="ru-RU" dirty="0"/>
              <a:t> машин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 у </a:t>
            </a:r>
            <a:r>
              <a:rPr lang="ru-RU" dirty="0" err="1"/>
              <a:t>розвинутих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</a:t>
            </a:r>
          </a:p>
          <a:p>
            <a:r>
              <a:rPr lang="ru-RU" dirty="0"/>
              <a:t>Усе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 про </a:t>
            </a:r>
            <a:r>
              <a:rPr lang="ru-RU" dirty="0" err="1"/>
              <a:t>дію</a:t>
            </a:r>
            <a:r>
              <a:rPr lang="ru-RU" dirty="0"/>
              <a:t> закону </a:t>
            </a:r>
            <a:r>
              <a:rPr lang="ru-RU" dirty="0" err="1"/>
              <a:t>інтернаціоналізації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різну</a:t>
            </a:r>
            <a:r>
              <a:rPr lang="ru-RU" dirty="0"/>
              <a:t> </a:t>
            </a:r>
            <a:r>
              <a:rPr lang="ru-RU" dirty="0" err="1"/>
              <a:t>інтенсивність</a:t>
            </a:r>
            <a:r>
              <a:rPr lang="ru-RU" dirty="0"/>
              <a:t> у тих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регіонах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виражає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переростання</a:t>
            </a:r>
            <a:r>
              <a:rPr lang="ru-RU" dirty="0"/>
              <a:t> </a:t>
            </a:r>
            <a:r>
              <a:rPr lang="ru-RU" dirty="0" err="1"/>
              <a:t>продуктивними</a:t>
            </a:r>
            <a:r>
              <a:rPr lang="ru-RU" dirty="0"/>
              <a:t> силами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економічними</a:t>
            </a:r>
            <a:r>
              <a:rPr lang="ru-RU" dirty="0"/>
              <a:t> </a:t>
            </a:r>
            <a:r>
              <a:rPr lang="ru-RU" dirty="0" err="1"/>
              <a:t>відносинами</a:t>
            </a:r>
            <a:r>
              <a:rPr lang="ru-RU" dirty="0"/>
              <a:t> меж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поступову</a:t>
            </a:r>
            <a:r>
              <a:rPr lang="ru-RU" dirty="0"/>
              <a:t> </a:t>
            </a:r>
            <a:r>
              <a:rPr lang="ru-RU" dirty="0" err="1"/>
              <a:t>інтернаціоналізацію</a:t>
            </a:r>
            <a:r>
              <a:rPr lang="ru-RU" dirty="0"/>
              <a:t> у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сфер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відтворення</a:t>
            </a:r>
            <a:r>
              <a:rPr lang="ru-RU" dirty="0"/>
              <a:t> (у </a:t>
            </a:r>
            <a:r>
              <a:rPr lang="ru-RU" dirty="0" err="1"/>
              <a:t>безпосередньому</a:t>
            </a:r>
            <a:r>
              <a:rPr lang="ru-RU" dirty="0"/>
              <a:t> </a:t>
            </a:r>
            <a:r>
              <a:rPr lang="ru-RU" dirty="0" err="1"/>
              <a:t>виробництві</a:t>
            </a:r>
            <a:r>
              <a:rPr lang="ru-RU" dirty="0"/>
              <a:t>, </a:t>
            </a:r>
            <a:r>
              <a:rPr lang="ru-RU" dirty="0" err="1"/>
              <a:t>обміні</a:t>
            </a:r>
            <a:r>
              <a:rPr lang="ru-RU" dirty="0"/>
              <a:t>, </a:t>
            </a:r>
            <a:r>
              <a:rPr lang="ru-RU" dirty="0" err="1"/>
              <a:t>розподілі</a:t>
            </a:r>
            <a:r>
              <a:rPr lang="ru-RU" dirty="0"/>
              <a:t> та </a:t>
            </a:r>
            <a:r>
              <a:rPr lang="ru-RU" dirty="0" err="1"/>
              <a:t>споживанні</a:t>
            </a:r>
            <a:r>
              <a:rPr lang="ru-RU" dirty="0"/>
              <a:t>).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для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закону </a:t>
            </a:r>
            <a:r>
              <a:rPr lang="ru-RU" dirty="0" err="1"/>
              <a:t>слід</a:t>
            </a:r>
            <a:r>
              <a:rPr lang="ru-RU" dirty="0"/>
              <a:t>,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належні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: </a:t>
            </a:r>
            <a:r>
              <a:rPr lang="ru-RU" dirty="0" err="1"/>
              <a:t>розвинути</a:t>
            </a:r>
            <a:r>
              <a:rPr lang="ru-RU" dirty="0"/>
              <a:t> </a:t>
            </a:r>
            <a:r>
              <a:rPr lang="ru-RU" dirty="0" err="1"/>
              <a:t>транспортну</a:t>
            </a:r>
            <a:r>
              <a:rPr lang="ru-RU" dirty="0"/>
              <a:t> </a:t>
            </a:r>
            <a:r>
              <a:rPr lang="ru-RU" dirty="0" err="1"/>
              <a:t>інфраструктуру</a:t>
            </a:r>
            <a:r>
              <a:rPr lang="ru-RU" dirty="0"/>
              <a:t>, </a:t>
            </a:r>
            <a:r>
              <a:rPr lang="ru-RU" dirty="0" err="1"/>
              <a:t>розгалужену</a:t>
            </a:r>
            <a:r>
              <a:rPr lang="ru-RU" dirty="0"/>
              <a:t> мережу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, </a:t>
            </a:r>
            <a:r>
              <a:rPr lang="ru-RU" dirty="0" err="1"/>
              <a:t>домогтися</a:t>
            </a:r>
            <a:r>
              <a:rPr lang="ru-RU" dirty="0"/>
              <a:t> </a:t>
            </a:r>
            <a:r>
              <a:rPr lang="ru-RU" dirty="0" err="1"/>
              <a:t>якісних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кредитно-валютній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,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закони</a:t>
            </a:r>
            <a:r>
              <a:rPr lang="ru-RU" dirty="0"/>
              <a:t>, </a:t>
            </a:r>
            <a:r>
              <a:rPr lang="ru-RU" dirty="0" err="1"/>
              <a:t>усунути</a:t>
            </a:r>
            <a:r>
              <a:rPr lang="ru-RU" dirty="0"/>
              <a:t> </a:t>
            </a:r>
            <a:r>
              <a:rPr lang="ru-RU" dirty="0" err="1"/>
              <a:t>нестабільність</a:t>
            </a:r>
            <a:r>
              <a:rPr lang="ru-RU" dirty="0"/>
              <a:t> </a:t>
            </a:r>
            <a:r>
              <a:rPr lang="ru-RU" dirty="0" err="1"/>
              <a:t>у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, </a:t>
            </a:r>
            <a:r>
              <a:rPr lang="ru-RU" dirty="0" err="1"/>
              <a:t>політичних</a:t>
            </a:r>
            <a:r>
              <a:rPr lang="ru-RU" dirty="0"/>
              <a:t>,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запровадити</a:t>
            </a:r>
            <a:r>
              <a:rPr lang="ru-RU" dirty="0"/>
              <a:t> </a:t>
            </a:r>
            <a:r>
              <a:rPr lang="ru-RU" dirty="0" err="1"/>
              <a:t>конвертовану</a:t>
            </a:r>
            <a:r>
              <a:rPr lang="ru-RU" dirty="0"/>
              <a:t> валюту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Інтернаціоналізація</a:t>
            </a:r>
            <a:r>
              <a:rPr lang="ru-RU" b="1" dirty="0"/>
              <a:t> </a:t>
            </a:r>
            <a:r>
              <a:rPr lang="ru-RU" b="1" dirty="0" err="1"/>
              <a:t>обігу</a:t>
            </a:r>
            <a:r>
              <a:rPr lang="ru-RU" b="1" dirty="0"/>
              <a:t> (</a:t>
            </a:r>
            <a:r>
              <a:rPr lang="ru-RU" b="1" dirty="0" err="1"/>
              <a:t>зовнішня</a:t>
            </a:r>
            <a:r>
              <a:rPr lang="ru-RU" b="1" dirty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27048"/>
            <a:ext cx="8715436" cy="4830910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/>
              <a:t>Дія</a:t>
            </a:r>
            <a:r>
              <a:rPr lang="ru-RU" dirty="0"/>
              <a:t> закону </a:t>
            </a:r>
            <a:r>
              <a:rPr lang="ru-RU" dirty="0" err="1"/>
              <a:t>інтернаціоналізації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органічно</a:t>
            </a:r>
            <a:r>
              <a:rPr lang="ru-RU" dirty="0"/>
              <a:t> </a:t>
            </a:r>
            <a:r>
              <a:rPr lang="ru-RU" dirty="0" err="1"/>
              <a:t>пов’язана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процесами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на </a:t>
            </a:r>
            <a:r>
              <a:rPr lang="ru-RU" dirty="0" err="1"/>
              <a:t>світовому</a:t>
            </a:r>
            <a:r>
              <a:rPr lang="ru-RU" dirty="0"/>
              <a:t> ринку,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інтернаціоналізації</a:t>
            </a:r>
            <a:r>
              <a:rPr lang="ru-RU" dirty="0"/>
              <a:t> ринку.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діє</a:t>
            </a:r>
            <a:r>
              <a:rPr lang="ru-RU" dirty="0"/>
              <a:t> закон </a:t>
            </a:r>
            <a:r>
              <a:rPr lang="ru-RU" dirty="0" err="1"/>
              <a:t>випереджаючого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зростанням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 так, на </a:t>
            </a:r>
            <a:r>
              <a:rPr lang="ru-RU" dirty="0" err="1"/>
              <a:t>період</a:t>
            </a:r>
            <a:r>
              <a:rPr lang="ru-RU" dirty="0"/>
              <a:t> 1981-1966 р. р. </a:t>
            </a:r>
            <a:r>
              <a:rPr lang="ru-RU" dirty="0" err="1"/>
              <a:t>темпи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становити</a:t>
            </a:r>
            <a:r>
              <a:rPr lang="ru-RU" dirty="0"/>
              <a:t> </a:t>
            </a:r>
            <a:r>
              <a:rPr lang="ru-RU" dirty="0" err="1"/>
              <a:t>щорічно</a:t>
            </a:r>
            <a:r>
              <a:rPr lang="ru-RU" dirty="0"/>
              <a:t> 5,2%, </a:t>
            </a:r>
            <a:r>
              <a:rPr lang="ru-RU" dirty="0" err="1"/>
              <a:t>що</a:t>
            </a:r>
            <a:r>
              <a:rPr lang="ru-RU" dirty="0"/>
              <a:t> у 1,5 рази </a:t>
            </a:r>
            <a:r>
              <a:rPr lang="ru-RU" dirty="0" err="1"/>
              <a:t>швидше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. Закон </a:t>
            </a:r>
            <a:r>
              <a:rPr lang="ru-RU" dirty="0" err="1"/>
              <a:t>інтернаціоналізації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виражає</a:t>
            </a:r>
            <a:r>
              <a:rPr lang="ru-RU" dirty="0"/>
              <a:t> </a:t>
            </a:r>
            <a:r>
              <a:rPr lang="ru-RU" dirty="0" err="1"/>
              <a:t>поступову</a:t>
            </a:r>
            <a:r>
              <a:rPr lang="ru-RU" dirty="0"/>
              <a:t> </a:t>
            </a:r>
            <a:r>
              <a:rPr lang="ru-RU" dirty="0" err="1"/>
              <a:t>інтернаціоналізацію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– продажу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у межах </a:t>
            </a:r>
            <a:r>
              <a:rPr lang="ru-RU" dirty="0" err="1"/>
              <a:t>регіональних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об’єднань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.</a:t>
            </a:r>
          </a:p>
          <a:p>
            <a:r>
              <a:rPr lang="ru-RU" dirty="0" err="1"/>
              <a:t>Випереджаючі</a:t>
            </a:r>
            <a:r>
              <a:rPr lang="ru-RU" dirty="0"/>
              <a:t> </a:t>
            </a:r>
            <a:r>
              <a:rPr lang="ru-RU" dirty="0" err="1"/>
              <a:t>темпи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 фактором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та с/г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науково-технічного</a:t>
            </a:r>
            <a:r>
              <a:rPr lang="ru-RU" dirty="0"/>
              <a:t> </a:t>
            </a:r>
            <a:r>
              <a:rPr lang="ru-RU" dirty="0" err="1"/>
              <a:t>прогресу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та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конкурентної</a:t>
            </a:r>
            <a:r>
              <a:rPr lang="ru-RU" dirty="0"/>
              <a:t> </a:t>
            </a:r>
            <a:r>
              <a:rPr lang="ru-RU" dirty="0" err="1"/>
              <a:t>боротьби</a:t>
            </a:r>
            <a:r>
              <a:rPr lang="ru-RU" dirty="0"/>
              <a:t> на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арені</a:t>
            </a:r>
            <a:r>
              <a:rPr lang="ru-RU" dirty="0"/>
              <a:t>.</a:t>
            </a:r>
          </a:p>
          <a:p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конкурентна</a:t>
            </a:r>
            <a:r>
              <a:rPr lang="ru-RU" dirty="0"/>
              <a:t> </a:t>
            </a:r>
            <a:r>
              <a:rPr lang="ru-RU" dirty="0" err="1"/>
              <a:t>боротьба</a:t>
            </a:r>
            <a:r>
              <a:rPr lang="ru-RU" dirty="0"/>
              <a:t>, у свою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послабленню</a:t>
            </a:r>
            <a:r>
              <a:rPr lang="ru-RU" dirty="0"/>
              <a:t> </a:t>
            </a:r>
            <a:r>
              <a:rPr lang="ru-RU" dirty="0" err="1"/>
              <a:t>монополізму</a:t>
            </a:r>
            <a:r>
              <a:rPr lang="ru-RU" dirty="0"/>
              <a:t>, </a:t>
            </a:r>
            <a:r>
              <a:rPr lang="ru-RU" dirty="0" err="1"/>
              <a:t>зниженню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на</a:t>
            </a:r>
            <a:r>
              <a:rPr lang="ru-RU" dirty="0"/>
              <a:t> </a:t>
            </a:r>
            <a:r>
              <a:rPr lang="ru-RU" dirty="0" err="1"/>
              <a:t>національному</a:t>
            </a:r>
            <a:r>
              <a:rPr lang="ru-RU" dirty="0"/>
              <a:t> ринку. У США, як </a:t>
            </a:r>
            <a:r>
              <a:rPr lang="ru-RU" dirty="0" err="1"/>
              <a:t>відомо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75%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зазнає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. У тих </a:t>
            </a:r>
            <a:r>
              <a:rPr lang="ru-RU" dirty="0" err="1"/>
              <a:t>галузях</a:t>
            </a:r>
            <a:r>
              <a:rPr lang="ru-RU" dirty="0"/>
              <a:t>, де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конкуренція</a:t>
            </a:r>
            <a:r>
              <a:rPr lang="ru-RU" dirty="0"/>
              <a:t> </a:t>
            </a:r>
            <a:r>
              <a:rPr lang="ru-RU" dirty="0" err="1"/>
              <a:t>відсутня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протекціоністські</a:t>
            </a:r>
            <a:r>
              <a:rPr lang="ru-RU" dirty="0"/>
              <a:t> заходи </a:t>
            </a:r>
            <a:r>
              <a:rPr lang="ru-RU" dirty="0" err="1"/>
              <a:t>захищають</a:t>
            </a:r>
            <a:r>
              <a:rPr lang="ru-RU" dirty="0"/>
              <a:t> </a:t>
            </a:r>
            <a:r>
              <a:rPr lang="ru-RU" dirty="0" err="1"/>
              <a:t>підприємців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, </a:t>
            </a:r>
            <a:r>
              <a:rPr lang="ru-RU" dirty="0" err="1"/>
              <a:t>споживачів</a:t>
            </a:r>
            <a:r>
              <a:rPr lang="ru-RU" dirty="0"/>
              <a:t> </a:t>
            </a:r>
            <a:r>
              <a:rPr lang="ru-RU" dirty="0" err="1"/>
              <a:t>змушені</a:t>
            </a:r>
            <a:r>
              <a:rPr lang="ru-RU" dirty="0"/>
              <a:t> </a:t>
            </a:r>
            <a:r>
              <a:rPr lang="ru-RU" dirty="0" err="1"/>
              <a:t>витрачати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грошей на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  <a:p>
            <a:r>
              <a:rPr lang="ru-RU" dirty="0"/>
              <a:t>Так, </a:t>
            </a:r>
            <a:r>
              <a:rPr lang="ru-RU" dirty="0" err="1"/>
              <a:t>протекціонізм</a:t>
            </a:r>
            <a:r>
              <a:rPr lang="ru-RU" dirty="0"/>
              <a:t> для </a:t>
            </a:r>
            <a:r>
              <a:rPr lang="ru-RU" dirty="0" err="1"/>
              <a:t>взуттєвої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 США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як на 60$ млрд. на </a:t>
            </a:r>
            <a:r>
              <a:rPr lang="ru-RU" dirty="0" err="1"/>
              <a:t>рік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1$ тис. На </a:t>
            </a:r>
            <a:r>
              <a:rPr lang="ru-RU" dirty="0" err="1"/>
              <a:t>сім’ю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4-х </a:t>
            </a:r>
            <a:r>
              <a:rPr lang="ru-RU" dirty="0" err="1"/>
              <a:t>чоловік</a:t>
            </a:r>
            <a:r>
              <a:rPr lang="ru-RU" dirty="0"/>
              <a:t> </a:t>
            </a:r>
            <a:r>
              <a:rPr lang="ru-RU" dirty="0" err="1"/>
              <a:t>упродовж</a:t>
            </a:r>
            <a:r>
              <a:rPr lang="ru-RU" dirty="0"/>
              <a:t> 1 року.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527048"/>
            <a:ext cx="9001156" cy="483091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/>
              <a:t>Рівновага</a:t>
            </a:r>
            <a:r>
              <a:rPr lang="ru-RU" b="1" dirty="0"/>
              <a:t> на </a:t>
            </a:r>
            <a:r>
              <a:rPr lang="ru-RU" b="1" dirty="0" err="1"/>
              <a:t>світовому</a:t>
            </a:r>
            <a:r>
              <a:rPr lang="ru-RU" b="1" dirty="0"/>
              <a:t> </a:t>
            </a:r>
            <a:r>
              <a:rPr lang="ru-RU" b="1" dirty="0" err="1"/>
              <a:t>ринку,баланс</a:t>
            </a:r>
            <a:r>
              <a:rPr lang="ru-RU" b="1" dirty="0"/>
              <a:t> </a:t>
            </a:r>
            <a:r>
              <a:rPr lang="ru-RU" b="1" dirty="0" err="1"/>
              <a:t>попиту</a:t>
            </a:r>
            <a:r>
              <a:rPr lang="ru-RU" b="1" dirty="0"/>
              <a:t> та </a:t>
            </a:r>
            <a:r>
              <a:rPr lang="ru-RU" b="1" dirty="0" err="1"/>
              <a:t>пропозиції</a:t>
            </a:r>
            <a:r>
              <a:rPr lang="ru-RU" b="1" dirty="0"/>
              <a:t>:</a:t>
            </a:r>
            <a:endParaRPr lang="ru-RU" dirty="0"/>
          </a:p>
          <a:p>
            <a:pPr lvl="1">
              <a:buFont typeface="Wingdings" pitchFamily="2" charset="2"/>
              <a:buChar char="§"/>
            </a:pPr>
            <a:r>
              <a:rPr lang="ru-RU" dirty="0">
                <a:solidFill>
                  <a:schemeClr val="tx1"/>
                </a:solidFill>
              </a:rPr>
              <a:t>та </a:t>
            </a:r>
            <a:r>
              <a:rPr lang="ru-RU" dirty="0" err="1">
                <a:solidFill>
                  <a:schemeClr val="tx1"/>
                </a:solidFill>
              </a:rPr>
              <a:t>імпсвітовий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ринок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сфера </a:t>
            </a:r>
            <a:r>
              <a:rPr lang="ru-RU" dirty="0" err="1">
                <a:solidFill>
                  <a:schemeClr val="tx1"/>
                </a:solidFill>
              </a:rPr>
              <a:t>міжнародного</a:t>
            </a:r>
            <a:r>
              <a:rPr lang="ru-RU" dirty="0">
                <a:solidFill>
                  <a:schemeClr val="tx1"/>
                </a:solidFill>
              </a:rPr>
              <a:t> балансу </a:t>
            </a:r>
            <a:r>
              <a:rPr lang="ru-RU" dirty="0" err="1">
                <a:solidFill>
                  <a:schemeClr val="tx1"/>
                </a:solidFill>
              </a:rPr>
              <a:t>попиту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пропозиції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товари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експортуються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імпортуються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країнами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lvl="1">
              <a:buFont typeface="Wingdings" pitchFamily="2" charset="2"/>
              <a:buChar char="§"/>
            </a:pPr>
            <a:r>
              <a:rPr lang="ru-RU" dirty="0" err="1">
                <a:solidFill>
                  <a:schemeClr val="tx1"/>
                </a:solidFill>
              </a:rPr>
              <a:t>обсяги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експорту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визначаються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обсягами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надлишкової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пропозиції</a:t>
            </a:r>
            <a:r>
              <a:rPr lang="ru-RU" dirty="0">
                <a:solidFill>
                  <a:schemeClr val="tx1"/>
                </a:solidFill>
              </a:rPr>
              <a:t> товару, </a:t>
            </a:r>
            <a:r>
              <a:rPr lang="ru-RU" dirty="0" err="1">
                <a:solidFill>
                  <a:schemeClr val="tx1"/>
                </a:solidFill>
              </a:rPr>
              <a:t>обсяги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імпорту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обсягами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надлишкового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попиту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товари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lvl="1">
              <a:buFont typeface="Wingdings" pitchFamily="2" charset="2"/>
              <a:buChar char="§"/>
            </a:pPr>
            <a:r>
              <a:rPr lang="ru-RU" dirty="0">
                <a:solidFill>
                  <a:schemeClr val="tx1"/>
                </a:solidFill>
              </a:rPr>
              <a:t>факт </a:t>
            </a:r>
            <a:r>
              <a:rPr lang="ru-RU" dirty="0" err="1">
                <a:solidFill>
                  <a:schemeClr val="tx1"/>
                </a:solidFill>
              </a:rPr>
              <a:t>наявності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надлишкової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пропозиції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надлишкового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попиту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міжнародному</a:t>
            </a:r>
            <a:r>
              <a:rPr lang="ru-RU" dirty="0">
                <a:solidFill>
                  <a:schemeClr val="tx1"/>
                </a:solidFill>
              </a:rPr>
              <a:t> ринку </a:t>
            </a:r>
            <a:r>
              <a:rPr lang="ru-RU" dirty="0" err="1">
                <a:solidFill>
                  <a:schemeClr val="tx1"/>
                </a:solidFill>
              </a:rPr>
              <a:t>встановлюють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порівнюючи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внутрішні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рівновагові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ціни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однакові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товари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різних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країнах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lvl="1">
              <a:buFont typeface="Wingdings" pitchFamily="2" charset="2"/>
              <a:buChar char="§"/>
            </a:pPr>
            <a:r>
              <a:rPr lang="ru-RU" dirty="0" err="1">
                <a:solidFill>
                  <a:schemeClr val="tx1"/>
                </a:solidFill>
              </a:rPr>
              <a:t>ціна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якою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здійснюється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торгівля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знаходиться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мінімальною</a:t>
            </a:r>
            <a:r>
              <a:rPr lang="ru-RU" dirty="0">
                <a:solidFill>
                  <a:schemeClr val="tx1"/>
                </a:solidFill>
              </a:rPr>
              <a:t> та максимальною </a:t>
            </a:r>
            <a:r>
              <a:rPr lang="ru-RU" dirty="0" err="1">
                <a:solidFill>
                  <a:schemeClr val="tx1"/>
                </a:solidFill>
              </a:rPr>
              <a:t>внутрішніми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рівноваги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існують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країнах</a:t>
            </a:r>
            <a:r>
              <a:rPr lang="ru-RU" dirty="0">
                <a:solidFill>
                  <a:schemeClr val="tx1"/>
                </a:solidFill>
              </a:rPr>
              <a:t> до початку </a:t>
            </a:r>
            <a:r>
              <a:rPr lang="ru-RU" dirty="0" err="1">
                <a:solidFill>
                  <a:schemeClr val="tx1"/>
                </a:solidFill>
              </a:rPr>
              <a:t>торгівлі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lvl="1">
              <a:buFont typeface="Wingdings" pitchFamily="2" charset="2"/>
              <a:buChar char="§"/>
            </a:pPr>
            <a:r>
              <a:rPr lang="ru-RU" dirty="0" err="1">
                <a:solidFill>
                  <a:schemeClr val="tx1"/>
                </a:solidFill>
              </a:rPr>
              <a:t>з</a:t>
            </a:r>
            <a:r>
              <a:rPr lang="ru-RU" dirty="0">
                <a:solidFill>
                  <a:schemeClr val="tx1"/>
                </a:solidFill>
              </a:rPr>
              <a:t> одного боку, </a:t>
            </a:r>
            <a:r>
              <a:rPr lang="ru-RU" dirty="0" err="1">
                <a:solidFill>
                  <a:schemeClr val="tx1"/>
                </a:solidFill>
              </a:rPr>
              <a:t>зміна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світової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веде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зміни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кількості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товарів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експортуються</a:t>
            </a:r>
            <a:r>
              <a:rPr lang="ru-RU" dirty="0">
                <a:solidFill>
                  <a:schemeClr val="tx1"/>
                </a:solidFill>
              </a:rPr>
              <a:t> га </a:t>
            </a:r>
            <a:r>
              <a:rPr lang="ru-RU" dirty="0" err="1">
                <a:solidFill>
                  <a:schemeClr val="tx1"/>
                </a:solidFill>
              </a:rPr>
              <a:t>імпортуються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світовому</a:t>
            </a:r>
            <a:r>
              <a:rPr lang="ru-RU" dirty="0">
                <a:solidFill>
                  <a:schemeClr val="tx1"/>
                </a:solidFill>
              </a:rPr>
              <a:t> ринку, </a:t>
            </a:r>
            <a:r>
              <a:rPr lang="ru-RU" dirty="0" err="1">
                <a:solidFill>
                  <a:schemeClr val="tx1"/>
                </a:solidFill>
              </a:rPr>
              <a:t>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іншого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зміна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кількості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експортованих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ортованих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товарів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призводить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зміни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світової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 err="1"/>
              <a:t>Найпростіша</a:t>
            </a:r>
            <a:r>
              <a:rPr lang="ru-RU" dirty="0"/>
              <a:t> модель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моделлю</a:t>
            </a:r>
            <a:r>
              <a:rPr lang="ru-RU" dirty="0"/>
              <a:t> </a:t>
            </a:r>
            <a:r>
              <a:rPr lang="ru-RU" dirty="0" err="1"/>
              <a:t>часткової</a:t>
            </a:r>
            <a:r>
              <a:rPr lang="ru-RU" dirty="0"/>
              <a:t> </a:t>
            </a:r>
            <a:r>
              <a:rPr lang="ru-RU" dirty="0" err="1"/>
              <a:t>рівноваги</a:t>
            </a:r>
            <a:r>
              <a:rPr lang="ru-RU" dirty="0"/>
              <a:t>, яка </a:t>
            </a:r>
            <a:r>
              <a:rPr lang="ru-RU" dirty="0" err="1"/>
              <a:t>показує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функціональні</a:t>
            </a:r>
            <a:r>
              <a:rPr lang="ru-RU" dirty="0"/>
              <a:t> </a:t>
            </a:r>
            <a:r>
              <a:rPr lang="ru-RU" dirty="0" err="1"/>
              <a:t>взаємозв’язки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внутрішнім</a:t>
            </a:r>
            <a:r>
              <a:rPr lang="ru-RU" dirty="0"/>
              <a:t> попитом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пропозицією</a:t>
            </a:r>
            <a:r>
              <a:rPr lang="ru-RU" dirty="0"/>
              <a:t> та попитом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пропозицією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світовому</a:t>
            </a:r>
            <a:r>
              <a:rPr lang="ru-RU" dirty="0"/>
              <a:t> ринку,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кількісні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експорту</a:t>
            </a:r>
            <a:r>
              <a:rPr lang="ru-RU" dirty="0"/>
              <a:t> та </a:t>
            </a:r>
            <a:r>
              <a:rPr lang="ru-RU" dirty="0" err="1"/>
              <a:t>імпорту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рівновагову</a:t>
            </a:r>
            <a:r>
              <a:rPr lang="ru-RU" dirty="0"/>
              <a:t> </a:t>
            </a:r>
            <a:r>
              <a:rPr lang="ru-RU" dirty="0" err="1"/>
              <a:t>ціну</a:t>
            </a:r>
            <a:r>
              <a:rPr lang="ru-RU" dirty="0"/>
              <a:t>, за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торгівля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409</TotalTime>
  <Words>2260</Words>
  <Application>Microsoft Office PowerPoint</Application>
  <PresentationFormat>Экран (4:3)</PresentationFormat>
  <Paragraphs>83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Calibri</vt:lpstr>
      <vt:lpstr>Cambria</vt:lpstr>
      <vt:lpstr>Franklin Gothic Book</vt:lpstr>
      <vt:lpstr>Perpetua</vt:lpstr>
      <vt:lpstr>Wingdings</vt:lpstr>
      <vt:lpstr>Wingdings 2</vt:lpstr>
      <vt:lpstr>Официальная</vt:lpstr>
      <vt:lpstr>Сутність світового ринку як глобальної системи, яка регулює співвідношення попиту й пропозиції</vt:lpstr>
      <vt:lpstr>Презентация PowerPoint</vt:lpstr>
      <vt:lpstr>Презентация PowerPoint</vt:lpstr>
      <vt:lpstr>Презентация PowerPoint</vt:lpstr>
      <vt:lpstr>Презентация PowerPoint</vt:lpstr>
      <vt:lpstr>Внутрішня і зовнішня інтернаціоналізація. Інтернаціоналізація виробництва (внутрішня)</vt:lpstr>
      <vt:lpstr>Презентация PowerPoint</vt:lpstr>
      <vt:lpstr>Інтернаціоналізація обігу (зовнішня)</vt:lpstr>
      <vt:lpstr>Презентация PowerPoint</vt:lpstr>
      <vt:lpstr>Сутність та головні етапи економічної глобалізації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Виникнення світового господарства і його характерні риси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 світового ринку як глобальної системи, яка регулює співв</dc:title>
  <dc:creator>Dom</dc:creator>
  <cp:lastModifiedBy>Inna</cp:lastModifiedBy>
  <cp:revision>42</cp:revision>
  <dcterms:created xsi:type="dcterms:W3CDTF">2021-10-24T07:42:10Z</dcterms:created>
  <dcterms:modified xsi:type="dcterms:W3CDTF">2023-09-12T06:18:48Z</dcterms:modified>
</cp:coreProperties>
</file>