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75" r:id="rId4"/>
    <p:sldId id="276" r:id="rId5"/>
    <p:sldId id="265" r:id="rId6"/>
    <p:sldId id="262" r:id="rId7"/>
    <p:sldId id="266" r:id="rId8"/>
    <p:sldId id="257" r:id="rId9"/>
    <p:sldId id="259" r:id="rId10"/>
    <p:sldId id="258" r:id="rId11"/>
    <p:sldId id="277" r:id="rId12"/>
    <p:sldId id="264" r:id="rId13"/>
    <p:sldId id="278" r:id="rId14"/>
    <p:sldId id="279" r:id="rId15"/>
    <p:sldId id="280" r:id="rId16"/>
    <p:sldId id="28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6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76A858-E3B4-4BA2-99BF-CB2194892F7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C0DB408-ED29-4F3B-8405-01D3CBF255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CF561E2-4E9E-43DF-AC3A-3530B4698D6A}"/>
              </a:ext>
            </a:extLst>
          </p:cNvPr>
          <p:cNvSpPr>
            <a:spLocks noGrp="1"/>
          </p:cNvSpPr>
          <p:nvPr>
            <p:ph type="dt" sz="half" idx="10"/>
          </p:nvPr>
        </p:nvSpPr>
        <p:spPr/>
        <p:txBody>
          <a:bodyPr/>
          <a:lstStyle/>
          <a:p>
            <a:fld id="{021D3423-9E9B-4683-8135-F686F8C6C17A}" type="datetimeFigureOut">
              <a:rPr lang="ru-RU" smtClean="0"/>
              <a:t>08.11.2023</a:t>
            </a:fld>
            <a:endParaRPr lang="ru-RU"/>
          </a:p>
        </p:txBody>
      </p:sp>
      <p:sp>
        <p:nvSpPr>
          <p:cNvPr id="5" name="Нижний колонтитул 4">
            <a:extLst>
              <a:ext uri="{FF2B5EF4-FFF2-40B4-BE49-F238E27FC236}">
                <a16:creationId xmlns:a16="http://schemas.microsoft.com/office/drawing/2014/main" id="{BD39C089-C802-41E0-BC0D-7130C551864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29D1B82-7ABF-487F-AF57-D3668263FBEA}"/>
              </a:ext>
            </a:extLst>
          </p:cNvPr>
          <p:cNvSpPr>
            <a:spLocks noGrp="1"/>
          </p:cNvSpPr>
          <p:nvPr>
            <p:ph type="sldNum" sz="quarter" idx="12"/>
          </p:nvPr>
        </p:nvSpPr>
        <p:spPr/>
        <p:txBody>
          <a:bodyPr/>
          <a:lstStyle/>
          <a:p>
            <a:fld id="{40FFDD71-3D69-4F5F-AEE3-E431F2E8E581}" type="slidenum">
              <a:rPr lang="ru-RU" smtClean="0"/>
              <a:t>‹#›</a:t>
            </a:fld>
            <a:endParaRPr lang="ru-RU"/>
          </a:p>
        </p:txBody>
      </p:sp>
    </p:spTree>
    <p:extLst>
      <p:ext uri="{BB962C8B-B14F-4D97-AF65-F5344CB8AC3E}">
        <p14:creationId xmlns:p14="http://schemas.microsoft.com/office/powerpoint/2010/main" val="1212062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BB57CE-BBDD-4954-8535-70C6015D808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34C6922-C547-4D6B-9F2A-0D92526584D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B2DC3F8-CF33-4FDF-976D-10C137C2689D}"/>
              </a:ext>
            </a:extLst>
          </p:cNvPr>
          <p:cNvSpPr>
            <a:spLocks noGrp="1"/>
          </p:cNvSpPr>
          <p:nvPr>
            <p:ph type="dt" sz="half" idx="10"/>
          </p:nvPr>
        </p:nvSpPr>
        <p:spPr/>
        <p:txBody>
          <a:bodyPr/>
          <a:lstStyle/>
          <a:p>
            <a:fld id="{021D3423-9E9B-4683-8135-F686F8C6C17A}" type="datetimeFigureOut">
              <a:rPr lang="ru-RU" smtClean="0"/>
              <a:t>08.11.2023</a:t>
            </a:fld>
            <a:endParaRPr lang="ru-RU"/>
          </a:p>
        </p:txBody>
      </p:sp>
      <p:sp>
        <p:nvSpPr>
          <p:cNvPr id="5" name="Нижний колонтитул 4">
            <a:extLst>
              <a:ext uri="{FF2B5EF4-FFF2-40B4-BE49-F238E27FC236}">
                <a16:creationId xmlns:a16="http://schemas.microsoft.com/office/drawing/2014/main" id="{110031D1-E55D-4345-966A-6268EF7A6DA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D8581A7-8459-464F-9EAB-BBADE2ADB49B}"/>
              </a:ext>
            </a:extLst>
          </p:cNvPr>
          <p:cNvSpPr>
            <a:spLocks noGrp="1"/>
          </p:cNvSpPr>
          <p:nvPr>
            <p:ph type="sldNum" sz="quarter" idx="12"/>
          </p:nvPr>
        </p:nvSpPr>
        <p:spPr/>
        <p:txBody>
          <a:bodyPr/>
          <a:lstStyle/>
          <a:p>
            <a:fld id="{40FFDD71-3D69-4F5F-AEE3-E431F2E8E581}" type="slidenum">
              <a:rPr lang="ru-RU" smtClean="0"/>
              <a:t>‹#›</a:t>
            </a:fld>
            <a:endParaRPr lang="ru-RU"/>
          </a:p>
        </p:txBody>
      </p:sp>
    </p:spTree>
    <p:extLst>
      <p:ext uri="{BB962C8B-B14F-4D97-AF65-F5344CB8AC3E}">
        <p14:creationId xmlns:p14="http://schemas.microsoft.com/office/powerpoint/2010/main" val="4083189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CBE25A4D-8EC6-4803-9616-7325AB51F5C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3D1BC29-5492-4760-8248-27E49511A23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D2AD986-0EC4-443B-B832-AA59A5E1B5DE}"/>
              </a:ext>
            </a:extLst>
          </p:cNvPr>
          <p:cNvSpPr>
            <a:spLocks noGrp="1"/>
          </p:cNvSpPr>
          <p:nvPr>
            <p:ph type="dt" sz="half" idx="10"/>
          </p:nvPr>
        </p:nvSpPr>
        <p:spPr/>
        <p:txBody>
          <a:bodyPr/>
          <a:lstStyle/>
          <a:p>
            <a:fld id="{021D3423-9E9B-4683-8135-F686F8C6C17A}" type="datetimeFigureOut">
              <a:rPr lang="ru-RU" smtClean="0"/>
              <a:t>08.11.2023</a:t>
            </a:fld>
            <a:endParaRPr lang="ru-RU"/>
          </a:p>
        </p:txBody>
      </p:sp>
      <p:sp>
        <p:nvSpPr>
          <p:cNvPr id="5" name="Нижний колонтитул 4">
            <a:extLst>
              <a:ext uri="{FF2B5EF4-FFF2-40B4-BE49-F238E27FC236}">
                <a16:creationId xmlns:a16="http://schemas.microsoft.com/office/drawing/2014/main" id="{F6D04B92-1C2F-425F-A246-F0C2A507001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982C944-8207-47CB-8DB9-4C1FD1246744}"/>
              </a:ext>
            </a:extLst>
          </p:cNvPr>
          <p:cNvSpPr>
            <a:spLocks noGrp="1"/>
          </p:cNvSpPr>
          <p:nvPr>
            <p:ph type="sldNum" sz="quarter" idx="12"/>
          </p:nvPr>
        </p:nvSpPr>
        <p:spPr/>
        <p:txBody>
          <a:bodyPr/>
          <a:lstStyle/>
          <a:p>
            <a:fld id="{40FFDD71-3D69-4F5F-AEE3-E431F2E8E581}" type="slidenum">
              <a:rPr lang="ru-RU" smtClean="0"/>
              <a:t>‹#›</a:t>
            </a:fld>
            <a:endParaRPr lang="ru-RU"/>
          </a:p>
        </p:txBody>
      </p:sp>
    </p:spTree>
    <p:extLst>
      <p:ext uri="{BB962C8B-B14F-4D97-AF65-F5344CB8AC3E}">
        <p14:creationId xmlns:p14="http://schemas.microsoft.com/office/powerpoint/2010/main" val="388659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4047F6-0DF6-444A-A9E4-1F8490DD679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9790181-0FFF-4C93-836A-45690ED59E2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AF38884-D32F-4D41-848E-A42E62AEA443}"/>
              </a:ext>
            </a:extLst>
          </p:cNvPr>
          <p:cNvSpPr>
            <a:spLocks noGrp="1"/>
          </p:cNvSpPr>
          <p:nvPr>
            <p:ph type="dt" sz="half" idx="10"/>
          </p:nvPr>
        </p:nvSpPr>
        <p:spPr/>
        <p:txBody>
          <a:bodyPr/>
          <a:lstStyle/>
          <a:p>
            <a:fld id="{021D3423-9E9B-4683-8135-F686F8C6C17A}" type="datetimeFigureOut">
              <a:rPr lang="ru-RU" smtClean="0"/>
              <a:t>08.11.2023</a:t>
            </a:fld>
            <a:endParaRPr lang="ru-RU"/>
          </a:p>
        </p:txBody>
      </p:sp>
      <p:sp>
        <p:nvSpPr>
          <p:cNvPr id="5" name="Нижний колонтитул 4">
            <a:extLst>
              <a:ext uri="{FF2B5EF4-FFF2-40B4-BE49-F238E27FC236}">
                <a16:creationId xmlns:a16="http://schemas.microsoft.com/office/drawing/2014/main" id="{5359A1BE-B2F4-4326-9865-79FBE5DA9C0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AC48D75-150B-41F0-86AB-1B180A2D24CD}"/>
              </a:ext>
            </a:extLst>
          </p:cNvPr>
          <p:cNvSpPr>
            <a:spLocks noGrp="1"/>
          </p:cNvSpPr>
          <p:nvPr>
            <p:ph type="sldNum" sz="quarter" idx="12"/>
          </p:nvPr>
        </p:nvSpPr>
        <p:spPr/>
        <p:txBody>
          <a:bodyPr/>
          <a:lstStyle/>
          <a:p>
            <a:fld id="{40FFDD71-3D69-4F5F-AEE3-E431F2E8E581}" type="slidenum">
              <a:rPr lang="ru-RU" smtClean="0"/>
              <a:t>‹#›</a:t>
            </a:fld>
            <a:endParaRPr lang="ru-RU"/>
          </a:p>
        </p:txBody>
      </p:sp>
    </p:spTree>
    <p:extLst>
      <p:ext uri="{BB962C8B-B14F-4D97-AF65-F5344CB8AC3E}">
        <p14:creationId xmlns:p14="http://schemas.microsoft.com/office/powerpoint/2010/main" val="935664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8EFE11-6319-49B1-B4E8-65E97F10A21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BDBC8E3-1EAC-4AAE-BCC1-D3DE0F7373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427A486-CD5A-4B90-ACBE-5899D3F83025}"/>
              </a:ext>
            </a:extLst>
          </p:cNvPr>
          <p:cNvSpPr>
            <a:spLocks noGrp="1"/>
          </p:cNvSpPr>
          <p:nvPr>
            <p:ph type="dt" sz="half" idx="10"/>
          </p:nvPr>
        </p:nvSpPr>
        <p:spPr/>
        <p:txBody>
          <a:bodyPr/>
          <a:lstStyle/>
          <a:p>
            <a:fld id="{021D3423-9E9B-4683-8135-F686F8C6C17A}" type="datetimeFigureOut">
              <a:rPr lang="ru-RU" smtClean="0"/>
              <a:t>08.11.2023</a:t>
            </a:fld>
            <a:endParaRPr lang="ru-RU"/>
          </a:p>
        </p:txBody>
      </p:sp>
      <p:sp>
        <p:nvSpPr>
          <p:cNvPr id="5" name="Нижний колонтитул 4">
            <a:extLst>
              <a:ext uri="{FF2B5EF4-FFF2-40B4-BE49-F238E27FC236}">
                <a16:creationId xmlns:a16="http://schemas.microsoft.com/office/drawing/2014/main" id="{F2B29931-73DC-444F-AA67-55543CA6F7B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F248974-E163-4CC9-AA71-5BAA3CDFA375}"/>
              </a:ext>
            </a:extLst>
          </p:cNvPr>
          <p:cNvSpPr>
            <a:spLocks noGrp="1"/>
          </p:cNvSpPr>
          <p:nvPr>
            <p:ph type="sldNum" sz="quarter" idx="12"/>
          </p:nvPr>
        </p:nvSpPr>
        <p:spPr/>
        <p:txBody>
          <a:bodyPr/>
          <a:lstStyle/>
          <a:p>
            <a:fld id="{40FFDD71-3D69-4F5F-AEE3-E431F2E8E581}" type="slidenum">
              <a:rPr lang="ru-RU" smtClean="0"/>
              <a:t>‹#›</a:t>
            </a:fld>
            <a:endParaRPr lang="ru-RU"/>
          </a:p>
        </p:txBody>
      </p:sp>
    </p:spTree>
    <p:extLst>
      <p:ext uri="{BB962C8B-B14F-4D97-AF65-F5344CB8AC3E}">
        <p14:creationId xmlns:p14="http://schemas.microsoft.com/office/powerpoint/2010/main" val="3655877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B0489D-9464-4750-BC3B-0AF2D272BB1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6F9A9E7-9479-4466-B351-FB30F52F19B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577E791-C349-48DF-BDAD-8A8FE9C1C43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2C5B54B-C208-4C77-9A8B-DE4616D1AEF6}"/>
              </a:ext>
            </a:extLst>
          </p:cNvPr>
          <p:cNvSpPr>
            <a:spLocks noGrp="1"/>
          </p:cNvSpPr>
          <p:nvPr>
            <p:ph type="dt" sz="half" idx="10"/>
          </p:nvPr>
        </p:nvSpPr>
        <p:spPr/>
        <p:txBody>
          <a:bodyPr/>
          <a:lstStyle/>
          <a:p>
            <a:fld id="{021D3423-9E9B-4683-8135-F686F8C6C17A}" type="datetimeFigureOut">
              <a:rPr lang="ru-RU" smtClean="0"/>
              <a:t>08.11.2023</a:t>
            </a:fld>
            <a:endParaRPr lang="ru-RU"/>
          </a:p>
        </p:txBody>
      </p:sp>
      <p:sp>
        <p:nvSpPr>
          <p:cNvPr id="6" name="Нижний колонтитул 5">
            <a:extLst>
              <a:ext uri="{FF2B5EF4-FFF2-40B4-BE49-F238E27FC236}">
                <a16:creationId xmlns:a16="http://schemas.microsoft.com/office/drawing/2014/main" id="{BFA11285-F837-4562-B345-BCD681421E2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10D661A-2E42-4C50-82D2-11C115FEC30B}"/>
              </a:ext>
            </a:extLst>
          </p:cNvPr>
          <p:cNvSpPr>
            <a:spLocks noGrp="1"/>
          </p:cNvSpPr>
          <p:nvPr>
            <p:ph type="sldNum" sz="quarter" idx="12"/>
          </p:nvPr>
        </p:nvSpPr>
        <p:spPr/>
        <p:txBody>
          <a:bodyPr/>
          <a:lstStyle/>
          <a:p>
            <a:fld id="{40FFDD71-3D69-4F5F-AEE3-E431F2E8E581}" type="slidenum">
              <a:rPr lang="ru-RU" smtClean="0"/>
              <a:t>‹#›</a:t>
            </a:fld>
            <a:endParaRPr lang="ru-RU"/>
          </a:p>
        </p:txBody>
      </p:sp>
    </p:spTree>
    <p:extLst>
      <p:ext uri="{BB962C8B-B14F-4D97-AF65-F5344CB8AC3E}">
        <p14:creationId xmlns:p14="http://schemas.microsoft.com/office/powerpoint/2010/main" val="147290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C84EC6-B6EC-4699-8ED9-6AE4155211A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BDE132E0-DA7D-4A7C-A63D-EB1B952677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B738B85-32AB-4BA9-821B-4A723AB59FF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D16A3A0-64BE-4A37-AC8B-D49E69A7DF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65242E0-BEC0-4ED4-8C61-922338DC2F7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8397013-5820-416F-B762-10CDA72DEA65}"/>
              </a:ext>
            </a:extLst>
          </p:cNvPr>
          <p:cNvSpPr>
            <a:spLocks noGrp="1"/>
          </p:cNvSpPr>
          <p:nvPr>
            <p:ph type="dt" sz="half" idx="10"/>
          </p:nvPr>
        </p:nvSpPr>
        <p:spPr/>
        <p:txBody>
          <a:bodyPr/>
          <a:lstStyle/>
          <a:p>
            <a:fld id="{021D3423-9E9B-4683-8135-F686F8C6C17A}" type="datetimeFigureOut">
              <a:rPr lang="ru-RU" smtClean="0"/>
              <a:t>08.11.2023</a:t>
            </a:fld>
            <a:endParaRPr lang="ru-RU"/>
          </a:p>
        </p:txBody>
      </p:sp>
      <p:sp>
        <p:nvSpPr>
          <p:cNvPr id="8" name="Нижний колонтитул 7">
            <a:extLst>
              <a:ext uri="{FF2B5EF4-FFF2-40B4-BE49-F238E27FC236}">
                <a16:creationId xmlns:a16="http://schemas.microsoft.com/office/drawing/2014/main" id="{13923217-67C5-4742-AC2D-2727C9FA769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5E5ED97-D2EB-469A-89C2-1297C6BF6D1B}"/>
              </a:ext>
            </a:extLst>
          </p:cNvPr>
          <p:cNvSpPr>
            <a:spLocks noGrp="1"/>
          </p:cNvSpPr>
          <p:nvPr>
            <p:ph type="sldNum" sz="quarter" idx="12"/>
          </p:nvPr>
        </p:nvSpPr>
        <p:spPr/>
        <p:txBody>
          <a:bodyPr/>
          <a:lstStyle/>
          <a:p>
            <a:fld id="{40FFDD71-3D69-4F5F-AEE3-E431F2E8E581}" type="slidenum">
              <a:rPr lang="ru-RU" smtClean="0"/>
              <a:t>‹#›</a:t>
            </a:fld>
            <a:endParaRPr lang="ru-RU"/>
          </a:p>
        </p:txBody>
      </p:sp>
    </p:spTree>
    <p:extLst>
      <p:ext uri="{BB962C8B-B14F-4D97-AF65-F5344CB8AC3E}">
        <p14:creationId xmlns:p14="http://schemas.microsoft.com/office/powerpoint/2010/main" val="3893924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DA6704-1EA8-4BED-94FF-26B45855FC7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8B0E9C3E-ACE5-431D-93A0-092E8AC1DB1F}"/>
              </a:ext>
            </a:extLst>
          </p:cNvPr>
          <p:cNvSpPr>
            <a:spLocks noGrp="1"/>
          </p:cNvSpPr>
          <p:nvPr>
            <p:ph type="dt" sz="half" idx="10"/>
          </p:nvPr>
        </p:nvSpPr>
        <p:spPr/>
        <p:txBody>
          <a:bodyPr/>
          <a:lstStyle/>
          <a:p>
            <a:fld id="{021D3423-9E9B-4683-8135-F686F8C6C17A}" type="datetimeFigureOut">
              <a:rPr lang="ru-RU" smtClean="0"/>
              <a:t>08.11.2023</a:t>
            </a:fld>
            <a:endParaRPr lang="ru-RU"/>
          </a:p>
        </p:txBody>
      </p:sp>
      <p:sp>
        <p:nvSpPr>
          <p:cNvPr id="4" name="Нижний колонтитул 3">
            <a:extLst>
              <a:ext uri="{FF2B5EF4-FFF2-40B4-BE49-F238E27FC236}">
                <a16:creationId xmlns:a16="http://schemas.microsoft.com/office/drawing/2014/main" id="{B8EBB296-FA62-4F2B-BCDC-0E4686E79FC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18335ADA-3562-4793-AE67-9A03232EED3B}"/>
              </a:ext>
            </a:extLst>
          </p:cNvPr>
          <p:cNvSpPr>
            <a:spLocks noGrp="1"/>
          </p:cNvSpPr>
          <p:nvPr>
            <p:ph type="sldNum" sz="quarter" idx="12"/>
          </p:nvPr>
        </p:nvSpPr>
        <p:spPr/>
        <p:txBody>
          <a:bodyPr/>
          <a:lstStyle/>
          <a:p>
            <a:fld id="{40FFDD71-3D69-4F5F-AEE3-E431F2E8E581}" type="slidenum">
              <a:rPr lang="ru-RU" smtClean="0"/>
              <a:t>‹#›</a:t>
            </a:fld>
            <a:endParaRPr lang="ru-RU"/>
          </a:p>
        </p:txBody>
      </p:sp>
    </p:spTree>
    <p:extLst>
      <p:ext uri="{BB962C8B-B14F-4D97-AF65-F5344CB8AC3E}">
        <p14:creationId xmlns:p14="http://schemas.microsoft.com/office/powerpoint/2010/main" val="235015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37A7F1E-ABF0-406C-BBD6-38F6B564477A}"/>
              </a:ext>
            </a:extLst>
          </p:cNvPr>
          <p:cNvSpPr>
            <a:spLocks noGrp="1"/>
          </p:cNvSpPr>
          <p:nvPr>
            <p:ph type="dt" sz="half" idx="10"/>
          </p:nvPr>
        </p:nvSpPr>
        <p:spPr/>
        <p:txBody>
          <a:bodyPr/>
          <a:lstStyle/>
          <a:p>
            <a:fld id="{021D3423-9E9B-4683-8135-F686F8C6C17A}" type="datetimeFigureOut">
              <a:rPr lang="ru-RU" smtClean="0"/>
              <a:t>08.11.2023</a:t>
            </a:fld>
            <a:endParaRPr lang="ru-RU"/>
          </a:p>
        </p:txBody>
      </p:sp>
      <p:sp>
        <p:nvSpPr>
          <p:cNvPr id="3" name="Нижний колонтитул 2">
            <a:extLst>
              <a:ext uri="{FF2B5EF4-FFF2-40B4-BE49-F238E27FC236}">
                <a16:creationId xmlns:a16="http://schemas.microsoft.com/office/drawing/2014/main" id="{00FCE262-B8C3-4DA1-898A-14FFD61BD95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B6D559A-F654-4267-BBF6-7ABAA161E265}"/>
              </a:ext>
            </a:extLst>
          </p:cNvPr>
          <p:cNvSpPr>
            <a:spLocks noGrp="1"/>
          </p:cNvSpPr>
          <p:nvPr>
            <p:ph type="sldNum" sz="quarter" idx="12"/>
          </p:nvPr>
        </p:nvSpPr>
        <p:spPr/>
        <p:txBody>
          <a:bodyPr/>
          <a:lstStyle/>
          <a:p>
            <a:fld id="{40FFDD71-3D69-4F5F-AEE3-E431F2E8E581}" type="slidenum">
              <a:rPr lang="ru-RU" smtClean="0"/>
              <a:t>‹#›</a:t>
            </a:fld>
            <a:endParaRPr lang="ru-RU"/>
          </a:p>
        </p:txBody>
      </p:sp>
    </p:spTree>
    <p:extLst>
      <p:ext uri="{BB962C8B-B14F-4D97-AF65-F5344CB8AC3E}">
        <p14:creationId xmlns:p14="http://schemas.microsoft.com/office/powerpoint/2010/main" val="310541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773D66-A5B0-4151-918C-44D663ACB91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5541E3A-B180-4AA7-80C6-908AE7B626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9F2AC1F-A5EE-4AE0-8581-6765BB72A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53BB914-F93B-4362-AEFB-1999EF811014}"/>
              </a:ext>
            </a:extLst>
          </p:cNvPr>
          <p:cNvSpPr>
            <a:spLocks noGrp="1"/>
          </p:cNvSpPr>
          <p:nvPr>
            <p:ph type="dt" sz="half" idx="10"/>
          </p:nvPr>
        </p:nvSpPr>
        <p:spPr/>
        <p:txBody>
          <a:bodyPr/>
          <a:lstStyle/>
          <a:p>
            <a:fld id="{021D3423-9E9B-4683-8135-F686F8C6C17A}" type="datetimeFigureOut">
              <a:rPr lang="ru-RU" smtClean="0"/>
              <a:t>08.11.2023</a:t>
            </a:fld>
            <a:endParaRPr lang="ru-RU"/>
          </a:p>
        </p:txBody>
      </p:sp>
      <p:sp>
        <p:nvSpPr>
          <p:cNvPr id="6" name="Нижний колонтитул 5">
            <a:extLst>
              <a:ext uri="{FF2B5EF4-FFF2-40B4-BE49-F238E27FC236}">
                <a16:creationId xmlns:a16="http://schemas.microsoft.com/office/drawing/2014/main" id="{98568C37-74F9-4B8C-B11E-C940930B7AA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7D0B343-9F36-4BDC-94CF-3002B2163E93}"/>
              </a:ext>
            </a:extLst>
          </p:cNvPr>
          <p:cNvSpPr>
            <a:spLocks noGrp="1"/>
          </p:cNvSpPr>
          <p:nvPr>
            <p:ph type="sldNum" sz="quarter" idx="12"/>
          </p:nvPr>
        </p:nvSpPr>
        <p:spPr/>
        <p:txBody>
          <a:bodyPr/>
          <a:lstStyle/>
          <a:p>
            <a:fld id="{40FFDD71-3D69-4F5F-AEE3-E431F2E8E581}" type="slidenum">
              <a:rPr lang="ru-RU" smtClean="0"/>
              <a:t>‹#›</a:t>
            </a:fld>
            <a:endParaRPr lang="ru-RU"/>
          </a:p>
        </p:txBody>
      </p:sp>
    </p:spTree>
    <p:extLst>
      <p:ext uri="{BB962C8B-B14F-4D97-AF65-F5344CB8AC3E}">
        <p14:creationId xmlns:p14="http://schemas.microsoft.com/office/powerpoint/2010/main" val="6901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4A2D02-1A95-4A63-AEEA-140CD496B22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F7195BF-5F20-4211-9E0F-8EB0CECEA7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53D6DC8-C8AA-437F-9486-77D7CFA7F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FFC5075-8C26-4A75-963B-E87A7D73DD25}"/>
              </a:ext>
            </a:extLst>
          </p:cNvPr>
          <p:cNvSpPr>
            <a:spLocks noGrp="1"/>
          </p:cNvSpPr>
          <p:nvPr>
            <p:ph type="dt" sz="half" idx="10"/>
          </p:nvPr>
        </p:nvSpPr>
        <p:spPr/>
        <p:txBody>
          <a:bodyPr/>
          <a:lstStyle/>
          <a:p>
            <a:fld id="{021D3423-9E9B-4683-8135-F686F8C6C17A}" type="datetimeFigureOut">
              <a:rPr lang="ru-RU" smtClean="0"/>
              <a:t>08.11.2023</a:t>
            </a:fld>
            <a:endParaRPr lang="ru-RU"/>
          </a:p>
        </p:txBody>
      </p:sp>
      <p:sp>
        <p:nvSpPr>
          <p:cNvPr id="6" name="Нижний колонтитул 5">
            <a:extLst>
              <a:ext uri="{FF2B5EF4-FFF2-40B4-BE49-F238E27FC236}">
                <a16:creationId xmlns:a16="http://schemas.microsoft.com/office/drawing/2014/main" id="{3FBF61FA-8111-4A7C-8B9E-5B71711D9C3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767515F-2906-4C14-8CEC-3A5ED5550B84}"/>
              </a:ext>
            </a:extLst>
          </p:cNvPr>
          <p:cNvSpPr>
            <a:spLocks noGrp="1"/>
          </p:cNvSpPr>
          <p:nvPr>
            <p:ph type="sldNum" sz="quarter" idx="12"/>
          </p:nvPr>
        </p:nvSpPr>
        <p:spPr/>
        <p:txBody>
          <a:bodyPr/>
          <a:lstStyle/>
          <a:p>
            <a:fld id="{40FFDD71-3D69-4F5F-AEE3-E431F2E8E581}" type="slidenum">
              <a:rPr lang="ru-RU" smtClean="0"/>
              <a:t>‹#›</a:t>
            </a:fld>
            <a:endParaRPr lang="ru-RU"/>
          </a:p>
        </p:txBody>
      </p:sp>
    </p:spTree>
    <p:extLst>
      <p:ext uri="{BB962C8B-B14F-4D97-AF65-F5344CB8AC3E}">
        <p14:creationId xmlns:p14="http://schemas.microsoft.com/office/powerpoint/2010/main" val="4111607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3F75A9-B071-4926-B51B-6E86D11CF2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FA74AD6-C0D3-4312-9930-B691FEBC99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158266A-C613-414B-B425-4B972FD62A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D3423-9E9B-4683-8135-F686F8C6C17A}" type="datetimeFigureOut">
              <a:rPr lang="ru-RU" smtClean="0"/>
              <a:t>08.11.2023</a:t>
            </a:fld>
            <a:endParaRPr lang="ru-RU"/>
          </a:p>
        </p:txBody>
      </p:sp>
      <p:sp>
        <p:nvSpPr>
          <p:cNvPr id="5" name="Нижний колонтитул 4">
            <a:extLst>
              <a:ext uri="{FF2B5EF4-FFF2-40B4-BE49-F238E27FC236}">
                <a16:creationId xmlns:a16="http://schemas.microsoft.com/office/drawing/2014/main" id="{2A3B6A70-F669-4302-880F-CAAB0A3747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9772B69E-7D3C-476F-9406-B8AA17EAE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FDD71-3D69-4F5F-AEE3-E431F2E8E581}" type="slidenum">
              <a:rPr lang="ru-RU" smtClean="0"/>
              <a:t>‹#›</a:t>
            </a:fld>
            <a:endParaRPr lang="ru-RU"/>
          </a:p>
        </p:txBody>
      </p:sp>
    </p:spTree>
    <p:extLst>
      <p:ext uri="{BB962C8B-B14F-4D97-AF65-F5344CB8AC3E}">
        <p14:creationId xmlns:p14="http://schemas.microsoft.com/office/powerpoint/2010/main" val="3333019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EFEE7932-7BEB-4C20-8136-8310635D2D90}"/>
              </a:ext>
            </a:extLst>
          </p:cNvPr>
          <p:cNvPicPr>
            <a:picLocks noChangeAspect="1"/>
          </p:cNvPicPr>
          <p:nvPr/>
        </p:nvPicPr>
        <p:blipFill>
          <a:blip r:embed="rId2"/>
          <a:stretch>
            <a:fillRect/>
          </a:stretch>
        </p:blipFill>
        <p:spPr>
          <a:xfrm>
            <a:off x="428916" y="157689"/>
            <a:ext cx="2762153" cy="1731865"/>
          </a:xfrm>
          <a:prstGeom prst="rect">
            <a:avLst/>
          </a:prstGeom>
        </p:spPr>
      </p:pic>
      <p:sp>
        <p:nvSpPr>
          <p:cNvPr id="14" name="TextBox 13">
            <a:extLst>
              <a:ext uri="{FF2B5EF4-FFF2-40B4-BE49-F238E27FC236}">
                <a16:creationId xmlns:a16="http://schemas.microsoft.com/office/drawing/2014/main" id="{BF150A67-121D-47C7-8646-B4A1FB336487}"/>
              </a:ext>
            </a:extLst>
          </p:cNvPr>
          <p:cNvSpPr txBox="1"/>
          <p:nvPr/>
        </p:nvSpPr>
        <p:spPr>
          <a:xfrm>
            <a:off x="3589954" y="423456"/>
            <a:ext cx="7896030" cy="1200329"/>
          </a:xfrm>
          <a:prstGeom prst="rect">
            <a:avLst/>
          </a:prstGeom>
          <a:noFill/>
        </p:spPr>
        <p:txBody>
          <a:bodyPr wrap="square">
            <a:spAutoFit/>
          </a:bodyPr>
          <a:lstStyle/>
          <a:p>
            <a:pPr algn="just"/>
            <a:r>
              <a:rPr lang="uk-UA" b="1" i="1" dirty="0">
                <a:solidFill>
                  <a:srgbClr val="C00000"/>
                </a:solidFill>
              </a:rPr>
              <a:t>Статус безробітного присвоюють </a:t>
            </a:r>
            <a:r>
              <a:rPr lang="uk-UA" dirty="0"/>
              <a:t>особі віком </a:t>
            </a:r>
            <a:r>
              <a:rPr lang="uk-UA" b="1" dirty="0">
                <a:solidFill>
                  <a:srgbClr val="C00000"/>
                </a:solidFill>
              </a:rPr>
              <a:t>від 15 до 70 років</a:t>
            </a:r>
            <a:r>
              <a:rPr lang="uk-UA" dirty="0"/>
              <a:t>, яка через відсутність роботи не має заробітку як джерела існування, але готова і здатна приступити до роботи ( п. 2 ч. 1 ст. 1, ч. 1 ст. 43 Закону про зайнятість). </a:t>
            </a:r>
          </a:p>
          <a:p>
            <a:pPr algn="just"/>
            <a:endParaRPr lang="uk-UA" dirty="0"/>
          </a:p>
        </p:txBody>
      </p:sp>
      <p:sp>
        <p:nvSpPr>
          <p:cNvPr id="28" name="TextBox 27">
            <a:extLst>
              <a:ext uri="{FF2B5EF4-FFF2-40B4-BE49-F238E27FC236}">
                <a16:creationId xmlns:a16="http://schemas.microsoft.com/office/drawing/2014/main" id="{8F9930D3-D74F-45A4-827A-FF097B796090}"/>
              </a:ext>
            </a:extLst>
          </p:cNvPr>
          <p:cNvSpPr txBox="1"/>
          <p:nvPr/>
        </p:nvSpPr>
        <p:spPr>
          <a:xfrm>
            <a:off x="1731023" y="2080985"/>
            <a:ext cx="9355786" cy="3693319"/>
          </a:xfrm>
          <a:prstGeom prst="rect">
            <a:avLst/>
          </a:prstGeom>
          <a:noFill/>
        </p:spPr>
        <p:txBody>
          <a:bodyPr wrap="square">
            <a:spAutoFit/>
          </a:bodyPr>
          <a:lstStyle/>
          <a:p>
            <a:pPr algn="just"/>
            <a:r>
              <a:rPr lang="uk-UA" b="1" i="1" dirty="0">
                <a:solidFill>
                  <a:srgbClr val="C00000"/>
                </a:solidFill>
                <a:effectLst>
                  <a:outerShdw blurRad="38100" dist="38100" dir="2700000" algn="tl">
                    <a:srgbClr val="000000">
                      <a:alpha val="43137"/>
                    </a:srgbClr>
                  </a:outerShdw>
                </a:effectLst>
              </a:rPr>
              <a:t>Статусу безробітного може набути:</a:t>
            </a:r>
          </a:p>
          <a:p>
            <a:pPr algn="just"/>
            <a:r>
              <a:rPr lang="uk-UA" dirty="0"/>
              <a:t>1) особа працездатного віку до призначення пенсії (зокрема на пільгових умовах або за вислугу років), </a:t>
            </a:r>
            <a:r>
              <a:rPr lang="uk-UA" u="sng" dirty="0"/>
              <a:t>яка через відсутність роботи </a:t>
            </a:r>
            <a:r>
              <a:rPr lang="uk-UA" dirty="0"/>
              <a:t>не має заробітку або інших передбачених законодавством доходів, </a:t>
            </a:r>
            <a:r>
              <a:rPr lang="uk-UA" u="sng" dirty="0"/>
              <a:t>готова та здатна приступити до роботи</a:t>
            </a:r>
            <a:r>
              <a:rPr lang="uk-UA" dirty="0"/>
              <a:t>;</a:t>
            </a:r>
          </a:p>
          <a:p>
            <a:pPr algn="just"/>
            <a:r>
              <a:rPr lang="uk-UA" dirty="0"/>
              <a:t>2) особа з інвалідністю, яка не досягла встановленого статтею 26 Закону України "Про загальнообов'язкове державне пенсійне страхування" пенсійного віку та отримує пенсію по інвалідності або соціальну допомогу відповідно до законів України "Про державну соціальну допомогу особам з інвалідністю з дитинства та дітям з інвалідністю" та "Про державну соціальну допомогу особам, які не мають права на пенсію, та особам з інвалідністю";</a:t>
            </a:r>
          </a:p>
          <a:p>
            <a:pPr algn="just"/>
            <a:r>
              <a:rPr lang="uk-UA" dirty="0"/>
              <a:t>3) особа, молодша 16-річного віку, яка працювала і була звільнена у зв'язку із змінами в організації виробництва і праці, зокрема припиненням або перепрофілюванням підприємств, установ та організацій, скороченням чисельності (штату) працівників.</a:t>
            </a:r>
          </a:p>
          <a:p>
            <a:pPr algn="just"/>
            <a:endParaRPr lang="ru-RU" dirty="0"/>
          </a:p>
        </p:txBody>
      </p:sp>
    </p:spTree>
    <p:extLst>
      <p:ext uri="{BB962C8B-B14F-4D97-AF65-F5344CB8AC3E}">
        <p14:creationId xmlns:p14="http://schemas.microsoft.com/office/powerpoint/2010/main" val="1384125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9E7ED0D1-4B51-4385-8AD7-13C1CA6D86F5}"/>
              </a:ext>
            </a:extLst>
          </p:cNvPr>
          <p:cNvPicPr>
            <a:picLocks noChangeAspect="1"/>
          </p:cNvPicPr>
          <p:nvPr/>
        </p:nvPicPr>
        <p:blipFill>
          <a:blip r:embed="rId2"/>
          <a:stretch>
            <a:fillRect/>
          </a:stretch>
        </p:blipFill>
        <p:spPr>
          <a:xfrm>
            <a:off x="115145" y="193317"/>
            <a:ext cx="1879444" cy="1178283"/>
          </a:xfrm>
          <a:prstGeom prst="rect">
            <a:avLst/>
          </a:prstGeom>
        </p:spPr>
      </p:pic>
      <p:pic>
        <p:nvPicPr>
          <p:cNvPr id="2" name="Рисунок 1"/>
          <p:cNvPicPr>
            <a:picLocks noChangeAspect="1"/>
          </p:cNvPicPr>
          <p:nvPr/>
        </p:nvPicPr>
        <p:blipFill>
          <a:blip r:embed="rId3"/>
          <a:stretch>
            <a:fillRect/>
          </a:stretch>
        </p:blipFill>
        <p:spPr>
          <a:xfrm>
            <a:off x="1864563" y="855146"/>
            <a:ext cx="9967824" cy="5012254"/>
          </a:xfrm>
          <a:prstGeom prst="rect">
            <a:avLst/>
          </a:prstGeom>
        </p:spPr>
      </p:pic>
    </p:spTree>
    <p:extLst>
      <p:ext uri="{BB962C8B-B14F-4D97-AF65-F5344CB8AC3E}">
        <p14:creationId xmlns:p14="http://schemas.microsoft.com/office/powerpoint/2010/main" val="908633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9E7ED0D1-4B51-4385-8AD7-13C1CA6D86F5}"/>
              </a:ext>
            </a:extLst>
          </p:cNvPr>
          <p:cNvPicPr>
            <a:picLocks noChangeAspect="1"/>
          </p:cNvPicPr>
          <p:nvPr/>
        </p:nvPicPr>
        <p:blipFill>
          <a:blip r:embed="rId2"/>
          <a:stretch>
            <a:fillRect/>
          </a:stretch>
        </p:blipFill>
        <p:spPr>
          <a:xfrm>
            <a:off x="115145" y="193317"/>
            <a:ext cx="1879444" cy="1178283"/>
          </a:xfrm>
          <a:prstGeom prst="rect">
            <a:avLst/>
          </a:prstGeom>
        </p:spPr>
      </p:pic>
      <p:pic>
        <p:nvPicPr>
          <p:cNvPr id="3" name="Рисунок 2"/>
          <p:cNvPicPr>
            <a:picLocks noChangeAspect="1"/>
          </p:cNvPicPr>
          <p:nvPr/>
        </p:nvPicPr>
        <p:blipFill>
          <a:blip r:embed="rId3"/>
          <a:stretch>
            <a:fillRect/>
          </a:stretch>
        </p:blipFill>
        <p:spPr>
          <a:xfrm>
            <a:off x="753969" y="1529584"/>
            <a:ext cx="10737075" cy="3423416"/>
          </a:xfrm>
          <a:prstGeom prst="rect">
            <a:avLst/>
          </a:prstGeom>
        </p:spPr>
      </p:pic>
      <p:sp>
        <p:nvSpPr>
          <p:cNvPr id="4" name="Прямоугольник 3"/>
          <p:cNvSpPr/>
          <p:nvPr/>
        </p:nvSpPr>
        <p:spPr>
          <a:xfrm>
            <a:off x="609599" y="5349109"/>
            <a:ext cx="11191875" cy="738664"/>
          </a:xfrm>
          <a:prstGeom prst="rect">
            <a:avLst/>
          </a:prstGeom>
        </p:spPr>
        <p:txBody>
          <a:bodyPr wrap="square">
            <a:spAutoFit/>
          </a:bodyPr>
          <a:lstStyle/>
          <a:p>
            <a:r>
              <a:rPr lang="uk-UA" sz="1400" dirty="0"/>
              <a:t>*  за грудень 2022 була нарахована компенсація  за невикористану відпустку при звільненні.  Отже,  при розрахунку допомоги по безробіттю до уваги беруться всі суми доходу, крім виплат по тимчасовій втраті працездатності (лікарняний лист). Всі суми преміальних (доплат), виплати по черговій відпустці включаються до розрахунку, враховуючи, так як по ним нараховувався ЄСВ</a:t>
            </a:r>
            <a:r>
              <a:rPr lang="uk-UA" sz="1400" dirty="0" smtClean="0"/>
              <a:t>.</a:t>
            </a:r>
            <a:endParaRPr lang="uk-UA" sz="1400" dirty="0"/>
          </a:p>
        </p:txBody>
      </p:sp>
    </p:spTree>
    <p:extLst>
      <p:ext uri="{BB962C8B-B14F-4D97-AF65-F5344CB8AC3E}">
        <p14:creationId xmlns:p14="http://schemas.microsoft.com/office/powerpoint/2010/main" val="2160705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A10978-4F92-4359-8803-15CFF9AADCBC}"/>
              </a:ext>
            </a:extLst>
          </p:cNvPr>
          <p:cNvSpPr txBox="1"/>
          <p:nvPr/>
        </p:nvSpPr>
        <p:spPr>
          <a:xfrm>
            <a:off x="1680482" y="1653303"/>
            <a:ext cx="9759820" cy="3139321"/>
          </a:xfrm>
          <a:prstGeom prst="rect">
            <a:avLst/>
          </a:prstGeom>
          <a:noFill/>
        </p:spPr>
        <p:txBody>
          <a:bodyPr wrap="square">
            <a:spAutoFit/>
          </a:bodyPr>
          <a:lstStyle/>
          <a:p>
            <a:r>
              <a:rPr lang="ru-RU" b="1" i="1" dirty="0">
                <a:solidFill>
                  <a:srgbClr val="C00000"/>
                </a:solidFill>
                <a:effectLst>
                  <a:outerShdw blurRad="38100" dist="38100" dir="2700000" algn="tl">
                    <a:srgbClr val="000000">
                      <a:alpha val="43137"/>
                    </a:srgbClr>
                  </a:outerShdw>
                </a:effectLst>
              </a:rPr>
              <a:t> </a:t>
            </a:r>
            <a:r>
              <a:rPr lang="uk-UA" b="1" i="1" dirty="0">
                <a:solidFill>
                  <a:srgbClr val="C00000"/>
                </a:solidFill>
                <a:effectLst>
                  <a:outerShdw blurRad="38100" dist="38100" dir="2700000" algn="tl">
                    <a:srgbClr val="000000">
                      <a:alpha val="43137"/>
                    </a:srgbClr>
                  </a:outerShdw>
                </a:effectLst>
              </a:rPr>
              <a:t>В загальному випадку розмір допомоги по безробіттю з розрахунку на 1 календарний день становить:</a:t>
            </a:r>
          </a:p>
          <a:p>
            <a:endParaRPr lang="uk-UA" b="1" i="1" dirty="0">
              <a:solidFill>
                <a:srgbClr val="C00000"/>
              </a:solidFill>
              <a:effectLst>
                <a:outerShdw blurRad="38100" dist="38100" dir="2700000" algn="tl">
                  <a:srgbClr val="000000">
                    <a:alpha val="43137"/>
                  </a:srgbClr>
                </a:outerShdw>
              </a:effectLst>
            </a:endParaRPr>
          </a:p>
          <a:p>
            <a:pPr algn="ctr"/>
            <a:r>
              <a:rPr lang="uk-UA" b="1" dirty="0" err="1"/>
              <a:t>Дбр</a:t>
            </a:r>
            <a:r>
              <a:rPr lang="uk-UA" b="1" dirty="0"/>
              <a:t> = </a:t>
            </a:r>
            <a:r>
              <a:rPr lang="uk-UA" b="1" dirty="0" err="1"/>
              <a:t>ЗПсер</a:t>
            </a:r>
            <a:r>
              <a:rPr lang="uk-UA" b="1" dirty="0"/>
              <a:t> х С </a:t>
            </a:r>
            <a:r>
              <a:rPr lang="uk-UA" b="1" dirty="0" smtClean="0"/>
              <a:t>,</a:t>
            </a:r>
            <a:endParaRPr lang="uk-UA" b="1" dirty="0"/>
          </a:p>
          <a:p>
            <a:endParaRPr lang="uk-UA" dirty="0"/>
          </a:p>
          <a:p>
            <a:r>
              <a:rPr lang="uk-UA" dirty="0"/>
              <a:t>де </a:t>
            </a:r>
            <a:r>
              <a:rPr lang="uk-UA" dirty="0" err="1"/>
              <a:t>Дбр</a:t>
            </a:r>
            <a:r>
              <a:rPr lang="uk-UA" dirty="0"/>
              <a:t> — розмір допомоги по безробіттю з розрахунку на 1 календарний день;</a:t>
            </a:r>
          </a:p>
          <a:p>
            <a:endParaRPr lang="uk-UA" dirty="0"/>
          </a:p>
          <a:p>
            <a:r>
              <a:rPr lang="uk-UA" dirty="0" err="1"/>
              <a:t>ЗПсер</a:t>
            </a:r>
            <a:r>
              <a:rPr lang="uk-UA" dirty="0"/>
              <a:t> — середньоденна зарплата;</a:t>
            </a:r>
          </a:p>
          <a:p>
            <a:endParaRPr lang="uk-UA" dirty="0"/>
          </a:p>
          <a:p>
            <a:r>
              <a:rPr lang="uk-UA" dirty="0"/>
              <a:t>С — відсоток оплати залежно від страхового стажу;</a:t>
            </a:r>
          </a:p>
          <a:p>
            <a:endParaRPr lang="uk-UA" dirty="0"/>
          </a:p>
        </p:txBody>
      </p:sp>
      <p:pic>
        <p:nvPicPr>
          <p:cNvPr id="2" name="Рисунок 1"/>
          <p:cNvPicPr>
            <a:picLocks noChangeAspect="1"/>
          </p:cNvPicPr>
          <p:nvPr/>
        </p:nvPicPr>
        <p:blipFill>
          <a:blip r:embed="rId2"/>
          <a:stretch>
            <a:fillRect/>
          </a:stretch>
        </p:blipFill>
        <p:spPr>
          <a:xfrm>
            <a:off x="242234" y="249885"/>
            <a:ext cx="1877731" cy="1176630"/>
          </a:xfrm>
          <a:prstGeom prst="rect">
            <a:avLst/>
          </a:prstGeom>
        </p:spPr>
      </p:pic>
    </p:spTree>
    <p:extLst>
      <p:ext uri="{BB962C8B-B14F-4D97-AF65-F5344CB8AC3E}">
        <p14:creationId xmlns:p14="http://schemas.microsoft.com/office/powerpoint/2010/main" val="2731738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23949" y="1480394"/>
            <a:ext cx="10658475" cy="4893647"/>
          </a:xfrm>
          <a:prstGeom prst="rect">
            <a:avLst/>
          </a:prstGeom>
        </p:spPr>
        <p:txBody>
          <a:bodyPr wrap="square">
            <a:spAutoFit/>
          </a:bodyPr>
          <a:lstStyle/>
          <a:p>
            <a:r>
              <a:rPr lang="uk-UA" sz="2400" dirty="0" smtClean="0">
                <a:solidFill>
                  <a:srgbClr val="2D2D2D"/>
                </a:solidFill>
                <a:latin typeface="+mj-lt"/>
              </a:rPr>
              <a:t>Таким  чином, для визначення суми допомоги скористаємося розрахунком: </a:t>
            </a:r>
          </a:p>
          <a:p>
            <a:endParaRPr lang="uk-UA" sz="2400" dirty="0">
              <a:solidFill>
                <a:srgbClr val="2D2D2D"/>
              </a:solidFill>
              <a:latin typeface="+mj-lt"/>
            </a:endParaRPr>
          </a:p>
          <a:p>
            <a:pPr algn="ctr"/>
            <a:r>
              <a:rPr lang="uk-UA" sz="2400" dirty="0" smtClean="0">
                <a:solidFill>
                  <a:srgbClr val="2D2D2D"/>
                </a:solidFill>
                <a:latin typeface="+mj-lt"/>
              </a:rPr>
              <a:t>311 633 (загальна сума доходу) ― 9 900 (лікарняний) =  301 733 грн. </a:t>
            </a:r>
          </a:p>
          <a:p>
            <a:endParaRPr lang="uk-UA" sz="2400" dirty="0">
              <a:solidFill>
                <a:srgbClr val="2D2D2D"/>
              </a:solidFill>
              <a:latin typeface="+mj-lt"/>
            </a:endParaRPr>
          </a:p>
          <a:p>
            <a:r>
              <a:rPr lang="uk-UA" sz="2400" dirty="0" smtClean="0">
                <a:solidFill>
                  <a:srgbClr val="2D2D2D"/>
                </a:solidFill>
                <a:latin typeface="+mj-lt"/>
              </a:rPr>
              <a:t>Відповідно до ст. 23  Закону 1533  розмір допомоги  нараховується у відсотках до середньої зарплати або іншого доходу. </a:t>
            </a:r>
          </a:p>
          <a:p>
            <a:endParaRPr lang="uk-UA" sz="2400" b="1" dirty="0" smtClean="0">
              <a:solidFill>
                <a:srgbClr val="2D2D2D"/>
              </a:solidFill>
              <a:latin typeface="+mj-lt"/>
            </a:endParaRPr>
          </a:p>
          <a:p>
            <a:r>
              <a:rPr lang="uk-UA" sz="2400" b="1" dirty="0" smtClean="0">
                <a:solidFill>
                  <a:srgbClr val="2D2D2D"/>
                </a:solidFill>
                <a:latin typeface="+mj-lt"/>
              </a:rPr>
              <a:t>Середня зарплата для нашого обрахунку становить: </a:t>
            </a:r>
          </a:p>
          <a:p>
            <a:pPr algn="ctr"/>
            <a:r>
              <a:rPr lang="uk-UA" sz="2400" dirty="0" smtClean="0">
                <a:solidFill>
                  <a:srgbClr val="2D2D2D"/>
                </a:solidFill>
                <a:latin typeface="+mj-lt"/>
              </a:rPr>
              <a:t>301 733 грн/ 12 місяців  = 25 144 грн. </a:t>
            </a:r>
          </a:p>
          <a:p>
            <a:r>
              <a:rPr lang="uk-UA" sz="2400" dirty="0" smtClean="0">
                <a:solidFill>
                  <a:srgbClr val="2D2D2D"/>
                </a:solidFill>
                <a:latin typeface="+mj-lt"/>
              </a:rPr>
              <a:t>Застрахованій особі має бути призначена допомога для безробітного у наступному розмірі: </a:t>
            </a:r>
          </a:p>
          <a:p>
            <a:endParaRPr lang="uk-UA" sz="2400" dirty="0" smtClean="0">
              <a:solidFill>
                <a:srgbClr val="2D2D2D"/>
              </a:solidFill>
              <a:latin typeface="+mj-lt"/>
            </a:endParaRPr>
          </a:p>
          <a:p>
            <a:r>
              <a:rPr lang="uk-UA" sz="2400" dirty="0" smtClean="0">
                <a:solidFill>
                  <a:srgbClr val="2D2D2D"/>
                </a:solidFill>
                <a:latin typeface="+mj-lt"/>
              </a:rPr>
              <a:t>25 144 х 65% (відсоток, передбачений для стажу від 12 до 18 років) = 16 343 грн. </a:t>
            </a:r>
            <a:endParaRPr lang="uk-UA" sz="2400" b="0" i="0" dirty="0">
              <a:solidFill>
                <a:srgbClr val="2D2D2D"/>
              </a:solidFill>
              <a:effectLst/>
              <a:latin typeface="+mj-lt"/>
            </a:endParaRPr>
          </a:p>
        </p:txBody>
      </p:sp>
      <p:pic>
        <p:nvPicPr>
          <p:cNvPr id="5" name="Рисунок 4"/>
          <p:cNvPicPr>
            <a:picLocks noChangeAspect="1"/>
          </p:cNvPicPr>
          <p:nvPr/>
        </p:nvPicPr>
        <p:blipFill>
          <a:blip r:embed="rId2"/>
          <a:stretch>
            <a:fillRect/>
          </a:stretch>
        </p:blipFill>
        <p:spPr>
          <a:xfrm>
            <a:off x="127934" y="116535"/>
            <a:ext cx="1615141" cy="1012085"/>
          </a:xfrm>
          <a:prstGeom prst="rect">
            <a:avLst/>
          </a:prstGeom>
        </p:spPr>
      </p:pic>
    </p:spTree>
    <p:extLst>
      <p:ext uri="{BB962C8B-B14F-4D97-AF65-F5344CB8AC3E}">
        <p14:creationId xmlns:p14="http://schemas.microsoft.com/office/powerpoint/2010/main" val="2100471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6751" y="827038"/>
            <a:ext cx="10810874" cy="830997"/>
          </a:xfrm>
          <a:prstGeom prst="rect">
            <a:avLst/>
          </a:prstGeom>
        </p:spPr>
        <p:txBody>
          <a:bodyPr wrap="square">
            <a:spAutoFit/>
          </a:bodyPr>
          <a:lstStyle/>
          <a:p>
            <a:r>
              <a:rPr lang="uk-UA" sz="2400" b="1" dirty="0">
                <a:solidFill>
                  <a:srgbClr val="0070C0"/>
                </a:solidFill>
                <a:latin typeface="+mj-lt"/>
              </a:rPr>
              <a:t>Мінімальний та максимальний розмір допомоги у 2023 році: від чого залежить  та як </a:t>
            </a:r>
            <a:r>
              <a:rPr lang="uk-UA" sz="2400" b="1" dirty="0" smtClean="0">
                <a:solidFill>
                  <a:srgbClr val="0070C0"/>
                </a:solidFill>
                <a:latin typeface="+mj-lt"/>
              </a:rPr>
              <a:t>сплачується</a:t>
            </a:r>
            <a:endParaRPr lang="uk-UA" sz="2400" b="1" i="0" dirty="0">
              <a:solidFill>
                <a:srgbClr val="0070C0"/>
              </a:solidFill>
              <a:effectLst/>
              <a:latin typeface="+mj-lt"/>
            </a:endParaRPr>
          </a:p>
        </p:txBody>
      </p:sp>
      <p:pic>
        <p:nvPicPr>
          <p:cNvPr id="5" name="Рисунок 4"/>
          <p:cNvPicPr>
            <a:picLocks noChangeAspect="1"/>
          </p:cNvPicPr>
          <p:nvPr/>
        </p:nvPicPr>
        <p:blipFill>
          <a:blip r:embed="rId2"/>
          <a:stretch>
            <a:fillRect/>
          </a:stretch>
        </p:blipFill>
        <p:spPr>
          <a:xfrm>
            <a:off x="940668" y="1658035"/>
            <a:ext cx="9784482" cy="4948474"/>
          </a:xfrm>
          <a:prstGeom prst="rect">
            <a:avLst/>
          </a:prstGeom>
        </p:spPr>
      </p:pic>
      <p:pic>
        <p:nvPicPr>
          <p:cNvPr id="6" name="Рисунок 5"/>
          <p:cNvPicPr>
            <a:picLocks noChangeAspect="1"/>
          </p:cNvPicPr>
          <p:nvPr/>
        </p:nvPicPr>
        <p:blipFill>
          <a:blip r:embed="rId3"/>
          <a:stretch>
            <a:fillRect/>
          </a:stretch>
        </p:blipFill>
        <p:spPr>
          <a:xfrm>
            <a:off x="1802" y="65907"/>
            <a:ext cx="1265023" cy="792693"/>
          </a:xfrm>
          <a:prstGeom prst="rect">
            <a:avLst/>
          </a:prstGeom>
        </p:spPr>
      </p:pic>
    </p:spTree>
    <p:extLst>
      <p:ext uri="{BB962C8B-B14F-4D97-AF65-F5344CB8AC3E}">
        <p14:creationId xmlns:p14="http://schemas.microsoft.com/office/powerpoint/2010/main" val="2295043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14474" y="842993"/>
            <a:ext cx="8715375" cy="4893647"/>
          </a:xfrm>
          <a:prstGeom prst="rect">
            <a:avLst/>
          </a:prstGeom>
        </p:spPr>
        <p:txBody>
          <a:bodyPr wrap="square">
            <a:spAutoFit/>
          </a:bodyPr>
          <a:lstStyle/>
          <a:p>
            <a:r>
              <a:rPr lang="uk-UA" sz="2400" dirty="0" smtClean="0">
                <a:solidFill>
                  <a:srgbClr val="2D2D2D"/>
                </a:solidFill>
                <a:latin typeface="+mj-lt"/>
              </a:rPr>
              <a:t>Мінімальна сума заробітної плати на початок 2023 року складає 6700 грн. </a:t>
            </a:r>
          </a:p>
          <a:p>
            <a:endParaRPr lang="uk-UA" sz="2400" dirty="0">
              <a:solidFill>
                <a:srgbClr val="2D2D2D"/>
              </a:solidFill>
              <a:latin typeface="+mj-lt"/>
            </a:endParaRPr>
          </a:p>
          <a:p>
            <a:r>
              <a:rPr lang="uk-UA" sz="2400" dirty="0" smtClean="0">
                <a:solidFill>
                  <a:srgbClr val="2D2D2D"/>
                </a:solidFill>
                <a:latin typeface="+mj-lt"/>
              </a:rPr>
              <a:t>Отже, яку допомогу врешті отримає застрахована особа  у 2023 році, в теперішніх умовах дії воєнного стану на Україні: </a:t>
            </a:r>
          </a:p>
          <a:p>
            <a:endParaRPr lang="uk-UA" sz="2400" dirty="0">
              <a:solidFill>
                <a:srgbClr val="2D2D2D"/>
              </a:solidFill>
              <a:latin typeface="+mj-lt"/>
            </a:endParaRPr>
          </a:p>
          <a:p>
            <a:r>
              <a:rPr lang="uk-UA" sz="2400" dirty="0" smtClean="0">
                <a:solidFill>
                  <a:srgbClr val="2D2D2D"/>
                </a:solidFill>
                <a:latin typeface="+mj-lt"/>
              </a:rPr>
              <a:t>протягом перших 45 днів : 6700 + 3 350 = 10 050 грн. (де 6700 - сума допомоги за місяць (30 днів), а 3350 - за половину місяця; </a:t>
            </a:r>
          </a:p>
          <a:p>
            <a:endParaRPr lang="uk-UA" sz="2400" dirty="0">
              <a:solidFill>
                <a:srgbClr val="2D2D2D"/>
              </a:solidFill>
              <a:latin typeface="+mj-lt"/>
            </a:endParaRPr>
          </a:p>
          <a:p>
            <a:r>
              <a:rPr lang="uk-UA" sz="2400" dirty="0" smtClean="0">
                <a:solidFill>
                  <a:srgbClr val="2D2D2D"/>
                </a:solidFill>
                <a:latin typeface="+mj-lt"/>
              </a:rPr>
              <a:t>протягом решти 45 днів:  3 350 + 1 675 = 5 025 грн. (де      3 350- 50% суми допомоги за місяць, а 1675 - за половину місяця). </a:t>
            </a:r>
          </a:p>
          <a:p>
            <a:endParaRPr lang="uk-UA" sz="2400" dirty="0">
              <a:solidFill>
                <a:srgbClr val="2D2D2D"/>
              </a:solidFill>
              <a:latin typeface="+mj-lt"/>
            </a:endParaRPr>
          </a:p>
          <a:p>
            <a:r>
              <a:rPr lang="uk-UA" sz="2400" b="1" dirty="0" smtClean="0">
                <a:solidFill>
                  <a:srgbClr val="2D2D2D"/>
                </a:solidFill>
                <a:latin typeface="+mj-lt"/>
              </a:rPr>
              <a:t>Загальна сума допомоги за весь час складе 15 075 грн. </a:t>
            </a:r>
            <a:endParaRPr lang="uk-UA" sz="2400" b="1" i="0" dirty="0">
              <a:solidFill>
                <a:srgbClr val="2D2D2D"/>
              </a:solidFill>
              <a:effectLst/>
              <a:latin typeface="+mj-lt"/>
            </a:endParaRPr>
          </a:p>
        </p:txBody>
      </p:sp>
      <p:pic>
        <p:nvPicPr>
          <p:cNvPr id="4" name="Рисунок 3"/>
          <p:cNvPicPr>
            <a:picLocks noChangeAspect="1"/>
          </p:cNvPicPr>
          <p:nvPr/>
        </p:nvPicPr>
        <p:blipFill>
          <a:blip r:embed="rId2"/>
          <a:stretch>
            <a:fillRect/>
          </a:stretch>
        </p:blipFill>
        <p:spPr>
          <a:xfrm>
            <a:off x="146984" y="116535"/>
            <a:ext cx="1394881" cy="874065"/>
          </a:xfrm>
          <a:prstGeom prst="rect">
            <a:avLst/>
          </a:prstGeom>
        </p:spPr>
      </p:pic>
    </p:spTree>
    <p:extLst>
      <p:ext uri="{BB962C8B-B14F-4D97-AF65-F5344CB8AC3E}">
        <p14:creationId xmlns:p14="http://schemas.microsoft.com/office/powerpoint/2010/main" val="994261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19274" y="2117289"/>
            <a:ext cx="9191626" cy="1815882"/>
          </a:xfrm>
          <a:prstGeom prst="rect">
            <a:avLst/>
          </a:prstGeom>
        </p:spPr>
        <p:txBody>
          <a:bodyPr wrap="square">
            <a:spAutoFit/>
          </a:bodyPr>
          <a:lstStyle/>
          <a:p>
            <a:pPr algn="just"/>
            <a:r>
              <a:rPr lang="uk-UA" sz="2800" dirty="0" smtClean="0">
                <a:solidFill>
                  <a:srgbClr val="2D2D2D"/>
                </a:solidFill>
                <a:latin typeface="+mj-lt"/>
              </a:rPr>
              <a:t>Ще один факт: </a:t>
            </a:r>
          </a:p>
          <a:p>
            <a:pPr algn="just"/>
            <a:r>
              <a:rPr lang="uk-UA" sz="2800" b="1" dirty="0" smtClean="0">
                <a:solidFill>
                  <a:srgbClr val="2D2D2D"/>
                </a:solidFill>
                <a:latin typeface="+mj-lt"/>
              </a:rPr>
              <a:t>Сума розрахованої допомоги по безробіттю не може бути меншою за мінімально встановлений розмір, який визначається правлінням Фонду.</a:t>
            </a:r>
          </a:p>
        </p:txBody>
      </p:sp>
      <p:pic>
        <p:nvPicPr>
          <p:cNvPr id="4" name="Рисунок 3"/>
          <p:cNvPicPr>
            <a:picLocks noChangeAspect="1"/>
          </p:cNvPicPr>
          <p:nvPr/>
        </p:nvPicPr>
        <p:blipFill>
          <a:blip r:embed="rId2"/>
          <a:stretch>
            <a:fillRect/>
          </a:stretch>
        </p:blipFill>
        <p:spPr>
          <a:xfrm>
            <a:off x="424904" y="2321081"/>
            <a:ext cx="1241269" cy="1241269"/>
          </a:xfrm>
          <a:prstGeom prst="rect">
            <a:avLst/>
          </a:prstGeom>
        </p:spPr>
      </p:pic>
      <p:pic>
        <p:nvPicPr>
          <p:cNvPr id="5" name="Рисунок 4"/>
          <p:cNvPicPr>
            <a:picLocks noChangeAspect="1"/>
          </p:cNvPicPr>
          <p:nvPr/>
        </p:nvPicPr>
        <p:blipFill>
          <a:blip r:embed="rId3"/>
          <a:stretch>
            <a:fillRect/>
          </a:stretch>
        </p:blipFill>
        <p:spPr>
          <a:xfrm>
            <a:off x="337484" y="268935"/>
            <a:ext cx="1877731" cy="1176630"/>
          </a:xfrm>
          <a:prstGeom prst="rect">
            <a:avLst/>
          </a:prstGeom>
        </p:spPr>
      </p:pic>
    </p:spTree>
    <p:extLst>
      <p:ext uri="{BB962C8B-B14F-4D97-AF65-F5344CB8AC3E}">
        <p14:creationId xmlns:p14="http://schemas.microsoft.com/office/powerpoint/2010/main" val="400035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1BF0F01-9252-4521-A2A7-3E4157960E65}"/>
              </a:ext>
            </a:extLst>
          </p:cNvPr>
          <p:cNvPicPr>
            <a:picLocks noChangeAspect="1"/>
          </p:cNvPicPr>
          <p:nvPr/>
        </p:nvPicPr>
        <p:blipFill>
          <a:blip r:embed="rId2"/>
          <a:stretch>
            <a:fillRect/>
          </a:stretch>
        </p:blipFill>
        <p:spPr>
          <a:xfrm>
            <a:off x="814980" y="3820100"/>
            <a:ext cx="10815241" cy="774259"/>
          </a:xfrm>
          <a:prstGeom prst="rect">
            <a:avLst/>
          </a:prstGeom>
        </p:spPr>
      </p:pic>
      <p:pic>
        <p:nvPicPr>
          <p:cNvPr id="7" name="Рисунок 6">
            <a:extLst>
              <a:ext uri="{FF2B5EF4-FFF2-40B4-BE49-F238E27FC236}">
                <a16:creationId xmlns:a16="http://schemas.microsoft.com/office/drawing/2014/main" id="{4502F562-495F-4049-99FF-E9E17671ABB3}"/>
              </a:ext>
            </a:extLst>
          </p:cNvPr>
          <p:cNvPicPr>
            <a:picLocks noChangeAspect="1"/>
          </p:cNvPicPr>
          <p:nvPr/>
        </p:nvPicPr>
        <p:blipFill>
          <a:blip r:embed="rId3"/>
          <a:stretch>
            <a:fillRect/>
          </a:stretch>
        </p:blipFill>
        <p:spPr>
          <a:xfrm>
            <a:off x="1242635" y="2021603"/>
            <a:ext cx="10949365" cy="768163"/>
          </a:xfrm>
          <a:prstGeom prst="rect">
            <a:avLst/>
          </a:prstGeom>
        </p:spPr>
      </p:pic>
      <p:pic>
        <p:nvPicPr>
          <p:cNvPr id="9" name="Рисунок 8">
            <a:extLst>
              <a:ext uri="{FF2B5EF4-FFF2-40B4-BE49-F238E27FC236}">
                <a16:creationId xmlns:a16="http://schemas.microsoft.com/office/drawing/2014/main" id="{DDB0FA3C-C23A-4463-9BE0-2E38D141D5C2}"/>
              </a:ext>
            </a:extLst>
          </p:cNvPr>
          <p:cNvPicPr>
            <a:picLocks noChangeAspect="1"/>
          </p:cNvPicPr>
          <p:nvPr/>
        </p:nvPicPr>
        <p:blipFill>
          <a:blip r:embed="rId4"/>
          <a:stretch>
            <a:fillRect/>
          </a:stretch>
        </p:blipFill>
        <p:spPr>
          <a:xfrm>
            <a:off x="3046087" y="771814"/>
            <a:ext cx="9145913" cy="768163"/>
          </a:xfrm>
          <a:prstGeom prst="rect">
            <a:avLst/>
          </a:prstGeom>
        </p:spPr>
      </p:pic>
      <p:pic>
        <p:nvPicPr>
          <p:cNvPr id="11" name="Рисунок 10">
            <a:extLst>
              <a:ext uri="{FF2B5EF4-FFF2-40B4-BE49-F238E27FC236}">
                <a16:creationId xmlns:a16="http://schemas.microsoft.com/office/drawing/2014/main" id="{C958028F-A5ED-4164-9334-715185F32671}"/>
              </a:ext>
            </a:extLst>
          </p:cNvPr>
          <p:cNvPicPr>
            <a:picLocks noChangeAspect="1"/>
          </p:cNvPicPr>
          <p:nvPr/>
        </p:nvPicPr>
        <p:blipFill>
          <a:blip r:embed="rId5"/>
          <a:stretch>
            <a:fillRect/>
          </a:stretch>
        </p:blipFill>
        <p:spPr>
          <a:xfrm>
            <a:off x="255103" y="290189"/>
            <a:ext cx="2761727" cy="1731414"/>
          </a:xfrm>
          <a:prstGeom prst="rect">
            <a:avLst/>
          </a:prstGeom>
        </p:spPr>
      </p:pic>
      <p:sp>
        <p:nvSpPr>
          <p:cNvPr id="17" name="TextBox 16">
            <a:extLst>
              <a:ext uri="{FF2B5EF4-FFF2-40B4-BE49-F238E27FC236}">
                <a16:creationId xmlns:a16="http://schemas.microsoft.com/office/drawing/2014/main" id="{47D8C493-766E-47E8-A9AA-F044D2BBCAC6}"/>
              </a:ext>
            </a:extLst>
          </p:cNvPr>
          <p:cNvSpPr txBox="1"/>
          <p:nvPr/>
        </p:nvSpPr>
        <p:spPr>
          <a:xfrm>
            <a:off x="960968" y="2875906"/>
            <a:ext cx="10523266" cy="646331"/>
          </a:xfrm>
          <a:prstGeom prst="rect">
            <a:avLst/>
          </a:prstGeom>
          <a:noFill/>
        </p:spPr>
        <p:txBody>
          <a:bodyPr wrap="square">
            <a:spAutoFit/>
          </a:bodyPr>
          <a:lstStyle/>
          <a:p>
            <a:r>
              <a:rPr lang="ru-RU" dirty="0" err="1"/>
              <a:t>Виплата</a:t>
            </a:r>
            <a:r>
              <a:rPr lang="ru-RU" dirty="0"/>
              <a:t> </a:t>
            </a:r>
            <a:r>
              <a:rPr lang="ru-RU" dirty="0" err="1"/>
              <a:t>допомоги</a:t>
            </a:r>
            <a:r>
              <a:rPr lang="ru-RU" dirty="0"/>
              <a:t> по </a:t>
            </a:r>
            <a:r>
              <a:rPr lang="ru-RU" dirty="0" err="1"/>
              <a:t>безробіттю</a:t>
            </a:r>
            <a:r>
              <a:rPr lang="ru-RU" dirty="0"/>
              <a:t> особам, </a:t>
            </a:r>
            <a:r>
              <a:rPr lang="ru-RU" dirty="0" err="1"/>
              <a:t>які</a:t>
            </a:r>
            <a:r>
              <a:rPr lang="ru-RU" dirty="0"/>
              <a:t> </a:t>
            </a:r>
            <a:r>
              <a:rPr lang="ru-RU" dirty="0" err="1"/>
              <a:t>звільнилися</a:t>
            </a:r>
            <a:r>
              <a:rPr lang="ru-RU" dirty="0"/>
              <a:t> з </a:t>
            </a:r>
            <a:r>
              <a:rPr lang="ru-RU" dirty="0" err="1"/>
              <a:t>останнього</a:t>
            </a:r>
            <a:r>
              <a:rPr lang="ru-RU" dirty="0"/>
              <a:t> </a:t>
            </a:r>
            <a:r>
              <a:rPr lang="ru-RU" dirty="0" err="1"/>
              <a:t>місця</a:t>
            </a:r>
            <a:r>
              <a:rPr lang="ru-RU" dirty="0"/>
              <a:t> </a:t>
            </a:r>
            <a:r>
              <a:rPr lang="ru-RU" dirty="0" err="1"/>
              <a:t>роботи</a:t>
            </a:r>
            <a:r>
              <a:rPr lang="ru-RU" dirty="0"/>
              <a:t> за </a:t>
            </a:r>
            <a:r>
              <a:rPr lang="ru-RU" dirty="0" err="1"/>
              <a:t>власним</a:t>
            </a:r>
            <a:r>
              <a:rPr lang="ru-RU" dirty="0"/>
              <a:t> </a:t>
            </a:r>
            <a:r>
              <a:rPr lang="ru-RU" dirty="0" err="1"/>
              <a:t>бажанням</a:t>
            </a:r>
            <a:r>
              <a:rPr lang="ru-RU" dirty="0"/>
              <a:t> без </a:t>
            </a:r>
            <a:r>
              <a:rPr lang="ru-RU" dirty="0" err="1"/>
              <a:t>поважних</a:t>
            </a:r>
            <a:r>
              <a:rPr lang="ru-RU" dirty="0"/>
              <a:t> причин, </a:t>
            </a:r>
            <a:r>
              <a:rPr lang="ru-RU" dirty="0" err="1"/>
              <a:t>починається</a:t>
            </a:r>
            <a:r>
              <a:rPr lang="ru-RU" dirty="0"/>
              <a:t> з 91-го календарного дня.</a:t>
            </a:r>
          </a:p>
        </p:txBody>
      </p:sp>
    </p:spTree>
    <p:extLst>
      <p:ext uri="{BB962C8B-B14F-4D97-AF65-F5344CB8AC3E}">
        <p14:creationId xmlns:p14="http://schemas.microsoft.com/office/powerpoint/2010/main" val="342828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009775" cy="1259992"/>
          </a:xfrm>
          <a:prstGeom prst="rect">
            <a:avLst/>
          </a:prstGeom>
        </p:spPr>
      </p:pic>
      <p:sp>
        <p:nvSpPr>
          <p:cNvPr id="6" name="Прямоугольник 5"/>
          <p:cNvSpPr/>
          <p:nvPr/>
        </p:nvSpPr>
        <p:spPr>
          <a:xfrm>
            <a:off x="2657475" y="2101823"/>
            <a:ext cx="8629650" cy="1569660"/>
          </a:xfrm>
          <a:prstGeom prst="rect">
            <a:avLst/>
          </a:prstGeom>
        </p:spPr>
        <p:txBody>
          <a:bodyPr wrap="square">
            <a:spAutoFit/>
          </a:bodyPr>
          <a:lstStyle/>
          <a:p>
            <a:pPr algn="just"/>
            <a:r>
              <a:rPr lang="uk-UA" sz="2400" dirty="0">
                <a:latin typeface="Times New Roman" panose="02020603050405020304" pitchFamily="18" charset="0"/>
                <a:cs typeface="Times New Roman" panose="02020603050405020304" pitchFamily="18" charset="0"/>
              </a:rPr>
              <a:t>Основна умова призначення допомоги — протягом останнього року така особа повинна мати страховий стаж не менше 7 місяців, що підтверджується даними </a:t>
            </a:r>
            <a:r>
              <a:rPr lang="uk-UA" sz="2400" dirty="0" err="1">
                <a:latin typeface="Times New Roman" panose="02020603050405020304" pitchFamily="18" charset="0"/>
                <a:cs typeface="Times New Roman" panose="02020603050405020304" pitchFamily="18" charset="0"/>
              </a:rPr>
              <a:t>Держреєстру</a:t>
            </a:r>
            <a:r>
              <a:rPr lang="uk-UA" sz="2400" dirty="0">
                <a:latin typeface="Times New Roman" panose="02020603050405020304" pitchFamily="18" charset="0"/>
                <a:cs typeface="Times New Roman" panose="02020603050405020304" pitchFamily="18" charset="0"/>
              </a:rPr>
              <a:t> загальнообов’язкового державного </a:t>
            </a:r>
            <a:r>
              <a:rPr lang="uk-UA" sz="2400" dirty="0" smtClean="0">
                <a:latin typeface="Times New Roman" panose="02020603050405020304" pitchFamily="18" charset="0"/>
                <a:cs typeface="Times New Roman" panose="02020603050405020304" pitchFamily="18" charset="0"/>
              </a:rPr>
              <a:t>соцстрахування.</a:t>
            </a:r>
            <a:endParaRPr lang="uk-UA" sz="24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3"/>
          <a:stretch>
            <a:fillRect/>
          </a:stretch>
        </p:blipFill>
        <p:spPr>
          <a:xfrm>
            <a:off x="1105601" y="1893854"/>
            <a:ext cx="1408298" cy="1408298"/>
          </a:xfrm>
          <a:prstGeom prst="rect">
            <a:avLst/>
          </a:prstGeom>
        </p:spPr>
      </p:pic>
    </p:spTree>
    <p:extLst>
      <p:ext uri="{BB962C8B-B14F-4D97-AF65-F5344CB8AC3E}">
        <p14:creationId xmlns:p14="http://schemas.microsoft.com/office/powerpoint/2010/main" val="1910097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C958028F-A5ED-4164-9334-715185F32671}"/>
              </a:ext>
            </a:extLst>
          </p:cNvPr>
          <p:cNvPicPr>
            <a:picLocks noChangeAspect="1"/>
          </p:cNvPicPr>
          <p:nvPr/>
        </p:nvPicPr>
        <p:blipFill>
          <a:blip r:embed="rId2"/>
          <a:stretch>
            <a:fillRect/>
          </a:stretch>
        </p:blipFill>
        <p:spPr>
          <a:xfrm>
            <a:off x="121753" y="135129"/>
            <a:ext cx="2761727" cy="1731414"/>
          </a:xfrm>
          <a:prstGeom prst="rect">
            <a:avLst/>
          </a:prstGeom>
        </p:spPr>
      </p:pic>
      <p:sp>
        <p:nvSpPr>
          <p:cNvPr id="6" name="Прямоугольник 5"/>
          <p:cNvSpPr/>
          <p:nvPr/>
        </p:nvSpPr>
        <p:spPr>
          <a:xfrm>
            <a:off x="2009774" y="2701915"/>
            <a:ext cx="8258175" cy="2308324"/>
          </a:xfrm>
          <a:prstGeom prst="rect">
            <a:avLst/>
          </a:prstGeom>
        </p:spPr>
        <p:txBody>
          <a:bodyPr wrap="square">
            <a:spAutoFit/>
          </a:bodyPr>
          <a:lstStyle/>
          <a:p>
            <a:pPr algn="just"/>
            <a:r>
              <a:rPr lang="uk-UA" sz="2400" dirty="0">
                <a:latin typeface="Times New Roman" panose="02020603050405020304" pitchFamily="18" charset="0"/>
                <a:cs typeface="Times New Roman" panose="02020603050405020304" pitchFamily="18" charset="0"/>
              </a:rPr>
              <a:t>Законом № 1533 передбачена можливість переривання стажу з деяких (поважних) причин, як от: навчання в закладах освіти різного рівня; строкова військова служба; догляд за інвалідами та іншими особами, що його  потребують; періоди знаходження на ТОТ України та/або в місцях проведення АТО тощо</a:t>
            </a:r>
            <a:r>
              <a:rPr lang="uk-UA" sz="2400" dirty="0" smtClean="0">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097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AF65832C-9D9A-4DA4-9418-38DC7119E293}"/>
              </a:ext>
            </a:extLst>
          </p:cNvPr>
          <p:cNvPicPr>
            <a:picLocks noChangeAspect="1"/>
          </p:cNvPicPr>
          <p:nvPr/>
        </p:nvPicPr>
        <p:blipFill>
          <a:blip r:embed="rId2"/>
          <a:stretch>
            <a:fillRect/>
          </a:stretch>
        </p:blipFill>
        <p:spPr>
          <a:xfrm>
            <a:off x="0" y="202648"/>
            <a:ext cx="2761727" cy="1731414"/>
          </a:xfrm>
          <a:prstGeom prst="rect">
            <a:avLst/>
          </a:prstGeom>
        </p:spPr>
      </p:pic>
      <p:sp>
        <p:nvSpPr>
          <p:cNvPr id="3" name="Прямоугольник 2"/>
          <p:cNvSpPr/>
          <p:nvPr/>
        </p:nvSpPr>
        <p:spPr>
          <a:xfrm>
            <a:off x="2981325" y="526614"/>
            <a:ext cx="8553450" cy="646331"/>
          </a:xfrm>
          <a:prstGeom prst="rect">
            <a:avLst/>
          </a:prstGeom>
        </p:spPr>
        <p:txBody>
          <a:bodyPr wrap="square">
            <a:spAutoFit/>
          </a:bodyPr>
          <a:lstStyle/>
          <a:p>
            <a:r>
              <a:rPr lang="uk-UA" dirty="0"/>
              <a:t>Загальна інформація про те, як розраховується допомога по безробіттю та протягом якого терміну вона виплачується, наведена у таблиці</a:t>
            </a:r>
            <a:r>
              <a:rPr lang="uk-UA" dirty="0" smtClean="0"/>
              <a:t>:</a:t>
            </a:r>
            <a:endParaRPr lang="uk-UA" dirty="0"/>
          </a:p>
        </p:txBody>
      </p:sp>
      <p:pic>
        <p:nvPicPr>
          <p:cNvPr id="4" name="Рисунок 3"/>
          <p:cNvPicPr>
            <a:picLocks noChangeAspect="1"/>
          </p:cNvPicPr>
          <p:nvPr/>
        </p:nvPicPr>
        <p:blipFill>
          <a:blip r:embed="rId3"/>
          <a:stretch>
            <a:fillRect/>
          </a:stretch>
        </p:blipFill>
        <p:spPr>
          <a:xfrm>
            <a:off x="2620904" y="1554286"/>
            <a:ext cx="8664691" cy="4473328"/>
          </a:xfrm>
          <a:prstGeom prst="rect">
            <a:avLst/>
          </a:prstGeom>
        </p:spPr>
      </p:pic>
    </p:spTree>
    <p:extLst>
      <p:ext uri="{BB962C8B-B14F-4D97-AF65-F5344CB8AC3E}">
        <p14:creationId xmlns:p14="http://schemas.microsoft.com/office/powerpoint/2010/main" val="1633188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2F902F22-AD24-4232-88F5-854FF5FAD4ED}"/>
              </a:ext>
            </a:extLst>
          </p:cNvPr>
          <p:cNvPicPr>
            <a:picLocks noChangeAspect="1"/>
          </p:cNvPicPr>
          <p:nvPr/>
        </p:nvPicPr>
        <p:blipFill>
          <a:blip r:embed="rId2"/>
          <a:stretch>
            <a:fillRect/>
          </a:stretch>
        </p:blipFill>
        <p:spPr>
          <a:xfrm>
            <a:off x="339079" y="165325"/>
            <a:ext cx="2761727" cy="1731414"/>
          </a:xfrm>
          <a:prstGeom prst="rect">
            <a:avLst/>
          </a:prstGeom>
        </p:spPr>
      </p:pic>
      <p:sp>
        <p:nvSpPr>
          <p:cNvPr id="4" name="Прямоугольник 3"/>
          <p:cNvSpPr/>
          <p:nvPr/>
        </p:nvSpPr>
        <p:spPr>
          <a:xfrm>
            <a:off x="2676525" y="1031032"/>
            <a:ext cx="9144000" cy="5262979"/>
          </a:xfrm>
          <a:prstGeom prst="rect">
            <a:avLst/>
          </a:prstGeom>
        </p:spPr>
        <p:txBody>
          <a:bodyPr wrap="square">
            <a:spAutoFit/>
          </a:bodyPr>
          <a:lstStyle/>
          <a:p>
            <a:pPr algn="just"/>
            <a:r>
              <a:rPr lang="uk-UA" sz="2400" dirty="0" smtClean="0">
                <a:solidFill>
                  <a:srgbClr val="2D2D2D"/>
                </a:solidFill>
              </a:rPr>
              <a:t>В Законі 1533 є винятки стосовно тривалості виплати допомоги. Так, термін допомоги не перевищує 120 днів для наступних осіб: </a:t>
            </a:r>
          </a:p>
          <a:p>
            <a:pPr marL="342900" indent="-342900" algn="just">
              <a:buFontTx/>
              <a:buChar char="-"/>
            </a:pPr>
            <a:r>
              <a:rPr lang="uk-UA" sz="2400" dirty="0" smtClean="0">
                <a:solidFill>
                  <a:srgbClr val="2D2D2D"/>
                </a:solidFill>
              </a:rPr>
              <a:t>молоді люди, які на дату звернення закінчили (або припинили) навчання в закладах освіти або звільнились в запас з військової чи іншої виду служби та потребують допомоги у пошуку першого робочого місця; </a:t>
            </a:r>
          </a:p>
          <a:p>
            <a:pPr marL="342900" indent="-342900" algn="just">
              <a:buFontTx/>
              <a:buChar char="-"/>
            </a:pPr>
            <a:r>
              <a:rPr lang="uk-UA" sz="2400" dirty="0" smtClean="0">
                <a:solidFill>
                  <a:srgbClr val="2D2D2D"/>
                </a:solidFill>
              </a:rPr>
              <a:t>внутрішньо переміщена особа, яка не має документів, які зазвичай необхідні  для встановлення статусу .</a:t>
            </a:r>
          </a:p>
          <a:p>
            <a:pPr algn="just"/>
            <a:r>
              <a:rPr lang="uk-UA" sz="2400" dirty="0" smtClean="0">
                <a:solidFill>
                  <a:srgbClr val="2D2D2D"/>
                </a:solidFill>
              </a:rPr>
              <a:t> Нарахована при першому зверненні допомога по безробіттю не виплачується в однаковому порядку впродовж призначеного терміну безробіття.  </a:t>
            </a:r>
          </a:p>
          <a:p>
            <a:pPr algn="just"/>
            <a:r>
              <a:rPr lang="uk-UA" sz="2400" dirty="0" smtClean="0">
                <a:solidFill>
                  <a:srgbClr val="2D2D2D"/>
                </a:solidFill>
              </a:rPr>
              <a:t>Для цього передбачено обмеження, а саме: перша половина (частина) тривалості — 100% назначеної допомоги; друга половина — 50%. </a:t>
            </a:r>
            <a:endParaRPr lang="uk-UA" sz="2400" b="0" i="0" dirty="0">
              <a:solidFill>
                <a:srgbClr val="2D2D2D"/>
              </a:solidFill>
              <a:effectLst/>
            </a:endParaRPr>
          </a:p>
        </p:txBody>
      </p:sp>
    </p:spTree>
    <p:extLst>
      <p:ext uri="{BB962C8B-B14F-4D97-AF65-F5344CB8AC3E}">
        <p14:creationId xmlns:p14="http://schemas.microsoft.com/office/powerpoint/2010/main" val="1293123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E6C28730-83DD-4B64-90D2-3813DCAFC6B6}"/>
              </a:ext>
            </a:extLst>
          </p:cNvPr>
          <p:cNvPicPr>
            <a:picLocks noChangeAspect="1"/>
          </p:cNvPicPr>
          <p:nvPr/>
        </p:nvPicPr>
        <p:blipFill>
          <a:blip r:embed="rId2"/>
          <a:stretch>
            <a:fillRect/>
          </a:stretch>
        </p:blipFill>
        <p:spPr>
          <a:xfrm>
            <a:off x="285496" y="142780"/>
            <a:ext cx="2761727" cy="1731414"/>
          </a:xfrm>
          <a:prstGeom prst="rect">
            <a:avLst/>
          </a:prstGeom>
        </p:spPr>
      </p:pic>
      <p:pic>
        <p:nvPicPr>
          <p:cNvPr id="11" name="Рисунок 10">
            <a:extLst>
              <a:ext uri="{FF2B5EF4-FFF2-40B4-BE49-F238E27FC236}">
                <a16:creationId xmlns:a16="http://schemas.microsoft.com/office/drawing/2014/main" id="{1FB4409D-9B58-4112-8309-764FB7949715}"/>
              </a:ext>
            </a:extLst>
          </p:cNvPr>
          <p:cNvPicPr>
            <a:picLocks noChangeAspect="1"/>
          </p:cNvPicPr>
          <p:nvPr/>
        </p:nvPicPr>
        <p:blipFill>
          <a:blip r:embed="rId3"/>
          <a:stretch>
            <a:fillRect/>
          </a:stretch>
        </p:blipFill>
        <p:spPr>
          <a:xfrm>
            <a:off x="334268" y="2584631"/>
            <a:ext cx="2712955" cy="1688738"/>
          </a:xfrm>
          <a:prstGeom prst="rect">
            <a:avLst/>
          </a:prstGeom>
        </p:spPr>
      </p:pic>
      <p:sp>
        <p:nvSpPr>
          <p:cNvPr id="4" name="Прямоугольник 3"/>
          <p:cNvSpPr/>
          <p:nvPr/>
        </p:nvSpPr>
        <p:spPr>
          <a:xfrm>
            <a:off x="3476625" y="665619"/>
            <a:ext cx="8410575" cy="4524315"/>
          </a:xfrm>
          <a:prstGeom prst="rect">
            <a:avLst/>
          </a:prstGeom>
        </p:spPr>
        <p:txBody>
          <a:bodyPr wrap="square">
            <a:spAutoFit/>
          </a:bodyPr>
          <a:lstStyle/>
          <a:p>
            <a:pPr algn="just"/>
            <a:r>
              <a:rPr lang="uk-UA" dirty="0">
                <a:solidFill>
                  <a:srgbClr val="2D2D2D"/>
                </a:solidFill>
              </a:rPr>
              <a:t>Свої корективи </a:t>
            </a:r>
            <a:r>
              <a:rPr lang="uk-UA" dirty="0" err="1">
                <a:solidFill>
                  <a:srgbClr val="2D2D2D"/>
                </a:solidFill>
              </a:rPr>
              <a:t>внесло</a:t>
            </a:r>
            <a:r>
              <a:rPr lang="uk-UA" dirty="0">
                <a:solidFill>
                  <a:srgbClr val="2D2D2D"/>
                </a:solidFill>
              </a:rPr>
              <a:t> введення в Україні </a:t>
            </a:r>
            <a:r>
              <a:rPr lang="uk-UA" b="1" dirty="0" err="1">
                <a:solidFill>
                  <a:srgbClr val="2D2D2D"/>
                </a:solidFill>
              </a:rPr>
              <a:t>военного</a:t>
            </a:r>
            <a:r>
              <a:rPr lang="uk-UA" b="1" dirty="0">
                <a:solidFill>
                  <a:srgbClr val="2D2D2D"/>
                </a:solidFill>
              </a:rPr>
              <a:t> стану</a:t>
            </a:r>
            <a:r>
              <a:rPr lang="uk-UA" dirty="0" smtClean="0">
                <a:solidFill>
                  <a:srgbClr val="2D2D2D"/>
                </a:solidFill>
              </a:rPr>
              <a:t>.</a:t>
            </a:r>
          </a:p>
          <a:p>
            <a:pPr algn="just"/>
            <a:endParaRPr lang="uk-UA" dirty="0">
              <a:solidFill>
                <a:srgbClr val="2D2D2D"/>
              </a:solidFill>
            </a:endParaRPr>
          </a:p>
          <a:p>
            <a:pPr indent="542925" algn="just"/>
            <a:r>
              <a:rPr lang="uk-UA" dirty="0" smtClean="0">
                <a:solidFill>
                  <a:srgbClr val="2D2D2D"/>
                </a:solidFill>
              </a:rPr>
              <a:t> Так</a:t>
            </a:r>
            <a:r>
              <a:rPr lang="uk-UA" dirty="0">
                <a:solidFill>
                  <a:srgbClr val="2D2D2D"/>
                </a:solidFill>
              </a:rPr>
              <a:t>,  на </a:t>
            </a:r>
            <a:r>
              <a:rPr lang="uk-UA" dirty="0" err="1">
                <a:solidFill>
                  <a:srgbClr val="2D2D2D"/>
                </a:solidFill>
              </a:rPr>
              <a:t>период</a:t>
            </a:r>
            <a:r>
              <a:rPr lang="uk-UA" dirty="0">
                <a:solidFill>
                  <a:srgbClr val="2D2D2D"/>
                </a:solidFill>
              </a:rPr>
              <a:t> його дії деякі норми та положення Закону 1533 мають виконуватись в особливому порядку. </a:t>
            </a:r>
            <a:endParaRPr lang="uk-UA" dirty="0" smtClean="0">
              <a:solidFill>
                <a:srgbClr val="2D2D2D"/>
              </a:solidFill>
            </a:endParaRPr>
          </a:p>
          <a:p>
            <a:pPr indent="542925" algn="just"/>
            <a:r>
              <a:rPr lang="uk-UA" dirty="0" smtClean="0">
                <a:solidFill>
                  <a:srgbClr val="2D2D2D"/>
                </a:solidFill>
              </a:rPr>
              <a:t>Сюди </a:t>
            </a:r>
            <a:r>
              <a:rPr lang="uk-UA" dirty="0">
                <a:solidFill>
                  <a:srgbClr val="2D2D2D"/>
                </a:solidFill>
              </a:rPr>
              <a:t>відносяться: </a:t>
            </a:r>
            <a:endParaRPr lang="uk-UA" dirty="0" smtClean="0">
              <a:solidFill>
                <a:srgbClr val="2D2D2D"/>
              </a:solidFill>
            </a:endParaRPr>
          </a:p>
          <a:p>
            <a:pPr marL="285750" indent="-285750" algn="just">
              <a:buFont typeface="Wingdings" panose="05000000000000000000" pitchFamily="2" charset="2"/>
              <a:buChar char="Ø"/>
            </a:pPr>
            <a:r>
              <a:rPr lang="uk-UA" dirty="0" smtClean="0">
                <a:solidFill>
                  <a:srgbClr val="2D2D2D"/>
                </a:solidFill>
              </a:rPr>
              <a:t>Тривалість </a:t>
            </a:r>
            <a:r>
              <a:rPr lang="uk-UA" dirty="0">
                <a:solidFill>
                  <a:srgbClr val="2D2D2D"/>
                </a:solidFill>
              </a:rPr>
              <a:t>виплати застрахованим особам не перебільшує 90 днів (календарних). Якщо ж станом на 29.10.2022 (дату внесення змін) особа вже отримала виплати більше 90 днів, термін виплат припинився через 30 днів</a:t>
            </a:r>
            <a:r>
              <a:rPr lang="uk-UA" dirty="0" smtClean="0">
                <a:solidFill>
                  <a:srgbClr val="2D2D2D"/>
                </a:solidFill>
              </a:rPr>
              <a:t>.</a:t>
            </a:r>
          </a:p>
          <a:p>
            <a:pPr marL="285750" indent="-285750" algn="just">
              <a:buFont typeface="Wingdings" panose="05000000000000000000" pitchFamily="2" charset="2"/>
              <a:buChar char="Ø"/>
            </a:pPr>
            <a:r>
              <a:rPr lang="uk-UA" dirty="0" smtClean="0">
                <a:solidFill>
                  <a:srgbClr val="2D2D2D"/>
                </a:solidFill>
              </a:rPr>
              <a:t>Якщо </a:t>
            </a:r>
            <a:r>
              <a:rPr lang="uk-UA" dirty="0">
                <a:solidFill>
                  <a:srgbClr val="2D2D2D"/>
                </a:solidFill>
              </a:rPr>
              <a:t>за допомогою звернулась особа, якій залишився один рік для досягнення пенсійного віку та призначення відповідної пенсії — тривалість виплати по безробіттю не може бути меншою за 360 днів. </a:t>
            </a:r>
            <a:endParaRPr lang="uk-UA" dirty="0" smtClean="0">
              <a:solidFill>
                <a:srgbClr val="2D2D2D"/>
              </a:solidFill>
            </a:endParaRPr>
          </a:p>
          <a:p>
            <a:pPr marL="285750" indent="-285750" algn="just">
              <a:buFont typeface="Wingdings" panose="05000000000000000000" pitchFamily="2" charset="2"/>
              <a:buChar char="Ø"/>
            </a:pPr>
            <a:r>
              <a:rPr lang="uk-UA" dirty="0" smtClean="0">
                <a:solidFill>
                  <a:srgbClr val="2D2D2D"/>
                </a:solidFill>
              </a:rPr>
              <a:t>Максимальний </a:t>
            </a:r>
            <a:r>
              <a:rPr lang="uk-UA" dirty="0">
                <a:solidFill>
                  <a:srgbClr val="2D2D2D"/>
                </a:solidFill>
              </a:rPr>
              <a:t>розмір допомоги не може перебільшити 100% мінімальної заробітної плати, яка встановлена на початок року. </a:t>
            </a:r>
            <a:endParaRPr lang="uk-UA" dirty="0" smtClean="0">
              <a:solidFill>
                <a:srgbClr val="2D2D2D"/>
              </a:solidFill>
            </a:endParaRPr>
          </a:p>
          <a:p>
            <a:pPr marL="285750" indent="-285750" algn="just">
              <a:buFont typeface="Wingdings" panose="05000000000000000000" pitchFamily="2" charset="2"/>
              <a:buChar char="Ø"/>
            </a:pPr>
            <a:r>
              <a:rPr lang="uk-UA" dirty="0" smtClean="0">
                <a:solidFill>
                  <a:srgbClr val="2D2D2D"/>
                </a:solidFill>
              </a:rPr>
              <a:t>Допомога </a:t>
            </a:r>
            <a:r>
              <a:rPr lang="uk-UA" dirty="0">
                <a:solidFill>
                  <a:srgbClr val="2D2D2D"/>
                </a:solidFill>
              </a:rPr>
              <a:t>назначається з першого дня після отримання статусу безробітного.  </a:t>
            </a:r>
            <a:endParaRPr lang="uk-UA" dirty="0" smtClean="0">
              <a:solidFill>
                <a:srgbClr val="2D2D2D"/>
              </a:solidFill>
            </a:endParaRPr>
          </a:p>
          <a:p>
            <a:pPr marL="285750" indent="-285750" algn="just">
              <a:buFont typeface="Wingdings" panose="05000000000000000000" pitchFamily="2" charset="2"/>
              <a:buChar char="Ø"/>
            </a:pPr>
            <a:r>
              <a:rPr lang="uk-UA" dirty="0" smtClean="0">
                <a:solidFill>
                  <a:srgbClr val="2D2D2D"/>
                </a:solidFill>
              </a:rPr>
              <a:t>Допомога </a:t>
            </a:r>
            <a:r>
              <a:rPr lang="uk-UA" dirty="0">
                <a:solidFill>
                  <a:srgbClr val="2D2D2D"/>
                </a:solidFill>
              </a:rPr>
              <a:t>припиняється з 31 дня перетинання кордону України у разі, коли застрахована особа 30 днів поспіль перебуває за межами</a:t>
            </a:r>
            <a:endParaRPr lang="uk-UA" dirty="0">
              <a:solidFill>
                <a:srgbClr val="2D2D2D"/>
              </a:solidFill>
            </a:endParaRPr>
          </a:p>
        </p:txBody>
      </p:sp>
    </p:spTree>
    <p:extLst>
      <p:ext uri="{BB962C8B-B14F-4D97-AF65-F5344CB8AC3E}">
        <p14:creationId xmlns:p14="http://schemas.microsoft.com/office/powerpoint/2010/main" val="3724494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ECD249D4-F2E1-4FA8-AABB-81B0A0175158}"/>
              </a:ext>
            </a:extLst>
          </p:cNvPr>
          <p:cNvPicPr>
            <a:picLocks noChangeAspect="1"/>
          </p:cNvPicPr>
          <p:nvPr/>
        </p:nvPicPr>
        <p:blipFill>
          <a:blip r:embed="rId2"/>
          <a:stretch>
            <a:fillRect/>
          </a:stretch>
        </p:blipFill>
        <p:spPr>
          <a:xfrm>
            <a:off x="77821" y="0"/>
            <a:ext cx="2761727" cy="1731414"/>
          </a:xfrm>
          <a:prstGeom prst="rect">
            <a:avLst/>
          </a:prstGeom>
        </p:spPr>
      </p:pic>
      <p:sp>
        <p:nvSpPr>
          <p:cNvPr id="3" name="Прямоугольник 2"/>
          <p:cNvSpPr/>
          <p:nvPr/>
        </p:nvSpPr>
        <p:spPr>
          <a:xfrm>
            <a:off x="2714625" y="940839"/>
            <a:ext cx="8496300" cy="4893647"/>
          </a:xfrm>
          <a:prstGeom prst="rect">
            <a:avLst/>
          </a:prstGeom>
        </p:spPr>
        <p:txBody>
          <a:bodyPr wrap="square">
            <a:spAutoFit/>
          </a:bodyPr>
          <a:lstStyle/>
          <a:p>
            <a:r>
              <a:rPr lang="uk-UA" sz="2400" b="1" dirty="0"/>
              <a:t>Як розраховується страховий </a:t>
            </a:r>
            <a:r>
              <a:rPr lang="uk-UA" sz="2400" b="1" dirty="0" smtClean="0"/>
              <a:t>стаж</a:t>
            </a:r>
          </a:p>
          <a:p>
            <a:r>
              <a:rPr lang="uk-UA" dirty="0" smtClean="0"/>
              <a:t> </a:t>
            </a:r>
          </a:p>
          <a:p>
            <a:pPr indent="542925" algn="just"/>
            <a:r>
              <a:rPr lang="uk-UA" dirty="0" smtClean="0"/>
              <a:t>Починаючи </a:t>
            </a:r>
            <a:r>
              <a:rPr lang="uk-UA" dirty="0"/>
              <a:t>з 01.01.2016 року в розрахунковий період для визначення страхового стажу включаються ті місяці, за які застрахованою особою та її роботодавцем сплачувався єдиний внесок. Інформацію щодо страхового стажу та суми нарахованого доходу можна отримати і самостійно, замовивши довідку форми ОК-7 в особовому кабінеті  на порталі Дія. </a:t>
            </a:r>
            <a:endParaRPr lang="uk-UA" dirty="0" smtClean="0"/>
          </a:p>
          <a:p>
            <a:pPr indent="542925" algn="just"/>
            <a:r>
              <a:rPr lang="uk-UA" dirty="0" smtClean="0"/>
              <a:t>Інформацію </a:t>
            </a:r>
            <a:r>
              <a:rPr lang="uk-UA" dirty="0"/>
              <a:t>можна получити і у відділеннях Пенсійного фонду, за даними персоніфікованого обліку. </a:t>
            </a:r>
            <a:endParaRPr lang="uk-UA" dirty="0" smtClean="0"/>
          </a:p>
          <a:p>
            <a:pPr indent="542925" algn="just"/>
            <a:r>
              <a:rPr lang="uk-UA" dirty="0" smtClean="0"/>
              <a:t>Страховий  </a:t>
            </a:r>
            <a:r>
              <a:rPr lang="uk-UA" dirty="0"/>
              <a:t>стаж включає в себе і деякі особливі періоди життя людини: </a:t>
            </a:r>
            <a:endParaRPr lang="uk-UA" dirty="0" smtClean="0"/>
          </a:p>
          <a:p>
            <a:pPr marL="285750" indent="-285750" algn="just">
              <a:buFont typeface="Wingdings" panose="05000000000000000000" pitchFamily="2" charset="2"/>
              <a:buChar char="Ø"/>
            </a:pPr>
            <a:r>
              <a:rPr lang="uk-UA" dirty="0" smtClean="0"/>
              <a:t>відпустка </a:t>
            </a:r>
            <a:r>
              <a:rPr lang="uk-UA" dirty="0"/>
              <a:t>по догляду за дитиною до 3-х років; </a:t>
            </a:r>
            <a:endParaRPr lang="uk-UA" dirty="0" smtClean="0"/>
          </a:p>
          <a:p>
            <a:pPr marL="285750" indent="-285750" algn="just">
              <a:buFont typeface="Wingdings" panose="05000000000000000000" pitchFamily="2" charset="2"/>
              <a:buChar char="Ø"/>
            </a:pPr>
            <a:r>
              <a:rPr lang="uk-UA" dirty="0" smtClean="0"/>
              <a:t>строкова </a:t>
            </a:r>
            <a:r>
              <a:rPr lang="uk-UA" dirty="0"/>
              <a:t>військова служба; </a:t>
            </a:r>
            <a:endParaRPr lang="uk-UA" dirty="0" smtClean="0"/>
          </a:p>
          <a:p>
            <a:pPr marL="285750" indent="-285750" algn="just">
              <a:buFont typeface="Wingdings" panose="05000000000000000000" pitchFamily="2" charset="2"/>
              <a:buChar char="Ø"/>
            </a:pPr>
            <a:r>
              <a:rPr lang="uk-UA" dirty="0" smtClean="0"/>
              <a:t>період </a:t>
            </a:r>
            <a:r>
              <a:rPr lang="uk-UA" dirty="0"/>
              <a:t>безробіття, за який виплачувалась допомога тощо.  </a:t>
            </a:r>
            <a:endParaRPr lang="uk-UA" dirty="0" smtClean="0"/>
          </a:p>
          <a:p>
            <a:pPr indent="542925" algn="just"/>
            <a:endParaRPr lang="uk-UA" dirty="0" smtClean="0"/>
          </a:p>
          <a:p>
            <a:pPr indent="542925" algn="just"/>
            <a:r>
              <a:rPr lang="uk-UA" dirty="0" smtClean="0"/>
              <a:t>До </a:t>
            </a:r>
            <a:r>
              <a:rPr lang="uk-UA" dirty="0"/>
              <a:t>персоніфікації обліку застрахованих осіб підтвердження стажу можливо за умови надання даних трудової книжки, відомостей по нарахуванню заробітної плати на підприємстві (можна використовувати архівні відомості). </a:t>
            </a:r>
          </a:p>
        </p:txBody>
      </p:sp>
    </p:spTree>
    <p:extLst>
      <p:ext uri="{BB962C8B-B14F-4D97-AF65-F5344CB8AC3E}">
        <p14:creationId xmlns:p14="http://schemas.microsoft.com/office/powerpoint/2010/main" val="2122824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CCA3DF-5C64-46C6-A5F9-6CC71F3F688E}"/>
              </a:ext>
            </a:extLst>
          </p:cNvPr>
          <p:cNvPicPr>
            <a:picLocks noChangeAspect="1"/>
          </p:cNvPicPr>
          <p:nvPr/>
        </p:nvPicPr>
        <p:blipFill>
          <a:blip r:embed="rId2"/>
          <a:stretch>
            <a:fillRect/>
          </a:stretch>
        </p:blipFill>
        <p:spPr>
          <a:xfrm>
            <a:off x="0" y="0"/>
            <a:ext cx="2761727" cy="1731414"/>
          </a:xfrm>
          <a:prstGeom prst="rect">
            <a:avLst/>
          </a:prstGeom>
        </p:spPr>
      </p:pic>
      <p:sp>
        <p:nvSpPr>
          <p:cNvPr id="10" name="AutoShape 2" descr="ÐÑÑÐ»ÐµÐ´Ð¾Ð²Ð°ÑÐµÐ»ÑÑÐºÐ°Ñ ÑÐ°Ð±Ð¾ÑÐ° Ð¿Ð¾ ÑÑÑÑÐºÐ¾Ð¼Ñ ÑÐ·ÑÐºÑ Ð½Ð° ÑÐµÐ¼Ñ &quot;ÐÐ½Ð°ÐºÐ¾Ð¼ÑÐµ Ð¸ Ð½ÐµÐ·Ð½Ð°ÐºÐ¾Ð¼ÑÐµ  Ð·Ð½Ð°ÐºÐ¸ Ð¿ÑÐµÐ¿Ð¸Ð½Ð°Ð½Ð¸Ñ&quot;">
            <a:extLst>
              <a:ext uri="{FF2B5EF4-FFF2-40B4-BE49-F238E27FC236}">
                <a16:creationId xmlns:a16="http://schemas.microsoft.com/office/drawing/2014/main" id="{D6D654EF-4685-4450-AFBD-88D831992A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 name="Рисунок 10">
            <a:extLst>
              <a:ext uri="{FF2B5EF4-FFF2-40B4-BE49-F238E27FC236}">
                <a16:creationId xmlns:a16="http://schemas.microsoft.com/office/drawing/2014/main" id="{170BB51B-1134-4BB9-8897-14BB51C281FF}"/>
              </a:ext>
            </a:extLst>
          </p:cNvPr>
          <p:cNvPicPr>
            <a:picLocks noChangeAspect="1"/>
          </p:cNvPicPr>
          <p:nvPr/>
        </p:nvPicPr>
        <p:blipFill>
          <a:blip r:embed="rId3"/>
          <a:stretch>
            <a:fillRect/>
          </a:stretch>
        </p:blipFill>
        <p:spPr>
          <a:xfrm>
            <a:off x="1352805" y="3429000"/>
            <a:ext cx="1408922" cy="1408922"/>
          </a:xfrm>
          <a:prstGeom prst="rect">
            <a:avLst/>
          </a:prstGeom>
        </p:spPr>
      </p:pic>
      <p:sp>
        <p:nvSpPr>
          <p:cNvPr id="2" name="Прямоугольник 1"/>
          <p:cNvSpPr/>
          <p:nvPr/>
        </p:nvSpPr>
        <p:spPr>
          <a:xfrm>
            <a:off x="3047999" y="751344"/>
            <a:ext cx="8391525" cy="3447098"/>
          </a:xfrm>
          <a:prstGeom prst="rect">
            <a:avLst/>
          </a:prstGeom>
        </p:spPr>
        <p:txBody>
          <a:bodyPr wrap="square">
            <a:spAutoFit/>
          </a:bodyPr>
          <a:lstStyle/>
          <a:p>
            <a:r>
              <a:rPr lang="uk-UA" sz="2800" dirty="0"/>
              <a:t>Приклад розрахунку допомоги по безробіттю  </a:t>
            </a:r>
            <a:endParaRPr lang="uk-UA" sz="2800" dirty="0" smtClean="0"/>
          </a:p>
          <a:p>
            <a:endParaRPr lang="uk-UA" sz="2800" dirty="0"/>
          </a:p>
          <a:p>
            <a:pPr indent="542925" algn="just"/>
            <a:r>
              <a:rPr lang="uk-UA" dirty="0" smtClean="0"/>
              <a:t>Розглянемо</a:t>
            </a:r>
            <a:r>
              <a:rPr lang="uk-UA" dirty="0"/>
              <a:t>, як проводиться розрахунок допомоги по безробіттю, порядок якого затверджено постановою КМУ від 26.09.2001 № 1266 (далі - Порядок 1266). </a:t>
            </a:r>
            <a:endParaRPr lang="uk-UA" dirty="0" smtClean="0"/>
          </a:p>
          <a:p>
            <a:pPr indent="542925" algn="just"/>
            <a:r>
              <a:rPr lang="uk-UA" dirty="0" smtClean="0"/>
              <a:t>Згідно </a:t>
            </a:r>
            <a:r>
              <a:rPr lang="uk-UA" dirty="0"/>
              <a:t>статті 7 Порядку 1266 розрахунковим періодом, за який має бути обчислено суму середньої зарплати, визнається </a:t>
            </a:r>
            <a:r>
              <a:rPr lang="uk-UA" b="1" dirty="0"/>
              <a:t>12 місяців</a:t>
            </a:r>
            <a:r>
              <a:rPr lang="uk-UA" dirty="0"/>
              <a:t>, що передують даті отримання застрахованої особи у статусі безробітного.  </a:t>
            </a:r>
            <a:endParaRPr lang="uk-UA" dirty="0" smtClean="0"/>
          </a:p>
          <a:p>
            <a:pPr indent="542925" algn="just"/>
            <a:r>
              <a:rPr lang="uk-UA" dirty="0" smtClean="0"/>
              <a:t>До </a:t>
            </a:r>
            <a:r>
              <a:rPr lang="uk-UA" dirty="0"/>
              <a:t>бази розрахунку включається як основна заробітна плата, так і заохочувальні виплати та постійні надбавки, а також доплата до зарплати мінімального рівня. </a:t>
            </a:r>
            <a:endParaRPr lang="uk-UA" dirty="0" smtClean="0"/>
          </a:p>
          <a:p>
            <a:pPr indent="542925" algn="just"/>
            <a:r>
              <a:rPr lang="uk-UA" dirty="0" smtClean="0"/>
              <a:t>Розрахунок </a:t>
            </a:r>
            <a:r>
              <a:rPr lang="uk-UA" dirty="0"/>
              <a:t>допомоги по безробіттю  розглянемо на </a:t>
            </a:r>
            <a:r>
              <a:rPr lang="uk-UA" dirty="0" smtClean="0"/>
              <a:t>прикладі</a:t>
            </a:r>
            <a:endParaRPr lang="uk-UA" dirty="0"/>
          </a:p>
        </p:txBody>
      </p:sp>
    </p:spTree>
    <p:extLst>
      <p:ext uri="{BB962C8B-B14F-4D97-AF65-F5344CB8AC3E}">
        <p14:creationId xmlns:p14="http://schemas.microsoft.com/office/powerpoint/2010/main" val="276476719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797</Words>
  <Application>Microsoft Office PowerPoint</Application>
  <PresentationFormat>Широкоэкранный</PresentationFormat>
  <Paragraphs>72</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Ирина Силина</dc:creator>
  <cp:lastModifiedBy>Пользователь</cp:lastModifiedBy>
  <cp:revision>55</cp:revision>
  <dcterms:created xsi:type="dcterms:W3CDTF">2020-11-04T17:09:58Z</dcterms:created>
  <dcterms:modified xsi:type="dcterms:W3CDTF">2023-11-08T08:46:45Z</dcterms:modified>
</cp:coreProperties>
</file>