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6" autoAdjust="0"/>
    <p:restoredTop sz="94718" autoAdjust="0"/>
  </p:normalViewPr>
  <p:slideViewPr>
    <p:cSldViewPr>
      <p:cViewPr>
        <p:scale>
          <a:sx n="78" d="100"/>
          <a:sy n="78" d="100"/>
        </p:scale>
        <p:origin x="-24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ПРФЕСІЙНО-ПСИХОЛОГІЧНА ПІДГОТОВКА ПРАЦІВНИКІВ ПРАВООХОРОННИХ ОРГАНІВ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</a:t>
            </a:r>
            <a:r>
              <a:rPr lang="uk-UA" dirty="0" smtClean="0"/>
              <a:t>исципліна вибору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завданнями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є: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Озброєння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 НП </a:t>
            </a:r>
            <a:r>
              <a:rPr lang="ru-RU" dirty="0" err="1" smtClean="0"/>
              <a:t>психологічними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, </a:t>
            </a:r>
            <a:r>
              <a:rPr lang="ru-RU" dirty="0" err="1" smtClean="0"/>
              <a:t>необхідними</a:t>
            </a:r>
            <a:r>
              <a:rPr lang="ru-RU" dirty="0" smtClean="0"/>
              <a:t> для </a:t>
            </a:r>
            <a:r>
              <a:rPr lang="ru-RU" dirty="0" err="1" smtClean="0"/>
              <a:t>комплексної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урахування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</a:t>
            </a:r>
            <a:r>
              <a:rPr lang="ru-RU" dirty="0" err="1" smtClean="0"/>
              <a:t>службової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 про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екстремальних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,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професійно-психологічних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– </a:t>
            </a:r>
            <a:r>
              <a:rPr lang="ru-RU" dirty="0" err="1" smtClean="0"/>
              <a:t>професійної</a:t>
            </a:r>
            <a:r>
              <a:rPr lang="ru-RU" dirty="0" smtClean="0"/>
              <a:t>, </a:t>
            </a:r>
            <a:r>
              <a:rPr lang="ru-RU" dirty="0" err="1" smtClean="0"/>
              <a:t>спостережливості</a:t>
            </a:r>
            <a:r>
              <a:rPr lang="ru-RU" dirty="0" smtClean="0"/>
              <a:t>,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у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варіантах</a:t>
            </a:r>
            <a:r>
              <a:rPr lang="ru-RU" dirty="0" smtClean="0"/>
              <a:t> </a:t>
            </a:r>
            <a:r>
              <a:rPr lang="ru-RU" dirty="0" err="1" smtClean="0"/>
              <a:t>екстремальних</a:t>
            </a:r>
            <a:r>
              <a:rPr lang="ru-RU" dirty="0" smtClean="0"/>
              <a:t> умов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керування</a:t>
            </a:r>
            <a:r>
              <a:rPr lang="ru-RU" dirty="0" smtClean="0"/>
              <a:t> собою,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 smtClean="0"/>
              <a:t>психологічними</a:t>
            </a:r>
            <a:r>
              <a:rPr lang="ru-RU" dirty="0" smtClean="0"/>
              <a:t> </a:t>
            </a:r>
            <a:r>
              <a:rPr lang="ru-RU" dirty="0" err="1" smtClean="0"/>
              <a:t>прийомами</a:t>
            </a:r>
            <a:r>
              <a:rPr lang="ru-RU" dirty="0" smtClean="0"/>
              <a:t> ( </a:t>
            </a:r>
            <a:r>
              <a:rPr lang="ru-RU" dirty="0" err="1" smtClean="0"/>
              <a:t>мовленням</a:t>
            </a:r>
            <a:r>
              <a:rPr lang="ru-RU" dirty="0" smtClean="0"/>
              <a:t>, </a:t>
            </a:r>
            <a:r>
              <a:rPr lang="ru-RU" dirty="0" err="1" smtClean="0"/>
              <a:t>мімікою</a:t>
            </a:r>
            <a:r>
              <a:rPr lang="ru-RU" dirty="0" smtClean="0"/>
              <a:t>, жестами ) для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контакту при </a:t>
            </a:r>
            <a:r>
              <a:rPr lang="ru-RU" dirty="0" err="1" smtClean="0"/>
              <a:t>професійному</a:t>
            </a:r>
            <a:r>
              <a:rPr lang="ru-RU" dirty="0" smtClean="0"/>
              <a:t> </a:t>
            </a:r>
            <a:r>
              <a:rPr lang="ru-RU" dirty="0" err="1" smtClean="0"/>
              <a:t>спілкуванні</a:t>
            </a:r>
            <a:r>
              <a:rPr lang="ru-RU" smtClean="0"/>
              <a:t>; </a:t>
            </a:r>
            <a:endParaRPr lang="ru-RU" smtClean="0"/>
          </a:p>
          <a:p>
            <a:r>
              <a:rPr lang="ru-RU" smtClean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стійкості</a:t>
            </a:r>
            <a:r>
              <a:rPr lang="ru-RU" dirty="0" smtClean="0"/>
              <a:t> до </a:t>
            </a:r>
            <a:r>
              <a:rPr lang="ru-RU" dirty="0" err="1" smtClean="0"/>
              <a:t>труднощів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при </a:t>
            </a:r>
            <a:r>
              <a:rPr lang="ru-RU" dirty="0" err="1" smtClean="0"/>
              <a:t>розв’язанні</a:t>
            </a:r>
            <a:r>
              <a:rPr lang="ru-RU" dirty="0" smtClean="0"/>
              <a:t> </a:t>
            </a:r>
            <a:r>
              <a:rPr lang="ru-RU" dirty="0" err="1" smtClean="0"/>
              <a:t>службових</a:t>
            </a:r>
            <a:r>
              <a:rPr lang="ru-RU" dirty="0" smtClean="0"/>
              <a:t> задач в </a:t>
            </a:r>
            <a:r>
              <a:rPr lang="ru-RU" dirty="0" err="1" smtClean="0"/>
              <a:t>екстремальних</a:t>
            </a:r>
            <a:r>
              <a:rPr lang="ru-RU" dirty="0" smtClean="0"/>
              <a:t>, </a:t>
            </a:r>
            <a:r>
              <a:rPr lang="ru-RU" dirty="0" err="1" smtClean="0"/>
              <a:t>психологічно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у них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Метою </a:t>
            </a:r>
            <a:r>
              <a:rPr lang="ru-RU" dirty="0" err="1" smtClean="0"/>
              <a:t>дисципліни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глибоке</a:t>
            </a:r>
            <a:r>
              <a:rPr lang="ru-RU" dirty="0" smtClean="0"/>
              <a:t> та </a:t>
            </a:r>
            <a:r>
              <a:rPr lang="ru-RU" dirty="0" err="1" smtClean="0"/>
              <a:t>ґрунтовне</a:t>
            </a:r>
            <a:r>
              <a:rPr lang="ru-RU" dirty="0" smtClean="0"/>
              <a:t> </a:t>
            </a:r>
            <a:r>
              <a:rPr lang="ru-RU" dirty="0" err="1" smtClean="0"/>
              <a:t>вивченням</a:t>
            </a:r>
            <a:r>
              <a:rPr lang="ru-RU" dirty="0" smtClean="0"/>
              <a:t> студентами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теоретичних</a:t>
            </a:r>
            <a:r>
              <a:rPr lang="ru-RU" dirty="0" smtClean="0"/>
              <a:t> та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технік</a:t>
            </a:r>
            <a:r>
              <a:rPr lang="ru-RU" dirty="0" smtClean="0"/>
              <a:t>, </a:t>
            </a:r>
            <a:r>
              <a:rPr lang="ru-RU" dirty="0" err="1" smtClean="0"/>
              <a:t>спрямованих</a:t>
            </a:r>
            <a:r>
              <a:rPr lang="ru-RU" dirty="0" smtClean="0"/>
              <a:t> на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професійно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відбору</a:t>
            </a:r>
            <a:r>
              <a:rPr lang="ru-RU" dirty="0" smtClean="0"/>
              <a:t>,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супроводження</a:t>
            </a:r>
            <a:r>
              <a:rPr lang="ru-RU" dirty="0" smtClean="0"/>
              <a:t> </a:t>
            </a:r>
            <a:r>
              <a:rPr lang="ru-RU" dirty="0" err="1" smtClean="0"/>
              <a:t>проходження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, </a:t>
            </a:r>
            <a:r>
              <a:rPr lang="ru-RU" dirty="0" err="1" smtClean="0"/>
              <a:t>професійно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та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оперативно-розшукових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у </a:t>
            </a:r>
            <a:r>
              <a:rPr lang="ru-RU" dirty="0" err="1" smtClean="0"/>
              <a:t>визначеному</a:t>
            </a:r>
            <a:r>
              <a:rPr lang="ru-RU" dirty="0" smtClean="0"/>
              <a:t> </a:t>
            </a:r>
            <a:r>
              <a:rPr lang="ru-RU" dirty="0" err="1" smtClean="0"/>
              <a:t>регламенті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умов для </a:t>
            </a:r>
            <a:r>
              <a:rPr lang="ru-RU" dirty="0" err="1" smtClean="0"/>
              <a:t>опанування</a:t>
            </a:r>
            <a:r>
              <a:rPr lang="ru-RU" dirty="0" smtClean="0"/>
              <a:t> слухачами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вмінь</a:t>
            </a:r>
            <a:r>
              <a:rPr lang="ru-RU" dirty="0" smtClean="0"/>
              <a:t> та </a:t>
            </a:r>
            <a:r>
              <a:rPr lang="ru-RU" dirty="0" err="1" smtClean="0"/>
              <a:t>навичок</a:t>
            </a:r>
            <a:r>
              <a:rPr lang="ru-RU" dirty="0" smtClean="0"/>
              <a:t> практичного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детермінант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правоохоронної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при </a:t>
            </a:r>
            <a:r>
              <a:rPr lang="ru-RU" dirty="0" err="1" smtClean="0"/>
              <a:t>вирішенні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проблем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правоохоронної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Професійна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Професійна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організований</a:t>
            </a:r>
            <a:r>
              <a:rPr lang="ru-RU" dirty="0" smtClean="0"/>
              <a:t>, </a:t>
            </a:r>
            <a:r>
              <a:rPr lang="ru-RU" dirty="0" err="1" smtClean="0"/>
              <a:t>безперервний</a:t>
            </a:r>
            <a:r>
              <a:rPr lang="ru-RU" dirty="0" smtClean="0"/>
              <a:t> та </a:t>
            </a:r>
            <a:r>
              <a:rPr lang="ru-RU" dirty="0" err="1" smtClean="0"/>
              <a:t>цілеспрямований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метою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опанування</a:t>
            </a:r>
            <a:r>
              <a:rPr lang="ru-RU" dirty="0" smtClean="0"/>
              <a:t> </a:t>
            </a:r>
            <a:r>
              <a:rPr lang="ru-RU" dirty="0" err="1" smtClean="0"/>
              <a:t>праціниками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умінь</a:t>
            </a:r>
            <a:r>
              <a:rPr lang="ru-RU" dirty="0" smtClean="0"/>
              <a:t> та </a:t>
            </a:r>
            <a:r>
              <a:rPr lang="ru-RU" dirty="0" err="1" smtClean="0"/>
              <a:t>навичок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успішного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оперативно-службових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підготовленість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підготовленість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сукупністю</a:t>
            </a:r>
            <a:r>
              <a:rPr lang="ru-RU" dirty="0" smtClean="0"/>
              <a:t> </a:t>
            </a:r>
            <a:r>
              <a:rPr lang="ru-RU" dirty="0" err="1" smtClean="0"/>
              <a:t>сформованих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розвинених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характеристик,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особливостям</a:t>
            </a:r>
            <a:r>
              <a:rPr lang="ru-RU" dirty="0" smtClean="0"/>
              <a:t> </a:t>
            </a:r>
            <a:r>
              <a:rPr lang="ru-RU" dirty="0" err="1" smtClean="0"/>
              <a:t>оперативно-службової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необхідною</a:t>
            </a:r>
            <a:r>
              <a:rPr lang="ru-RU" dirty="0" smtClean="0"/>
              <a:t> </a:t>
            </a:r>
            <a:r>
              <a:rPr lang="ru-RU" dirty="0" err="1" smtClean="0"/>
              <a:t>внутрішньою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успішного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співробітника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активізації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виду </a:t>
            </a:r>
            <a:r>
              <a:rPr lang="ru-RU" dirty="0" err="1" smtClean="0"/>
              <a:t>діяльності</a:t>
            </a:r>
            <a:r>
              <a:rPr lang="ru-RU" dirty="0" smtClean="0"/>
              <a:t>. Вона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взаємозв’язків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якостями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як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даної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ними за </a:t>
            </a:r>
            <a:r>
              <a:rPr lang="ru-RU" dirty="0" err="1" smtClean="0"/>
              <a:t>певних</a:t>
            </a:r>
            <a:r>
              <a:rPr lang="ru-RU" dirty="0" smtClean="0"/>
              <a:t> умов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підготовленості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Структуру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підготовленості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подати в такому </a:t>
            </a:r>
            <a:r>
              <a:rPr lang="ru-RU" dirty="0" err="1" smtClean="0"/>
              <a:t>вигляді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психологічна</a:t>
            </a:r>
            <a:r>
              <a:rPr lang="ru-RU" dirty="0" smtClean="0"/>
              <a:t> культура;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професійно</a:t>
            </a:r>
            <a:r>
              <a:rPr lang="ru-RU" dirty="0" smtClean="0"/>
              <a:t> </a:t>
            </a:r>
            <a:r>
              <a:rPr lang="ru-RU" dirty="0" err="1" smtClean="0"/>
              <a:t>розвинені</a:t>
            </a:r>
            <a:r>
              <a:rPr lang="ru-RU" dirty="0" smtClean="0"/>
              <a:t>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уміння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професійна</a:t>
            </a:r>
            <a:r>
              <a:rPr lang="ru-RU" dirty="0" smtClean="0"/>
              <a:t>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усталеність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стійкості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Цей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розбити на три </a:t>
            </a:r>
            <a:r>
              <a:rPr lang="ru-RU" dirty="0" err="1" smtClean="0"/>
              <a:t>етапи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завчасного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до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екстремальних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до </a:t>
            </a:r>
            <a:r>
              <a:rPr lang="ru-RU" dirty="0" err="1" smtClean="0"/>
              <a:t>виконання</a:t>
            </a:r>
            <a:r>
              <a:rPr lang="ru-RU" dirty="0" smtClean="0"/>
              <a:t> складного </a:t>
            </a:r>
            <a:r>
              <a:rPr lang="ru-RU" dirty="0" err="1" smtClean="0"/>
              <a:t>завдання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підтримання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до </a:t>
            </a:r>
            <a:r>
              <a:rPr lang="ru-RU" dirty="0" err="1" smtClean="0"/>
              <a:t>екстремальних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складного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Основною метою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є</a:t>
            </a:r>
            <a:r>
              <a:rPr lang="ru-RU" dirty="0" smtClean="0"/>
              <a:t> практична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 до </a:t>
            </a:r>
            <a:r>
              <a:rPr lang="ru-RU" dirty="0" err="1" smtClean="0"/>
              <a:t>успішного</a:t>
            </a:r>
            <a:r>
              <a:rPr lang="ru-RU" dirty="0" smtClean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труднощів</a:t>
            </a:r>
            <a:r>
              <a:rPr lang="ru-RU" dirty="0" smtClean="0"/>
              <a:t> </a:t>
            </a:r>
            <a:r>
              <a:rPr lang="ru-RU" dirty="0" err="1" smtClean="0"/>
              <a:t>службової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правильного </a:t>
            </a: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408</Words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ПРФЕСІЙНО-ПСИХОЛОГІЧНА ПІДГОТОВКА ПРАЦІВНИКІВ ПРАВООХОРОННИХ ОРГАНІВ</vt:lpstr>
      <vt:lpstr>мета дисципліни</vt:lpstr>
      <vt:lpstr>Завдання дисципліни</vt:lpstr>
      <vt:lpstr>Професійна підготовка</vt:lpstr>
      <vt:lpstr>Психологічна підготовленість співробітників</vt:lpstr>
      <vt:lpstr>Психологічна підготовка</vt:lpstr>
      <vt:lpstr>Структура психологічної підготовленості</vt:lpstr>
      <vt:lpstr>Формування психологічної готовності і стійкості співробітників</vt:lpstr>
      <vt:lpstr>Основною метою психологічної підготовки</vt:lpstr>
      <vt:lpstr>Основними завданнями психологічної підготовки є: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ПРФЕСІЙНО-ПСИХОЛОГІЧНА ПІДГОТОВКА ПРАЦІВНИКІВ ПРАВООХОРОННИХ ОРГАНІВ</dc:title>
  <dc:creator>WEST</dc:creator>
  <cp:lastModifiedBy>WEST</cp:lastModifiedBy>
  <cp:revision>10</cp:revision>
  <dcterms:created xsi:type="dcterms:W3CDTF">2020-11-17T17:08:50Z</dcterms:created>
  <dcterms:modified xsi:type="dcterms:W3CDTF">2020-11-17T17:45:11Z</dcterms:modified>
</cp:coreProperties>
</file>