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1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06.11.2023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26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826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06.11.2023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9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7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4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8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6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1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0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2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5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7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4" name="Rectangle 9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7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Розглянемо, як окремий приклад, найпростіші нелінійні залежності квадратичного типу: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7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 algn="ctr">
              <a:spcBef>
                <a:spcPct val="7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Тепер рівняння (2.1), після приведення подібних доданків, приймає вигляд:</a:t>
            </a:r>
          </a:p>
          <a:p>
            <a:pPr algn="ctr">
              <a:spcBef>
                <a:spcPct val="7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 algn="ctr">
              <a:spcBef>
                <a:spcPct val="7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Корені цього квадратного рівняння будуть: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70000"/>
              </a:spcBef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284623"/>
              </p:ext>
            </p:extLst>
          </p:nvPr>
        </p:nvGraphicFramePr>
        <p:xfrm>
          <a:off x="1619672" y="2492375"/>
          <a:ext cx="45720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r:id="rId3" imgW="2832100" imgH="279400" progId="Equation.3">
                  <p:embed/>
                </p:oleObj>
              </mc:Choice>
              <mc:Fallback>
                <p:oleObj r:id="rId3" imgW="2832100" imgH="279400" progId="Equation.3">
                  <p:embed/>
                  <p:pic>
                    <p:nvPicPr>
                      <p:cNvPr id="0" name="Object 1249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92375"/>
                        <a:ext cx="45720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63939"/>
              </p:ext>
            </p:extLst>
          </p:nvPr>
        </p:nvGraphicFramePr>
        <p:xfrm>
          <a:off x="1547664" y="4135040"/>
          <a:ext cx="45132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r:id="rId5" imgW="2794000" imgH="279400" progId="Equation.3">
                  <p:embed/>
                </p:oleObj>
              </mc:Choice>
              <mc:Fallback>
                <p:oleObj r:id="rId5" imgW="2794000" imgH="279400" progId="Equation.3">
                  <p:embed/>
                  <p:pic>
                    <p:nvPicPr>
                      <p:cNvPr id="0" name="Object 1249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135040"/>
                        <a:ext cx="45132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05603"/>
              </p:ext>
            </p:extLst>
          </p:nvPr>
        </p:nvGraphicFramePr>
        <p:xfrm>
          <a:off x="1115616" y="5362600"/>
          <a:ext cx="563562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r:id="rId7" imgW="3782958" imgH="583947" progId="Equation.3">
                  <p:embed/>
                </p:oleObj>
              </mc:Choice>
              <mc:Fallback>
                <p:oleObj r:id="rId7" imgW="3782958" imgH="583947" progId="Equation.3">
                  <p:embed/>
                  <p:pic>
                    <p:nvPicPr>
                      <p:cNvPr id="0" name="Object 1249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362600"/>
                        <a:ext cx="5635625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933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Приклад. Продовження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У залежності від значення </a:t>
            </a:r>
            <a:r>
              <a:rPr lang="ru-RU" altLang="x-none" dirty="0" smtClean="0">
                <a:solidFill>
                  <a:schemeClr val="bg1"/>
                </a:solidFill>
              </a:rPr>
              <a:t>дискримінанту </a:t>
            </a:r>
            <a:r>
              <a:rPr lang="ru-RU" altLang="x-none" dirty="0">
                <a:solidFill>
                  <a:schemeClr val="bg1"/>
                </a:solidFill>
              </a:rPr>
              <a:t>можуть бути </a:t>
            </a:r>
            <a:r>
              <a:rPr lang="ru-RU" altLang="x-none" b="1" dirty="0">
                <a:solidFill>
                  <a:schemeClr val="bg1"/>
                </a:solidFill>
              </a:rPr>
              <a:t>два дійсних корені, один чи жодного дійсного кореня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7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Відповідно, може існувати </a:t>
            </a:r>
            <a:r>
              <a:rPr lang="ru-RU" altLang="x-none" b="1" dirty="0">
                <a:solidFill>
                  <a:schemeClr val="bg1"/>
                </a:solidFill>
              </a:rPr>
              <a:t>два рівноважних стани системи, один стан чи жодного такого стану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7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Становить інтерес дослідження стійкості рівноважних станів.</a:t>
            </a:r>
          </a:p>
          <a:p>
            <a:pPr>
              <a:spcBef>
                <a:spcPct val="7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Це питання буде розглянуто нижче при рішенні динамічних задач.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250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Підсумки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Підводячи підсумки відзначимо той важливий момент, що врахування нелінійних залежностей привів до розгляду принципово нових явищ, що були відсутні в лінійному випадку.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нелінійній постановці виникає поняття </a:t>
            </a:r>
            <a:r>
              <a:rPr lang="uk-UA" altLang="x-none" b="1" dirty="0">
                <a:solidFill>
                  <a:schemeClr val="bg1"/>
                </a:solidFill>
              </a:rPr>
              <a:t>природних станів рівноваги економічної системи</a:t>
            </a:r>
            <a:r>
              <a:rPr lang="uk-UA" altLang="x-none" dirty="0">
                <a:solidFill>
                  <a:schemeClr val="bg1"/>
                </a:solidFill>
              </a:rPr>
              <a:t>, що дозволяє ставити і вирішувати задачу про пошук оптимальних режимів функціонування системи. </a:t>
            </a:r>
          </a:p>
          <a:p>
            <a:pPr>
              <a:spcBef>
                <a:spcPct val="3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Ці режими є власними характеристиками системи</a:t>
            </a:r>
            <a:r>
              <a:rPr lang="uk-UA" altLang="x-none" dirty="0">
                <a:solidFill>
                  <a:schemeClr val="bg1"/>
                </a:solidFill>
              </a:rPr>
              <a:t> й описують ті її стани, що вона сама прагне вибрати як природні для неї.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Відзначимо, що завдання функцій </a:t>
            </a:r>
            <a:r>
              <a:rPr lang="en-US" altLang="x-none" b="1" i="1" dirty="0">
                <a:solidFill>
                  <a:schemeClr val="bg1"/>
                </a:solidFill>
              </a:rPr>
              <a:t>w=w(x)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y=y(x)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вимагає додаткового дослідження, що проводиться відомими методами математичної статистики на основі наявної інформації про досліджувану економічну систему.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299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Двохсекторна економічна система.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Перенесемо розвинуті вище ідеї на випадок двохсекторної економічної системи.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Запишемо балансові рівняння у формі:</a:t>
            </a:r>
            <a:r>
              <a:rPr lang="uk-UA" dirty="0">
                <a:solidFill>
                  <a:schemeClr val="bg1"/>
                </a:solidFill>
              </a:rPr>
              <a:t> 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							(2.2)</a:t>
            </a: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uk-UA" altLang="x-none" dirty="0">
                <a:solidFill>
                  <a:schemeClr val="bg1"/>
                </a:solidFill>
              </a:rPr>
              <a:t>     </a:t>
            </a:r>
            <a:r>
              <a:rPr lang="uk-UA" altLang="x-none" dirty="0" smtClean="0">
                <a:solidFill>
                  <a:schemeClr val="bg1"/>
                </a:solidFill>
              </a:rPr>
              <a:t>В </a:t>
            </a:r>
            <a:r>
              <a:rPr lang="uk-UA" altLang="x-none" dirty="0">
                <a:solidFill>
                  <a:schemeClr val="bg1"/>
                </a:solidFill>
              </a:rPr>
              <a:t>лінійному випадку ми вважали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пропорційними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baseline="-25000" dirty="0">
                <a:solidFill>
                  <a:schemeClr val="bg1"/>
                </a:solidFill>
              </a:rPr>
              <a:t> 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n-US" altLang="x-none" dirty="0">
                <a:solidFill>
                  <a:schemeClr val="bg1"/>
                </a:solidFill>
              </a:rPr>
              <a:t> – </a:t>
            </a:r>
            <a:r>
              <a:rPr lang="uk-UA" altLang="x-none" dirty="0">
                <a:solidFill>
                  <a:schemeClr val="bg1"/>
                </a:solidFill>
              </a:rPr>
              <a:t>пропорційними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Будемо тепер розглядати всі ці величини як деякі, узагалі говорячи, нелінійні функції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 smtClean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50000"/>
              </a:spcBef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770075"/>
              </p:ext>
            </p:extLst>
          </p:nvPr>
        </p:nvGraphicFramePr>
        <p:xfrm>
          <a:off x="2699792" y="2889250"/>
          <a:ext cx="20542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r:id="rId3" imgW="1358310" imgH="241195" progId="Equation.3">
                  <p:embed/>
                </p:oleObj>
              </mc:Choice>
              <mc:Fallback>
                <p:oleObj r:id="rId3" imgW="1358310" imgH="241195" progId="Equation.3">
                  <p:embed/>
                  <p:pic>
                    <p:nvPicPr>
                      <p:cNvPr id="0" name="Object 1280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889250"/>
                        <a:ext cx="20542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382897"/>
              </p:ext>
            </p:extLst>
          </p:nvPr>
        </p:nvGraphicFramePr>
        <p:xfrm>
          <a:off x="2710557" y="3249613"/>
          <a:ext cx="21494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r:id="rId5" imgW="1421783" imgH="241195" progId="Equation.3">
                  <p:embed/>
                </p:oleObj>
              </mc:Choice>
              <mc:Fallback>
                <p:oleObj r:id="rId5" imgW="1421783" imgH="241195" progId="Equation.3">
                  <p:embed/>
                  <p:pic>
                    <p:nvPicPr>
                      <p:cNvPr id="0" name="Object 1280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57" y="3249613"/>
                        <a:ext cx="21494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59113" y="5408613"/>
          <a:ext cx="38830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r:id="rId7" imgW="2564287" imgH="241195" progId="Equation.3">
                  <p:embed/>
                </p:oleObj>
              </mc:Choice>
              <mc:Fallback>
                <p:oleObj r:id="rId7" imgW="2564287" imgH="241195" progId="Equation.3">
                  <p:embed/>
                  <p:pic>
                    <p:nvPicPr>
                      <p:cNvPr id="0" name="Object 1280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408613"/>
                        <a:ext cx="38830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065463" y="5876925"/>
          <a:ext cx="39544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r:id="rId9" imgW="2615065" imgH="241195" progId="Equation.3">
                  <p:embed/>
                </p:oleObj>
              </mc:Choice>
              <mc:Fallback>
                <p:oleObj r:id="rId9" imgW="2615065" imgH="241195" progId="Equation.3">
                  <p:embed/>
                  <p:pic>
                    <p:nvPicPr>
                      <p:cNvPr id="0" name="Object 1280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5463" y="5876925"/>
                        <a:ext cx="395446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350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Залежність вільних залишків від обсягів виробництва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6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При відсутності якихось додаткових умов їх можна обчислювати по формулах: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 						         (2.3)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60000"/>
              </a:spcBef>
            </a:pPr>
            <a:endParaRPr lang="uk-UA" altLang="x-none" sz="1600" dirty="0">
              <a:solidFill>
                <a:schemeClr val="bg1"/>
              </a:solidFill>
            </a:endParaRPr>
          </a:p>
          <a:p>
            <a:pPr>
              <a:spcBef>
                <a:spcPct val="6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цілком можливо, що якісь умови, зовнішні стосовно даної економічної системи, наприклад, податкові чи соціальні вимоги, задають </a:t>
            </a:r>
            <a:r>
              <a:rPr lang="uk-UA" altLang="x-none" b="1" dirty="0">
                <a:solidFill>
                  <a:schemeClr val="bg1"/>
                </a:solidFill>
              </a:rPr>
              <a:t>функціональні залежності</a:t>
            </a:r>
            <a:r>
              <a:rPr lang="uk-UA" altLang="x-none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відмінні від вищенаведених:</a:t>
            </a:r>
          </a:p>
          <a:p>
            <a:pPr>
              <a:spcBef>
                <a:spcPct val="60000"/>
              </a:spcBef>
            </a:pP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6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Раніше ми обговорювали можливі варіанти таких зовнішніх умов; зрозуміло, у двохсекторному випадку вони можуть бути більш різноманітними.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645622"/>
              </p:ext>
            </p:extLst>
          </p:nvPr>
        </p:nvGraphicFramePr>
        <p:xfrm>
          <a:off x="2123728" y="2276872"/>
          <a:ext cx="36607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r:id="rId3" imgW="2424648" imgH="241195" progId="Equation.3">
                  <p:embed/>
                </p:oleObj>
              </mc:Choice>
              <mc:Fallback>
                <p:oleObj r:id="rId3" imgW="2424648" imgH="241195" progId="Equation.3">
                  <p:embed/>
                  <p:pic>
                    <p:nvPicPr>
                      <p:cNvPr id="0" name="Object 129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276872"/>
                        <a:ext cx="36607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001548"/>
              </p:ext>
            </p:extLst>
          </p:nvPr>
        </p:nvGraphicFramePr>
        <p:xfrm>
          <a:off x="2110531" y="2636912"/>
          <a:ext cx="375761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r:id="rId5" imgW="2488120" imgH="241195" progId="Equation.3">
                  <p:embed/>
                </p:oleObj>
              </mc:Choice>
              <mc:Fallback>
                <p:oleObj r:id="rId5" imgW="2488120" imgH="241195" progId="Equation.3">
                  <p:embed/>
                  <p:pic>
                    <p:nvPicPr>
                      <p:cNvPr id="0" name="Object 129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531" y="2636912"/>
                        <a:ext cx="375761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0187"/>
              </p:ext>
            </p:extLst>
          </p:nvPr>
        </p:nvGraphicFramePr>
        <p:xfrm>
          <a:off x="2165399" y="4437112"/>
          <a:ext cx="34147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r:id="rId7" imgW="2259619" imgH="241195" progId="Equation.3">
                  <p:embed/>
                </p:oleObj>
              </mc:Choice>
              <mc:Fallback>
                <p:oleObj r:id="rId7" imgW="2259619" imgH="241195" progId="Equation.3">
                  <p:embed/>
                  <p:pic>
                    <p:nvPicPr>
                      <p:cNvPr id="0" name="Object 129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99" y="4437112"/>
                        <a:ext cx="341471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3925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Тепер рівняння (2.2) приймають вигляд:</a:t>
            </a:r>
            <a:r>
              <a:rPr lang="uk-UA" dirty="0">
                <a:solidFill>
                  <a:schemeClr val="bg1"/>
                </a:solidFill>
              </a:rPr>
              <a:t> 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							(2.4)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Порівняємо рівняння (2.3) і (2.4).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Відповідно до (2.3) ми можемо довільно задавати величини</a:t>
            </a:r>
            <a:r>
              <a:rPr lang="uk-UA" altLang="x-none" b="1" i="1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обчислюючи значення величин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що відповідають їм.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тут зберігається типове для лінійної постановки припущення про необмежені можливості змін обсягів виробництва в секторах економічної системи.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sp>
        <p:nvSpPr>
          <p:cNvPr id="5" name="Title 130049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lstStyle/>
          <a:p>
            <a:pPr algn="ctr"/>
            <a:r>
              <a:rPr lang="uk-UA" altLang="x-none" sz="3200" b="0" dirty="0">
                <a:solidFill>
                  <a:schemeClr val="bg1"/>
                </a:solidFill>
              </a:rPr>
              <a:t>Нелінійні рівняння Леонтьєва для двохсекторної економіки</a:t>
            </a:r>
            <a:endParaRPr sz="3200" b="0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615176"/>
              </p:ext>
            </p:extLst>
          </p:nvPr>
        </p:nvGraphicFramePr>
        <p:xfrm>
          <a:off x="1547664" y="2132533"/>
          <a:ext cx="44735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r:id="rId3" imgW="2957816" imgH="241195" progId="Equation.3">
                  <p:embed/>
                </p:oleObj>
              </mc:Choice>
              <mc:Fallback>
                <p:oleObj r:id="rId3" imgW="2957816" imgH="241195" progId="Equation.3">
                  <p:embed/>
                  <p:pic>
                    <p:nvPicPr>
                      <p:cNvPr id="0" name="Object 130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132533"/>
                        <a:ext cx="44735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757674"/>
              </p:ext>
            </p:extLst>
          </p:nvPr>
        </p:nvGraphicFramePr>
        <p:xfrm>
          <a:off x="1547664" y="2708275"/>
          <a:ext cx="45735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r:id="rId5" imgW="3021289" imgH="241195" progId="Equation.3">
                  <p:embed/>
                </p:oleObj>
              </mc:Choice>
              <mc:Fallback>
                <p:oleObj r:id="rId5" imgW="3021289" imgH="241195" progId="Equation.3">
                  <p:embed/>
                  <p:pic>
                    <p:nvPicPr>
                      <p:cNvPr id="0" name="Object 130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708275"/>
                        <a:ext cx="4573587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713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рівнянь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Відповідно до (2.4) ми маємо два нелінійних алгебраїчних рівняння щодо двох невідомих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Ці рівняння визначають якісь значення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при яких має місце баланс доходів і витрат.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Таких пар значень може бути кілька, одна чи жодної, але, у будь-якому випадку, ми вже позбавлені можливості задавати значення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довільно.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Дані значення визначає сама економічна система в залежності від своїх внутрішніх характеристик, а також у залежності від її взаємин з навколишнім середовищем.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і тут, як і в односекторному випадку, використання нелінійної моделі якісно змінює розглянуту картину, наближаючи її до реальності.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621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ПРИКЛАД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конкретні варіанти функціональних залежностей. </a:t>
            </a:r>
          </a:p>
          <a:p>
            <a:pPr>
              <a:spcBef>
                <a:spcPct val="4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Нехай перехресні зв'язки, обумовлені величинами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залишаться такими ж, як у лінійному випадку:</a:t>
            </a:r>
          </a:p>
          <a:p>
            <a:pPr>
              <a:spcBef>
                <a:spcPct val="45000"/>
              </a:spcBef>
            </a:pPr>
            <a:endParaRPr lang="uk-UA" altLang="x-none" dirty="0" smtClean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</a:pPr>
            <a:r>
              <a:rPr lang="uk-UA" altLang="x-none" dirty="0" smtClean="0">
                <a:solidFill>
                  <a:schemeClr val="bg1"/>
                </a:solidFill>
              </a:rPr>
              <a:t>Для </a:t>
            </a:r>
            <a:r>
              <a:rPr lang="uk-UA" altLang="x-none" dirty="0">
                <a:solidFill>
                  <a:schemeClr val="bg1"/>
                </a:solidFill>
              </a:rPr>
              <a:t>величин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виберемо вирази, аналогічні використаним в односекторному випадку: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5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Прийняті припущення можуть означати, наприклад, що усередині кожного із секторів реалізуються більш сильні нелінійні залежності, а взаємини секторів є слабкими і, відповідно, лінійними.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735286"/>
              </p:ext>
            </p:extLst>
          </p:nvPr>
        </p:nvGraphicFramePr>
        <p:xfrm>
          <a:off x="2699792" y="2708920"/>
          <a:ext cx="26495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r:id="rId3" imgW="1751840" imgH="241195" progId="Equation.3">
                  <p:embed/>
                </p:oleObj>
              </mc:Choice>
              <mc:Fallback>
                <p:oleObj r:id="rId3" imgW="1751840" imgH="241195" progId="Equation.3">
                  <p:embed/>
                  <p:pic>
                    <p:nvPicPr>
                      <p:cNvPr id="0" name="Object 1320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708920"/>
                        <a:ext cx="2649537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746639"/>
              </p:ext>
            </p:extLst>
          </p:nvPr>
        </p:nvGraphicFramePr>
        <p:xfrm>
          <a:off x="1547664" y="3717032"/>
          <a:ext cx="56594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r:id="rId5" imgW="3768629" imgH="304536" progId="Equation.3">
                  <p:embed/>
                </p:oleObj>
              </mc:Choice>
              <mc:Fallback>
                <p:oleObj r:id="rId5" imgW="3768629" imgH="304536" progId="Equation.3">
                  <p:embed/>
                  <p:pic>
                    <p:nvPicPr>
                      <p:cNvPr id="0" name="Object 132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17032"/>
                        <a:ext cx="56594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052201"/>
              </p:ext>
            </p:extLst>
          </p:nvPr>
        </p:nvGraphicFramePr>
        <p:xfrm>
          <a:off x="1576858" y="4221088"/>
          <a:ext cx="56594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r:id="rId7" imgW="3768629" imgH="304536" progId="Equation.3">
                  <p:embed/>
                </p:oleObj>
              </mc:Choice>
              <mc:Fallback>
                <p:oleObj r:id="rId7" imgW="3768629" imgH="304536" progId="Equation.3">
                  <p:embed/>
                  <p:pic>
                    <p:nvPicPr>
                      <p:cNvPr id="0" name="Object 132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858" y="4221088"/>
                        <a:ext cx="56594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211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Тепер рівняння (2.4) приймуть вигляд: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Перетворимо їх до вигляду: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x-none" dirty="0" smtClean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Отримані рівняння задають дві параболи на фазовій площині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Найбільш типові випадки перетинання цих парабол зображені на рис. 2.1 (чотири точки перетинання), рис. 2.2 (дві точки перетинання) і рис. 2.3 (немає точок перетинання).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408789"/>
              </p:ext>
            </p:extLst>
          </p:nvPr>
        </p:nvGraphicFramePr>
        <p:xfrm>
          <a:off x="1473224" y="1916832"/>
          <a:ext cx="59070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r:id="rId3" imgW="3933585" imgH="304536" progId="Equation.3">
                  <p:embed/>
                </p:oleObj>
              </mc:Choice>
              <mc:Fallback>
                <p:oleObj r:id="rId3" imgW="3933585" imgH="304536" progId="Equation.3">
                  <p:embed/>
                  <p:pic>
                    <p:nvPicPr>
                      <p:cNvPr id="0" name="Object 133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24" y="1916832"/>
                        <a:ext cx="59070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831429"/>
              </p:ext>
            </p:extLst>
          </p:nvPr>
        </p:nvGraphicFramePr>
        <p:xfrm>
          <a:off x="1475656" y="2348880"/>
          <a:ext cx="6176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r:id="rId5" imgW="4111231" imgH="304536" progId="Equation.3">
                  <p:embed/>
                </p:oleObj>
              </mc:Choice>
              <mc:Fallback>
                <p:oleObj r:id="rId5" imgW="4111231" imgH="304536" progId="Equation.3">
                  <p:embed/>
                  <p:pic>
                    <p:nvPicPr>
                      <p:cNvPr id="0" name="Object 133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348880"/>
                        <a:ext cx="61769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266167"/>
              </p:ext>
            </p:extLst>
          </p:nvPr>
        </p:nvGraphicFramePr>
        <p:xfrm>
          <a:off x="1619672" y="3259956"/>
          <a:ext cx="50085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r:id="rId7" imgW="3605235" imgH="482391" progId="Equation.3">
                  <p:embed/>
                </p:oleObj>
              </mc:Choice>
              <mc:Fallback>
                <p:oleObj r:id="rId7" imgW="3605235" imgH="482391" progId="Equation.3">
                  <p:embed/>
                  <p:pic>
                    <p:nvPicPr>
                      <p:cNvPr id="0" name="Object 133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259956"/>
                        <a:ext cx="50085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70311"/>
              </p:ext>
            </p:extLst>
          </p:nvPr>
        </p:nvGraphicFramePr>
        <p:xfrm>
          <a:off x="1619672" y="4005064"/>
          <a:ext cx="5176838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r:id="rId9" imgW="3732180" imgH="482391" progId="Equation.3">
                  <p:embed/>
                </p:oleObj>
              </mc:Choice>
              <mc:Fallback>
                <p:oleObj r:id="rId9" imgW="3732180" imgH="482391" progId="Equation.3">
                  <p:embed/>
                  <p:pic>
                    <p:nvPicPr>
                      <p:cNvPr id="0" name="Object 133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005064"/>
                        <a:ext cx="5176838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251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altLang="x-none" dirty="0" smtClean="0">
              <a:latin typeface="Verdana" panose="020B0604030504040204" pitchFamily="34" charset="0"/>
            </a:endParaRPr>
          </a:p>
          <a:p>
            <a:endParaRPr lang="en-US" altLang="x-none" dirty="0">
              <a:latin typeface="Verdana" panose="020B0604030504040204" pitchFamily="34" charset="0"/>
            </a:endParaRPr>
          </a:p>
          <a:p>
            <a:endParaRPr lang="en-US" altLang="x-none" dirty="0" smtClean="0">
              <a:latin typeface="Verdana" panose="020B0604030504040204" pitchFamily="34" charset="0"/>
            </a:endParaRPr>
          </a:p>
          <a:p>
            <a:endParaRPr lang="en-US" altLang="x-none" dirty="0">
              <a:latin typeface="Verdana" panose="020B0604030504040204" pitchFamily="34" charset="0"/>
            </a:endParaRPr>
          </a:p>
          <a:p>
            <a:endParaRPr lang="en-US" altLang="x-none" dirty="0" smtClean="0">
              <a:latin typeface="Verdana" panose="020B0604030504040204" pitchFamily="34" charset="0"/>
            </a:endParaRPr>
          </a:p>
          <a:p>
            <a:endParaRPr lang="uk-UA" altLang="x-none" dirty="0" smtClean="0">
              <a:latin typeface="Verdana" panose="020B0604030504040204" pitchFamily="34" charset="0"/>
            </a:endParaRPr>
          </a:p>
          <a:p>
            <a:r>
              <a:rPr lang="uk-UA" altLang="x-none" dirty="0" smtClean="0">
                <a:solidFill>
                  <a:schemeClr val="bg1"/>
                </a:solidFill>
                <a:latin typeface="Verdana" panose="020B0604030504040204" pitchFamily="34" charset="0"/>
              </a:rPr>
              <a:t>4 </a:t>
            </a:r>
            <a:r>
              <a:rPr lang="uk-UA" altLang="x-none" dirty="0">
                <a:solidFill>
                  <a:schemeClr val="bg1"/>
                </a:solidFill>
                <a:latin typeface="Verdana" panose="020B0604030504040204" pitchFamily="34" charset="0"/>
              </a:rPr>
              <a:t>точки </a:t>
            </a:r>
            <a:endParaRPr lang="uk-UA" altLang="x-none" dirty="0" smtClean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uk-UA" altLang="x-none" dirty="0" smtClean="0">
                <a:solidFill>
                  <a:schemeClr val="bg1"/>
                </a:solidFill>
                <a:latin typeface="Verdana" panose="020B0604030504040204" pitchFamily="34" charset="0"/>
              </a:rPr>
              <a:t>перетину  </a:t>
            </a:r>
            <a:r>
              <a:rPr lang="uk-UA" altLang="x-none" dirty="0" smtClean="0">
                <a:latin typeface="Verdana" panose="020B0604030504040204" pitchFamily="34" charset="0"/>
              </a:rPr>
              <a:t>                    </a:t>
            </a:r>
            <a:r>
              <a:rPr lang="uk-UA" altLang="x-none" dirty="0" smtClean="0"/>
              <a:t> </a:t>
            </a:r>
            <a:r>
              <a:rPr lang="en-US" altLang="x-none" dirty="0" smtClean="0"/>
              <a:t>                    </a:t>
            </a:r>
            <a:r>
              <a:rPr lang="uk-UA" altLang="x-none" dirty="0" smtClean="0"/>
              <a:t>         </a:t>
            </a:r>
            <a:r>
              <a:rPr lang="uk-UA" altLang="x-none" dirty="0" smtClean="0">
                <a:solidFill>
                  <a:schemeClr val="bg1"/>
                </a:solidFill>
              </a:rPr>
              <a:t>2 </a:t>
            </a:r>
            <a:r>
              <a:rPr lang="uk-UA" altLang="x-none" dirty="0">
                <a:solidFill>
                  <a:schemeClr val="bg1"/>
                </a:solidFill>
              </a:rPr>
              <a:t>точки </a:t>
            </a:r>
            <a:r>
              <a:rPr lang="uk-UA" altLang="x-none" dirty="0" smtClean="0">
                <a:solidFill>
                  <a:schemeClr val="bg1"/>
                </a:solidFill>
              </a:rPr>
              <a:t>перетину</a:t>
            </a:r>
            <a:endParaRPr lang="en-US" altLang="x-none" dirty="0" smtClean="0">
              <a:solidFill>
                <a:schemeClr val="bg1"/>
              </a:solidFill>
            </a:endParaRPr>
          </a:p>
          <a:p>
            <a:r>
              <a:rPr lang="en-US" altLang="x-none" dirty="0"/>
              <a:t> </a:t>
            </a:r>
            <a:r>
              <a:rPr lang="en-US" altLang="x-none" dirty="0" smtClean="0"/>
              <a:t>                    </a:t>
            </a:r>
            <a:endParaRPr lang="uk-UA" altLang="x-none" dirty="0" smtClean="0"/>
          </a:p>
          <a:p>
            <a:endParaRPr lang="uk-UA" altLang="x-none" dirty="0"/>
          </a:p>
          <a:p>
            <a:r>
              <a:rPr lang="uk-UA" altLang="x-none" dirty="0" smtClean="0">
                <a:solidFill>
                  <a:schemeClr val="bg1"/>
                </a:solidFill>
              </a:rPr>
              <a:t>                                    Немає </a:t>
            </a:r>
            <a:r>
              <a:rPr lang="uk-UA" altLang="x-none" dirty="0">
                <a:solidFill>
                  <a:schemeClr val="bg1"/>
                </a:solidFill>
              </a:rPr>
              <a:t>точок перетинання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Object 134149"/>
          <p:cNvGraphicFramePr/>
          <p:nvPr>
            <p:extLst>
              <p:ext uri="{D42A27DB-BD31-4B8C-83A1-F6EECF244321}">
                <p14:modId xmlns:p14="http://schemas.microsoft.com/office/powerpoint/2010/main" val="227480565"/>
              </p:ext>
            </p:extLst>
          </p:nvPr>
        </p:nvGraphicFramePr>
        <p:xfrm>
          <a:off x="467544" y="1556792"/>
          <a:ext cx="2447751" cy="2340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r:id="rId3" imgW="2876550" imgH="3038475" progId="CorelDraw.Graphic.7">
                  <p:embed/>
                </p:oleObj>
              </mc:Choice>
              <mc:Fallback>
                <p:oleObj r:id="rId3" imgW="2876550" imgH="30384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556792"/>
                        <a:ext cx="2447751" cy="234079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4152"/>
          <p:cNvGraphicFramePr/>
          <p:nvPr>
            <p:extLst>
              <p:ext uri="{D42A27DB-BD31-4B8C-83A1-F6EECF244321}">
                <p14:modId xmlns:p14="http://schemas.microsoft.com/office/powerpoint/2010/main" val="599520288"/>
              </p:ext>
            </p:extLst>
          </p:nvPr>
        </p:nvGraphicFramePr>
        <p:xfrm>
          <a:off x="6444208" y="1484784"/>
          <a:ext cx="2302768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r:id="rId5" imgW="2876550" imgH="3038475" progId="CorelDraw.Graphic.7">
                  <p:embed/>
                </p:oleObj>
              </mc:Choice>
              <mc:Fallback>
                <p:oleObj r:id="rId5" imgW="2876550" imgH="30384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4208" y="1484784"/>
                        <a:ext cx="2302768" cy="223224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34155"/>
          <p:cNvGraphicFramePr/>
          <p:nvPr>
            <p:extLst>
              <p:ext uri="{D42A27DB-BD31-4B8C-83A1-F6EECF244321}">
                <p14:modId xmlns:p14="http://schemas.microsoft.com/office/powerpoint/2010/main" val="1099595811"/>
              </p:ext>
            </p:extLst>
          </p:nvPr>
        </p:nvGraphicFramePr>
        <p:xfrm>
          <a:off x="3347864" y="2924944"/>
          <a:ext cx="2590800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r:id="rId7" imgW="2876550" imgH="3038475" progId="CorelDraw.Graphic.7">
                  <p:embed/>
                </p:oleObj>
              </mc:Choice>
              <mc:Fallback>
                <p:oleObj r:id="rId7" imgW="2876550" imgH="3038475" progId="CorelDraw.Graphic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47864" y="2924944"/>
                        <a:ext cx="2590800" cy="2736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342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10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ru-RU" altLang="x-none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Загальна теорія нелінійних статичних рівнянь </a:t>
            </a:r>
            <a:r>
              <a:rPr lang="ru-RU" altLang="x-none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Леонтьєва</a:t>
            </a:r>
          </a:p>
          <a:p>
            <a:r>
              <a:rPr lang="uk-UA" altLang="x-none" sz="2800" dirty="0" smtClean="0">
                <a:solidFill>
                  <a:schemeClr val="bg1"/>
                </a:solidFill>
              </a:rPr>
              <a:t>Залежність </a:t>
            </a:r>
            <a:r>
              <a:rPr lang="uk-UA" altLang="x-none" sz="2800" dirty="0">
                <a:solidFill>
                  <a:schemeClr val="bg1"/>
                </a:solidFill>
              </a:rPr>
              <a:t>виробничих витрат від обсягів </a:t>
            </a:r>
            <a:r>
              <a:rPr lang="uk-UA" altLang="x-none" sz="2800" dirty="0" smtClean="0">
                <a:solidFill>
                  <a:schemeClr val="bg1"/>
                </a:solidFill>
              </a:rPr>
              <a:t>виробництва</a:t>
            </a:r>
          </a:p>
          <a:p>
            <a:r>
              <a:rPr lang="uk-UA" altLang="x-none" sz="2800" dirty="0">
                <a:solidFill>
                  <a:schemeClr val="bg1"/>
                </a:solidFill>
              </a:rPr>
              <a:t>Двохсекторна економічна </a:t>
            </a:r>
            <a:r>
              <a:rPr lang="uk-UA" altLang="x-none" sz="2800" dirty="0" smtClean="0">
                <a:solidFill>
                  <a:schemeClr val="bg1"/>
                </a:solidFill>
              </a:rPr>
              <a:t>система</a:t>
            </a:r>
          </a:p>
          <a:p>
            <a:r>
              <a:rPr lang="ru-RU" altLang="x-none" sz="2800" dirty="0">
                <a:solidFill>
                  <a:schemeClr val="bg1"/>
                </a:solidFill>
              </a:rPr>
              <a:t>Економічна система з довільною кількістю </a:t>
            </a:r>
            <a:r>
              <a:rPr lang="ru-RU" altLang="x-none" sz="2800" dirty="0" smtClean="0">
                <a:solidFill>
                  <a:schemeClr val="bg1"/>
                </a:solidFill>
              </a:rPr>
              <a:t>секторів</a:t>
            </a:r>
          </a:p>
          <a:p>
            <a:r>
              <a:rPr lang="uk-UA" altLang="x-none" sz="28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Загальна теорія лінійних динамічних рівнянь Леонтьєва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ru-RU" sz="2800" dirty="0"/>
          </a:p>
          <a:p>
            <a:r>
              <a:rPr lang="ru-RU" sz="2800" dirty="0" smtClean="0">
                <a:solidFill>
                  <a:schemeClr val="bg1"/>
                </a:solidFill>
              </a:rPr>
              <a:t>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Відповідно цим випадкам система має чотири, два чи жодного положення рівноваги.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Взаємини цих положень, а також їхня стійкість чи нестійкість можуть бути докладно розглянуті при вивченні нелінійних динамічних моделей.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Можна лише констатувати, що врахування нелінійності дозволяє розглянути принципово нові явища, що мають безсумнівний економічний зміст, причому такі, які не могли бути враховані в лінійних моделях.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672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x-none" b="0" dirty="0">
                <a:solidFill>
                  <a:schemeClr val="bg1"/>
                </a:solidFill>
              </a:rPr>
              <a:t>Економічна система з довільною кількістю секторів</a:t>
            </a:r>
            <a:r>
              <a:rPr lang="ru-RU" b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випадок довільної кількості секторів з обсягами виробництва в них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…,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n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Позначимо, як і раніше, величину виробничих витрат, що перераховуються із сектора номер </a:t>
            </a:r>
            <a:r>
              <a:rPr lang="en-US" altLang="x-none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 сектор номер </a:t>
            </a:r>
            <a:r>
              <a:rPr lang="en-US" altLang="x-none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через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Вивчимо, від чого може залежати ця величина.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Раніше, у лінійному випадку, ми мали пропорційну залежність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від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=a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Інакше кажучи, виробничі витрати сектора номер </a:t>
            </a:r>
            <a:r>
              <a:rPr lang="en-US" altLang="x-none" b="1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залежали тільки від обсягу виробництва в цьому секторі.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Тут ми знову маємо типово лінійний підхід, відповідно до якого обсяг виробництва може призначатися довільно з впевненістю в тому, що необхідні для цього ресурси обов'язково знайдуться.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479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Залежності виробничих витрат та вільних залишків від обсягів виробництва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це зовсім не обов'язково. Сектор номер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може просто не справитися з заявкою на надмірно велику кількість виробничих витрат сектора номер </a:t>
            </a:r>
            <a:r>
              <a:rPr lang="en-US" altLang="x-none" b="1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при з'ясуванні значень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взагалі кажучи, бажано враховувати не тільки значення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але і значення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тобто обсяг виробництва в секторі-постачальнику.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підсумку виходить наступна функціональна залежність: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=w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(x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b="1" i="1" dirty="0">
                <a:solidFill>
                  <a:schemeClr val="bg1"/>
                </a:solidFill>
              </a:rPr>
              <a:t>,x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b="1" i="1" dirty="0">
                <a:solidFill>
                  <a:schemeClr val="bg1"/>
                </a:solidFill>
              </a:rPr>
              <a:t>)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Припустимо також, що величина вільного залишку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залежить тільки від обсягу виробництва в секторі номер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b="1" i="1" dirty="0">
                <a:solidFill>
                  <a:schemeClr val="bg1"/>
                </a:solidFill>
              </a:rPr>
              <a:t>=y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b="1" i="1" dirty="0">
                <a:solidFill>
                  <a:schemeClr val="bg1"/>
                </a:solidFill>
              </a:rPr>
              <a:t>(x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b="1" i="1" dirty="0">
                <a:solidFill>
                  <a:schemeClr val="bg1"/>
                </a:solidFill>
              </a:rPr>
              <a:t>)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55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Система балансових рівнянь Леонтьєва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 урахуванням усіх зазначених припущень можна записати наступну систему балансових рівнянь: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Ця система рівнянь дозволяє розглядати і вирішувати значно більш широке коло задач, ніж у лінійному випадку, з якісно іншими результатами.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Зокрема, тепер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…,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n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не можуть задаватися довільно, а повинні знаходитися як рішення системи рівнянь.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8856"/>
              </p:ext>
            </p:extLst>
          </p:nvPr>
        </p:nvGraphicFramePr>
        <p:xfrm>
          <a:off x="1115616" y="2528888"/>
          <a:ext cx="54546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r:id="rId3" imgW="3605235" imgH="241195" progId="Equation.3">
                  <p:embed/>
                </p:oleObj>
              </mc:Choice>
              <mc:Fallback>
                <p:oleObj r:id="rId3" imgW="3605235" imgH="241195" progId="Equation.3">
                  <p:embed/>
                  <p:pic>
                    <p:nvPicPr>
                      <p:cNvPr id="0" name="Object 138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528888"/>
                        <a:ext cx="545465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993285"/>
              </p:ext>
            </p:extLst>
          </p:nvPr>
        </p:nvGraphicFramePr>
        <p:xfrm>
          <a:off x="1115616" y="3014663"/>
          <a:ext cx="57308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r:id="rId5" imgW="3784600" imgH="469900" progId="Equation.3">
                  <p:embed/>
                </p:oleObj>
              </mc:Choice>
              <mc:Fallback>
                <p:oleObj r:id="rId5" imgW="3784600" imgH="469900" progId="Equation.3">
                  <p:embed/>
                  <p:pic>
                    <p:nvPicPr>
                      <p:cNvPr id="0" name="Object 138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014663"/>
                        <a:ext cx="573087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006694"/>
              </p:ext>
            </p:extLst>
          </p:nvPr>
        </p:nvGraphicFramePr>
        <p:xfrm>
          <a:off x="1115616" y="3716338"/>
          <a:ext cx="56022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r:id="rId7" imgW="3706791" imgH="241195" progId="Equation.3">
                  <p:embed/>
                </p:oleObj>
              </mc:Choice>
              <mc:Fallback>
                <p:oleObj r:id="rId7" imgW="3706791" imgH="241195" progId="Equation.3">
                  <p:embed/>
                  <p:pic>
                    <p:nvPicPr>
                      <p:cNvPr id="0" name="Object 138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716338"/>
                        <a:ext cx="56022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508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Рішення систем нелінійних рівнянь являє собою більш складну задачу, ніж у лінійному випадку, однак при використанні комп'ютерів і ефективних чисельних методів рішення, наприклад, методу Ньютона, ця задача цілком розв'язна.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тут потрібно знову застерегти від захоплення універсальними моделями з великою кількістю секторів.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Чим більше секторів, тим складніше збирати необхідну інформацію для побудови моделей і тем складніше вирішувати відповідні рівняння.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Реальним і адекватним суті розв'язуваних задач є використання спеціалізованих моделей з відносно невеликою кількістю секторів.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084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4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Загальна теорія лінійних динамічних рівнянь Леонтьєва</a:t>
            </a:r>
            <a:r>
              <a:rPr lang="uk-UA" sz="4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381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попередніх двох розділах розглядалися </a:t>
            </a:r>
            <a:r>
              <a:rPr lang="uk-UA" altLang="x-none" b="1" dirty="0">
                <a:solidFill>
                  <a:schemeClr val="bg1"/>
                </a:solidFill>
              </a:rPr>
              <a:t>статичні рівняння Леонтьєва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Це означає, що розглядалося тільки так зване просте відтворення, коли </a:t>
            </a:r>
            <a:r>
              <a:rPr lang="uk-UA" altLang="x-none" b="1" dirty="0">
                <a:solidFill>
                  <a:schemeClr val="bg1"/>
                </a:solidFill>
              </a:rPr>
              <a:t>обсяги продукції, що випускається, залишаються незмінними у часі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Таке функціонування характерне або для економічної системи, що досягла насичення, або для системи з недосконалими технологіями.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 останньому випадку виробничі витрати настільки великі, що </a:t>
            </a:r>
            <a:r>
              <a:rPr lang="uk-UA" altLang="x-none" b="1" dirty="0">
                <a:solidFill>
                  <a:schemeClr val="bg1"/>
                </a:solidFill>
              </a:rPr>
              <a:t>вільних залишків вистачає тільки на прожитковий мінімум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139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“Внутрішні” інвестиції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поліпшенні технологічних процесів виробничі витрати знижуються і вільні залишки можуть забезпечити вже не тільки потреби життєзабезпечення людей, зайнятих у виробництві, але і вкладання частини засобів у розширення виробництва.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Будемо розглядати ситуацію розширення виробництва за рахунок використання частини вільного залишку (“внутрішнє” інвестування).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 рівнянні </a:t>
            </a:r>
            <a:r>
              <a:rPr lang="en-US" altLang="x-none" b="1" i="1" dirty="0">
                <a:solidFill>
                  <a:schemeClr val="bg1"/>
                </a:solidFill>
              </a:rPr>
              <a:t>x-ax=y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зробимо заміну:</a:t>
            </a: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Тут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 – </a:t>
            </a:r>
            <a:r>
              <a:rPr lang="uk-UA" altLang="x-none" dirty="0">
                <a:solidFill>
                  <a:schemeClr val="bg1"/>
                </a:solidFill>
              </a:rPr>
              <a:t>обсяг інвестицій, а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розташована в правій частині виразу, задає новий обсяг вільних залишків (природно, менший, ніж колишній обсяг, зазначений у лівій частині).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042619"/>
              </p:ext>
            </p:extLst>
          </p:nvPr>
        </p:nvGraphicFramePr>
        <p:xfrm>
          <a:off x="4176713" y="4509120"/>
          <a:ext cx="142081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r:id="rId3" imgW="825142" imgH="241195" progId="Equation.3">
                  <p:embed/>
                </p:oleObj>
              </mc:Choice>
              <mc:Fallback>
                <p:oleObj r:id="rId3" imgW="825142" imgH="241195" progId="Equation.3">
                  <p:embed/>
                  <p:pic>
                    <p:nvPicPr>
                      <p:cNvPr id="0" name="Object 1454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4509120"/>
                        <a:ext cx="1420812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92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 фондомісткості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докладніше величину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Інвестиції викликають приріст обсягу виробництва.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Припустимо, що швидкість цього росту пропорційна обсягу інвестицій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dirty="0">
                <a:solidFill>
                  <a:schemeClr val="bg1"/>
                </a:solidFill>
                <a:latin typeface="Arial" panose="020B0604020202020204" pitchFamily="34" charset="0"/>
              </a:rPr>
              <a:t>ʹ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Оскільки швидкість зміни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у часі задається похідною </a:t>
            </a:r>
            <a:r>
              <a:rPr lang="en-US" altLang="x-none" b="1" i="1" dirty="0">
                <a:solidFill>
                  <a:schemeClr val="bg1"/>
                </a:solidFill>
              </a:rPr>
              <a:t>dx/dt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 одержуємо: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Коефіцієнт пропорційності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  </a:t>
            </a:r>
            <a:r>
              <a:rPr lang="uk-UA" altLang="x-none" dirty="0">
                <a:solidFill>
                  <a:schemeClr val="bg1"/>
                </a:solidFill>
              </a:rPr>
              <a:t>називається </a:t>
            </a:r>
            <a:r>
              <a:rPr lang="uk-UA" altLang="x-none" b="1" dirty="0">
                <a:solidFill>
                  <a:schemeClr val="bg1"/>
                </a:solidFill>
              </a:rPr>
              <a:t>коефіцієнтом фондомісткості</a:t>
            </a:r>
            <a:r>
              <a:rPr lang="uk-UA" altLang="x-none" dirty="0">
                <a:solidFill>
                  <a:schemeClr val="bg1"/>
                </a:solidFill>
              </a:rPr>
              <a:t>. Він дорівнює тому </a:t>
            </a:r>
            <a:r>
              <a:rPr lang="uk-UA" altLang="x-none" b="1" dirty="0">
                <a:solidFill>
                  <a:schemeClr val="bg1"/>
                </a:solidFill>
              </a:rPr>
              <a:t>обсягу інвестицій, що необхідний для підтримки одиничної швидкості приросту валової продукції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453500"/>
              </p:ext>
            </p:extLst>
          </p:nvPr>
        </p:nvGraphicFramePr>
        <p:xfrm>
          <a:off x="2339752" y="3645024"/>
          <a:ext cx="42719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r:id="rId3" imgW="2654300" imgH="419100" progId="Equation.3">
                  <p:embed/>
                </p:oleObj>
              </mc:Choice>
              <mc:Fallback>
                <p:oleObj r:id="rId3" imgW="2654300" imgH="419100" progId="Equation.3">
                  <p:embed/>
                  <p:pic>
                    <p:nvPicPr>
                      <p:cNvPr id="0" name="Object 1464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645024"/>
                        <a:ext cx="427196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8238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 фондомісткості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Нехай, наприклад, обсяг продукції виміряється в тисячах доларів, а характерним масштабом часу є рік. Тоді величина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показує, що для забезпечення приросту </a:t>
            </a:r>
            <a:r>
              <a:rPr lang="uk-UA" altLang="x-none" i="1" dirty="0">
                <a:solidFill>
                  <a:schemeClr val="bg1"/>
                </a:solidFill>
              </a:rPr>
              <a:t>1000 $/рік</a:t>
            </a:r>
            <a:r>
              <a:rPr lang="uk-UA" altLang="x-none" dirty="0">
                <a:solidFill>
                  <a:schemeClr val="bg1"/>
                </a:solidFill>
              </a:rPr>
              <a:t> необхідний обсяг інвестицій: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Інакше кажучи, рівність коефіцієнта фондомісткості величині </a:t>
            </a:r>
            <a:r>
              <a:rPr lang="uk-UA" altLang="x-none" i="1" dirty="0">
                <a:solidFill>
                  <a:schemeClr val="bg1"/>
                </a:solidFill>
              </a:rPr>
              <a:t>0.1</a:t>
            </a:r>
            <a:r>
              <a:rPr lang="uk-UA" altLang="x-none" dirty="0">
                <a:solidFill>
                  <a:schemeClr val="bg1"/>
                </a:solidFill>
              </a:rPr>
              <a:t> показує, що для річного збільшення обсягу виробництва на одиницю виміру, рівну в даному випадку </a:t>
            </a:r>
            <a:r>
              <a:rPr lang="uk-UA" altLang="x-none" i="1" dirty="0">
                <a:solidFill>
                  <a:schemeClr val="bg1"/>
                </a:solidFill>
              </a:rPr>
              <a:t>1000 $</a:t>
            </a:r>
            <a:r>
              <a:rPr lang="uk-UA" altLang="x-none" dirty="0">
                <a:solidFill>
                  <a:schemeClr val="bg1"/>
                </a:solidFill>
              </a:rPr>
              <a:t>, потрібно вкласти десяту частку цієї одиниці, тобто </a:t>
            </a:r>
            <a:r>
              <a:rPr lang="uk-UA" altLang="x-none" i="1" dirty="0">
                <a:solidFill>
                  <a:schemeClr val="bg1"/>
                </a:solidFill>
              </a:rPr>
              <a:t>100 $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Одиницею виміру коефіцієнта фондомісткості є час. Тому його можна також розглядати, як </a:t>
            </a:r>
            <a:r>
              <a:rPr lang="uk-UA" altLang="x-none" b="1" dirty="0">
                <a:solidFill>
                  <a:schemeClr val="bg1"/>
                </a:solidFill>
              </a:rPr>
              <a:t>час повної окупності інвестицій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Наприклад, та ж величина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ν=0.1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означає, що окупність інвестицій досягається за час, рівний однієї десятої року.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769230"/>
              </p:ext>
            </p:extLst>
          </p:nvPr>
        </p:nvGraphicFramePr>
        <p:xfrm>
          <a:off x="2411760" y="2960688"/>
          <a:ext cx="23749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r:id="rId3" imgW="1574117" imgH="241195" progId="Equation.3">
                  <p:embed/>
                </p:oleObj>
              </mc:Choice>
              <mc:Fallback>
                <p:oleObj r:id="rId3" imgW="1574117" imgH="241195" progId="Equation.3">
                  <p:embed/>
                  <p:pic>
                    <p:nvPicPr>
                      <p:cNvPr id="0" name="Object 1474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960688"/>
                        <a:ext cx="23749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305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Вступ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Класична теорія Леонтьєва є принципово лінійною як у статичному, так і в динамічному випадку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Математично це виражається в тім, що усі використовувані в ній рівняння, як алгебраїчні, так і диференціальні, є лінійними.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 економічної точки зору лінійність означає пропорційність результатів витраченим зусиллям, наприклад, вкладеним коштам.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Однак припущення про лінійність далеко не завжди виправдовуються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Фактично, вони потрібні для полегшення рішення задач з використанням математичних рівнянь.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Відомо, що лінійні рівняння вирішуються незрівнянно легше, ніж нелінійні.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890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Динамічне рівняння Леонтьєва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uk-UA" altLang="x-none" sz="2200" dirty="0">
                <a:solidFill>
                  <a:schemeClr val="bg1"/>
                </a:solidFill>
              </a:rPr>
              <a:t>Остаточно, підставляючи (3.1) у рівняння </a:t>
            </a:r>
            <a:r>
              <a:rPr lang="en-US" altLang="x-none" sz="2200" b="1" i="1" dirty="0">
                <a:solidFill>
                  <a:schemeClr val="bg1"/>
                </a:solidFill>
              </a:rPr>
              <a:t>x-ax=y</a:t>
            </a:r>
            <a:r>
              <a:rPr lang="en-US" altLang="x-none" sz="2200" dirty="0">
                <a:solidFill>
                  <a:schemeClr val="bg1"/>
                </a:solidFill>
              </a:rPr>
              <a:t>,</a:t>
            </a:r>
            <a:r>
              <a:rPr lang="en-US" altLang="x-none" sz="2200" b="1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одержуємо:</a:t>
            </a:r>
          </a:p>
          <a:p>
            <a:pPr>
              <a:spcBef>
                <a:spcPct val="50000"/>
              </a:spcBef>
            </a:pPr>
            <a:r>
              <a:rPr lang="uk-UA" altLang="x-none" sz="2200" dirty="0" smtClean="0">
                <a:solidFill>
                  <a:schemeClr val="bg1"/>
                </a:solidFill>
              </a:rPr>
              <a:t>Це </a:t>
            </a:r>
            <a:r>
              <a:rPr lang="uk-UA" altLang="x-none" sz="2200" dirty="0">
                <a:solidFill>
                  <a:schemeClr val="bg1"/>
                </a:solidFill>
              </a:rPr>
              <a:t>і є динамічне рівняння Леонтьєва для односекторної економічної системи.</a:t>
            </a:r>
            <a:r>
              <a:rPr lang="uk-UA" sz="2200" dirty="0">
                <a:solidFill>
                  <a:schemeClr val="bg1"/>
                </a:solidFill>
              </a:rPr>
              <a:t> 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altLang="x-none" sz="220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sz="2200" dirty="0" smtClean="0">
                <a:solidFill>
                  <a:schemeClr val="bg1"/>
                </a:solidFill>
              </a:rPr>
              <a:t>За </a:t>
            </a:r>
            <a:r>
              <a:rPr lang="uk-UA" altLang="x-none" sz="2200" dirty="0">
                <a:solidFill>
                  <a:schemeClr val="bg1"/>
                </a:solidFill>
              </a:rPr>
              <a:t>допомогою отриманого рівняння, як і в статичному випадку, можна вирішувати 2 задачі.</a:t>
            </a:r>
          </a:p>
          <a:p>
            <a:pPr>
              <a:spcBef>
                <a:spcPct val="50000"/>
              </a:spcBef>
            </a:pPr>
            <a:r>
              <a:rPr lang="uk-UA" altLang="x-none" sz="2200" b="1" dirty="0">
                <a:solidFill>
                  <a:schemeClr val="bg1"/>
                </a:solidFill>
              </a:rPr>
              <a:t>Перша.</a:t>
            </a:r>
            <a:r>
              <a:rPr lang="uk-UA" altLang="x-none" sz="2200" dirty="0">
                <a:solidFill>
                  <a:schemeClr val="bg1"/>
                </a:solidFill>
              </a:rPr>
              <a:t> При заданому </a:t>
            </a:r>
            <a:r>
              <a:rPr lang="en-US" altLang="x-none" sz="2200" b="1" i="1" dirty="0">
                <a:solidFill>
                  <a:schemeClr val="bg1"/>
                </a:solidFill>
              </a:rPr>
              <a:t>x</a:t>
            </a:r>
            <a:r>
              <a:rPr lang="en-US" altLang="x-none" sz="22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знайти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dirty="0">
                <a:solidFill>
                  <a:schemeClr val="bg1"/>
                </a:solidFill>
              </a:rPr>
              <a:t>. </a:t>
            </a:r>
            <a:r>
              <a:rPr lang="uk-UA" altLang="x-none" sz="2200" dirty="0">
                <a:solidFill>
                  <a:schemeClr val="bg1"/>
                </a:solidFill>
              </a:rPr>
              <a:t>Істотна відмінність від статики є в тому, що тепер </a:t>
            </a:r>
            <a:r>
              <a:rPr lang="en-US" altLang="x-none" sz="2200" b="1" i="1" dirty="0">
                <a:solidFill>
                  <a:schemeClr val="bg1"/>
                </a:solidFill>
              </a:rPr>
              <a:t>x</a:t>
            </a:r>
            <a:r>
              <a:rPr lang="en-US" altLang="x-none" sz="22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задається не як число, а як функція часу</a:t>
            </a:r>
            <a:r>
              <a:rPr lang="uk-UA" sz="2200" dirty="0">
                <a:solidFill>
                  <a:schemeClr val="bg1"/>
                </a:solidFill>
              </a:rPr>
              <a:t> </a:t>
            </a:r>
            <a:r>
              <a:rPr lang="en-US" altLang="x-none" sz="2200" b="1" i="1" dirty="0">
                <a:solidFill>
                  <a:schemeClr val="bg1"/>
                </a:solidFill>
              </a:rPr>
              <a:t>x=x(t)</a:t>
            </a:r>
            <a:r>
              <a:rPr lang="en-US" altLang="x-none" sz="2200" dirty="0">
                <a:solidFill>
                  <a:schemeClr val="bg1"/>
                </a:solidFill>
              </a:rPr>
              <a:t>. </a:t>
            </a:r>
            <a:r>
              <a:rPr lang="uk-UA" altLang="x-none" sz="2200" dirty="0">
                <a:solidFill>
                  <a:schemeClr val="bg1"/>
                </a:solidFill>
              </a:rPr>
              <a:t>Тому і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знаходиться також як функція часу. Відповідно до (3.2) маємо:</a:t>
            </a:r>
            <a:r>
              <a:rPr lang="uk-UA" sz="2200" dirty="0">
                <a:solidFill>
                  <a:schemeClr val="bg1"/>
                </a:solidFill>
              </a:rPr>
              <a:t> </a:t>
            </a:r>
            <a:endParaRPr lang="uk-UA" altLang="x-none" sz="22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04761"/>
              </p:ext>
            </p:extLst>
          </p:nvPr>
        </p:nvGraphicFramePr>
        <p:xfrm>
          <a:off x="2483768" y="2688654"/>
          <a:ext cx="45418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r:id="rId3" imgW="2844800" imgH="419100" progId="Equation.3">
                  <p:embed/>
                </p:oleObj>
              </mc:Choice>
              <mc:Fallback>
                <p:oleObj r:id="rId3" imgW="2844800" imgH="419100" progId="Equation.3">
                  <p:embed/>
                  <p:pic>
                    <p:nvPicPr>
                      <p:cNvPr id="0" name="Object 148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688654"/>
                        <a:ext cx="45418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86548"/>
              </p:ext>
            </p:extLst>
          </p:nvPr>
        </p:nvGraphicFramePr>
        <p:xfrm>
          <a:off x="2843808" y="5445224"/>
          <a:ext cx="31845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r:id="rId5" imgW="1993900" imgH="419100" progId="Equation.3">
                  <p:embed/>
                </p:oleObj>
              </mc:Choice>
              <mc:Fallback>
                <p:oleObj r:id="rId5" imgW="1993900" imgH="419100" progId="Equation.3">
                  <p:embed/>
                  <p:pic>
                    <p:nvPicPr>
                      <p:cNvPr id="0" name="Object 148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445224"/>
                        <a:ext cx="31845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355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Знаходження обсягів виробництва при заданому вільному залишку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Друга.</a:t>
            </a:r>
            <a:r>
              <a:rPr lang="uk-UA" altLang="x-none" dirty="0">
                <a:solidFill>
                  <a:schemeClr val="bg1"/>
                </a:solidFill>
              </a:rPr>
              <a:t> Знаходження, на основі рішення диференціального рівняння (3.2), залежності </a:t>
            </a:r>
            <a:r>
              <a:rPr lang="en-US" altLang="x-none" b="1" i="1" dirty="0">
                <a:solidFill>
                  <a:schemeClr val="bg1"/>
                </a:solidFill>
              </a:rPr>
              <a:t>x(t)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Обмежимося найпростішим випадком постійних величин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Сталість виробничого коефіцієнта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означає, що відносний обсяг виробничих витрат не змінюється в часі.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Це можливо </a:t>
            </a:r>
            <a:r>
              <a:rPr lang="uk-UA" altLang="x-none" b="1" dirty="0">
                <a:solidFill>
                  <a:schemeClr val="bg1"/>
                </a:solidFill>
              </a:rPr>
              <a:t>при стабільному функціонуванні устаткування</a:t>
            </a:r>
            <a:r>
              <a:rPr lang="uk-UA" altLang="x-none" dirty="0">
                <a:solidFill>
                  <a:schemeClr val="bg1"/>
                </a:solidFill>
              </a:rPr>
              <a:t>, коли витрати на його обслуговування і ремонт не змінюються в часі. Крім того, повинні бути стабільними ціни на сировину і комплектуючі і т.д</a:t>
            </a:r>
            <a:r>
              <a:rPr lang="uk-UA" altLang="x-none" dirty="0"/>
              <a:t>.</a:t>
            </a:r>
            <a:r>
              <a:rPr lang="uk-UA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4400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Умови стабільності коефіцієнта фондомісткості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Сталість коефіцієнта фондомісткості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пов’язана, насамперед, з </a:t>
            </a:r>
            <a:r>
              <a:rPr lang="uk-UA" altLang="x-none" b="1" dirty="0">
                <a:solidFill>
                  <a:schemeClr val="bg1"/>
                </a:solidFill>
              </a:rPr>
              <a:t>політичною стабільністю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Інвестор, що вклав засоби в розширення виробництва й очікує їхньої окупності через час </a:t>
            </a:r>
            <a:r>
              <a:rPr lang="el-GR" altLang="x-none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ν</a:t>
            </a:r>
            <a:r>
              <a:rPr lang="el-GR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 потім і одержання прибутку, вправі розраховувати, що за даний час не відбудуться такі події, що зможуть поставити під сумнів можливість подальшого розвитку виробництва, а також права власності інвестора.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вимогу сталості вільного залишку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Нагадаємо, що ми плануємо розширення виробництва, а отже, і збільшення прибутку.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Але при цьому, у рамках зроблених припущень, весь приріст прибутку йде на подальше розширення виробництва, а особисті витрати, що саме і виходять за рахунок вільного залишку, залишаються незмінними. </a:t>
            </a:r>
          </a:p>
          <a:p>
            <a:pPr>
              <a:spcBef>
                <a:spcPct val="3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Таке тверде обмеження характерне для початкової стадії розвитку; воно необхідно для підтримки найвищих темпів розвитку.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345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Розв'язок динамічного рівняння Леонтьєва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Спочатку знайдемо стаціонарне рішення </a:t>
            </a:r>
            <a:r>
              <a:rPr lang="en-US" altLang="x-none" dirty="0">
                <a:solidFill>
                  <a:schemeClr val="bg1"/>
                </a:solidFill>
              </a:rPr>
              <a:t>x*=const, </a:t>
            </a:r>
            <a:r>
              <a:rPr lang="uk-UA" altLang="x-none" dirty="0">
                <a:solidFill>
                  <a:schemeClr val="bg1"/>
                </a:solidFill>
              </a:rPr>
              <a:t>тобто той обсяг виробництва, при якому спостерігається баланс доходів і витрат і, як наслідок, незмінність обсягу виробництва.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Оскільки похідна від константи дорівнює нулю, то ми приходимо до звичайного статичного рівняння: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 рішенням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Далі виконаємо заміну: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334186"/>
              </p:ext>
            </p:extLst>
          </p:nvPr>
        </p:nvGraphicFramePr>
        <p:xfrm>
          <a:off x="2843808" y="3900488"/>
          <a:ext cx="14716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r:id="rId3" imgW="901309" imgH="241195" progId="Equation.3">
                  <p:embed/>
                </p:oleObj>
              </mc:Choice>
              <mc:Fallback>
                <p:oleObj r:id="rId3" imgW="901309" imgH="241195" progId="Equation.3">
                  <p:embed/>
                  <p:pic>
                    <p:nvPicPr>
                      <p:cNvPr id="0" name="Object 152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900488"/>
                        <a:ext cx="1471612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146"/>
              </p:ext>
            </p:extLst>
          </p:nvPr>
        </p:nvGraphicFramePr>
        <p:xfrm>
          <a:off x="2567062" y="4513263"/>
          <a:ext cx="121285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r:id="rId5" imgW="761669" imgH="418918" progId="Equation.3">
                  <p:embed/>
                </p:oleObj>
              </mc:Choice>
              <mc:Fallback>
                <p:oleObj r:id="rId5" imgW="761669" imgH="418918" progId="Equation.3">
                  <p:embed/>
                  <p:pic>
                    <p:nvPicPr>
                      <p:cNvPr id="0" name="Object 1525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062" y="4513263"/>
                        <a:ext cx="1212850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531418"/>
              </p:ext>
            </p:extLst>
          </p:nvPr>
        </p:nvGraphicFramePr>
        <p:xfrm>
          <a:off x="4139952" y="5517232"/>
          <a:ext cx="11080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r:id="rId7" imgW="748975" imgH="190417" progId="Equation.3">
                  <p:embed/>
                </p:oleObj>
              </mc:Choice>
              <mc:Fallback>
                <p:oleObj r:id="rId7" imgW="748975" imgH="190417" progId="Equation.3">
                  <p:embed/>
                  <p:pic>
                    <p:nvPicPr>
                      <p:cNvPr id="0" name="Object 1525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517232"/>
                        <a:ext cx="11080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1499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Розв'язок динамічного рівняння Леонт</a:t>
            </a:r>
            <a:r>
              <a:rPr lang="uk-UA" altLang="x-none" dirty="0"/>
              <a:t>ьєва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підсумку одержуємо наступне однорідне рівняння: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Рішення цього рівняння має вид:</a:t>
            </a:r>
            <a:r>
              <a:rPr lang="uk-UA" dirty="0">
                <a:solidFill>
                  <a:schemeClr val="bg1"/>
                </a:solidFill>
              </a:rPr>
              <a:t> 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Величина </a:t>
            </a:r>
            <a:r>
              <a:rPr lang="en-US" altLang="x-none" i="1" dirty="0">
                <a:solidFill>
                  <a:schemeClr val="bg1"/>
                </a:solidFill>
              </a:rPr>
              <a:t>z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задає початкове значення </a:t>
            </a:r>
            <a:r>
              <a:rPr lang="en-US" altLang="x-none" i="1" dirty="0">
                <a:solidFill>
                  <a:schemeClr val="bg1"/>
                </a:solidFill>
              </a:rPr>
              <a:t>z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у момент часу </a:t>
            </a:r>
            <a:r>
              <a:rPr lang="en-US" altLang="x-none" i="1" dirty="0">
                <a:solidFill>
                  <a:schemeClr val="bg1"/>
                </a:solidFill>
              </a:rPr>
              <a:t>t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i="1" dirty="0">
                <a:solidFill>
                  <a:schemeClr val="bg1"/>
                </a:solidFill>
              </a:rPr>
              <a:t>=0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Для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у підсумку одержуємо: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Можна показати, що величина </a:t>
            </a:r>
            <a:r>
              <a:rPr lang="en-US" altLang="x-none" i="1" dirty="0">
                <a:solidFill>
                  <a:schemeClr val="bg1"/>
                </a:solidFill>
              </a:rPr>
              <a:t>z</a:t>
            </a:r>
            <a:r>
              <a:rPr lang="en-US" altLang="x-none" i="1" baseline="-25000" dirty="0">
                <a:solidFill>
                  <a:schemeClr val="bg1"/>
                </a:solidFill>
              </a:rPr>
              <a:t>0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 цьому виразі дорівнює початковому обсягу інвестицій, поділеному на </a:t>
            </a:r>
            <a:r>
              <a:rPr lang="en-US" altLang="x-none" b="1" i="1" dirty="0">
                <a:solidFill>
                  <a:schemeClr val="bg1"/>
                </a:solidFill>
              </a:rPr>
              <a:t>b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651250" y="2038350"/>
          <a:ext cx="225266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r:id="rId3" imgW="1409700" imgH="419100" progId="Equation.3">
                  <p:embed/>
                </p:oleObj>
              </mc:Choice>
              <mc:Fallback>
                <p:oleObj r:id="rId3" imgW="1409700" imgH="419100" progId="Equation.3">
                  <p:embed/>
                  <p:pic>
                    <p:nvPicPr>
                      <p:cNvPr id="0" name="Object 1536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2038350"/>
                        <a:ext cx="2252663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773488" y="3105150"/>
          <a:ext cx="20224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r:id="rId5" imgW="1257300" imgH="419100" progId="Equation.3">
                  <p:embed/>
                </p:oleObj>
              </mc:Choice>
              <mc:Fallback>
                <p:oleObj r:id="rId5" imgW="1257300" imgH="419100" progId="Equation.3">
                  <p:embed/>
                  <p:pic>
                    <p:nvPicPr>
                      <p:cNvPr id="0" name="Object 1536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3105150"/>
                        <a:ext cx="202247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227196"/>
              </p:ext>
            </p:extLst>
          </p:nvPr>
        </p:nvGraphicFramePr>
        <p:xfrm>
          <a:off x="2771800" y="4653136"/>
          <a:ext cx="44767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r:id="rId7" imgW="2959100" imgH="279400" progId="Equation.3">
                  <p:embed/>
                </p:oleObj>
              </mc:Choice>
              <mc:Fallback>
                <p:oleObj r:id="rId7" imgW="2959100" imgH="279400" progId="Equation.3">
                  <p:embed/>
                  <p:pic>
                    <p:nvPicPr>
                      <p:cNvPr id="0" name="Object 1536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653136"/>
                        <a:ext cx="44767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8680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Анал</a:t>
            </a:r>
            <a:r>
              <a:rPr lang="ru-RU" altLang="x-none" b="0" dirty="0">
                <a:solidFill>
                  <a:schemeClr val="bg1"/>
                </a:solidFill>
              </a:rPr>
              <a:t>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x-none" dirty="0">
                <a:solidFill>
                  <a:schemeClr val="bg1"/>
                </a:solidFill>
              </a:rPr>
              <a:t>Графіки, що відповідають виразу (3.3), побудовані для ряду значень величини </a:t>
            </a:r>
            <a:r>
              <a:rPr lang="ru-RU" altLang="x-none" i="1" dirty="0">
                <a:solidFill>
                  <a:schemeClr val="bg1"/>
                </a:solidFill>
              </a:rPr>
              <a:t>z</a:t>
            </a:r>
            <a:r>
              <a:rPr lang="ru-RU" altLang="x-none" i="1" baseline="-25000" dirty="0">
                <a:solidFill>
                  <a:schemeClr val="bg1"/>
                </a:solidFill>
              </a:rPr>
              <a:t>0</a:t>
            </a:r>
            <a:r>
              <a:rPr lang="ru-RU" altLang="x-none" dirty="0">
                <a:solidFill>
                  <a:schemeClr val="bg1"/>
                </a:solidFill>
              </a:rPr>
              <a:t>, приведені на рис. 3.1.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ru-RU" altLang="x-none" dirty="0" smtClean="0">
                <a:solidFill>
                  <a:schemeClr val="bg1"/>
                </a:solidFill>
              </a:rPr>
              <a:t>Рис</a:t>
            </a:r>
            <a:r>
              <a:rPr lang="ru-RU" altLang="x-none" dirty="0">
                <a:solidFill>
                  <a:schemeClr val="bg1"/>
                </a:solidFill>
              </a:rPr>
              <a:t>. 3.1.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79725" y="2581275"/>
          <a:ext cx="43926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r:id="rId3" imgW="4000500" imgH="3000375" progId="CorelDraw.Graphic.7">
                  <p:embed/>
                </p:oleObj>
              </mc:Choice>
              <mc:Fallback>
                <p:oleObj r:id="rId3" imgW="4000500" imgH="3000375" progId="CorelDraw.Graphic.7">
                  <p:embed/>
                  <p:pic>
                    <p:nvPicPr>
                      <p:cNvPr id="0" name="Object 1546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2581275"/>
                        <a:ext cx="4392613" cy="329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2698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Анал</a:t>
            </a:r>
            <a:r>
              <a:rPr lang="ru-RU" altLang="x-none" b="0" dirty="0">
                <a:solidFill>
                  <a:schemeClr val="bg1"/>
                </a:solidFill>
              </a:rPr>
              <a:t>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Проаналізуємо отримані результати. Ми бачимо, що стан рівноваги </a:t>
            </a:r>
            <a:r>
              <a:rPr lang="en-US" altLang="x-none" b="1" i="1" dirty="0">
                <a:solidFill>
                  <a:schemeClr val="bg1"/>
                </a:solidFill>
              </a:rPr>
              <a:t>x*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системи є </a:t>
            </a:r>
            <a:r>
              <a:rPr lang="uk-UA" altLang="x-none" dirty="0" smtClean="0">
                <a:solidFill>
                  <a:schemeClr val="bg1"/>
                </a:solidFill>
              </a:rPr>
              <a:t>нестійким, </a:t>
            </a:r>
            <a:r>
              <a:rPr lang="uk-UA" altLang="x-none" dirty="0">
                <a:solidFill>
                  <a:schemeClr val="bg1"/>
                </a:solidFill>
              </a:rPr>
              <a:t>оскільки будь-яке початкове відхилення від цього стану згодом зростає.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Сама по собі ця нестійкість ані гарна ані погана; усе залежить від того, яку задачу ми вирішуємо.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сучасних </a:t>
            </a:r>
            <a:r>
              <a:rPr lang="uk-UA" altLang="x-none" b="1" dirty="0">
                <a:solidFill>
                  <a:schemeClr val="bg1"/>
                </a:solidFill>
              </a:rPr>
              <a:t>країнах</a:t>
            </a:r>
            <a:r>
              <a:rPr lang="uk-UA" altLang="x-none" dirty="0">
                <a:solidFill>
                  <a:schemeClr val="bg1"/>
                </a:solidFill>
              </a:rPr>
              <a:t> </a:t>
            </a:r>
            <a:r>
              <a:rPr lang="uk-UA" altLang="x-none" b="1" dirty="0">
                <a:solidFill>
                  <a:schemeClr val="bg1"/>
                </a:solidFill>
              </a:rPr>
              <a:t>з розвитою ринковою економікою її нестійкість сприймається як істотний недолік</a:t>
            </a:r>
            <a:r>
              <a:rPr lang="uk-UA" altLang="x-none" dirty="0">
                <a:solidFill>
                  <a:schemeClr val="bg1"/>
                </a:solidFill>
              </a:rPr>
              <a:t>, оскільки вона вже неодноразово приводила до важких криз. Тому з нестійкістю борються різними законодавчими й адміністративними мірами.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випадку </a:t>
            </a:r>
            <a:r>
              <a:rPr lang="uk-UA" altLang="x-none" b="1" dirty="0">
                <a:solidFill>
                  <a:schemeClr val="bg1"/>
                </a:solidFill>
              </a:rPr>
              <a:t>країни зі слаборозвиненою економікою нестійкість може сприйматися як благо</a:t>
            </a:r>
            <a:r>
              <a:rPr lang="uk-UA" altLang="x-none" dirty="0">
                <a:solidFill>
                  <a:schemeClr val="bg1"/>
                </a:solidFill>
              </a:rPr>
              <a:t>, оскільки дозволяє сподіватися, при відповідних умовах, на швидкий розвиток. </a:t>
            </a:r>
            <a:endParaRPr lang="uk-UA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9095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Анал</a:t>
            </a:r>
            <a:r>
              <a:rPr lang="ru-RU" altLang="x-none" b="0" dirty="0">
                <a:solidFill>
                  <a:schemeClr val="bg1"/>
                </a:solidFill>
              </a:rPr>
              <a:t>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Однак такий </a:t>
            </a:r>
            <a:r>
              <a:rPr lang="ru-RU" altLang="x-none" b="1" dirty="0">
                <a:solidFill>
                  <a:schemeClr val="bg1"/>
                </a:solidFill>
              </a:rPr>
              <a:t>розвиток буде відбуватися тільки тоді</a:t>
            </a:r>
            <a:r>
              <a:rPr lang="ru-RU" altLang="x-none" dirty="0">
                <a:solidFill>
                  <a:schemeClr val="bg1"/>
                </a:solidFill>
              </a:rPr>
              <a:t>, коли початкове положення знаходиться </a:t>
            </a:r>
            <a:r>
              <a:rPr lang="ru-RU" altLang="x-none" b="1" dirty="0">
                <a:solidFill>
                  <a:schemeClr val="bg1"/>
                </a:solidFill>
              </a:rPr>
              <a:t>вище рівноважного положення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Якщо ж із самого початку опинитися нижче цього положення, то можна швидким способом знищити економіку.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Звернемо увагу на те, що </a:t>
            </a:r>
            <a:r>
              <a:rPr lang="ru-RU" altLang="x-none" b="1" dirty="0">
                <a:solidFill>
                  <a:schemeClr val="bg1"/>
                </a:solidFill>
              </a:rPr>
              <a:t>експонентний характер</a:t>
            </a:r>
            <a:r>
              <a:rPr lang="ru-RU" altLang="x-none" dirty="0">
                <a:solidFill>
                  <a:schemeClr val="bg1"/>
                </a:solidFill>
              </a:rPr>
              <a:t> росту обсягу виробництва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dirty="0">
                <a:solidFill>
                  <a:schemeClr val="bg1"/>
                </a:solidFill>
              </a:rPr>
              <a:t> прямо пов'язаний з умовою </a:t>
            </a:r>
            <a:r>
              <a:rPr lang="ru-RU" altLang="x-none" b="1" dirty="0">
                <a:solidFill>
                  <a:schemeClr val="bg1"/>
                </a:solidFill>
              </a:rPr>
              <a:t>сталості вільного залишку</a:t>
            </a:r>
            <a:r>
              <a:rPr lang="ru-RU" altLang="x-none" dirty="0">
                <a:solidFill>
                  <a:schemeClr val="bg1"/>
                </a:solidFill>
              </a:rPr>
              <a:t> </a:t>
            </a:r>
            <a:r>
              <a:rPr lang="ru-RU" altLang="x-none" b="1" i="1" dirty="0">
                <a:solidFill>
                  <a:schemeClr val="bg1"/>
                </a:solidFill>
              </a:rPr>
              <a:t>y </a:t>
            </a:r>
            <a:r>
              <a:rPr lang="ru-RU" altLang="x-none" dirty="0">
                <a:solidFill>
                  <a:schemeClr val="bg1"/>
                </a:solidFill>
              </a:rPr>
              <a:t>і викликаний тим, що, при постійному вільному залишку, весь </a:t>
            </a:r>
            <a:r>
              <a:rPr lang="ru-RU" altLang="x-none" b="1" dirty="0">
                <a:solidFill>
                  <a:schemeClr val="bg1"/>
                </a:solidFill>
              </a:rPr>
              <a:t>приріст обсягу виробництва йде тільки на подальше розширення виробництва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0691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Анал</a:t>
            </a:r>
            <a:r>
              <a:rPr lang="ru-RU" altLang="x-none" b="0" dirty="0">
                <a:solidFill>
                  <a:schemeClr val="bg1"/>
                </a:solidFill>
              </a:rPr>
              <a:t>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Приведені на рис. 3.1 графіки відносяться до випадку прибуткової економічної системи з виробничим коефіцієнтом </a:t>
            </a:r>
            <a:r>
              <a:rPr lang="en-US" altLang="x-none" b="1" i="1" dirty="0">
                <a:solidFill>
                  <a:schemeClr val="bg1"/>
                </a:solidFill>
              </a:rPr>
              <a:t>a&lt;1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випадку нерентабельної системи, коли виробничий коефіцієнт більше одиниці: </a:t>
            </a:r>
            <a:r>
              <a:rPr lang="en-US" altLang="x-none" b="1" i="1" dirty="0">
                <a:solidFill>
                  <a:schemeClr val="bg1"/>
                </a:solidFill>
              </a:rPr>
              <a:t>a&gt;1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як ми знаємо, додатному значенню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відповідає від’ємний вільний залишок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У цьому випадку графіки залежності </a:t>
            </a:r>
            <a:r>
              <a:rPr lang="en-US" altLang="x-none" b="1" i="1" dirty="0">
                <a:solidFill>
                  <a:schemeClr val="bg1"/>
                </a:solidFill>
              </a:rPr>
              <a:t>x=x(t)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приймають вид, зображений на рис. 3.2.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стан рівноваги системи є стійким. При будь-яких відхиленнях від цього стану система прагне повернутися в нього.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8700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Анал</a:t>
            </a:r>
            <a:r>
              <a:rPr lang="ru-RU" altLang="x-none" b="0" dirty="0">
                <a:solidFill>
                  <a:schemeClr val="bg1"/>
                </a:solidFill>
              </a:rPr>
              <a:t>із результатів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altLang="x-none" dirty="0">
                <a:solidFill>
                  <a:schemeClr val="bg1"/>
                </a:solidFill>
              </a:rPr>
              <a:t>Нагадаємо, однак, що ми розглядаємо збиткову систему, що існує за рахунок дотацій. Отже, її стійкість означає, що вона стабільно збиткова і пручається спробам вивести її зі збиткового стану!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dirty="0" smtClean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 smtClean="0"/>
          </a:p>
          <a:p>
            <a:endParaRPr lang="uk-UA" altLang="x-none" dirty="0"/>
          </a:p>
          <a:p>
            <a:endParaRPr lang="uk-UA" altLang="x-none" dirty="0" smtClean="0"/>
          </a:p>
          <a:p>
            <a:endParaRPr lang="uk-UA" altLang="x-none" dirty="0"/>
          </a:p>
          <a:p>
            <a:endParaRPr lang="uk-UA" altLang="x-none" dirty="0" smtClean="0"/>
          </a:p>
          <a:p>
            <a:pPr algn="ctr"/>
            <a:endParaRPr lang="ru-RU" altLang="x-none" dirty="0" smtClean="0"/>
          </a:p>
          <a:p>
            <a:pPr algn="ctr"/>
            <a:endParaRPr lang="ru-RU" altLang="x-none" dirty="0"/>
          </a:p>
          <a:p>
            <a:pPr algn="ctr"/>
            <a:r>
              <a:rPr lang="ru-RU" altLang="x-none" dirty="0" smtClean="0">
                <a:solidFill>
                  <a:schemeClr val="bg1"/>
                </a:solidFill>
              </a:rPr>
              <a:t>Рис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  <a:r>
              <a:rPr lang="ru-RU" altLang="x-none" dirty="0" smtClean="0">
                <a:solidFill>
                  <a:schemeClr val="bg1"/>
                </a:solidFill>
              </a:rPr>
              <a:t>3.2.</a:t>
            </a:r>
            <a:endParaRPr lang="ru-RU" dirty="0">
              <a:solidFill>
                <a:schemeClr val="bg1"/>
              </a:solidFill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55333"/>
              </p:ext>
            </p:extLst>
          </p:nvPr>
        </p:nvGraphicFramePr>
        <p:xfrm>
          <a:off x="1763688" y="2420888"/>
          <a:ext cx="4572000" cy="2889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r:id="rId3" imgW="4000500" imgH="3000375" progId="CorelDraw.Graphic.7">
                  <p:embed/>
                </p:oleObj>
              </mc:Choice>
              <mc:Fallback>
                <p:oleObj r:id="rId3" imgW="4000500" imgH="3000375" progId="CorelDraw.Graphic.7">
                  <p:embed/>
                  <p:pic>
                    <p:nvPicPr>
                      <p:cNvPr id="0" name="Object 1587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420888"/>
                        <a:ext cx="4572000" cy="28895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91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dirty="0">
                <a:solidFill>
                  <a:schemeClr val="bg1"/>
                </a:solidFill>
              </a:rPr>
              <a:t>Вступ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x-none" dirty="0">
                <a:solidFill>
                  <a:schemeClr val="bg1"/>
                </a:solidFill>
              </a:rPr>
              <a:t>Проте, сучасні проблеми економіки диктують вимоги про використання не таких моделей, що зручніше для рішення, а таких, котрі </a:t>
            </a:r>
            <a:r>
              <a:rPr lang="uk-UA" altLang="x-none" b="1" dirty="0">
                <a:solidFill>
                  <a:schemeClr val="bg1"/>
                </a:solidFill>
              </a:rPr>
              <a:t>адекватно описують економічні реалії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Подібні моделі, як правило, є нелінійними</a:t>
            </a:r>
            <a:r>
              <a:rPr lang="uk-UA" altLang="x-none" dirty="0">
                <a:solidFill>
                  <a:schemeClr val="bg1"/>
                </a:solidFill>
              </a:rPr>
              <a:t>, тобто досить складними як з економічної, так і з математичної точки зору.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2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Односекторна економічна система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Раніше ми розглядали випадок, коли виробничі витрати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були пропорційні обсягу виробництва, тобто лінійно залежать від них: </a:t>
            </a:r>
            <a:r>
              <a:rPr lang="en-US" altLang="x-none" b="1" i="1" dirty="0">
                <a:solidFill>
                  <a:schemeClr val="bg1"/>
                </a:solidFill>
              </a:rPr>
              <a:t>w=ax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Однак це припущення не завжди виправдовується на практиці.</a:t>
            </a:r>
            <a:r>
              <a:rPr lang="uk-UA" altLang="x-none" dirty="0">
                <a:solidFill>
                  <a:schemeClr val="bg1"/>
                </a:solidFill>
              </a:rPr>
              <a:t> Існує безліч факторів, що можуть приводити до більш складних залежностей виробничих витрат від обсягу виробництва, ніж лінійна.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Нехай, наприклад, ми маємо недовантажене виробництво, на якому частина виробничих потужностей простоює.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Тоді, зі збільшенням обсягу виробництва, витрати ростуть відносно повільно, тому що для випуску додаткової продукції не потрібно закуповувати нове обладнання; досить задіяти вже наявне.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860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Залежність виробничих витрат від обсягів виробництва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Навпаки, при цілком завантаженому виробництві поява додаткових замовлень потребує витрат на придбання устаткування і будівництво приміщень.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виробничі витрати, на початковому етапі, ростуть значно швидше, ніж обсяг виробництва.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Можливі випадки, коли виробничі витрати існують при відсутності виробництва.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Наприклад, при тимчасовому простої підприємства все одно необхідно підтримувати в справному стані устаткування, платити обслуговуючому персоналу і т.д.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Усі розглянуті приклади показують, що залежність виробничих витрат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від обсягу виробництва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dirty="0">
                <a:solidFill>
                  <a:schemeClr val="bg1"/>
                </a:solidFill>
              </a:rPr>
              <a:t> може бути досить складною і задаватися якоюсь функцією: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w=w(x)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відмінною від лінійної.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25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Залежність вільних залишків від обсягів виробництва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Розглянемо тепер вільний залишок </a:t>
            </a:r>
            <a:r>
              <a:rPr lang="ru-RU" altLang="x-none" b="1" i="1" dirty="0">
                <a:solidFill>
                  <a:schemeClr val="bg1"/>
                </a:solidFill>
              </a:rPr>
              <a:t>y</a:t>
            </a:r>
            <a:r>
              <a:rPr lang="ru-RU" altLang="x-none" dirty="0">
                <a:solidFill>
                  <a:schemeClr val="bg1"/>
                </a:solidFill>
              </a:rPr>
              <a:t>. Природно припустити, що він обчислюється як різниця величини </a:t>
            </a:r>
            <a:r>
              <a:rPr lang="ru-RU" altLang="x-none" i="1" dirty="0">
                <a:solidFill>
                  <a:schemeClr val="bg1"/>
                </a:solidFill>
              </a:rPr>
              <a:t>х</a:t>
            </a:r>
            <a:r>
              <a:rPr lang="ru-RU" altLang="x-none" dirty="0">
                <a:solidFill>
                  <a:schemeClr val="bg1"/>
                </a:solidFill>
              </a:rPr>
              <a:t> і виробничих витрат </a:t>
            </a:r>
            <a:r>
              <a:rPr lang="ru-RU" altLang="x-none" i="1" dirty="0">
                <a:solidFill>
                  <a:schemeClr val="bg1"/>
                </a:solidFill>
              </a:rPr>
              <a:t>w</a:t>
            </a:r>
            <a:r>
              <a:rPr lang="ru-RU" altLang="x-none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altLang="x-none" b="1" i="1" dirty="0">
                <a:solidFill>
                  <a:schemeClr val="bg1"/>
                </a:solidFill>
              </a:rPr>
              <a:t>y=x-w(x)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Наприклад, в умовах так званого прогресивного оподатковування відсоток податку від прибутку росте разом із прибутком, так що податок росте значно швидше, ніж прибуток.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Оскільки податок платиться саме з вільного залишку, то може трапитися, що величина податку перевищує величину вільного залишку.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Можливі й інші аналогічні вимоги до витрати вільного залишку.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У загальному випадку для вільного залишку існує якась нелінійна залежність: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altLang="x-none" b="1" i="1" dirty="0">
                <a:solidFill>
                  <a:schemeClr val="bg1"/>
                </a:solidFill>
              </a:rPr>
              <a:t>y=y(x)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78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Рівняння балансу в загальному випадку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підсумку рівняння балансу здобуває вид: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Головна відмінність цього рівняння від лінійного аналога полягає в наступному.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лінійне рівняння входять дві змінні величини: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dirty="0">
                <a:solidFill>
                  <a:schemeClr val="bg1"/>
                </a:solidFill>
              </a:rPr>
              <a:t> і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r>
              <a:rPr lang="uk-UA" altLang="x-none" dirty="0">
                <a:solidFill>
                  <a:schemeClr val="bg1"/>
                </a:solidFill>
              </a:rPr>
              <a:t>Тобто, ми можемо довільно змінювати одну з них, обчислюючи іншу.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Таке «лінійне» мислення характерне для ранніх стадій розвитку капіталізму. Наприклад, у </a:t>
            </a:r>
            <a:r>
              <a:rPr lang="en-US" altLang="x-none" dirty="0">
                <a:solidFill>
                  <a:schemeClr val="bg1"/>
                </a:solidFill>
              </a:rPr>
              <a:t>XIX </a:t>
            </a:r>
            <a:r>
              <a:rPr lang="uk-UA" altLang="x-none" dirty="0">
                <a:solidFill>
                  <a:schemeClr val="bg1"/>
                </a:solidFill>
              </a:rPr>
              <a:t>столітті економічні теорії не брали до уваги питання можливого вичерпання природних ресурсів чи браку робочої сили.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 цьому, природно, можна було припускати можливість необмеженого зростання виробництва і, як наслідок, росту вільних залишків.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2772"/>
              </p:ext>
            </p:extLst>
          </p:nvPr>
        </p:nvGraphicFramePr>
        <p:xfrm>
          <a:off x="2820888" y="2060575"/>
          <a:ext cx="4343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r:id="rId3" imgW="2526204" imgH="241195" progId="Equation.3">
                  <p:embed/>
                </p:oleObj>
              </mc:Choice>
              <mc:Fallback>
                <p:oleObj r:id="rId3" imgW="2526204" imgH="241195" progId="Equation.3">
                  <p:embed/>
                  <p:pic>
                    <p:nvPicPr>
                      <p:cNvPr id="0" name="Object 1228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888" y="2060575"/>
                        <a:ext cx="43434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1270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Аналіз отриманого рівняння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зазначені питання грають у сучасній економіці ключову роль.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Рівняння (2.1), при відповідному завданні відповідних функціональних залежностей, може </a:t>
            </a:r>
            <a:r>
              <a:rPr lang="uk-UA" altLang="x-none" dirty="0" smtClean="0">
                <a:solidFill>
                  <a:schemeClr val="bg1"/>
                </a:solidFill>
              </a:rPr>
              <a:t>відображати </a:t>
            </a:r>
            <a:r>
              <a:rPr lang="uk-UA" altLang="x-none" dirty="0">
                <a:solidFill>
                  <a:schemeClr val="bg1"/>
                </a:solidFill>
              </a:rPr>
              <a:t>реальні умови, у яких баланс між витратами і випуском можливий не при будь-яких значеннях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dirty="0">
                <a:solidFill>
                  <a:schemeClr val="bg1"/>
                </a:solidFill>
              </a:rPr>
              <a:t>, як у лінійному випадку, а тільки при тих, які задовольняють, як корені,</a:t>
            </a:r>
            <a:r>
              <a:rPr lang="uk-UA" dirty="0">
                <a:solidFill>
                  <a:schemeClr val="bg1"/>
                </a:solidFill>
              </a:rPr>
              <a:t> рівнянню (2.1).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Інакше кажучи, ми тепер можемо, за допомогою балансового рівняння, знаходити якісь </a:t>
            </a:r>
            <a:r>
              <a:rPr lang="uk-UA" altLang="x-none" b="1" dirty="0">
                <a:solidFill>
                  <a:schemeClr val="bg1"/>
                </a:solidFill>
              </a:rPr>
              <a:t>природні значення обсягів виробництва</a:t>
            </a:r>
            <a:r>
              <a:rPr lang="uk-UA" altLang="x-none" dirty="0">
                <a:solidFill>
                  <a:schemeClr val="bg1"/>
                </a:solidFill>
              </a:rPr>
              <a:t>, </a:t>
            </a:r>
            <a:r>
              <a:rPr lang="uk-UA" altLang="x-none" b="1" dirty="0">
                <a:solidFill>
                  <a:schemeClr val="bg1"/>
                </a:solidFill>
              </a:rPr>
              <a:t>що враховують умови функціонування даної економічної системи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248572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4491</TotalTime>
  <Words>2687</Words>
  <Application>Microsoft Office PowerPoint</Application>
  <PresentationFormat>Экран (4:3)</PresentationFormat>
  <Paragraphs>272</Paragraphs>
  <Slides>39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2" baseType="lpstr">
      <vt:lpstr>Паркет</vt:lpstr>
      <vt:lpstr>Microsoft Equation 3.0</vt:lpstr>
      <vt:lpstr>CorelDraw.Graphic.7</vt:lpstr>
      <vt:lpstr>СИСТЕМНИЙ АНАЛІЗ</vt:lpstr>
      <vt:lpstr>ЛЕКЦІЯ 10 </vt:lpstr>
      <vt:lpstr>Вступ</vt:lpstr>
      <vt:lpstr>Вступ</vt:lpstr>
      <vt:lpstr>Односекторна економічна система</vt:lpstr>
      <vt:lpstr>Залежність виробничих витрат від обсягів виробництва</vt:lpstr>
      <vt:lpstr>Залежність вільних залишків від обсягів виробництва</vt:lpstr>
      <vt:lpstr>Рівняння балансу в загальному випадку</vt:lpstr>
      <vt:lpstr>Аналіз отриманого рівняння</vt:lpstr>
      <vt:lpstr>Приклад</vt:lpstr>
      <vt:lpstr>Приклад. Продовження</vt:lpstr>
      <vt:lpstr>Підсумки</vt:lpstr>
      <vt:lpstr>Двохсекторна економічна система. </vt:lpstr>
      <vt:lpstr>Залежність вільних залишків від обсягів виробництва</vt:lpstr>
      <vt:lpstr>Нелінійні рівняння Леонтьєва для двохсекторної економіки</vt:lpstr>
      <vt:lpstr>Аналіз рівнянь</vt:lpstr>
      <vt:lpstr>ПРИКЛАД</vt:lpstr>
      <vt:lpstr>Приклад</vt:lpstr>
      <vt:lpstr>Приклад</vt:lpstr>
      <vt:lpstr>Аналіз результатів</vt:lpstr>
      <vt:lpstr>Економічна система з довільною кількістю секторів </vt:lpstr>
      <vt:lpstr>Залежності виробничих витрат та вільних залишків від обсягів виробництва</vt:lpstr>
      <vt:lpstr>Система балансових рівнянь Леонтьєва</vt:lpstr>
      <vt:lpstr>Аналіз результатів</vt:lpstr>
      <vt:lpstr>Презентация PowerPoint</vt:lpstr>
      <vt:lpstr>Односекторна економічна система</vt:lpstr>
      <vt:lpstr>“Внутрішні” інвестиції</vt:lpstr>
      <vt:lpstr>Коефіцієнт фондомісткості</vt:lpstr>
      <vt:lpstr>Коефіцієнт фондомісткості</vt:lpstr>
      <vt:lpstr>Динамічне рівняння Леонтьєва для односекторної економіки</vt:lpstr>
      <vt:lpstr>Знаходження обсягів виробництва при заданому вільному залишку </vt:lpstr>
      <vt:lpstr>Умови стабільності коефіцієнта фондомісткості</vt:lpstr>
      <vt:lpstr>Розв'язок динамічного рівняння Леонтьєва</vt:lpstr>
      <vt:lpstr>Розв'язок динамічного рівняння Леонтьєва</vt:lpstr>
      <vt:lpstr>Аналіз результатів</vt:lpstr>
      <vt:lpstr>Аналіз результатів</vt:lpstr>
      <vt:lpstr>Аналіз результатів</vt:lpstr>
      <vt:lpstr>Аналіз результатів</vt:lpstr>
      <vt:lpstr>Аналіз результатів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339</cp:revision>
  <dcterms:created xsi:type="dcterms:W3CDTF">2018-09-10T07:12:08Z</dcterms:created>
  <dcterms:modified xsi:type="dcterms:W3CDTF">2023-11-06T12:16:02Z</dcterms:modified>
</cp:coreProperties>
</file>