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27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054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954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8157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447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6928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88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92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71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36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18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42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94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836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85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27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B247476-986E-4FA8-9A08-370C7D828425}" type="datetimeFigureOut">
              <a:rPr lang="ru-RU" smtClean="0"/>
              <a:t>12.04.2023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6560ED6-21A6-41E5-8F11-9C95EDA49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884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Ф</a:t>
            </a:r>
            <a:r>
              <a:rPr lang="ru-RU" dirty="0" err="1" smtClean="0"/>
              <a:t>ілософсько-антропологічні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у роботах Макса Шелера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«Людина настільки широка, яскрава і різноманітна, що будь-яке </a:t>
            </a:r>
            <a:r>
              <a:rPr lang="uk-UA" dirty="0" err="1" smtClean="0"/>
              <a:t>ії</a:t>
            </a:r>
            <a:r>
              <a:rPr lang="uk-UA" dirty="0" smtClean="0"/>
              <a:t> визначення виявляються занадто вузькими»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340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Природа та </a:t>
            </a:r>
            <a:r>
              <a:rPr lang="ru-RU" dirty="0" err="1" smtClean="0"/>
              <a:t>людина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 smtClean="0"/>
              <a:t>Надбання</a:t>
            </a:r>
            <a:r>
              <a:rPr lang="ru-RU" dirty="0" smtClean="0"/>
              <a:t> духу </a:t>
            </a:r>
            <a:r>
              <a:rPr lang="ru-RU" dirty="0" err="1" smtClean="0"/>
              <a:t>досягається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людському</a:t>
            </a:r>
            <a:r>
              <a:rPr lang="ru-RU" dirty="0" smtClean="0"/>
              <a:t> слову. У словах </a:t>
            </a:r>
            <a:r>
              <a:rPr lang="ru-RU" dirty="0" err="1" smtClean="0"/>
              <a:t>виражається</a:t>
            </a:r>
            <a:r>
              <a:rPr lang="ru-RU" dirty="0" smtClean="0"/>
              <a:t> вся думка та вся культура.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себе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є центральною проблемою, але </a:t>
            </a:r>
            <a:r>
              <a:rPr lang="ru-RU" dirty="0" err="1" smtClean="0"/>
              <a:t>розуміється</a:t>
            </a:r>
            <a:r>
              <a:rPr lang="ru-RU" dirty="0" smtClean="0"/>
              <a:t> з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 smtClean="0"/>
              <a:t>стосунків</a:t>
            </a:r>
            <a:r>
              <a:rPr lang="ru-RU" dirty="0" smtClean="0"/>
              <a:t> з Богом, </a:t>
            </a:r>
            <a:r>
              <a:rPr lang="ru-RU" dirty="0" err="1" smtClean="0"/>
              <a:t>людина</a:t>
            </a:r>
            <a:r>
              <a:rPr lang="ru-RU" dirty="0" smtClean="0"/>
              <a:t> може </a:t>
            </a:r>
            <a:r>
              <a:rPr lang="ru-RU" dirty="0" err="1" smtClean="0"/>
              <a:t>пізнати</a:t>
            </a:r>
            <a:r>
              <a:rPr lang="ru-RU" dirty="0" smtClean="0"/>
              <a:t> саму себе, </a:t>
            </a:r>
            <a:r>
              <a:rPr lang="ru-RU" dirty="0" err="1" smtClean="0"/>
              <a:t>пізнаючи</a:t>
            </a:r>
            <a:r>
              <a:rPr lang="ru-RU" dirty="0" smtClean="0"/>
              <a:t> у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духовні</a:t>
            </a:r>
            <a:r>
              <a:rPr lang="ru-RU" dirty="0" smtClean="0"/>
              <a:t> </a:t>
            </a:r>
            <a:r>
              <a:rPr lang="ru-RU" dirty="0" err="1" smtClean="0"/>
              <a:t>Божественні</a:t>
            </a:r>
            <a:r>
              <a:rPr lang="ru-RU" dirty="0" smtClean="0"/>
              <a:t> прояви </a:t>
            </a:r>
            <a:r>
              <a:rPr lang="ru-RU" dirty="0" err="1" smtClean="0"/>
              <a:t>крізь</a:t>
            </a:r>
            <a:r>
              <a:rPr lang="ru-RU" dirty="0" smtClean="0"/>
              <a:t> </a:t>
            </a:r>
            <a:r>
              <a:rPr lang="ru-RU" dirty="0" err="1" smtClean="0"/>
              <a:t>символи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Тому </a:t>
            </a:r>
            <a:r>
              <a:rPr lang="ru-RU" dirty="0" err="1" smtClean="0"/>
              <a:t>філософська</a:t>
            </a:r>
            <a:r>
              <a:rPr lang="ru-RU" dirty="0" smtClean="0"/>
              <a:t> </a:t>
            </a:r>
            <a:r>
              <a:rPr lang="ru-RU" dirty="0" err="1" smtClean="0"/>
              <a:t>антропологія</a:t>
            </a:r>
            <a:r>
              <a:rPr lang="ru-RU" dirty="0" smtClean="0"/>
              <a:t>, за Шелером, повинна бути не </a:t>
            </a:r>
            <a:r>
              <a:rPr lang="ru-RU" dirty="0" err="1" smtClean="0"/>
              <a:t>розділом</a:t>
            </a:r>
            <a:r>
              <a:rPr lang="ru-RU" dirty="0" smtClean="0"/>
              <a:t> </a:t>
            </a:r>
            <a:r>
              <a:rPr lang="ru-RU" dirty="0" err="1" smtClean="0"/>
              <a:t>якоїсь</a:t>
            </a:r>
            <a:r>
              <a:rPr lang="ru-RU" dirty="0" smtClean="0"/>
              <a:t> </a:t>
            </a:r>
            <a:r>
              <a:rPr lang="ru-RU" dirty="0" err="1" smtClean="0"/>
              <a:t>філософської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, а </a:t>
            </a:r>
            <a:r>
              <a:rPr lang="ru-RU" dirty="0" err="1" smtClean="0"/>
              <a:t>навпаки</a:t>
            </a:r>
            <a:r>
              <a:rPr lang="ru-RU" dirty="0" smtClean="0"/>
              <a:t>, вся </a:t>
            </a:r>
            <a:r>
              <a:rPr lang="ru-RU" dirty="0" err="1" smtClean="0"/>
              <a:t>філософія</a:t>
            </a:r>
            <a:r>
              <a:rPr lang="ru-RU" dirty="0" smtClean="0"/>
              <a:t> повинна </a:t>
            </a:r>
            <a:r>
              <a:rPr lang="ru-RU" dirty="0" err="1" smtClean="0"/>
              <a:t>виводитися</a:t>
            </a:r>
            <a:r>
              <a:rPr lang="ru-RU" dirty="0" smtClean="0"/>
              <a:t> з </a:t>
            </a:r>
            <a:r>
              <a:rPr lang="ru-RU" dirty="0" err="1" smtClean="0"/>
              <a:t>людини</a:t>
            </a:r>
            <a:r>
              <a:rPr lang="ru-RU" dirty="0" smtClean="0"/>
              <a:t>. Зі </a:t>
            </a:r>
            <a:r>
              <a:rPr lang="ru-RU" dirty="0" err="1" smtClean="0"/>
              <a:t>знання</a:t>
            </a:r>
            <a:r>
              <a:rPr lang="ru-RU" dirty="0" smtClean="0"/>
              <a:t> про </a:t>
            </a:r>
            <a:r>
              <a:rPr lang="ru-RU" dirty="0" err="1" smtClean="0"/>
              <a:t>людину</a:t>
            </a:r>
            <a:r>
              <a:rPr lang="ru-RU" dirty="0" smtClean="0"/>
              <a:t> через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символів</a:t>
            </a:r>
            <a:r>
              <a:rPr lang="ru-RU" dirty="0" smtClean="0"/>
              <a:t> </a:t>
            </a:r>
            <a:r>
              <a:rPr lang="ru-RU" dirty="0" err="1" smtClean="0"/>
              <a:t>можливе</a:t>
            </a:r>
            <a:r>
              <a:rPr lang="ru-RU" dirty="0" smtClean="0"/>
              <a:t> і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світобудови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851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Макс Шелер-</a:t>
            </a:r>
            <a:r>
              <a:rPr lang="ru-RU" dirty="0" err="1" smtClean="0"/>
              <a:t>засновник</a:t>
            </a:r>
            <a:r>
              <a:rPr lang="ru-RU" dirty="0" smtClean="0"/>
              <a:t> </a:t>
            </a:r>
            <a:r>
              <a:rPr lang="ru-RU" dirty="0" err="1" smtClean="0"/>
              <a:t>філософської</a:t>
            </a:r>
            <a:r>
              <a:rPr lang="ru-RU" dirty="0" smtClean="0"/>
              <a:t> </a:t>
            </a:r>
            <a:r>
              <a:rPr lang="ru-RU" dirty="0" err="1" smtClean="0"/>
              <a:t>антропології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043" y="1690688"/>
            <a:ext cx="26574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28907" y="78068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Макс Шелер (1874—1928) </a:t>
            </a:r>
            <a:r>
              <a:rPr lang="ru-RU" sz="2400" dirty="0" err="1" smtClean="0"/>
              <a:t>зробив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серйозну</a:t>
            </a:r>
            <a:r>
              <a:rPr lang="ru-RU" sz="2400" dirty="0" smtClean="0"/>
              <a:t> </a:t>
            </a:r>
            <a:r>
              <a:rPr lang="ru-RU" sz="2400" dirty="0" err="1" smtClean="0"/>
              <a:t>філософську</a:t>
            </a:r>
            <a:r>
              <a:rPr lang="ru-RU" sz="2400" dirty="0" smtClean="0"/>
              <a:t> </a:t>
            </a:r>
            <a:r>
              <a:rPr lang="ru-RU" sz="2400" dirty="0" err="1" smtClean="0"/>
              <a:t>еволюцію</a:t>
            </a:r>
            <a:r>
              <a:rPr lang="ru-RU" sz="2400" dirty="0" smtClean="0"/>
              <a:t> у </a:t>
            </a:r>
            <a:r>
              <a:rPr lang="ru-RU" sz="2400" dirty="0" err="1" smtClean="0"/>
              <a:t>своїх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поглядах</a:t>
            </a:r>
            <a:r>
              <a:rPr lang="ru-RU" sz="2400" dirty="0" smtClean="0"/>
              <a:t>,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неокантіанцем</a:t>
            </a:r>
            <a:r>
              <a:rPr lang="ru-RU" sz="2400" dirty="0" smtClean="0"/>
              <a:t>, </a:t>
            </a:r>
            <a:r>
              <a:rPr lang="ru-RU" sz="2400" dirty="0" err="1" smtClean="0"/>
              <a:t>феноменологом</a:t>
            </a:r>
            <a:r>
              <a:rPr lang="ru-RU" sz="2400" dirty="0" smtClean="0"/>
              <a:t> і </a:t>
            </a:r>
            <a:r>
              <a:rPr lang="ru-RU" sz="2400" dirty="0" err="1" smtClean="0"/>
              <a:t>наприкінці</a:t>
            </a:r>
            <a:r>
              <a:rPr lang="ru-RU" sz="2400" dirty="0" smtClean="0"/>
              <a:t> </a:t>
            </a:r>
            <a:r>
              <a:rPr lang="ru-RU" sz="2400" dirty="0" err="1" smtClean="0"/>
              <a:t>свого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все ж таки </a:t>
            </a:r>
            <a:r>
              <a:rPr lang="ru-RU" sz="2400" dirty="0" err="1" smtClean="0"/>
              <a:t>спробував</a:t>
            </a:r>
            <a:r>
              <a:rPr lang="ru-RU" sz="2400" dirty="0" smtClean="0"/>
              <a:t> </a:t>
            </a:r>
            <a:r>
              <a:rPr lang="ru-RU" sz="2400" dirty="0" err="1" smtClean="0"/>
              <a:t>поєднати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попередні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пошуки</a:t>
            </a:r>
            <a:r>
              <a:rPr lang="ru-RU" sz="2400" dirty="0" smtClean="0"/>
              <a:t> з </a:t>
            </a:r>
            <a:r>
              <a:rPr lang="ru-RU" sz="2400" dirty="0" err="1" smtClean="0"/>
              <a:t>головним</a:t>
            </a:r>
            <a:r>
              <a:rPr lang="ru-RU" sz="2400" dirty="0" smtClean="0"/>
              <a:t> - </a:t>
            </a:r>
            <a:r>
              <a:rPr lang="ru-RU" sz="2400" dirty="0" err="1" smtClean="0"/>
              <a:t>вивченням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проблеми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4552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500461" cy="555888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Час 20-х років </a:t>
            </a:r>
            <a:r>
              <a:rPr lang="ru-RU" dirty="0" err="1" smtClean="0"/>
              <a:t>був</a:t>
            </a:r>
            <a:r>
              <a:rPr lang="ru-RU" dirty="0" smtClean="0"/>
              <a:t> дуже </a:t>
            </a:r>
            <a:r>
              <a:rPr lang="ru-RU" dirty="0" err="1" smtClean="0"/>
              <a:t>неспокійним</a:t>
            </a:r>
            <a:r>
              <a:rPr lang="ru-RU" dirty="0" smtClean="0"/>
              <a:t>, і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філософської</a:t>
            </a:r>
            <a:r>
              <a:rPr lang="ru-RU" dirty="0" smtClean="0"/>
              <a:t> </a:t>
            </a:r>
            <a:r>
              <a:rPr lang="ru-RU" dirty="0" err="1" smtClean="0"/>
              <a:t>антропології</a:t>
            </a:r>
            <a:r>
              <a:rPr lang="ru-RU" dirty="0" smtClean="0"/>
              <a:t> (так само, як </a:t>
            </a:r>
            <a:r>
              <a:rPr lang="ru-RU" dirty="0" err="1" smtClean="0"/>
              <a:t>персоналізму</a:t>
            </a:r>
            <a:r>
              <a:rPr lang="ru-RU" dirty="0" smtClean="0"/>
              <a:t> та </a:t>
            </a:r>
            <a:r>
              <a:rPr lang="ru-RU" dirty="0" err="1" smtClean="0"/>
              <a:t>екзистенціалізму</a:t>
            </a:r>
            <a:r>
              <a:rPr lang="ru-RU" dirty="0" smtClean="0"/>
              <a:t>) дуже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пов'язане</a:t>
            </a:r>
            <a:r>
              <a:rPr lang="ru-RU" dirty="0" smtClean="0"/>
              <a:t> з духовною та </a:t>
            </a:r>
            <a:r>
              <a:rPr lang="ru-RU" dirty="0" err="1" smtClean="0"/>
              <a:t>економічною</a:t>
            </a:r>
            <a:r>
              <a:rPr lang="ru-RU" dirty="0" smtClean="0"/>
              <a:t> </a:t>
            </a:r>
            <a:r>
              <a:rPr lang="ru-RU" dirty="0" err="1" smtClean="0"/>
              <a:t>ситуацією</a:t>
            </a:r>
            <a:r>
              <a:rPr lang="ru-RU" dirty="0" smtClean="0"/>
              <a:t> в </a:t>
            </a:r>
            <a:r>
              <a:rPr lang="ru-RU" dirty="0" err="1" smtClean="0"/>
              <a:t>Європі</a:t>
            </a:r>
            <a:r>
              <a:rPr lang="ru-RU" dirty="0" smtClean="0"/>
              <a:t>. </a:t>
            </a:r>
            <a:r>
              <a:rPr lang="ru-RU" dirty="0" err="1" smtClean="0"/>
              <a:t>Зокрема</a:t>
            </a:r>
            <a:r>
              <a:rPr lang="ru-RU" dirty="0" smtClean="0"/>
              <a:t>, Шелера не могли не </a:t>
            </a:r>
            <a:r>
              <a:rPr lang="ru-RU" dirty="0" err="1" smtClean="0"/>
              <a:t>турбувати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соціально-економічні</a:t>
            </a:r>
            <a:r>
              <a:rPr lang="ru-RU" dirty="0" smtClean="0"/>
              <a:t> </a:t>
            </a:r>
            <a:r>
              <a:rPr lang="ru-RU" dirty="0" err="1" smtClean="0"/>
              <a:t>потрясіння</a:t>
            </a:r>
            <a:r>
              <a:rPr lang="ru-RU" dirty="0" smtClean="0"/>
              <a:t>, що </a:t>
            </a:r>
            <a:r>
              <a:rPr lang="ru-RU" dirty="0" err="1" smtClean="0"/>
              <a:t>відбувалися</a:t>
            </a:r>
            <a:r>
              <a:rPr lang="ru-RU" dirty="0" smtClean="0"/>
              <a:t> в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в 10-х роках: Перша </a:t>
            </a:r>
            <a:r>
              <a:rPr lang="ru-RU" dirty="0" err="1" smtClean="0"/>
              <a:t>світова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, </a:t>
            </a:r>
            <a:r>
              <a:rPr lang="ru-RU" dirty="0" err="1" smtClean="0"/>
              <a:t>революційні</a:t>
            </a:r>
            <a:r>
              <a:rPr lang="ru-RU" dirty="0" smtClean="0"/>
              <a:t> </a:t>
            </a:r>
            <a:r>
              <a:rPr lang="ru-RU" dirty="0" err="1" smtClean="0"/>
              <a:t>хвилювання</a:t>
            </a:r>
            <a:r>
              <a:rPr lang="ru-RU" dirty="0" smtClean="0"/>
              <a:t> в </a:t>
            </a:r>
            <a:r>
              <a:rPr lang="ru-RU" dirty="0" err="1" smtClean="0"/>
              <a:t>Німеччині</a:t>
            </a:r>
            <a:r>
              <a:rPr lang="ru-RU" dirty="0" smtClean="0"/>
              <a:t> та </a:t>
            </a:r>
            <a:r>
              <a:rPr lang="ru-RU" dirty="0" err="1" smtClean="0"/>
              <a:t>Росії</a:t>
            </a:r>
            <a:r>
              <a:rPr lang="ru-RU" dirty="0" smtClean="0"/>
              <a:t> і т. д. У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кризі</a:t>
            </a:r>
            <a:r>
              <a:rPr lang="ru-RU" dirty="0" smtClean="0"/>
              <a:t> Шелер </a:t>
            </a:r>
            <a:r>
              <a:rPr lang="ru-RU" dirty="0" err="1" smtClean="0"/>
              <a:t>бачив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кризу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 </a:t>
            </a:r>
            <a:r>
              <a:rPr lang="ru-RU" dirty="0" err="1" smtClean="0"/>
              <a:t>Комунізм</a:t>
            </a:r>
            <a:r>
              <a:rPr lang="ru-RU" dirty="0" smtClean="0"/>
              <a:t>, на думку Шелер, це </a:t>
            </a:r>
            <a:r>
              <a:rPr lang="ru-RU" dirty="0" err="1" smtClean="0"/>
              <a:t>відмова</a:t>
            </a:r>
            <a:r>
              <a:rPr lang="ru-RU" dirty="0" smtClean="0"/>
              <a:t> від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409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3383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Шелер </a:t>
            </a:r>
            <a:r>
              <a:rPr lang="ru-RU" sz="3200" dirty="0" err="1" smtClean="0">
                <a:latin typeface="+mn-lt"/>
              </a:rPr>
              <a:t>вважав</a:t>
            </a:r>
            <a:r>
              <a:rPr lang="ru-RU" sz="3200" dirty="0" smtClean="0">
                <a:latin typeface="+mn-lt"/>
              </a:rPr>
              <a:t>, що </a:t>
            </a:r>
            <a:r>
              <a:rPr lang="ru-RU" sz="3200" dirty="0" err="1" smtClean="0">
                <a:latin typeface="+mn-lt"/>
              </a:rPr>
              <a:t>незнання</a:t>
            </a:r>
            <a:r>
              <a:rPr lang="ru-RU" sz="3200" dirty="0" smtClean="0">
                <a:latin typeface="+mn-lt"/>
              </a:rPr>
              <a:t> </a:t>
            </a:r>
            <a:r>
              <a:rPr lang="ru-RU" sz="3200" dirty="0" err="1" smtClean="0">
                <a:latin typeface="+mn-lt"/>
              </a:rPr>
              <a:t>сутності</a:t>
            </a:r>
            <a:r>
              <a:rPr lang="ru-RU" sz="3200" dirty="0" smtClean="0">
                <a:latin typeface="+mn-lt"/>
              </a:rPr>
              <a:t> </a:t>
            </a:r>
            <a:r>
              <a:rPr lang="ru-RU" sz="3200" dirty="0" err="1" smtClean="0">
                <a:latin typeface="+mn-lt"/>
              </a:rPr>
              <a:t>людини</a:t>
            </a:r>
            <a:r>
              <a:rPr lang="ru-RU" sz="3200" dirty="0" smtClean="0">
                <a:latin typeface="+mn-lt"/>
              </a:rPr>
              <a:t> </a:t>
            </a:r>
            <a:r>
              <a:rPr lang="ru-RU" sz="3200" dirty="0" err="1" smtClean="0">
                <a:latin typeface="+mn-lt"/>
              </a:rPr>
              <a:t>призводить</a:t>
            </a:r>
            <a:r>
              <a:rPr lang="ru-RU" sz="3200" dirty="0" smtClean="0">
                <a:latin typeface="+mn-lt"/>
              </a:rPr>
              <a:t> до </a:t>
            </a:r>
            <a:r>
              <a:rPr lang="ru-RU" sz="3200" dirty="0" err="1" smtClean="0">
                <a:latin typeface="+mn-lt"/>
              </a:rPr>
              <a:t>кризи</a:t>
            </a:r>
            <a:r>
              <a:rPr lang="ru-RU" sz="3200" dirty="0" smtClean="0">
                <a:latin typeface="+mn-lt"/>
              </a:rPr>
              <a:t> в </a:t>
            </a:r>
            <a:r>
              <a:rPr lang="ru-RU" sz="3200" dirty="0" err="1" smtClean="0">
                <a:latin typeface="+mn-lt"/>
              </a:rPr>
              <a:t>культурі</a:t>
            </a:r>
            <a:r>
              <a:rPr lang="ru-RU" sz="3200" dirty="0" smtClean="0">
                <a:latin typeface="+mn-lt"/>
              </a:rPr>
              <a:t>, </a:t>
            </a:r>
            <a:r>
              <a:rPr lang="ru-RU" sz="3200" dirty="0" err="1" smtClean="0">
                <a:latin typeface="+mn-lt"/>
              </a:rPr>
              <a:t>відмови</a:t>
            </a:r>
            <a:r>
              <a:rPr lang="ru-RU" sz="3200" dirty="0" smtClean="0">
                <a:latin typeface="+mn-lt"/>
              </a:rPr>
              <a:t> від </a:t>
            </a:r>
            <a:r>
              <a:rPr lang="ru-RU" sz="3200" dirty="0" err="1" smtClean="0">
                <a:latin typeface="+mn-lt"/>
              </a:rPr>
              <a:t>самої</a:t>
            </a:r>
            <a:r>
              <a:rPr lang="ru-RU" sz="3200" dirty="0" smtClean="0">
                <a:latin typeface="+mn-lt"/>
              </a:rPr>
              <a:t> </a:t>
            </a:r>
            <a:r>
              <a:rPr lang="ru-RU" sz="3200" dirty="0" err="1" smtClean="0">
                <a:latin typeface="+mn-lt"/>
              </a:rPr>
              <a:t>людини</a:t>
            </a:r>
            <a:r>
              <a:rPr lang="ru-RU" sz="3200" dirty="0" smtClean="0">
                <a:latin typeface="+mn-lt"/>
              </a:rPr>
              <a:t>. Криза </a:t>
            </a:r>
            <a:r>
              <a:rPr lang="ru-RU" sz="3200" dirty="0" err="1" smtClean="0">
                <a:latin typeface="+mn-lt"/>
              </a:rPr>
              <a:t>суспільства</a:t>
            </a:r>
            <a:r>
              <a:rPr lang="ru-RU" sz="3200" dirty="0" smtClean="0">
                <a:latin typeface="+mn-lt"/>
              </a:rPr>
              <a:t> — це криза </a:t>
            </a:r>
            <a:r>
              <a:rPr lang="ru-RU" sz="3200" dirty="0" err="1" smtClean="0">
                <a:latin typeface="+mn-lt"/>
              </a:rPr>
              <a:t>людини</a:t>
            </a:r>
            <a:r>
              <a:rPr lang="ru-RU" sz="3200" dirty="0" smtClean="0">
                <a:latin typeface="+mn-lt"/>
              </a:rPr>
              <a:t>, криза </a:t>
            </a:r>
            <a:r>
              <a:rPr lang="ru-RU" sz="3200" dirty="0" err="1" smtClean="0">
                <a:latin typeface="+mn-lt"/>
              </a:rPr>
              <a:t>особистості</a:t>
            </a:r>
            <a:r>
              <a:rPr lang="ru-RU" sz="3200" dirty="0" smtClean="0">
                <a:latin typeface="+mn-lt"/>
              </a:rPr>
              <a:t>. Причина цього у неправильному </a:t>
            </a:r>
            <a:r>
              <a:rPr lang="ru-RU" sz="3200" dirty="0" err="1" smtClean="0">
                <a:latin typeface="+mn-lt"/>
              </a:rPr>
              <a:t>підході</a:t>
            </a:r>
            <a:r>
              <a:rPr lang="ru-RU" sz="3200" dirty="0" smtClean="0">
                <a:latin typeface="+mn-lt"/>
              </a:rPr>
              <a:t> до </a:t>
            </a:r>
            <a:r>
              <a:rPr lang="ru-RU" sz="3200" dirty="0" err="1" smtClean="0">
                <a:latin typeface="+mn-lt"/>
              </a:rPr>
              <a:t>пізнання</a:t>
            </a:r>
            <a:r>
              <a:rPr lang="ru-RU" sz="3200" dirty="0" smtClean="0">
                <a:latin typeface="+mn-lt"/>
              </a:rPr>
              <a:t>.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98955"/>
            <a:ext cx="10515600" cy="337800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600" dirty="0" smtClean="0"/>
              <a:t>Це </a:t>
            </a:r>
            <a:r>
              <a:rPr lang="ru-RU" sz="3600" dirty="0" err="1" smtClean="0"/>
              <a:t>абсолютизація</a:t>
            </a:r>
            <a:r>
              <a:rPr lang="ru-RU" sz="3600" dirty="0" smtClean="0"/>
              <a:t>, за </a:t>
            </a:r>
            <a:r>
              <a:rPr lang="ru-RU" sz="3600" dirty="0" err="1" smtClean="0"/>
              <a:t>висловом</a:t>
            </a:r>
            <a:r>
              <a:rPr lang="ru-RU" sz="3600" dirty="0" smtClean="0"/>
              <a:t> Шелера, </a:t>
            </a:r>
            <a:r>
              <a:rPr lang="ru-RU" sz="3600" dirty="0" err="1" smtClean="0"/>
              <a:t>знань</a:t>
            </a:r>
            <a:r>
              <a:rPr lang="ru-RU" sz="3600" dirty="0" smtClean="0"/>
              <a:t> контролю та </a:t>
            </a:r>
            <a:r>
              <a:rPr lang="ru-RU" sz="3600" dirty="0" err="1" smtClean="0"/>
              <a:t>недооцінка</a:t>
            </a:r>
            <a:r>
              <a:rPr lang="ru-RU" sz="3600" dirty="0" smtClean="0"/>
              <a:t> </a:t>
            </a:r>
            <a:r>
              <a:rPr lang="ru-RU" sz="3600" dirty="0" err="1" smtClean="0"/>
              <a:t>знань</a:t>
            </a:r>
            <a:r>
              <a:rPr lang="ru-RU" sz="3600" dirty="0" smtClean="0"/>
              <a:t> </a:t>
            </a:r>
            <a:r>
              <a:rPr lang="ru-RU" sz="3600" dirty="0" err="1" smtClean="0"/>
              <a:t>культури</a:t>
            </a:r>
            <a:r>
              <a:rPr lang="ru-RU" sz="3600" dirty="0" smtClean="0"/>
              <a:t>.</a:t>
            </a:r>
          </a:p>
          <a:p>
            <a:pPr marL="0" indent="0" algn="ctr">
              <a:buNone/>
            </a:pPr>
            <a:r>
              <a:rPr lang="ru-RU" sz="3600" dirty="0" err="1" smtClean="0"/>
              <a:t>Знання</a:t>
            </a:r>
            <a:r>
              <a:rPr lang="ru-RU" sz="3600" dirty="0" smtClean="0"/>
              <a:t> контролю - </a:t>
            </a:r>
            <a:r>
              <a:rPr lang="ru-RU" sz="3600" dirty="0" err="1" smtClean="0"/>
              <a:t>це</a:t>
            </a:r>
            <a:r>
              <a:rPr lang="ru-RU" sz="3600" dirty="0" smtClean="0"/>
              <a:t> </a:t>
            </a:r>
            <a:r>
              <a:rPr lang="ru-RU" sz="3600" dirty="0" err="1" smtClean="0"/>
              <a:t>природничі</a:t>
            </a:r>
            <a:r>
              <a:rPr lang="ru-RU" sz="3600" dirty="0" smtClean="0"/>
              <a:t> </a:t>
            </a:r>
            <a:r>
              <a:rPr lang="ru-RU" sz="3600" dirty="0" err="1" smtClean="0"/>
              <a:t>знання</a:t>
            </a:r>
            <a:r>
              <a:rPr lang="ru-RU" sz="3600" dirty="0" smtClean="0"/>
              <a:t>, </a:t>
            </a:r>
            <a:r>
              <a:rPr lang="ru-RU" sz="3600" dirty="0" err="1" smtClean="0"/>
              <a:t>знання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культури</a:t>
            </a:r>
            <a:r>
              <a:rPr lang="ru-RU" sz="3600" dirty="0" smtClean="0"/>
              <a:t> </a:t>
            </a:r>
            <a:r>
              <a:rPr lang="ru-RU" sz="3600" dirty="0" err="1" smtClean="0"/>
              <a:t>відіграють</a:t>
            </a:r>
            <a:r>
              <a:rPr lang="ru-RU" sz="3600" dirty="0" smtClean="0"/>
              <a:t> </a:t>
            </a:r>
            <a:r>
              <a:rPr lang="ru-RU" sz="3600" dirty="0" err="1" smtClean="0"/>
              <a:t>набагато</a:t>
            </a:r>
            <a:r>
              <a:rPr lang="ru-RU" sz="3600" dirty="0" smtClean="0"/>
              <a:t> </a:t>
            </a:r>
            <a:r>
              <a:rPr lang="ru-RU" sz="3600" dirty="0" err="1" smtClean="0"/>
              <a:t>більшу</a:t>
            </a:r>
            <a:r>
              <a:rPr lang="ru-RU" sz="3600" dirty="0" smtClean="0"/>
              <a:t> роль, але </a:t>
            </a:r>
            <a:r>
              <a:rPr lang="ru-RU" sz="3600" dirty="0" err="1" smtClean="0"/>
              <a:t>їх</a:t>
            </a:r>
            <a:r>
              <a:rPr lang="ru-RU" sz="3600" dirty="0" smtClean="0"/>
              <a:t> </a:t>
            </a:r>
            <a:r>
              <a:rPr lang="ru-RU" sz="3600" dirty="0" err="1" smtClean="0"/>
              <a:t>недооцінюють</a:t>
            </a:r>
            <a:r>
              <a:rPr lang="ru-RU" sz="3600" dirty="0" smtClean="0"/>
              <a:t>. Але головне </a:t>
            </a:r>
            <a:r>
              <a:rPr lang="ru-RU" sz="3600" dirty="0" err="1" smtClean="0"/>
              <a:t>значення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мають</a:t>
            </a:r>
            <a:r>
              <a:rPr lang="ru-RU" sz="3600" dirty="0" smtClean="0"/>
              <a:t> </a:t>
            </a:r>
            <a:r>
              <a:rPr lang="ru-RU" sz="3600" dirty="0" err="1" smtClean="0"/>
              <a:t>знання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порятунку</a:t>
            </a:r>
            <a:r>
              <a:rPr lang="ru-RU" sz="3600" dirty="0" smtClean="0"/>
              <a:t>, але люди повністю </a:t>
            </a:r>
            <a:r>
              <a:rPr lang="ru-RU" sz="3600" dirty="0" err="1" smtClean="0"/>
              <a:t>нехтують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96720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838200" y="479425"/>
            <a:ext cx="10515600" cy="56975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dirty="0" err="1" smtClean="0"/>
              <a:t>Отже</a:t>
            </a:r>
            <a:r>
              <a:rPr lang="ru-RU" sz="3600" dirty="0" smtClean="0"/>
              <a:t>, Шелер </a:t>
            </a:r>
            <a:r>
              <a:rPr lang="ru-RU" sz="3600" dirty="0" err="1" smtClean="0"/>
              <a:t>вибудовує</a:t>
            </a:r>
            <a:r>
              <a:rPr lang="ru-RU" sz="3600" dirty="0" smtClean="0"/>
              <a:t> </a:t>
            </a:r>
            <a:r>
              <a:rPr lang="ru-RU" sz="3600" dirty="0" err="1" smtClean="0"/>
              <a:t>ієрархію</a:t>
            </a:r>
            <a:r>
              <a:rPr lang="ru-RU" sz="3600" dirty="0" smtClean="0"/>
              <a:t> наук: </a:t>
            </a:r>
          </a:p>
          <a:p>
            <a:pPr marL="0" indent="0">
              <a:buNone/>
            </a:pPr>
            <a:r>
              <a:rPr lang="ru-RU" sz="3600" dirty="0" smtClean="0"/>
              <a:t>- </a:t>
            </a:r>
            <a:r>
              <a:rPr lang="ru-RU" sz="3600" dirty="0" err="1" smtClean="0"/>
              <a:t>природничі</a:t>
            </a:r>
            <a:r>
              <a:rPr lang="ru-RU" sz="3600" dirty="0" smtClean="0"/>
              <a:t> науки, </a:t>
            </a:r>
          </a:p>
          <a:p>
            <a:pPr marL="0" indent="0">
              <a:buNone/>
            </a:pPr>
            <a:r>
              <a:rPr lang="ru-RU" sz="3600" dirty="0" smtClean="0"/>
              <a:t>- науки про культуру (</a:t>
            </a:r>
            <a:r>
              <a:rPr lang="ru-RU" sz="3600" dirty="0" err="1" smtClean="0"/>
              <a:t>зокрема</a:t>
            </a:r>
            <a:r>
              <a:rPr lang="ru-RU" sz="3600" dirty="0" smtClean="0"/>
              <a:t> </a:t>
            </a:r>
            <a:r>
              <a:rPr lang="ru-RU" sz="3600" dirty="0" err="1" smtClean="0"/>
              <a:t>філософія</a:t>
            </a:r>
            <a:r>
              <a:rPr lang="ru-RU" sz="3600" dirty="0" smtClean="0"/>
              <a:t>) і, </a:t>
            </a:r>
            <a:r>
              <a:rPr lang="ru-RU" sz="3600" dirty="0" err="1" smtClean="0"/>
              <a:t>нарешті</a:t>
            </a:r>
            <a:r>
              <a:rPr lang="ru-RU" sz="3600" dirty="0" smtClean="0"/>
              <a:t>, </a:t>
            </a:r>
          </a:p>
          <a:p>
            <a:pPr marL="0" indent="0">
              <a:buNone/>
            </a:pPr>
            <a:r>
              <a:rPr lang="ru-RU" sz="3600" dirty="0" smtClean="0"/>
              <a:t>- </a:t>
            </a:r>
            <a:r>
              <a:rPr lang="ru-RU" sz="3600" dirty="0" err="1" smtClean="0"/>
              <a:t>вчення</a:t>
            </a:r>
            <a:r>
              <a:rPr lang="ru-RU" sz="3600" dirty="0" smtClean="0"/>
              <a:t> про </a:t>
            </a:r>
            <a:r>
              <a:rPr lang="ru-RU" sz="3600" dirty="0" err="1" smtClean="0"/>
              <a:t>порятунок</a:t>
            </a:r>
            <a:r>
              <a:rPr lang="ru-RU" sz="3600" dirty="0" smtClean="0"/>
              <a:t>, </a:t>
            </a:r>
            <a:r>
              <a:rPr lang="ru-RU" sz="3600" dirty="0" err="1" smtClean="0"/>
              <a:t>тобто</a:t>
            </a:r>
            <a:r>
              <a:rPr lang="ru-RU" sz="3600" dirty="0" smtClean="0"/>
              <a:t> </a:t>
            </a:r>
            <a:r>
              <a:rPr lang="ru-RU" sz="3600" dirty="0" err="1" smtClean="0"/>
              <a:t>релігія</a:t>
            </a:r>
            <a:r>
              <a:rPr lang="ru-RU" sz="3600" dirty="0" smtClean="0"/>
              <a:t>. 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 err="1" smtClean="0"/>
              <a:t>Знання</a:t>
            </a:r>
            <a:r>
              <a:rPr lang="ru-RU" sz="3600" dirty="0" smtClean="0"/>
              <a:t> про </a:t>
            </a:r>
            <a:r>
              <a:rPr lang="ru-RU" sz="3600" dirty="0" err="1" smtClean="0"/>
              <a:t>людину</a:t>
            </a:r>
            <a:r>
              <a:rPr lang="ru-RU" sz="3600" dirty="0" smtClean="0"/>
              <a:t> </a:t>
            </a:r>
            <a:r>
              <a:rPr lang="ru-RU" sz="3600" dirty="0" err="1" smtClean="0"/>
              <a:t>має</a:t>
            </a:r>
            <a:r>
              <a:rPr lang="ru-RU" sz="3600" dirty="0" smtClean="0"/>
              <a:t> </a:t>
            </a:r>
            <a:r>
              <a:rPr lang="ru-RU" sz="3600" dirty="0" err="1" smtClean="0"/>
              <a:t>припускати</a:t>
            </a:r>
            <a:r>
              <a:rPr lang="ru-RU" sz="3600" dirty="0" smtClean="0"/>
              <a:t> </a:t>
            </a:r>
            <a:r>
              <a:rPr lang="ru-RU" sz="3600" dirty="0" err="1" smtClean="0"/>
              <a:t>якесь</a:t>
            </a:r>
            <a:r>
              <a:rPr lang="ru-RU" sz="3600" dirty="0" smtClean="0"/>
              <a:t> </a:t>
            </a:r>
            <a:r>
              <a:rPr lang="ru-RU" sz="3600" dirty="0" err="1" smtClean="0"/>
              <a:t>синтетичне</a:t>
            </a:r>
            <a:r>
              <a:rPr lang="ru-RU" sz="3600" dirty="0" smtClean="0"/>
              <a:t> </a:t>
            </a:r>
            <a:r>
              <a:rPr lang="ru-RU" sz="3600" dirty="0" err="1" smtClean="0"/>
              <a:t>знання</a:t>
            </a:r>
            <a:r>
              <a:rPr lang="ru-RU" sz="3600" dirty="0" smtClean="0"/>
              <a:t>, що </a:t>
            </a:r>
            <a:r>
              <a:rPr lang="ru-RU" sz="3600" dirty="0" err="1" smtClean="0"/>
              <a:t>включає</a:t>
            </a:r>
            <a:r>
              <a:rPr lang="ru-RU" sz="3600" dirty="0" smtClean="0"/>
              <a:t> </a:t>
            </a:r>
            <a:r>
              <a:rPr lang="ru-RU" sz="3600" dirty="0" err="1" smtClean="0"/>
              <a:t>знання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всіх</a:t>
            </a:r>
            <a:r>
              <a:rPr lang="ru-RU" sz="3600" dirty="0" smtClean="0"/>
              <a:t> </a:t>
            </a:r>
            <a:r>
              <a:rPr lang="ru-RU" sz="3600" dirty="0" err="1" smtClean="0"/>
              <a:t>трьох</a:t>
            </a:r>
            <a:r>
              <a:rPr lang="ru-RU" sz="3600" dirty="0" smtClean="0"/>
              <a:t> наук: </a:t>
            </a:r>
            <a:r>
              <a:rPr lang="ru-RU" sz="3600" dirty="0" err="1" smtClean="0"/>
              <a:t>знання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природниче</a:t>
            </a:r>
            <a:r>
              <a:rPr lang="ru-RU" sz="3600" dirty="0" smtClean="0"/>
              <a:t>, </a:t>
            </a:r>
            <a:r>
              <a:rPr lang="ru-RU" sz="3600" dirty="0" err="1" smtClean="0"/>
              <a:t>філософське</a:t>
            </a:r>
            <a:r>
              <a:rPr lang="ru-RU" sz="3600" dirty="0" smtClean="0"/>
              <a:t> і </a:t>
            </a:r>
            <a:r>
              <a:rPr lang="ru-RU" sz="3600" dirty="0" err="1" smtClean="0"/>
              <a:t>релігійне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6104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768" y="4375820"/>
            <a:ext cx="8534400" cy="1507067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+mn-lt"/>
              </a:rPr>
              <a:t>Людина — </a:t>
            </a:r>
            <a:r>
              <a:rPr lang="ru-RU" sz="2400" dirty="0" err="1">
                <a:latin typeface="+mn-lt"/>
              </a:rPr>
              <a:t>єдина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істота</a:t>
            </a:r>
            <a:r>
              <a:rPr lang="ru-RU" sz="2400" dirty="0">
                <a:latin typeface="+mn-lt"/>
              </a:rPr>
              <a:t>, яка </a:t>
            </a:r>
            <a:r>
              <a:rPr lang="ru-RU" sz="2400" dirty="0" err="1">
                <a:latin typeface="+mn-lt"/>
              </a:rPr>
              <a:t>підпадає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під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усі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ці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вчення</a:t>
            </a:r>
            <a:r>
              <a:rPr lang="ru-RU" sz="2400" dirty="0">
                <a:latin typeface="+mn-lt"/>
              </a:rPr>
              <a:t>, але </a:t>
            </a:r>
            <a:r>
              <a:rPr lang="ru-RU" sz="2400" dirty="0" err="1">
                <a:latin typeface="+mn-lt"/>
              </a:rPr>
              <a:t>виявляється</a:t>
            </a:r>
            <a:r>
              <a:rPr lang="ru-RU" sz="2400" dirty="0">
                <a:latin typeface="+mn-lt"/>
              </a:rPr>
              <a:t>, що </a:t>
            </a:r>
            <a:r>
              <a:rPr lang="ru-RU" sz="2400" dirty="0" err="1">
                <a:latin typeface="+mn-lt"/>
              </a:rPr>
              <a:t>пізнати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людину</a:t>
            </a:r>
            <a:r>
              <a:rPr lang="ru-RU" sz="2400" dirty="0">
                <a:latin typeface="+mn-lt"/>
              </a:rPr>
              <a:t> у </a:t>
            </a:r>
            <a:r>
              <a:rPr lang="ru-RU" sz="2400" dirty="0" err="1">
                <a:latin typeface="+mn-lt"/>
              </a:rPr>
              <a:t>всьому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цьому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синтезі</a:t>
            </a:r>
            <a:r>
              <a:rPr lang="ru-RU" sz="2400" dirty="0">
                <a:latin typeface="+mn-lt"/>
              </a:rPr>
              <a:t> нереально.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8420"/>
            <a:ext cx="7603273" cy="354608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Людина, за словами Шелера, «</a:t>
            </a:r>
            <a:r>
              <a:rPr lang="ru-RU" sz="2400" dirty="0" err="1" smtClean="0"/>
              <a:t>річ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настільки</a:t>
            </a:r>
            <a:r>
              <a:rPr lang="ru-RU" sz="2400" dirty="0" smtClean="0"/>
              <a:t> велика»,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невдалі</a:t>
            </a:r>
            <a:r>
              <a:rPr lang="ru-RU" sz="2400" dirty="0" smtClean="0"/>
              <a:t>. Людину не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визначити</a:t>
            </a:r>
            <a:r>
              <a:rPr lang="ru-RU" sz="2400" dirty="0" smtClean="0"/>
              <a:t>, вона </a:t>
            </a:r>
            <a:r>
              <a:rPr lang="ru-RU" sz="2400" dirty="0" err="1" smtClean="0"/>
              <a:t>перевершує</a:t>
            </a:r>
            <a:r>
              <a:rPr lang="ru-RU" sz="2400" dirty="0" smtClean="0"/>
              <a:t> будь-яке </a:t>
            </a:r>
            <a:r>
              <a:rPr lang="ru-RU" sz="2400" dirty="0" err="1" smtClean="0"/>
              <a:t>визначення</a:t>
            </a:r>
            <a:r>
              <a:rPr lang="ru-RU" sz="2400" dirty="0" smtClean="0"/>
              <a:t>, будь-яку науку.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4498" y="916258"/>
            <a:ext cx="2982913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9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4143" y="93751"/>
            <a:ext cx="8534400" cy="1507067"/>
          </a:xfrm>
        </p:spPr>
        <p:txBody>
          <a:bodyPr/>
          <a:lstStyle/>
          <a:p>
            <a:r>
              <a:rPr lang="ru-RU" dirty="0" smtClean="0"/>
              <a:t>Людина та Бог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741370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Шелер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католиком, </a:t>
            </a:r>
            <a:r>
              <a:rPr lang="ru-RU" sz="2400" dirty="0" err="1" smtClean="0"/>
              <a:t>хоч</a:t>
            </a:r>
            <a:r>
              <a:rPr lang="ru-RU" sz="2400" dirty="0" smtClean="0"/>
              <a:t> і не </a:t>
            </a:r>
            <a:r>
              <a:rPr lang="ru-RU" sz="2400" dirty="0" err="1" smtClean="0"/>
              <a:t>завжди</a:t>
            </a:r>
            <a:r>
              <a:rPr lang="ru-RU" sz="2400" dirty="0" smtClean="0"/>
              <a:t> </a:t>
            </a:r>
            <a:r>
              <a:rPr lang="ru-RU" sz="2400" dirty="0" err="1" smtClean="0"/>
              <a:t>ортодоксальним</a:t>
            </a:r>
            <a:r>
              <a:rPr lang="ru-RU" sz="2400" dirty="0" smtClean="0"/>
              <a:t>. Але за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</a:t>
            </a:r>
            <a:r>
              <a:rPr lang="ru-RU" sz="2400" dirty="0" err="1" smtClean="0"/>
              <a:t>труднощів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релігійних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пошуків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християнська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спрямованість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залишалася</a:t>
            </a:r>
            <a:r>
              <a:rPr lang="ru-RU" sz="2400" dirty="0" smtClean="0"/>
              <a:t>, і тому </a:t>
            </a:r>
            <a:r>
              <a:rPr lang="ru-RU" sz="2400" dirty="0" err="1" smtClean="0"/>
              <a:t>особливістю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Шелер </a:t>
            </a:r>
            <a:r>
              <a:rPr lang="ru-RU" sz="2400" dirty="0" err="1" smtClean="0"/>
              <a:t>вважав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спрямованість</a:t>
            </a:r>
            <a:r>
              <a:rPr lang="ru-RU" sz="2400" dirty="0" smtClean="0"/>
              <a:t> до Бога. Бог — це </a:t>
            </a:r>
            <a:r>
              <a:rPr lang="ru-RU" sz="2400" dirty="0" err="1" smtClean="0"/>
              <a:t>найвища</a:t>
            </a:r>
            <a:r>
              <a:rPr lang="ru-RU" sz="2400" dirty="0" smtClean="0"/>
              <a:t> </a:t>
            </a:r>
            <a:r>
              <a:rPr lang="ru-RU" sz="2400" dirty="0" err="1" smtClean="0"/>
              <a:t>цінність</a:t>
            </a:r>
            <a:r>
              <a:rPr lang="ru-RU" sz="2400" dirty="0" smtClean="0"/>
              <a:t>, і </a:t>
            </a:r>
            <a:r>
              <a:rPr lang="ru-RU" sz="2400" dirty="0" err="1" smtClean="0"/>
              <a:t>людина</a:t>
            </a:r>
            <a:r>
              <a:rPr lang="ru-RU" sz="2400" dirty="0" smtClean="0"/>
              <a:t> є </a:t>
            </a:r>
            <a:r>
              <a:rPr lang="ru-RU" sz="2400" dirty="0" err="1" smtClean="0"/>
              <a:t>істота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живе</a:t>
            </a:r>
            <a:r>
              <a:rPr lang="ru-RU" sz="2400" dirty="0" smtClean="0"/>
              <a:t> в </a:t>
            </a:r>
            <a:r>
              <a:rPr lang="ru-RU" sz="2400" dirty="0" err="1" smtClean="0"/>
              <a:t>ціннісному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світі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На </a:t>
            </a:r>
            <a:r>
              <a:rPr lang="ru-RU" sz="2400" dirty="0" err="1" smtClean="0"/>
              <a:t>ці</a:t>
            </a:r>
            <a:r>
              <a:rPr lang="ru-RU" sz="2400" dirty="0" smtClean="0"/>
              <a:t> погляди Шелера </a:t>
            </a:r>
            <a:r>
              <a:rPr lang="ru-RU" sz="2400" dirty="0" err="1" smtClean="0"/>
              <a:t>вплинуло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захоплення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неокантіанством</a:t>
            </a:r>
            <a:r>
              <a:rPr lang="ru-RU" sz="2400" dirty="0" smtClean="0"/>
              <a:t>. </a:t>
            </a:r>
            <a:r>
              <a:rPr lang="ru-RU" sz="2400" dirty="0" err="1" smtClean="0"/>
              <a:t>Спрямованість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до Бога і </a:t>
            </a:r>
            <a:r>
              <a:rPr lang="ru-RU" sz="2400" dirty="0" err="1" smtClean="0"/>
              <a:t>визначає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цінностей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59820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4865" y="316776"/>
            <a:ext cx="4311534" cy="1507067"/>
          </a:xfrm>
        </p:spPr>
        <p:txBody>
          <a:bodyPr/>
          <a:lstStyle/>
          <a:p>
            <a:r>
              <a:rPr lang="ru-RU" dirty="0" smtClean="0"/>
              <a:t>Людина та Бог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2073" y="2096826"/>
            <a:ext cx="6075556" cy="3724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 smtClean="0"/>
              <a:t>Усього</a:t>
            </a:r>
            <a:r>
              <a:rPr lang="ru-RU" b="1" dirty="0" smtClean="0"/>
              <a:t> Шелер </a:t>
            </a:r>
            <a:r>
              <a:rPr lang="ru-RU" b="1" dirty="0" err="1" smtClean="0"/>
              <a:t>налічує</a:t>
            </a:r>
            <a:r>
              <a:rPr lang="ru-RU" b="1" dirty="0" smtClean="0"/>
              <a:t> </a:t>
            </a:r>
            <a:r>
              <a:rPr lang="ru-RU" b="1" dirty="0" err="1" smtClean="0"/>
              <a:t>чотири</a:t>
            </a:r>
            <a:r>
              <a:rPr lang="ru-RU" b="1" dirty="0" smtClean="0"/>
              <a:t> </a:t>
            </a:r>
            <a:r>
              <a:rPr lang="ru-RU" b="1" dirty="0" err="1" smtClean="0"/>
              <a:t>класи</a:t>
            </a:r>
            <a:r>
              <a:rPr lang="ru-RU" b="1" dirty="0" smtClean="0"/>
              <a:t> </a:t>
            </a:r>
            <a:r>
              <a:rPr lang="ru-RU" b="1" dirty="0" err="1" smtClean="0"/>
              <a:t>цінностей</a:t>
            </a:r>
            <a:r>
              <a:rPr lang="ru-RU" b="1" dirty="0" smtClean="0"/>
              <a:t>:</a:t>
            </a:r>
          </a:p>
          <a:p>
            <a:r>
              <a:rPr lang="ru-RU" b="1" dirty="0" err="1"/>
              <a:t>Ц</a:t>
            </a:r>
            <a:r>
              <a:rPr lang="ru-RU" b="1" dirty="0" err="1" smtClean="0"/>
              <a:t>інності</a:t>
            </a:r>
            <a:r>
              <a:rPr lang="ru-RU" b="1" dirty="0" smtClean="0"/>
              <a:t> </a:t>
            </a:r>
            <a:r>
              <a:rPr lang="ru-RU" b="1" dirty="0" err="1" smtClean="0"/>
              <a:t>задоволення</a:t>
            </a:r>
            <a:r>
              <a:rPr lang="ru-RU" b="1" dirty="0" smtClean="0"/>
              <a:t>,</a:t>
            </a:r>
          </a:p>
          <a:p>
            <a:r>
              <a:rPr lang="ru-RU" b="1" dirty="0" err="1" smtClean="0"/>
              <a:t>Цінності</a:t>
            </a:r>
            <a:r>
              <a:rPr lang="ru-RU" b="1" dirty="0" smtClean="0"/>
              <a:t> </a:t>
            </a:r>
            <a:r>
              <a:rPr lang="ru-RU" b="1" dirty="0" err="1" smtClean="0"/>
              <a:t>життя</a:t>
            </a:r>
            <a:r>
              <a:rPr lang="ru-RU" b="1" dirty="0" smtClean="0"/>
              <a:t>,</a:t>
            </a:r>
          </a:p>
          <a:p>
            <a:r>
              <a:rPr lang="ru-RU" b="1" dirty="0" err="1"/>
              <a:t>Ц</a:t>
            </a:r>
            <a:r>
              <a:rPr lang="ru-RU" b="1" dirty="0" err="1" smtClean="0"/>
              <a:t>інності</a:t>
            </a:r>
            <a:r>
              <a:rPr lang="ru-RU" b="1" dirty="0" smtClean="0"/>
              <a:t> духу,</a:t>
            </a:r>
          </a:p>
          <a:p>
            <a:r>
              <a:rPr lang="ru-RU" b="1" dirty="0" err="1"/>
              <a:t>Ц</a:t>
            </a:r>
            <a:r>
              <a:rPr lang="ru-RU" b="1" dirty="0" err="1" smtClean="0"/>
              <a:t>інності</a:t>
            </a:r>
            <a:r>
              <a:rPr lang="ru-RU" b="1" dirty="0" smtClean="0"/>
              <a:t> </a:t>
            </a:r>
            <a:r>
              <a:rPr lang="ru-RU" b="1" dirty="0" err="1" smtClean="0"/>
              <a:t>релігії</a:t>
            </a:r>
            <a:endParaRPr lang="ru-RU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17" y="1739901"/>
            <a:ext cx="2732088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3562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504" y="242087"/>
            <a:ext cx="8534400" cy="1507067"/>
          </a:xfrm>
        </p:spPr>
        <p:txBody>
          <a:bodyPr/>
          <a:lstStyle/>
          <a:p>
            <a:r>
              <a:rPr lang="ru-RU" dirty="0" smtClean="0"/>
              <a:t>Природа та </a:t>
            </a:r>
            <a:r>
              <a:rPr lang="ru-RU" dirty="0" err="1" smtClean="0"/>
              <a:t>людина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00" y="3554064"/>
            <a:ext cx="10515600" cy="2211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За </a:t>
            </a:r>
            <a:r>
              <a:rPr lang="ru-RU" b="1" dirty="0" err="1" smtClean="0"/>
              <a:t>своїм</a:t>
            </a:r>
            <a:r>
              <a:rPr lang="ru-RU" b="1" dirty="0" smtClean="0"/>
              <a:t> </a:t>
            </a:r>
            <a:r>
              <a:rPr lang="ru-RU" b="1" dirty="0" err="1" smtClean="0"/>
              <a:t>життєвим</a:t>
            </a:r>
            <a:r>
              <a:rPr lang="ru-RU" b="1" dirty="0" smtClean="0"/>
              <a:t> началом </a:t>
            </a:r>
            <a:r>
              <a:rPr lang="ru-RU" b="1" dirty="0" err="1" smtClean="0"/>
              <a:t>людина</a:t>
            </a:r>
            <a:r>
              <a:rPr lang="ru-RU" b="1" dirty="0" smtClean="0"/>
              <a:t> є </a:t>
            </a:r>
            <a:r>
              <a:rPr lang="ru-RU" b="1" dirty="0" err="1" smtClean="0"/>
              <a:t>тварина</a:t>
            </a:r>
            <a:r>
              <a:rPr lang="ru-RU" b="1" dirty="0" smtClean="0"/>
              <a:t>, жива </a:t>
            </a:r>
            <a:r>
              <a:rPr lang="ru-RU" b="1" dirty="0" err="1" smtClean="0"/>
              <a:t>істота</a:t>
            </a:r>
            <a:r>
              <a:rPr lang="ru-RU" b="1" dirty="0" smtClean="0"/>
              <a:t>, але також і </a:t>
            </a:r>
            <a:r>
              <a:rPr lang="ru-RU" b="1" dirty="0" err="1" smtClean="0"/>
              <a:t>істота</a:t>
            </a:r>
            <a:r>
              <a:rPr lang="ru-RU" b="1" dirty="0" smtClean="0"/>
              <a:t> </a:t>
            </a:r>
            <a:r>
              <a:rPr lang="ru-RU" b="1" dirty="0" err="1" smtClean="0"/>
              <a:t>розумна</a:t>
            </a:r>
            <a:r>
              <a:rPr lang="ru-RU" b="1" dirty="0" smtClean="0"/>
              <a:t>, яка </a:t>
            </a:r>
            <a:r>
              <a:rPr lang="ru-RU" b="1" dirty="0" err="1" smtClean="0"/>
              <a:t>володіє</a:t>
            </a:r>
            <a:r>
              <a:rPr lang="ru-RU" b="1" dirty="0" smtClean="0"/>
              <a:t> духом— </a:t>
            </a:r>
            <a:r>
              <a:rPr lang="ru-RU" b="1" dirty="0" err="1" smtClean="0"/>
              <a:t>оскільки</a:t>
            </a:r>
            <a:r>
              <a:rPr lang="ru-RU" b="1" dirty="0" smtClean="0"/>
              <a:t> Бог </a:t>
            </a:r>
            <a:r>
              <a:rPr lang="ru-RU" b="1" dirty="0" err="1" smtClean="0"/>
              <a:t>її</a:t>
            </a:r>
            <a:r>
              <a:rPr lang="ru-RU" b="1" dirty="0" smtClean="0"/>
              <a:t> ним </a:t>
            </a:r>
            <a:r>
              <a:rPr lang="ru-RU" b="1" dirty="0" err="1" smtClean="0"/>
              <a:t>наділяє</a:t>
            </a:r>
            <a:r>
              <a:rPr lang="ru-RU" b="1" dirty="0" smtClean="0"/>
              <a:t>. </a:t>
            </a:r>
            <a:r>
              <a:rPr lang="ru-RU" b="1" dirty="0" err="1" smtClean="0"/>
              <a:t>Любов</a:t>
            </a:r>
            <a:r>
              <a:rPr lang="ru-RU" b="1" dirty="0" smtClean="0"/>
              <a:t>, </a:t>
            </a:r>
            <a:r>
              <a:rPr lang="ru-RU" b="1" dirty="0" err="1" smtClean="0"/>
              <a:t>згідно</a:t>
            </a:r>
            <a:r>
              <a:rPr lang="ru-RU" b="1" dirty="0" smtClean="0"/>
              <a:t> з Шелером,— це акт духовного </a:t>
            </a:r>
            <a:r>
              <a:rPr lang="ru-RU" b="1" dirty="0" err="1" smtClean="0"/>
              <a:t>єднання</a:t>
            </a:r>
            <a:r>
              <a:rPr lang="ru-RU" b="1" dirty="0" smtClean="0"/>
              <a:t>, що </a:t>
            </a:r>
            <a:r>
              <a:rPr lang="ru-RU" b="1" dirty="0" err="1" smtClean="0"/>
              <a:t>супроводжується</a:t>
            </a:r>
            <a:r>
              <a:rPr lang="ru-RU" b="1" dirty="0" smtClean="0"/>
              <a:t> </a:t>
            </a:r>
            <a:r>
              <a:rPr lang="ru-RU" b="1" dirty="0" err="1" smtClean="0"/>
              <a:t>прозрінням</a:t>
            </a:r>
            <a:r>
              <a:rPr lang="ru-RU" b="1" dirty="0" smtClean="0"/>
              <a:t> </a:t>
            </a:r>
            <a:r>
              <a:rPr lang="ru-RU" b="1" dirty="0" err="1" smtClean="0"/>
              <a:t>найвищої</a:t>
            </a:r>
            <a:r>
              <a:rPr lang="ru-RU" b="1" dirty="0" smtClean="0"/>
              <a:t> </a:t>
            </a:r>
            <a:r>
              <a:rPr lang="ru-RU" b="1" dirty="0" err="1" smtClean="0"/>
              <a:t>цінності</a:t>
            </a:r>
            <a:r>
              <a:rPr lang="ru-RU" b="1" dirty="0" smtClean="0"/>
              <a:t> </a:t>
            </a:r>
            <a:r>
              <a:rPr lang="ru-RU" b="1" dirty="0" err="1" smtClean="0"/>
              <a:t>об'єкта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990600" y="1978025"/>
            <a:ext cx="10515600" cy="11182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У </a:t>
            </a:r>
            <a:r>
              <a:rPr lang="ru-RU" dirty="0" err="1" smtClean="0"/>
              <a:t>людській</a:t>
            </a:r>
            <a:r>
              <a:rPr lang="ru-RU" dirty="0" smtClean="0"/>
              <a:t> </a:t>
            </a:r>
            <a:r>
              <a:rPr lang="ru-RU" dirty="0" err="1" smtClean="0"/>
              <a:t>природі</a:t>
            </a:r>
            <a:r>
              <a:rPr lang="ru-RU" dirty="0" smtClean="0"/>
              <a:t> Шелер </a:t>
            </a:r>
            <a:r>
              <a:rPr lang="ru-RU" dirty="0" err="1" smtClean="0"/>
              <a:t>налічує</a:t>
            </a:r>
            <a:r>
              <a:rPr lang="ru-RU" dirty="0" smtClean="0"/>
              <a:t> два </a:t>
            </a:r>
            <a:r>
              <a:rPr lang="ru-RU" dirty="0" err="1" smtClean="0"/>
              <a:t>основні</a:t>
            </a:r>
            <a:r>
              <a:rPr lang="ru-RU" dirty="0" smtClean="0"/>
              <a:t> начала: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життєве</a:t>
            </a:r>
            <a:r>
              <a:rPr lang="ru-RU" dirty="0" smtClean="0"/>
              <a:t> начало, </a:t>
            </a:r>
            <a:r>
              <a:rPr lang="ru-RU" dirty="0" err="1" smtClean="0"/>
              <a:t>якийсь</a:t>
            </a:r>
            <a:r>
              <a:rPr lang="ru-RU" dirty="0" smtClean="0"/>
              <a:t> </a:t>
            </a:r>
            <a:r>
              <a:rPr lang="ru-RU" dirty="0" err="1" smtClean="0"/>
              <a:t>життєвий</a:t>
            </a:r>
            <a:r>
              <a:rPr lang="ru-RU" dirty="0" smtClean="0"/>
              <a:t> </a:t>
            </a:r>
            <a:r>
              <a:rPr lang="ru-RU" dirty="0" err="1" smtClean="0"/>
              <a:t>порив</a:t>
            </a:r>
            <a:r>
              <a:rPr lang="ru-RU" dirty="0" smtClean="0"/>
              <a:t>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і дух, що </a:t>
            </a:r>
            <a:r>
              <a:rPr lang="ru-RU" dirty="0" err="1" smtClean="0"/>
              <a:t>йде</a:t>
            </a:r>
            <a:r>
              <a:rPr lang="ru-RU" dirty="0" smtClean="0"/>
              <a:t> від Бога.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18330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1202</TotalTime>
  <Words>595</Words>
  <Application>Microsoft Office PowerPoint</Application>
  <PresentationFormat>Произвольный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Сектор</vt:lpstr>
      <vt:lpstr>Філософсько-антропологічні ідеї у роботах Макса Шелера</vt:lpstr>
      <vt:lpstr>Макс Шелер-засновник філософської антропології</vt:lpstr>
      <vt:lpstr>Презентация PowerPoint</vt:lpstr>
      <vt:lpstr>Шелер вважав, що незнання сутності людини призводить до кризи в культурі, відмови від самої людини. Криза суспільства — це криза людини, криза особистості. Причина цього у неправильному підході до пізнання.</vt:lpstr>
      <vt:lpstr>Презентация PowerPoint</vt:lpstr>
      <vt:lpstr>Людина — єдина істота, яка підпадає під усі ці вчення, але виявляється, що пізнати людину у всьому цьому синтезі нереально.</vt:lpstr>
      <vt:lpstr>Людина та Бог</vt:lpstr>
      <vt:lpstr>Людина та Бог</vt:lpstr>
      <vt:lpstr>Природа та людина</vt:lpstr>
      <vt:lpstr>Природа та людина</vt:lpstr>
    </vt:vector>
  </TitlesOfParts>
  <Company>UkrSibank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Філософсько-антропологічні ідеї у роботах Макса Шелера</dc:title>
  <dc:creator>Чернишова Ірина Вікторівна</dc:creator>
  <cp:lastModifiedBy>asus</cp:lastModifiedBy>
  <cp:revision>13</cp:revision>
  <dcterms:created xsi:type="dcterms:W3CDTF">2023-04-03T12:57:02Z</dcterms:created>
  <dcterms:modified xsi:type="dcterms:W3CDTF">2023-04-12T17:22:00Z</dcterms:modified>
</cp:coreProperties>
</file>