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0"/>
  </p:notesMasterIdLst>
  <p:sldIdLst>
    <p:sldId id="256" r:id="rId2"/>
    <p:sldId id="473" r:id="rId3"/>
    <p:sldId id="557" r:id="rId4"/>
    <p:sldId id="474" r:id="rId5"/>
    <p:sldId id="475" r:id="rId6"/>
    <p:sldId id="476" r:id="rId7"/>
    <p:sldId id="477" r:id="rId8"/>
    <p:sldId id="478" r:id="rId9"/>
    <p:sldId id="479" r:id="rId10"/>
    <p:sldId id="558" r:id="rId11"/>
    <p:sldId id="551" r:id="rId12"/>
    <p:sldId id="552" r:id="rId13"/>
    <p:sldId id="559" r:id="rId14"/>
    <p:sldId id="545" r:id="rId15"/>
    <p:sldId id="390" r:id="rId16"/>
    <p:sldId id="391" r:id="rId17"/>
    <p:sldId id="560" r:id="rId18"/>
    <p:sldId id="561" r:id="rId19"/>
    <p:sldId id="562" r:id="rId20"/>
    <p:sldId id="563" r:id="rId21"/>
    <p:sldId id="392" r:id="rId22"/>
    <p:sldId id="393" r:id="rId23"/>
    <p:sldId id="394" r:id="rId24"/>
    <p:sldId id="395" r:id="rId25"/>
    <p:sldId id="396" r:id="rId26"/>
    <p:sldId id="397" r:id="rId27"/>
    <p:sldId id="425" r:id="rId28"/>
    <p:sldId id="426" r:id="rId29"/>
    <p:sldId id="428" r:id="rId30"/>
    <p:sldId id="429" r:id="rId31"/>
    <p:sldId id="430" r:id="rId32"/>
    <p:sldId id="431" r:id="rId33"/>
    <p:sldId id="432" r:id="rId34"/>
    <p:sldId id="564" r:id="rId35"/>
    <p:sldId id="565" r:id="rId36"/>
    <p:sldId id="566" r:id="rId37"/>
    <p:sldId id="567" r:id="rId38"/>
    <p:sldId id="568" r:id="rId39"/>
    <p:sldId id="569" r:id="rId40"/>
    <p:sldId id="570" r:id="rId41"/>
    <p:sldId id="571" r:id="rId42"/>
    <p:sldId id="433" r:id="rId43"/>
    <p:sldId id="434" r:id="rId44"/>
    <p:sldId id="447" r:id="rId45"/>
    <p:sldId id="448" r:id="rId46"/>
    <p:sldId id="449" r:id="rId47"/>
    <p:sldId id="450" r:id="rId48"/>
    <p:sldId id="451" r:id="rId49"/>
    <p:sldId id="452" r:id="rId50"/>
    <p:sldId id="572" r:id="rId51"/>
    <p:sldId id="453" r:id="rId52"/>
    <p:sldId id="573" r:id="rId53"/>
    <p:sldId id="454" r:id="rId54"/>
    <p:sldId id="574" r:id="rId55"/>
    <p:sldId id="455" r:id="rId56"/>
    <p:sldId id="575" r:id="rId57"/>
    <p:sldId id="456" r:id="rId58"/>
    <p:sldId id="457" r:id="rId59"/>
    <p:sldId id="377" r:id="rId60"/>
    <p:sldId id="351" r:id="rId61"/>
    <p:sldId id="576" r:id="rId62"/>
    <p:sldId id="577" r:id="rId63"/>
    <p:sldId id="352" r:id="rId64"/>
    <p:sldId id="353" r:id="rId65"/>
    <p:sldId id="354" r:id="rId66"/>
    <p:sldId id="355" r:id="rId67"/>
    <p:sldId id="346" r:id="rId68"/>
    <p:sldId id="347" r:id="rId6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00CC99"/>
    <a:srgbClr val="00CCFF"/>
    <a:srgbClr val="66FFFF"/>
    <a:srgbClr val="00FFFF"/>
    <a:srgbClr val="66FFCC"/>
    <a:srgbClr val="99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846"/>
    </p:cViewPr>
  </p:sorterViewPr>
  <p:notesViewPr>
    <p:cSldViewPr>
      <p:cViewPr varScale="1">
        <p:scale>
          <a:sx n="61" d="100"/>
          <a:sy n="61" d="100"/>
        </p:scale>
        <p:origin x="-171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0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30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8E30D71C-24C9-4B33-BD95-EF2DD687CD4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5C1B9A78-55E7-4F33-95F7-2D39852611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356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F38C7-26C2-4FFC-AC46-D9EC427F9F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243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0214C-C2F7-41F8-9F31-F0C51D660D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884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95AA8-5CF8-45F3-A129-04874DEAAB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661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AC1C1-CC47-4A68-A9AC-7DC253D8D5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245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EE55E-D619-4DBF-AB8F-89B322FA7D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138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55BA4-2247-4436-98F9-B23148387B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710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156885-6F75-4764-AF46-8569CD7902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200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D8066-C160-440F-BE35-3511657229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263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829C0-C4F4-487E-B2ED-469CFFDDFF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546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19E7B-6A5D-4A7F-BBCA-7C07C2AAC7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876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CFD6CB43-5ED9-4A19-AD99-60B15C03E67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ru/imgres?imgurl=http://like.sumy.ua/images/news/2013/may/region-ukraine.jpg&amp;imgrefurl=http://like.sumy.ua/ukraina/politika/637-ukrainu-khotyat-podelit-na-8-regionov&amp;usg=__C5qH97O1vw6i9LV27uK0x6ccnKg=&amp;h=584&amp;w=630&amp;sz=43&amp;hl=ru&amp;start=18&amp;zoom=1&amp;tbnid=5Tt2wFGK1o0V_M:&amp;tbnh=127&amp;tbnw=137&amp;ei=N6AsUuKJE-Py4QTo5YCACQ&amp;prev=/images?q%3D%D0%BA%D0%B0%D1%80%D1%82%D0%B8%D0%BD%D0%BA%D0%B8%2B%D1%80%D0%B5%D0%B3%D0%B8%D0%BE%D0%BD%D1%8B%2B%D1%83%D0%BA%D1%80%D0%B0%D0%B8%D0%BD%D1%8B%26newwindow%3D1%26hl%3Dru%26gbv%3D2%26tbm%3Disch&amp;itbs=1&amp;sa=X&amp;ved=0CE0QrQMwEQ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762000" y="714375"/>
            <a:ext cx="8077200" cy="2282825"/>
          </a:xfrm>
          <a:solidFill>
            <a:srgbClr val="00FFFF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uk-UA" altLang="ru-RU" i="1" smtClean="0"/>
              <a:t/>
            </a:r>
            <a:br>
              <a:rPr lang="uk-UA" altLang="ru-RU" i="1" smtClean="0"/>
            </a:br>
            <a:r>
              <a:rPr lang="uk-UA" altLang="ru-RU" i="1" smtClean="0"/>
              <a:t> </a:t>
            </a:r>
            <a:br>
              <a:rPr lang="uk-UA" altLang="ru-RU" i="1" smtClean="0"/>
            </a:br>
            <a:r>
              <a:rPr lang="uk-UA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РЕГІОНАЛЬНИЙ МЕНЕДЖМЕНТ ЯК НАУКА</a:t>
            </a:r>
            <a:br>
              <a:rPr lang="uk-UA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СФЕРА ПРАКТИЧНОЇ ДІЯЛЬНОСТІ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pic>
        <p:nvPicPr>
          <p:cNvPr id="3077" name="Picture 8" descr="http://t2.gstatic.com/images?q=tbn:ANd9GcTkUkW79wfljPsnJbses2zIyCqLATQGwoW3ctYTnNT0SaOOPfMmskRcamT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3357563"/>
            <a:ext cx="307975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2"/>
          <p:cNvSpPr>
            <a:spLocks noChangeArrowheads="1"/>
          </p:cNvSpPr>
          <p:nvPr/>
        </p:nvSpPr>
        <p:spPr bwMode="auto">
          <a:xfrm>
            <a:off x="971550" y="1341438"/>
            <a:ext cx="7632700" cy="3095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400" b="1"/>
              <a:t>Адміністративно-територіальний устрій – </a:t>
            </a:r>
          </a:p>
          <a:p>
            <a:pPr eaLnBrk="1" hangingPunct="1"/>
            <a:r>
              <a:rPr lang="uk-UA" altLang="ru-RU" sz="2400" b="1"/>
              <a:t>це розподіл території країни на частини з метою раціональної організації управління основними економічними процесами й соціально-культурним розвитком на місцях. Такий розподіл здійснюється з урахуванням соціально-економічних, природно-географічних і етнокультурних особливостей розвитку.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54113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r>
              <a:rPr lang="uk-UA" altLang="ru-RU" sz="2400" smtClean="0"/>
              <a:t>Регіональний менеджмент вивчає </a:t>
            </a:r>
            <a:r>
              <a:rPr lang="ru-RU" altLang="ru-RU" sz="2400" smtClean="0"/>
              <a:t/>
            </a:r>
            <a:br>
              <a:rPr lang="ru-RU" altLang="ru-RU" sz="2400" smtClean="0"/>
            </a:br>
            <a:endParaRPr lang="ru-RU" altLang="ru-RU" sz="2400" smtClean="0"/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971550" y="2524125"/>
            <a:ext cx="77438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000"/>
              <a:t>методологію управління соціально-економічним розвитком території, яка має ознаки регіону.</a:t>
            </a:r>
            <a:endParaRPr lang="ru-RU" altLang="ru-RU" sz="2000" b="1"/>
          </a:p>
          <a:p>
            <a:pPr eaLnBrk="1" hangingPunct="1"/>
            <a:endParaRPr lang="uk-UA" altLang="ru-RU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762000" y="981075"/>
            <a:ext cx="7924800" cy="935038"/>
          </a:xfrm>
        </p:spPr>
        <p:txBody>
          <a:bodyPr/>
          <a:lstStyle/>
          <a:p>
            <a:pPr algn="just"/>
            <a:r>
              <a:rPr lang="uk-UA" altLang="ru-RU" sz="2400" smtClean="0"/>
              <a:t>Адміністративно-територіальний поділ країни</a:t>
            </a:r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827088" y="2887663"/>
            <a:ext cx="79597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800"/>
              <a:t>–</a:t>
            </a:r>
            <a:r>
              <a:rPr lang="ru-RU" altLang="ru-RU" sz="2800" b="1"/>
              <a:t> </a:t>
            </a:r>
            <a:r>
              <a:rPr lang="uk-UA" altLang="ru-RU" sz="2800" b="1"/>
              <a:t>це внутрішній поділ території держави на адміністративно-територіальні одиниці з метою раціональної організації державного та громадського управління регіонами, народним господарством, загалом політичним і культурним життям.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762000" y="981075"/>
            <a:ext cx="7924800" cy="935038"/>
          </a:xfrm>
        </p:spPr>
        <p:txBody>
          <a:bodyPr/>
          <a:lstStyle/>
          <a:p>
            <a:pPr algn="just"/>
            <a:r>
              <a:rPr lang="ru-RU" altLang="ru-RU" sz="2400" smtClean="0"/>
              <a:t>Адміністративно-територіальна одиниця</a:t>
            </a:r>
            <a:endParaRPr lang="uk-UA" altLang="ru-RU" sz="2400" smtClean="0"/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827088" y="2382838"/>
            <a:ext cx="7993062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800"/>
              <a:t>–</a:t>
            </a:r>
            <a:r>
              <a:rPr lang="ru-RU" altLang="ru-RU" sz="2800" b="1"/>
              <a:t> </a:t>
            </a:r>
            <a:r>
              <a:rPr lang="uk-UA" altLang="ru-RU" sz="2400"/>
              <a:t>це “частина єдиної території країни, що є просторовою основою для організації та діяльності місцевих органів державної влади та органів місцевого самоврядування. За географічними ознаками адміністративно-територіальні одиниці України поділяються на населенні пункти і регіони”.</a:t>
            </a:r>
            <a:br>
              <a:rPr lang="uk-UA" altLang="ru-RU" sz="2400"/>
            </a:br>
            <a:r>
              <a:rPr lang="uk-UA" altLang="ru-RU" sz="2400"/>
              <a:t>Різні адміністративно-територіальні утворення, які входять до народногосподарського комплексу країни, утворюють її </a:t>
            </a:r>
            <a:r>
              <a:rPr lang="uk-UA" altLang="ru-RU" sz="2400" b="1"/>
              <a:t>регіональну структуру.</a:t>
            </a:r>
            <a:endParaRPr lang="ru-RU" altLang="ru-RU" sz="2400" b="1"/>
          </a:p>
          <a:p>
            <a:pPr algn="just"/>
            <a:endParaRPr lang="uk-UA" altLang="ru-RU" sz="28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420938"/>
            <a:ext cx="7632700" cy="4176712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</a:pPr>
            <a:r>
              <a:rPr lang="uk-UA" altLang="ru-RU" smtClean="0"/>
              <a:t>відповідає визначеному Конституцією та іншими законодавчими актами адміністративно-територіального устрою держави на основі єдності та цілісності державної території, поєднання централізації та децентралізації у здійсненні державної влади, збалансованості соціально-економічного розвитку регіонів</a:t>
            </a:r>
            <a:r>
              <a:rPr lang="ru-RU" altLang="ru-RU" smtClean="0"/>
              <a:t>.</a:t>
            </a:r>
            <a:endParaRPr lang="ru-RU" altLang="ru-RU" b="1" smtClean="0"/>
          </a:p>
          <a:p>
            <a:pPr algn="just" eaLnBrk="1" hangingPunct="1">
              <a:spcBef>
                <a:spcPts val="1200"/>
              </a:spcBef>
            </a:pPr>
            <a:endParaRPr lang="uk-UA" altLang="ru-RU" b="1" smtClean="0"/>
          </a:p>
          <a:p>
            <a:pPr algn="just" eaLnBrk="1" hangingPunct="1">
              <a:spcBef>
                <a:spcPts val="1200"/>
              </a:spcBef>
            </a:pPr>
            <a:endParaRPr lang="uk-UA" altLang="ru-RU" b="1" smtClean="0"/>
          </a:p>
          <a:p>
            <a:pPr algn="just" eaLnBrk="1" hangingPunct="1">
              <a:spcBef>
                <a:spcPts val="1200"/>
              </a:spcBef>
            </a:pPr>
            <a:endParaRPr lang="ru-RU" altLang="ru-RU" b="1" smtClean="0"/>
          </a:p>
        </p:txBody>
      </p:sp>
      <p:sp>
        <p:nvSpPr>
          <p:cNvPr id="327685" name="AutoShape 5"/>
          <p:cNvSpPr>
            <a:spLocks noChangeArrowheads="1"/>
          </p:cNvSpPr>
          <p:nvPr/>
        </p:nvSpPr>
        <p:spPr bwMode="auto">
          <a:xfrm>
            <a:off x="838200" y="285750"/>
            <a:ext cx="8153400" cy="1774825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endParaRPr lang="uk-UA" sz="2400" b="1" dirty="0">
              <a:latin typeface="Arial" charset="0"/>
            </a:endParaRPr>
          </a:p>
          <a:p>
            <a:pPr algn="ctr">
              <a:defRPr/>
            </a:pPr>
            <a:r>
              <a:rPr lang="uk-UA" sz="3200" b="1" dirty="0">
                <a:latin typeface="Arial" charset="0"/>
              </a:rPr>
              <a:t>Регіональна структура України</a:t>
            </a:r>
            <a:endParaRPr lang="uk-UA" sz="3200" b="1" u="sng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714375" y="404813"/>
            <a:ext cx="8153400" cy="1439862"/>
          </a:xfrm>
          <a:prstGeom prst="roundRect">
            <a:avLst>
              <a:gd name="adj" fmla="val 7181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anchor="b"/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3200" b="1"/>
              <a:t>До регіонів України відносяться:</a:t>
            </a:r>
            <a:endParaRPr lang="uk-UA" altLang="ru-RU" sz="3200" b="1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2420938"/>
            <a:ext cx="8424862" cy="3384550"/>
          </a:xfrm>
          <a:solidFill>
            <a:schemeClr val="bg1"/>
          </a:solidFill>
        </p:spPr>
        <p:txBody>
          <a:bodyPr anchor="ctr">
            <a:spAutoFit/>
          </a:bodyPr>
          <a:lstStyle/>
          <a:p>
            <a:pPr marL="0" indent="450850"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uk-UA" altLang="ru-RU" smtClean="0"/>
              <a:t>Автономна республіка Крим, 24 області, міста Київ і Севастополь.</a:t>
            </a:r>
          </a:p>
          <a:p>
            <a:pPr marL="0" indent="450850"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uk-UA" altLang="ru-RU" smtClean="0"/>
              <a:t>Структурними елементами областей є</a:t>
            </a:r>
            <a:r>
              <a:rPr lang="uk-UA" altLang="ru-RU" b="1" smtClean="0"/>
              <a:t> адміністративні райони і міста обласного підпорядкування. </a:t>
            </a:r>
            <a:r>
              <a:rPr lang="uk-UA" altLang="ru-RU" smtClean="0"/>
              <a:t>Міста Київ, Севастополь і обласного підпорядкування в свою чергу поділяються на</a:t>
            </a:r>
            <a:r>
              <a:rPr lang="uk-UA" altLang="ru-RU" b="1" smtClean="0"/>
              <a:t> </a:t>
            </a:r>
            <a:r>
              <a:rPr lang="uk-UA" altLang="ru-RU" smtClean="0"/>
              <a:t>адміністративні райони.</a:t>
            </a:r>
            <a:br>
              <a:rPr lang="uk-UA" altLang="ru-RU" smtClean="0"/>
            </a:br>
            <a:endParaRPr lang="uk-UA" altLang="ru-RU" sz="2000" smtClean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838200" y="838200"/>
            <a:ext cx="8153400" cy="1090613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anchor="b"/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b="1">
                <a:ea typeface="Calibri" panose="020F0502020204030204" pitchFamily="34" charset="0"/>
                <a:cs typeface="Times New Roman" panose="02020603050405020304" pitchFamily="18" charset="0"/>
              </a:rPr>
              <a:t>Економічні райони</a:t>
            </a:r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00125" y="2630488"/>
            <a:ext cx="7532688" cy="2246312"/>
          </a:xfrm>
          <a:noFill/>
        </p:spPr>
        <p:txBody>
          <a:bodyPr anchor="ctr">
            <a:spAutoFit/>
          </a:bodyPr>
          <a:lstStyle/>
          <a:p>
            <a:pPr marL="0" indent="450850"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uk-UA" altLang="ru-RU" sz="2400" smtClean="0"/>
              <a:t>Окрему регіональну господарську структуру становлять </a:t>
            </a:r>
            <a:r>
              <a:rPr lang="uk-UA" altLang="ru-RU" sz="2400" b="1" smtClean="0"/>
              <a:t>економічні райони. </a:t>
            </a:r>
            <a:r>
              <a:rPr lang="uk-UA" altLang="ru-RU" sz="2400" smtClean="0"/>
              <a:t>Їх виділення базується на спільності умов економічного розвитку, територіального положення, подібності природних і кліматичних умов.</a:t>
            </a:r>
            <a:endParaRPr lang="uk-UA" altLang="ru-RU" sz="2400" b="1" smtClean="0"/>
          </a:p>
          <a:p>
            <a:pPr marL="0" indent="450850" algn="just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uk-UA" altLang="ru-RU" sz="200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7" y="260645"/>
          <a:ext cx="8424936" cy="6298614"/>
        </p:xfrm>
        <a:graphic>
          <a:graphicData uri="http://schemas.openxmlformats.org/drawingml/2006/table">
            <a:tbl>
              <a:tblPr/>
              <a:tblGrid>
                <a:gridCol w="1956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5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5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26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0" dirty="0">
                          <a:latin typeface="Calibri"/>
                          <a:ea typeface="Times New Roman"/>
                          <a:cs typeface="Times New Roman"/>
                        </a:rPr>
                        <a:t>Регіони </a:t>
                      </a:r>
                      <a:endParaRPr lang="ru-RU" sz="18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0" dirty="0">
                          <a:latin typeface="Calibri"/>
                          <a:ea typeface="Times New Roman"/>
                          <a:cs typeface="Times New Roman"/>
                        </a:rPr>
                        <a:t>України</a:t>
                      </a:r>
                      <a:endParaRPr lang="ru-RU" sz="18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Райони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Міста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Райони</a:t>
                      </a:r>
                      <a:b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у містах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Селища</a:t>
                      </a:r>
                      <a:b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міського</a:t>
                      </a:r>
                      <a:b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типу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Сільсь-кі</a:t>
                      </a:r>
                      <a:b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насе-лені</a:t>
                      </a:r>
                      <a:b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пункти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15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всього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у тому числі</a:t>
                      </a:r>
                      <a:b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держав-ного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b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республі-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канського</a:t>
                      </a:r>
                      <a:b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і обласного</a:t>
                      </a:r>
                      <a:b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значення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9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Україна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490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456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178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886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28585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994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Автономна</a:t>
                      </a:r>
                      <a:b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Республіка Крим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956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498">
                <a:tc>
                  <a:txBody>
                    <a:bodyPr/>
                    <a:lstStyle/>
                    <a:p>
                      <a:pPr marL="228600" marR="228600">
                        <a:lnSpc>
                          <a:spcPct val="13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Області: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uk-UA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uk-UA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uk-UA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uk-UA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uk-UA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49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Вінницька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1466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49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Волинська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—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1053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49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Дніпропетровська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1438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49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Донецька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131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1124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49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Житомирська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1624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149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Закарпатська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—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579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149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Запорізька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918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73" marR="15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393700"/>
          <a:ext cx="8820150" cy="7131050"/>
        </p:xfrm>
        <a:graphic>
          <a:graphicData uri="http://schemas.openxmlformats.org/drawingml/2006/table">
            <a:tbl>
              <a:tblPr/>
              <a:tblGrid>
                <a:gridCol w="2205038">
                  <a:extLst>
                    <a:ext uri="{9D8B030D-6E8A-4147-A177-3AD203B41FA5}">
                      <a16:colId xmlns:a16="http://schemas.microsoft.com/office/drawing/2014/main" val="923383536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103237582"/>
                    </a:ext>
                  </a:extLst>
                </a:gridCol>
                <a:gridCol w="811212">
                  <a:extLst>
                    <a:ext uri="{9D8B030D-6E8A-4147-A177-3AD203B41FA5}">
                      <a16:colId xmlns:a16="http://schemas.microsoft.com/office/drawing/2014/main" val="976144088"/>
                    </a:ext>
                  </a:extLst>
                </a:gridCol>
                <a:gridCol w="1484313">
                  <a:extLst>
                    <a:ext uri="{9D8B030D-6E8A-4147-A177-3AD203B41FA5}">
                      <a16:colId xmlns:a16="http://schemas.microsoft.com/office/drawing/2014/main" val="3854530132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3752068564"/>
                    </a:ext>
                  </a:extLst>
                </a:gridCol>
                <a:gridCol w="1222375">
                  <a:extLst>
                    <a:ext uri="{9D8B030D-6E8A-4147-A177-3AD203B41FA5}">
                      <a16:colId xmlns:a16="http://schemas.microsoft.com/office/drawing/2014/main" val="3874352207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1424493699"/>
                    </a:ext>
                  </a:extLst>
                </a:gridCol>
              </a:tblGrid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Івано-Франківська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48973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Київська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1129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170524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Кіровоградська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571251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Луганська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531487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Львівська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1849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924399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Миколаївська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589007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Одеська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107724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Полтавська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420367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Рівненська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298308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Сумська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52427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Тернопільська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935605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Харківська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20901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Херсонська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801705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Хмельницька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698818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Черкаська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487615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Чернівецька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12459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Чернігівська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81719"/>
                  </a:ext>
                </a:extLst>
              </a:tr>
              <a:tr h="352425">
                <a:tc>
                  <a:txBody>
                    <a:bodyPr/>
                    <a:lstStyle>
                      <a:lvl1pPr marL="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2860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міста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503540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Київ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024058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Севастополь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56" marR="139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0447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825" y="107950"/>
          <a:ext cx="8893175" cy="6750050"/>
        </p:xfrm>
        <a:graphic>
          <a:graphicData uri="http://schemas.openxmlformats.org/drawingml/2006/table">
            <a:tbl>
              <a:tblPr/>
              <a:tblGrid>
                <a:gridCol w="3921125">
                  <a:extLst>
                    <a:ext uri="{9D8B030D-6E8A-4147-A177-3AD203B41FA5}">
                      <a16:colId xmlns:a16="http://schemas.microsoft.com/office/drawing/2014/main" val="2619794972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788913165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4184021530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951807978"/>
                    </a:ext>
                  </a:extLst>
                </a:gridCol>
              </a:tblGrid>
              <a:tr h="358775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Регіони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Місце регіону в Україні за показниками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117202"/>
                  </a:ext>
                </a:extLst>
              </a:tr>
              <a:tr h="844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якості життя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економіч-ного розвитку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природно-ресурсного потенціалу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22244"/>
                  </a:ext>
                </a:extLst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Столичний регіон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112721"/>
                  </a:ext>
                </a:extLst>
              </a:tr>
              <a:tr h="358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Київська область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80655"/>
                  </a:ext>
                </a:extLst>
              </a:tr>
              <a:tr h="358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Житомирська область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019848"/>
                  </a:ext>
                </a:extLst>
              </a:tr>
              <a:tr h="358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Чернігівська область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586190"/>
                  </a:ext>
                </a:extLst>
              </a:tr>
              <a:tr h="493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Центральноукраїнський регіон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612950"/>
                  </a:ext>
                </a:extLst>
              </a:tr>
              <a:tr h="358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Черкаська область</a:t>
                      </a: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948000"/>
                  </a:ext>
                </a:extLst>
              </a:tr>
              <a:tr h="358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Кіровоградська область</a:t>
                      </a: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54124"/>
                  </a:ext>
                </a:extLst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Причорноморський регіон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549003"/>
                  </a:ext>
                </a:extLst>
              </a:tr>
              <a:tr h="358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АРК</a:t>
                      </a: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286542"/>
                  </a:ext>
                </a:extLst>
              </a:tr>
              <a:tr h="358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Миколаївська область</a:t>
                      </a: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769771"/>
                  </a:ext>
                </a:extLst>
              </a:tr>
              <a:tr h="358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Одеська область</a:t>
                      </a: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463503"/>
                  </a:ext>
                </a:extLst>
              </a:tr>
              <a:tr h="358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Херсонська область</a:t>
                      </a: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434844"/>
                  </a:ext>
                </a:extLst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Північно-Східний регіон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77458"/>
                  </a:ext>
                </a:extLst>
              </a:tr>
              <a:tr h="358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Харківська область</a:t>
                      </a: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780781"/>
                  </a:ext>
                </a:extLst>
              </a:tr>
              <a:tr h="358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Полтавська область</a:t>
                      </a: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18" marR="533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04806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40290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uk-UA" sz="2000" dirty="0" smtClean="0"/>
              <a:t>1) Зміст і основні поняття, які пов’язані з регіональним менеджментом.</a:t>
            </a:r>
            <a:endParaRPr lang="ru-RU" sz="2000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2) </a:t>
            </a:r>
            <a:r>
              <a:rPr lang="ru-RU" sz="2000" dirty="0" err="1" smtClean="0"/>
              <a:t>Регіональна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політика</a:t>
            </a:r>
            <a:r>
              <a:rPr lang="ru-RU" sz="2000" dirty="0" smtClean="0"/>
              <a:t>.</a:t>
            </a:r>
          </a:p>
          <a:p>
            <a:pPr marL="457200" indent="-457200" algn="just" eaLnBrk="1" hangingPunct="1">
              <a:spcBef>
                <a:spcPct val="10000"/>
              </a:spcBef>
              <a:buFont typeface="Wingdings" panose="05000000000000000000" pitchFamily="2" charset="2"/>
              <a:buAutoNum type="arabicParenR"/>
              <a:defRPr/>
            </a:pPr>
            <a:endParaRPr lang="ru-RU" sz="2000" dirty="0" smtClean="0"/>
          </a:p>
          <a:p>
            <a:pPr marL="457200" indent="-457200" algn="just" eaLnBrk="1" hangingPunct="1">
              <a:spcBef>
                <a:spcPct val="10000"/>
              </a:spcBef>
              <a:buFont typeface="Wingdings" panose="05000000000000000000" pitchFamily="2" charset="2"/>
              <a:buNone/>
              <a:defRPr/>
            </a:pPr>
            <a:endParaRPr lang="ru-RU" sz="2000" dirty="0" smtClean="0"/>
          </a:p>
          <a:p>
            <a:pPr marL="457200" indent="-457200" algn="just" eaLnBrk="1" hangingPunct="1">
              <a:spcBef>
                <a:spcPct val="10000"/>
              </a:spcBef>
              <a:buFont typeface="Wingdings" panose="05000000000000000000" pitchFamily="2" charset="2"/>
              <a:buAutoNum type="arabicParenR"/>
              <a:defRPr/>
            </a:pPr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3955" name="AutoShape 3"/>
          <p:cNvSpPr>
            <a:spLocks noGrp="1" noChangeArrowheads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48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-52"/>
              </a:rPr>
              <a:t>Питання</a:t>
            </a:r>
            <a:endParaRPr lang="ru-RU" sz="4800" i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333375"/>
          <a:ext cx="8569325" cy="6775450"/>
        </p:xfrm>
        <a:graphic>
          <a:graphicData uri="http://schemas.openxmlformats.org/drawingml/2006/table">
            <a:tbl>
              <a:tblPr/>
              <a:tblGrid>
                <a:gridCol w="3778250">
                  <a:extLst>
                    <a:ext uri="{9D8B030D-6E8A-4147-A177-3AD203B41FA5}">
                      <a16:colId xmlns:a16="http://schemas.microsoft.com/office/drawing/2014/main" val="1727215466"/>
                    </a:ext>
                  </a:extLst>
                </a:gridCol>
                <a:gridCol w="1597025">
                  <a:extLst>
                    <a:ext uri="{9D8B030D-6E8A-4147-A177-3AD203B41FA5}">
                      <a16:colId xmlns:a16="http://schemas.microsoft.com/office/drawing/2014/main" val="58218619"/>
                    </a:ext>
                  </a:extLst>
                </a:gridCol>
                <a:gridCol w="1597025">
                  <a:extLst>
                    <a:ext uri="{9D8B030D-6E8A-4147-A177-3AD203B41FA5}">
                      <a16:colId xmlns:a16="http://schemas.microsoft.com/office/drawing/2014/main" val="1213883242"/>
                    </a:ext>
                  </a:extLst>
                </a:gridCol>
                <a:gridCol w="1597025">
                  <a:extLst>
                    <a:ext uri="{9D8B030D-6E8A-4147-A177-3AD203B41FA5}">
                      <a16:colId xmlns:a16="http://schemas.microsoft.com/office/drawing/2014/main" val="1778646325"/>
                    </a:ext>
                  </a:extLst>
                </a:gridCol>
              </a:tblGrid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Сумська область</a:t>
                      </a: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646006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Придніпровський регіон</a:t>
                      </a: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071851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Дніпропетровська область</a:t>
                      </a: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725462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Запорізька область</a:t>
                      </a: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813533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Східний регіон</a:t>
                      </a: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191462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Донецька область</a:t>
                      </a: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608663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Луганська область</a:t>
                      </a: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534742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Волинський регіон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327850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Волинська область</a:t>
                      </a: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999750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Рівненська область</a:t>
                      </a: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697793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Подільський регіон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520632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Вінницька область</a:t>
                      </a: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077404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Хмельницька область</a:t>
                      </a: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82638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Тернопільська область</a:t>
                      </a: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152939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Карпатський регіон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511107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Львівська область</a:t>
                      </a: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428448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Івано-Франківська область</a:t>
                      </a: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836846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Закарпатська область</a:t>
                      </a: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542815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Чернівецька область</a:t>
                      </a: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6" marR="52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63023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857250" y="333375"/>
            <a:ext cx="8153400" cy="1590675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3200"/>
              <a:t>Економічний розвиток областей визначали з урахуванням таких показників:</a:t>
            </a:r>
            <a:endParaRPr lang="ru-RU" altLang="ru-RU" sz="320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771650"/>
            <a:ext cx="8496300" cy="5176838"/>
          </a:xfrm>
          <a:solidFill>
            <a:schemeClr val="bg1"/>
          </a:solidFill>
        </p:spPr>
        <p:txBody>
          <a:bodyPr anchor="ctr">
            <a:spAutoFit/>
          </a:bodyPr>
          <a:lstStyle/>
          <a:p>
            <a:pPr>
              <a:defRPr/>
            </a:pPr>
            <a:r>
              <a:rPr lang="uk-UA" dirty="0" smtClean="0"/>
              <a:t>розвиток промисловості (виробництво промислової продукції на душу населення);</a:t>
            </a:r>
            <a:endParaRPr lang="ru-RU" dirty="0" smtClean="0"/>
          </a:p>
          <a:p>
            <a:pPr>
              <a:defRPr/>
            </a:pPr>
            <a:r>
              <a:rPr lang="uk-UA" dirty="0" smtClean="0"/>
              <a:t>розвиток сільського господарства (виробництво сільськогосподарської продукції на душу населення;</a:t>
            </a:r>
            <a:endParaRPr lang="ru-RU" dirty="0" smtClean="0"/>
          </a:p>
          <a:p>
            <a:pPr>
              <a:defRPr/>
            </a:pPr>
            <a:r>
              <a:rPr lang="uk-UA" dirty="0" smtClean="0"/>
              <a:t>розвиток торгівлі й платних послуг (обсяг платних послуг на душу населення);</a:t>
            </a:r>
            <a:endParaRPr lang="ru-RU" dirty="0" smtClean="0"/>
          </a:p>
          <a:p>
            <a:pPr>
              <a:defRPr/>
            </a:pPr>
            <a:r>
              <a:rPr lang="uk-UA" dirty="0" smtClean="0"/>
              <a:t>стан бюджету (доходи бюджетів усіх рівнів на душу населення);</a:t>
            </a:r>
            <a:endParaRPr lang="ru-RU" dirty="0" smtClean="0"/>
          </a:p>
          <a:p>
            <a:pPr>
              <a:defRPr/>
            </a:pPr>
            <a:r>
              <a:rPr lang="uk-UA" dirty="0" smtClean="0"/>
              <a:t>темпи зростання показників.</a:t>
            </a:r>
            <a:endParaRPr lang="ru-RU" dirty="0" smtClean="0"/>
          </a:p>
          <a:p>
            <a:pPr marL="0" indent="0" algn="just">
              <a:spcBef>
                <a:spcPct val="0"/>
              </a:spcBef>
              <a:buClrTx/>
              <a:buSzTx/>
              <a:buFontTx/>
              <a:buChar char="•"/>
              <a:defRPr/>
            </a:pPr>
            <a:endParaRPr lang="uk-UA" dirty="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171011" name="AutoShape 3"/>
          <p:cNvSpPr>
            <a:spLocks noChangeArrowheads="1"/>
          </p:cNvSpPr>
          <p:nvPr/>
        </p:nvSpPr>
        <p:spPr bwMode="auto">
          <a:xfrm>
            <a:off x="838200" y="838200"/>
            <a:ext cx="8153400" cy="10668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2800" b="1" dirty="0">
                <a:latin typeface="Arial" charset="0"/>
              </a:rPr>
              <a:t>Обласний регіон </a:t>
            </a:r>
            <a:endParaRPr lang="uk-UA" sz="2800" b="1" i="1" dirty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2571750"/>
            <a:ext cx="7924800" cy="405765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ru-RU" altLang="ru-RU" sz="2400" smtClean="0"/>
              <a:t>–</a:t>
            </a:r>
            <a:r>
              <a:rPr lang="ru-RU" altLang="ru-RU" sz="2400" b="1" smtClean="0"/>
              <a:t> це частина території України, що виділена у межах адміністративно-територіального поділу країни з метою забезпечення ефективного управління соціально-економічним розвитком. </a:t>
            </a:r>
            <a:endParaRPr lang="uk-UA" altLang="ru-RU" sz="24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857250" y="857250"/>
            <a:ext cx="8153400" cy="10668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ru-RU" sz="3200" b="1"/>
              <a:t>Обласний регіон має такі ознаки:</a:t>
            </a:r>
            <a:endParaRPr lang="ru-RU" altLang="ru-RU" sz="3200" b="1"/>
          </a:p>
          <a:p>
            <a:pPr algn="ctr" eaLnBrk="1" hangingPunct="1">
              <a:lnSpc>
                <a:spcPct val="90000"/>
              </a:lnSpc>
            </a:pPr>
            <a:endParaRPr lang="ru-RU" altLang="ru-RU" sz="3200" b="1">
              <a:solidFill>
                <a:schemeClr val="folHlink"/>
              </a:solidFill>
              <a:latin typeface="Verdana" panose="020B0604030504040204" pitchFamily="34" charset="0"/>
            </a:endParaRP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7848600" cy="4967287"/>
          </a:xfrm>
          <a:solidFill>
            <a:schemeClr val="bg1"/>
          </a:solidFill>
        </p:spPr>
        <p:txBody>
          <a:bodyPr anchor="ctr">
            <a:spAutoFit/>
          </a:bodyPr>
          <a:lstStyle/>
          <a:p>
            <a:pPr marL="0" indent="450850" algn="just">
              <a:spcBef>
                <a:spcPct val="0"/>
              </a:spcBef>
              <a:buClrTx/>
              <a:buSzTx/>
              <a:buFontTx/>
              <a:buChar char="-"/>
            </a:pPr>
            <a:r>
              <a:rPr lang="uk-UA" altLang="ru-RU" sz="2400" smtClean="0">
                <a:cs typeface="Times New Roman" panose="02020603050405020304" pitchFamily="18" charset="0"/>
              </a:rPr>
              <a:t>відносна самостійність господарювання в межах національної економіки за рахунок самозабезпечення природними, матеріальними, трудовими й фінансовими ресурсами;</a:t>
            </a:r>
            <a:endParaRPr lang="ru-RU" altLang="ru-RU" sz="2400" smtClean="0"/>
          </a:p>
          <a:p>
            <a:pPr marL="0" indent="450850" algn="just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smtClean="0">
                <a:cs typeface="Times New Roman" panose="02020603050405020304" pitchFamily="18" charset="0"/>
              </a:rPr>
              <a:t>- наявність регіонального органа управління (облдержадміністрації в кожній області України);</a:t>
            </a:r>
            <a:endParaRPr lang="ru-RU" altLang="ru-RU" sz="2400" smtClean="0"/>
          </a:p>
          <a:p>
            <a:pPr marL="0" indent="450850" algn="just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smtClean="0">
                <a:cs typeface="Times New Roman" panose="02020603050405020304" pitchFamily="18" charset="0"/>
              </a:rPr>
              <a:t>- наявність територіально-виробничої структури в межах обласного регіону;</a:t>
            </a:r>
            <a:endParaRPr lang="ru-RU" altLang="ru-RU" sz="2400" smtClean="0"/>
          </a:p>
          <a:p>
            <a:pPr marL="0" indent="450850" algn="just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smtClean="0">
                <a:cs typeface="Times New Roman" panose="02020603050405020304" pitchFamily="18" charset="0"/>
              </a:rPr>
              <a:t>- можливість створення кінцевої продукції на основі територіального поділу праці;</a:t>
            </a:r>
            <a:endParaRPr lang="ru-RU" altLang="ru-RU" sz="2400" smtClean="0"/>
          </a:p>
          <a:p>
            <a:pPr marL="0" indent="450850" algn="just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smtClean="0">
                <a:cs typeface="Times New Roman" panose="02020603050405020304" pitchFamily="18" charset="0"/>
              </a:rPr>
              <a:t>- функціонування регіональної інфраструктури (ринкової, виробничої, соціальної, комунікаційної, транспортної).</a:t>
            </a:r>
            <a:endParaRPr lang="uk-UA" altLang="ru-RU" sz="2400" smtClean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173059" name="AutoShape 3"/>
          <p:cNvSpPr>
            <a:spLocks noChangeArrowheads="1"/>
          </p:cNvSpPr>
          <p:nvPr/>
        </p:nvSpPr>
        <p:spPr bwMode="auto">
          <a:xfrm>
            <a:off x="838200" y="838200"/>
            <a:ext cx="8153400" cy="10668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2800" b="1" dirty="0">
                <a:latin typeface="Arial" charset="0"/>
              </a:rPr>
              <a:t>Функціональну систему регіону утворюють:</a:t>
            </a:r>
            <a:endParaRPr lang="ru-RU" sz="28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8153400" cy="3505200"/>
          </a:xfrm>
        </p:spPr>
        <p:txBody>
          <a:bodyPr/>
          <a:lstStyle/>
          <a:p>
            <a:pPr marL="0" indent="0"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uk-UA" altLang="ru-RU" smtClean="0"/>
              <a:t>регіональна функція попиту і пропозиції; функція регіонального управління; господарювання; функція регіональної активності і спеціалізації; демографічна; екологічна; соціально-побутова функції. </a:t>
            </a:r>
            <a:r>
              <a:rPr lang="ru-RU" altLang="ru-RU" smtClean="0"/>
              <a:t>Перші три з них є основними, а останні – похідними.</a:t>
            </a:r>
          </a:p>
          <a:p>
            <a:pPr marL="0" indent="0"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endParaRPr lang="uk-UA" altLang="ru-RU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838200" y="838200"/>
            <a:ext cx="8153400" cy="10668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ru-RU" sz="2800" b="1"/>
              <a:t>Розглянемо зміст кожної з них.</a:t>
            </a:r>
            <a:br>
              <a:rPr lang="uk-UA" altLang="ru-RU" sz="2800" b="1"/>
            </a:br>
            <a:endParaRPr lang="uk-UA" altLang="ru-RU" sz="2800" b="1">
              <a:solidFill>
                <a:schemeClr val="folHlink"/>
              </a:solidFill>
              <a:latin typeface="Verdana" panose="020B0604030504040204" pitchFamily="34" charset="0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2492375"/>
            <a:ext cx="8439150" cy="4365625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uk-UA" altLang="ru-RU" b="1" smtClean="0">
                <a:solidFill>
                  <a:srgbClr val="000000"/>
                </a:solidFill>
              </a:rPr>
              <a:t> </a:t>
            </a:r>
            <a:r>
              <a:rPr lang="uk-UA" altLang="ru-RU" b="1" smtClean="0"/>
              <a:t>Регіональна функція пропозиції –</a:t>
            </a:r>
            <a:r>
              <a:rPr lang="uk-UA" altLang="ru-RU" smtClean="0"/>
              <a:t> виражає залежність обсягу товарів і послуг від кількості підприємств розташованих в регіоні, їх виробничих потужностей і фінансової стратегії.</a:t>
            </a:r>
            <a:br>
              <a:rPr lang="uk-UA" altLang="ru-RU" smtClean="0"/>
            </a:br>
            <a:r>
              <a:rPr lang="uk-UA" altLang="ru-RU" b="1" smtClean="0"/>
              <a:t>Регіональна функція попиту –</a:t>
            </a:r>
            <a:r>
              <a:rPr lang="uk-UA" altLang="ru-RU" smtClean="0"/>
              <a:t> характеризує залежність платоспроможності всіх суб’єктів регіонального ринку (домогосподарства, підприємства, державні і муніципальні інститути) від рівня їх доходів і цін.</a:t>
            </a:r>
            <a:br>
              <a:rPr lang="uk-UA" altLang="ru-RU" smtClean="0"/>
            </a:br>
            <a:endParaRPr lang="uk-UA" altLang="ru-RU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838200" y="260350"/>
            <a:ext cx="8153400" cy="164465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ru-RU" sz="2800" b="1"/>
              <a:t>Означені функції визначають економічну активність регіону,</a:t>
            </a:r>
            <a:r>
              <a:rPr lang="uk-UA" altLang="ru-RU" sz="2800"/>
              <a:t> тобто його здатність функціонувати як систему, що самозабезпечується. </a:t>
            </a:r>
            <a:endParaRPr lang="uk-UA" altLang="ru-RU" sz="2800" b="1">
              <a:solidFill>
                <a:schemeClr val="folHlink"/>
              </a:solidFill>
              <a:latin typeface="Verdana" panose="020B0604030504040204" pitchFamily="34" charset="0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0113" y="2667000"/>
            <a:ext cx="7862887" cy="3505200"/>
          </a:xfrm>
          <a:noFill/>
        </p:spPr>
        <p:txBody>
          <a:bodyPr/>
          <a:lstStyle/>
          <a:p>
            <a:pPr marL="0" indent="0"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uk-UA" altLang="ru-RU" smtClean="0"/>
              <a:t>Саме з цього витікає таке поняття як </a:t>
            </a:r>
            <a:r>
              <a:rPr lang="uk-UA" altLang="ru-RU" b="1" smtClean="0"/>
              <a:t>спеціалізація регіону, </a:t>
            </a:r>
            <a:r>
              <a:rPr lang="uk-UA" altLang="ru-RU" smtClean="0"/>
              <a:t>яка може бути як внутрішньою (виробництво товарів і послуг для задоволення регіональних потреб), так і зовнішньою (реалізація в інших регіонах).</a:t>
            </a:r>
            <a:br>
              <a:rPr lang="uk-UA" altLang="ru-RU" smtClean="0"/>
            </a:br>
            <a:endParaRPr lang="uk-UA" altLang="ru-RU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03779" name="AutoShape 3"/>
          <p:cNvSpPr>
            <a:spLocks noChangeArrowheads="1"/>
          </p:cNvSpPr>
          <p:nvPr/>
        </p:nvSpPr>
        <p:spPr bwMode="auto">
          <a:xfrm>
            <a:off x="838200" y="428625"/>
            <a:ext cx="8153400" cy="1476375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2800" b="1" dirty="0">
                <a:latin typeface="Arial" charset="0"/>
              </a:rPr>
              <a:t> За загальногосподарською діяльністю, всі регіони можна поділити на два типи:</a:t>
            </a:r>
            <a:br>
              <a:rPr lang="uk-UA" sz="2800" b="1" dirty="0">
                <a:latin typeface="Arial" charset="0"/>
              </a:rPr>
            </a:br>
            <a:endParaRPr lang="ru-RU" sz="28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2428875"/>
            <a:ext cx="8153400" cy="3743325"/>
          </a:xfrm>
        </p:spPr>
        <p:txBody>
          <a:bodyPr/>
          <a:lstStyle/>
          <a:p>
            <a:pPr marL="514350" indent="-514350" algn="just" eaLnBrk="1" hangingPunct="1">
              <a:spcBef>
                <a:spcPct val="30000"/>
              </a:spcBef>
              <a:buFont typeface="Wingdings" panose="05000000000000000000" pitchFamily="2" charset="2"/>
              <a:buAutoNum type="arabicParenR"/>
              <a:defRPr/>
            </a:pPr>
            <a:r>
              <a:rPr lang="uk-UA" sz="2400" b="1" dirty="0" smtClean="0"/>
              <a:t>Регіони екстраверти,</a:t>
            </a:r>
            <a:r>
              <a:rPr lang="uk-UA" sz="2400" dirty="0" smtClean="0"/>
              <a:t> які акумулюють великі фінансові ресурси, залучають значні інвестиції, у т.ч. іноземні, орієнтуються на виробництво експортної продукції і зовнішні ринки;</a:t>
            </a:r>
          </a:p>
          <a:p>
            <a:pPr marL="514350" indent="-514350" algn="just" eaLnBrk="1" hangingPunct="1">
              <a:spcBef>
                <a:spcPct val="30000"/>
              </a:spcBef>
              <a:buFont typeface="Wingdings" panose="05000000000000000000" pitchFamily="2" charset="2"/>
              <a:buAutoNum type="arabicParenR"/>
              <a:defRPr/>
            </a:pPr>
            <a:r>
              <a:rPr lang="uk-UA" sz="2400" dirty="0" smtClean="0"/>
              <a:t> </a:t>
            </a:r>
            <a:r>
              <a:rPr lang="uk-UA" sz="2400" b="1" dirty="0" smtClean="0"/>
              <a:t>Регіони інтроверти,</a:t>
            </a:r>
            <a:r>
              <a:rPr lang="uk-UA" sz="2400" dirty="0" smtClean="0"/>
              <a:t> які орієнтовані на внутрішні ринки і низький платоспроможний попит населення.</a:t>
            </a:r>
            <a:endParaRPr lang="ru-RU" sz="2400" dirty="0" smtClean="0"/>
          </a:p>
          <a:p>
            <a:pPr marL="514350" indent="-514350" algn="just" eaLnBrk="1" hangingPunct="1">
              <a:spcBef>
                <a:spcPct val="30000"/>
              </a:spcBef>
              <a:buFont typeface="Wingdings" panose="05000000000000000000" pitchFamily="2" charset="2"/>
              <a:buAutoNum type="arabicParenR"/>
              <a:defRPr/>
            </a:pPr>
            <a:endParaRPr lang="uk-UA" sz="2400" dirty="0" smtClean="0"/>
          </a:p>
          <a:p>
            <a:pPr marL="0" indent="0" algn="just" eaLnBrk="1" hangingPunct="1"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uk-UA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838200" y="642938"/>
            <a:ext cx="8153400" cy="1262062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ru-RU" sz="2800" b="1"/>
              <a:t>Функція регіонального управління</a:t>
            </a:r>
            <a:endParaRPr lang="ru-RU" altLang="ru-RU" sz="280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00125" y="2357438"/>
            <a:ext cx="7762875" cy="4286250"/>
          </a:xfrm>
        </p:spPr>
        <p:txBody>
          <a:bodyPr/>
          <a:lstStyle/>
          <a:p>
            <a:pPr marL="0" lvl="2" indent="0" algn="just" eaLnBrk="1" hangingPunct="1"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r>
              <a:rPr lang="uk-UA" sz="2400" dirty="0" smtClean="0"/>
              <a:t>головним завданням якої є відтворення регіону як соціально-економічної системи.</a:t>
            </a:r>
          </a:p>
          <a:p>
            <a:pPr marL="0" lvl="2" indent="0" algn="just" eaLnBrk="1" hangingPunct="1">
              <a:spcBef>
                <a:spcPct val="30000"/>
              </a:spcBef>
              <a:defRPr/>
            </a:pPr>
            <a:r>
              <a:rPr lang="uk-UA" sz="2400" dirty="0" smtClean="0">
                <a:solidFill>
                  <a:schemeClr val="accent4"/>
                </a:solidFill>
              </a:rPr>
              <a:t> </a:t>
            </a:r>
            <a:r>
              <a:rPr lang="uk-UA" sz="2400" b="1" dirty="0" smtClean="0"/>
              <a:t>планування, </a:t>
            </a:r>
          </a:p>
          <a:p>
            <a:pPr marL="0" lvl="2" indent="0" algn="just" eaLnBrk="1" hangingPunct="1">
              <a:spcBef>
                <a:spcPct val="30000"/>
              </a:spcBef>
              <a:defRPr/>
            </a:pPr>
            <a:r>
              <a:rPr lang="uk-UA" sz="2400" b="1" dirty="0" smtClean="0"/>
              <a:t>організація, </a:t>
            </a:r>
          </a:p>
          <a:p>
            <a:pPr marL="0" lvl="2" indent="0" algn="just" eaLnBrk="1" hangingPunct="1">
              <a:spcBef>
                <a:spcPct val="30000"/>
              </a:spcBef>
              <a:defRPr/>
            </a:pPr>
            <a:r>
              <a:rPr lang="uk-UA" sz="2400" b="1" dirty="0" smtClean="0"/>
              <a:t>облік, </a:t>
            </a:r>
          </a:p>
          <a:p>
            <a:pPr marL="0" lvl="2" indent="0" algn="just" eaLnBrk="1" hangingPunct="1">
              <a:spcBef>
                <a:spcPct val="30000"/>
              </a:spcBef>
              <a:defRPr/>
            </a:pPr>
            <a:r>
              <a:rPr lang="uk-UA" sz="2400" b="1" dirty="0" smtClean="0"/>
              <a:t>контроль, </a:t>
            </a:r>
          </a:p>
          <a:p>
            <a:pPr marL="0" lvl="2" indent="0" algn="just" eaLnBrk="1" hangingPunct="1">
              <a:spcBef>
                <a:spcPct val="30000"/>
              </a:spcBef>
              <a:defRPr/>
            </a:pPr>
            <a:r>
              <a:rPr lang="uk-UA" sz="2400" b="1" dirty="0" smtClean="0"/>
              <a:t>регулювання розвитку регіону.</a:t>
            </a:r>
            <a:r>
              <a:rPr lang="uk-UA" sz="2400" dirty="0" smtClean="0"/>
              <a:t/>
            </a:r>
            <a:br>
              <a:rPr lang="uk-UA" sz="2400" dirty="0" smtClean="0"/>
            </a:br>
            <a:endParaRPr lang="uk-UA" sz="2400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06851" name="AutoShape 3"/>
          <p:cNvSpPr>
            <a:spLocks noChangeArrowheads="1"/>
          </p:cNvSpPr>
          <p:nvPr/>
        </p:nvSpPr>
        <p:spPr bwMode="auto">
          <a:xfrm>
            <a:off x="838200" y="500063"/>
            <a:ext cx="8153400" cy="1404937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3200" b="1" dirty="0">
                <a:latin typeface="Arial" charset="0"/>
              </a:rPr>
              <a:t>Господарча</a:t>
            </a:r>
            <a:r>
              <a:rPr lang="ru-RU" sz="3200" b="1" dirty="0">
                <a:latin typeface="Arial" charset="0"/>
              </a:rPr>
              <a:t> </a:t>
            </a:r>
            <a:r>
              <a:rPr lang="uk-UA" sz="3200" b="1" dirty="0">
                <a:latin typeface="Arial" charset="0"/>
              </a:rPr>
              <a:t>функція</a:t>
            </a:r>
            <a:r>
              <a:rPr lang="ru-RU" sz="3200" b="1" dirty="0">
                <a:latin typeface="Arial" charset="0"/>
              </a:rPr>
              <a:t> </a:t>
            </a:r>
            <a:endParaRPr lang="ru-RU" sz="28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42938" y="2286000"/>
            <a:ext cx="8272462" cy="4343400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ru-RU" altLang="ru-RU" sz="2400" b="1" smtClean="0"/>
              <a:t>–</a:t>
            </a:r>
            <a:r>
              <a:rPr lang="ru-RU" altLang="ru-RU" sz="2400" smtClean="0"/>
              <a:t> </a:t>
            </a:r>
            <a:r>
              <a:rPr lang="uk-UA" altLang="ru-RU" smtClean="0"/>
              <a:t>має забезпечувати досягнення стабільного економічного зростання, ефективного використання виробничого і наукового потенціалу, створення в регіоні необхідної ринкової кон’єктури і конкуренції, а також його інвестиційної привабливості.</a:t>
            </a:r>
            <a:endParaRPr lang="uk-UA" altLang="ru-RU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4"/>
          <p:cNvSpPr>
            <a:spLocks noChangeArrowheads="1"/>
          </p:cNvSpPr>
          <p:nvPr/>
        </p:nvSpPr>
        <p:spPr bwMode="auto">
          <a:xfrm>
            <a:off x="1285875" y="2286000"/>
            <a:ext cx="69294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ru-RU" sz="2400"/>
              <a:t>Розвиток сучасної економіки пов'язаний з необхідністю забезпечення </a:t>
            </a:r>
            <a:r>
              <a:rPr lang="uk-UA" altLang="ru-RU" sz="2400" b="1"/>
              <a:t>ефективного управління на регіональному рівні.</a:t>
            </a:r>
            <a:r>
              <a:rPr lang="uk-UA" altLang="ru-RU" sz="2400"/>
              <a:t> </a:t>
            </a:r>
            <a:r>
              <a:rPr lang="uk-UA" altLang="ru-RU" sz="2400" b="1"/>
              <a:t>Предметом</a:t>
            </a:r>
            <a:r>
              <a:rPr lang="uk-UA" altLang="ru-RU" sz="2400"/>
              <a:t> такого управління є економіка регіону й всі процеси, які з цим пов’язані, а </a:t>
            </a:r>
            <a:r>
              <a:rPr lang="uk-UA" altLang="ru-RU" sz="2400" b="1"/>
              <a:t>об'єктом –</a:t>
            </a:r>
            <a:r>
              <a:rPr lang="uk-UA" altLang="ru-RU" sz="2400"/>
              <a:t> регіон. </a:t>
            </a:r>
            <a:endParaRPr lang="ru-RU" altLang="ru-RU" sz="2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07875" name="AutoShape 3"/>
          <p:cNvSpPr>
            <a:spLocks noChangeArrowheads="1"/>
          </p:cNvSpPr>
          <p:nvPr/>
        </p:nvSpPr>
        <p:spPr bwMode="auto">
          <a:xfrm>
            <a:off x="838200" y="428625"/>
            <a:ext cx="8153400" cy="1476375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3200" b="1" dirty="0">
                <a:latin typeface="Arial" charset="0"/>
              </a:rPr>
              <a:t>Демографічна функція </a:t>
            </a:r>
            <a:endParaRPr lang="uk-UA" sz="32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327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85813" y="2182813"/>
            <a:ext cx="7858125" cy="3416300"/>
          </a:xfrm>
          <a:noFill/>
        </p:spPr>
        <p:txBody>
          <a:bodyPr anchor="ctr">
            <a:spAutoFit/>
          </a:bodyPr>
          <a:lstStyle/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endParaRPr lang="uk-UA" altLang="ru-RU" sz="2400" smtClean="0"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endParaRPr lang="uk-UA" altLang="ru-RU" sz="2400" smtClean="0"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smtClean="0"/>
              <a:t>–</a:t>
            </a:r>
            <a:r>
              <a:rPr lang="ru-RU" altLang="ru-RU" smtClean="0"/>
              <a:t> </a:t>
            </a:r>
            <a:r>
              <a:rPr lang="uk-UA" altLang="ru-RU" smtClean="0"/>
              <a:t>включає забезпечення повної зайнятості населення в регіоні, активізацію соціальних факторів, що впливають на природний приріст і відтворення населення, формування трудового потенціалу регіону.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uk-UA" altLang="ru-RU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08899" name="AutoShape 3"/>
          <p:cNvSpPr>
            <a:spLocks noChangeArrowheads="1"/>
          </p:cNvSpPr>
          <p:nvPr/>
        </p:nvSpPr>
        <p:spPr bwMode="auto">
          <a:xfrm>
            <a:off x="857250" y="785813"/>
            <a:ext cx="8153400" cy="10668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ru-RU" sz="3200" b="1" dirty="0">
                <a:latin typeface="Arial" charset="0"/>
              </a:rPr>
              <a:t>До </a:t>
            </a:r>
            <a:r>
              <a:rPr lang="ru-RU" sz="3200" b="1" dirty="0" err="1">
                <a:latin typeface="Arial" charset="0"/>
              </a:rPr>
              <a:t>екологічної</a:t>
            </a:r>
            <a:r>
              <a:rPr lang="ru-RU" sz="3200" b="1" dirty="0">
                <a:latin typeface="Arial" charset="0"/>
              </a:rPr>
              <a:t> </a:t>
            </a:r>
            <a:r>
              <a:rPr lang="ru-RU" sz="3200" b="1" dirty="0" err="1">
                <a:latin typeface="Arial" charset="0"/>
              </a:rPr>
              <a:t>функції</a:t>
            </a:r>
            <a:r>
              <a:rPr lang="ru-RU" sz="3200" dirty="0">
                <a:latin typeface="Arial" charset="0"/>
              </a:rPr>
              <a:t> </a:t>
            </a:r>
            <a:endParaRPr lang="ru-RU" sz="3200" b="1" i="1" u="sng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2428875"/>
            <a:ext cx="8153400" cy="4095750"/>
          </a:xfrm>
        </p:spPr>
        <p:txBody>
          <a:bodyPr/>
          <a:lstStyle/>
          <a:p>
            <a:pPr marL="0" indent="0">
              <a:spcBef>
                <a:spcPts val="0"/>
              </a:spcBef>
              <a:defRPr/>
            </a:pPr>
            <a:r>
              <a:rPr lang="uk-UA" dirty="0" smtClean="0"/>
              <a:t>входять вирішення проблем, що пов’язані з утилізацією відходів, зниженням матеріаломісткості виробництва, очищенням води тощо.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uk-UA" dirty="0" smtClean="0"/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b="1" dirty="0" smtClean="0"/>
              <a:t>До соціально-побутової функції </a:t>
            </a:r>
            <a:r>
              <a:rPr lang="uk-UA" dirty="0" smtClean="0"/>
              <a:t>можна віднести вирішення завдань житлового будівництва і комунального господарства.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2743200"/>
            <a:ext cx="7620000" cy="3733800"/>
          </a:xfrm>
          <a:noFill/>
        </p:spPr>
        <p:txBody>
          <a:bodyPr/>
          <a:lstStyle/>
          <a:p>
            <a:pPr marL="0" indent="0"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uk-UA" altLang="ru-RU" b="1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819" name="Прямоугольник 4"/>
          <p:cNvSpPr>
            <a:spLocks noChangeArrowheads="1"/>
          </p:cNvSpPr>
          <p:nvPr/>
        </p:nvSpPr>
        <p:spPr bwMode="auto">
          <a:xfrm>
            <a:off x="928688" y="2500313"/>
            <a:ext cx="7786687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30000"/>
              </a:spcBef>
            </a:pPr>
            <a:r>
              <a:rPr lang="uk-UA" altLang="ru-RU" sz="2400" b="1"/>
              <a:t>Ступінь ефективності виконання регіонами вищеназваних функцій залежить від ряду факторів, а саме</a:t>
            </a:r>
            <a:r>
              <a:rPr lang="uk-UA" altLang="ru-RU" sz="2400"/>
              <a:t>: рівня розвитку народногосподарського комплексу, ступеню забезпеченості трудовими ресурсами і рівнем їх кваліфікації, унікальними властивостями регіону, ступеня забезпеченості регіону природними ресурсами і геополітичного положення регіону.</a:t>
            </a:r>
          </a:p>
          <a:p>
            <a:pPr algn="just" eaLnBrk="1" hangingPunct="1">
              <a:spcBef>
                <a:spcPct val="30000"/>
              </a:spcBef>
            </a:pPr>
            <a:endParaRPr lang="uk-UA" altLang="ru-RU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10947" name="AutoShape 3"/>
          <p:cNvSpPr>
            <a:spLocks noChangeArrowheads="1"/>
          </p:cNvSpPr>
          <p:nvPr/>
        </p:nvSpPr>
        <p:spPr bwMode="auto">
          <a:xfrm>
            <a:off x="838200" y="838200"/>
            <a:ext cx="8153400" cy="10668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3200" b="1" dirty="0">
                <a:latin typeface="Arial" charset="0"/>
              </a:rPr>
              <a:t>Систему територіального устрою держави </a:t>
            </a:r>
            <a:endParaRPr lang="uk-UA" sz="3200" b="1" i="1" u="sng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4375" y="2214563"/>
            <a:ext cx="8215313" cy="4429125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spcBef>
                <a:spcPct val="30000"/>
              </a:spcBef>
            </a:pPr>
            <a:r>
              <a:rPr lang="uk-UA" altLang="ru-RU" b="1" smtClean="0">
                <a:solidFill>
                  <a:srgbClr val="000000"/>
                </a:solidFill>
              </a:rPr>
              <a:t> </a:t>
            </a:r>
            <a:r>
              <a:rPr lang="uk-UA" altLang="ru-RU" smtClean="0"/>
              <a:t>слід розглядати як “каркасну” частину системи організації держави і суспільства взагалі та системи державного управління зокрема. З огляду на це, адміністративно-територіальна реформа має передбачати зміну обох складових: системи територіального устрою і системи територіальної організації влади в державі. </a:t>
            </a:r>
            <a:endParaRPr lang="uk-UA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468313" y="-55563"/>
            <a:ext cx="8351837" cy="56324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400" b="1">
                <a:cs typeface="Times New Roman" panose="02020603050405020304" pitchFamily="18" charset="0"/>
              </a:rPr>
              <a:t>Деякими особливостями територіального устрою України, які слід враховувати при проведенні реформи є:</a:t>
            </a:r>
          </a:p>
          <a:p>
            <a:pPr algn="just"/>
            <a:endParaRPr lang="ru-RU" altLang="ru-RU" sz="2400"/>
          </a:p>
          <a:p>
            <a:pPr algn="just"/>
            <a:r>
              <a:rPr lang="uk-UA" altLang="ru-RU" sz="2400">
                <a:cs typeface="Times New Roman" panose="02020603050405020304" pitchFamily="18" charset="0"/>
              </a:rPr>
              <a:t>І. </a:t>
            </a:r>
            <a:r>
              <a:rPr lang="uk-UA" altLang="ru-RU" sz="2400" b="1">
                <a:cs typeface="Times New Roman" panose="02020603050405020304" pitchFamily="18" charset="0"/>
              </a:rPr>
              <a:t>Формування територіального устрою є тривалим процесом, </a:t>
            </a:r>
            <a:r>
              <a:rPr lang="uk-UA" altLang="ru-RU" sz="2400">
                <a:cs typeface="Times New Roman" panose="02020603050405020304" pitchFamily="18" charset="0"/>
              </a:rPr>
              <a:t>який поєднує як елементи природного відособлення територій, кожна з яких об’єднується власною системою господарських, соціальних, культурних зв’язків, транспортних комунікацій, а в окремих випадках, особливостями етнічного і конфесійного складу населення, так і заходи, ініційовані органами влади, зацікавленими в структуруванні території, впорядкуванні її організації з метою вдосконалення системи управління, підвищення ефективності фіскальної політики.</a:t>
            </a:r>
            <a:endParaRPr lang="uk-UA" altLang="ru-RU" sz="2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395288" y="317500"/>
            <a:ext cx="8424862" cy="5632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2400">
                <a:cs typeface="Times New Roman" panose="02020603050405020304" pitchFamily="18" charset="0"/>
              </a:rPr>
              <a:t>ІІ. </a:t>
            </a:r>
            <a:r>
              <a:rPr lang="uk-UA" altLang="ru-RU" sz="2400" b="1">
                <a:cs typeface="Times New Roman" panose="02020603050405020304" pitchFamily="18" charset="0"/>
              </a:rPr>
              <a:t>Територіальний устрій держави характеризується універсальними системними ознаками:</a:t>
            </a:r>
            <a:r>
              <a:rPr lang="uk-UA" altLang="ru-RU" sz="2400">
                <a:cs typeface="Times New Roman" panose="02020603050405020304" pitchFamily="18" charset="0"/>
              </a:rPr>
              <a:t> цілісністю, структурністю, тісними взаємозв’язками системи із зовнішнім середовищем, ієрархічністю. </a:t>
            </a:r>
            <a:br>
              <a:rPr lang="uk-UA" altLang="ru-RU" sz="2400">
                <a:cs typeface="Times New Roman" panose="02020603050405020304" pitchFamily="18" charset="0"/>
              </a:rPr>
            </a:br>
            <a:r>
              <a:rPr lang="uk-UA" altLang="ru-RU" sz="2400" b="1">
                <a:cs typeface="Times New Roman" panose="02020603050405020304" pitchFamily="18" charset="0"/>
              </a:rPr>
              <a:t>Цілісність </a:t>
            </a:r>
            <a:r>
              <a:rPr lang="uk-UA" altLang="ru-RU" sz="2400">
                <a:cs typeface="Times New Roman" panose="02020603050405020304" pitchFamily="18" charset="0"/>
              </a:rPr>
              <a:t>означає принципову неможливість зведення властивостей системи до суми властивостей її елементів, появу нової якості, яка не є характерною для жодного з її окремих елементів. </a:t>
            </a:r>
            <a:br>
              <a:rPr lang="uk-UA" altLang="ru-RU" sz="2400">
                <a:cs typeface="Times New Roman" panose="02020603050405020304" pitchFamily="18" charset="0"/>
              </a:rPr>
            </a:br>
            <a:r>
              <a:rPr lang="uk-UA" altLang="ru-RU" sz="2400" b="1">
                <a:cs typeface="Times New Roman" panose="02020603050405020304" pitchFamily="18" charset="0"/>
              </a:rPr>
              <a:t>Структурність –</a:t>
            </a:r>
            <a:r>
              <a:rPr lang="uk-UA" altLang="ru-RU" sz="2400">
                <a:cs typeface="Times New Roman" panose="02020603050405020304" pitchFamily="18" charset="0"/>
              </a:rPr>
              <a:t> це зумовленість поведінки системи поведінкою її окремих елементів і властивостями її структури.</a:t>
            </a:r>
            <a:br>
              <a:rPr lang="uk-UA" altLang="ru-RU" sz="2400">
                <a:cs typeface="Times New Roman" panose="02020603050405020304" pitchFamily="18" charset="0"/>
              </a:rPr>
            </a:br>
            <a:r>
              <a:rPr lang="uk-UA" altLang="ru-RU" sz="2400" b="1">
                <a:cs typeface="Times New Roman" panose="02020603050405020304" pitchFamily="18" charset="0"/>
              </a:rPr>
              <a:t>Ієрархічність</a:t>
            </a:r>
            <a:r>
              <a:rPr lang="uk-UA" altLang="ru-RU" sz="2400">
                <a:cs typeface="Times New Roman" panose="02020603050405020304" pitchFamily="18" charset="0"/>
              </a:rPr>
              <a:t> системи означає, що кожен її компонент може бути поданий як система, а кожна система, у свою чергу, як елемент більш широкої системи.</a:t>
            </a:r>
            <a:endParaRPr lang="uk-UA" altLang="ru-RU" sz="2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250825" y="1557338"/>
            <a:ext cx="8569325" cy="4154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400">
                <a:cs typeface="Times New Roman" panose="02020603050405020304" pitchFamily="18" charset="0"/>
              </a:rPr>
              <a:t>ІІІ. </a:t>
            </a:r>
            <a:r>
              <a:rPr lang="uk-UA" altLang="ru-RU" sz="2400" b="1">
                <a:cs typeface="Times New Roman" panose="02020603050405020304" pitchFamily="18" charset="0"/>
              </a:rPr>
              <a:t>В унітарних державах система територіального устрою охоплює всю територію країни, відповідно до неї створюється система органів державного управління та місцевого самоврядування.</a:t>
            </a:r>
            <a:r>
              <a:rPr lang="uk-UA" altLang="ru-RU" sz="2400">
                <a:cs typeface="Times New Roman" panose="02020603050405020304" pitchFamily="18" charset="0"/>
              </a:rPr>
              <a:t> В унітарних державах територіальний устрій визначається центральними органами влади. Він формується та змінюється виключно офіційно, на правовій основі, що означає необхідність управління процесом реформування територіального устрою, що, в свою чергу, вимагає існування певної державної політики розвитку територіальної системи. </a:t>
            </a:r>
            <a:endParaRPr lang="uk-UA" altLang="ru-RU" sz="2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ChangeArrowheads="1"/>
          </p:cNvSpPr>
          <p:nvPr/>
        </p:nvSpPr>
        <p:spPr bwMode="auto">
          <a:xfrm>
            <a:off x="395288" y="1416050"/>
            <a:ext cx="8424862" cy="3416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400">
                <a:cs typeface="Times New Roman" panose="02020603050405020304" pitchFamily="18" charset="0"/>
              </a:rPr>
              <a:t>ІV. </a:t>
            </a:r>
            <a:r>
              <a:rPr lang="uk-UA" altLang="ru-RU" sz="2400" b="1">
                <a:cs typeface="Times New Roman" panose="02020603050405020304" pitchFamily="18" charset="0"/>
              </a:rPr>
              <a:t>Територіальний устрій тримається на відносинах із здійснення публічної влади (державної або місцевого самоврядування).</a:t>
            </a:r>
            <a:r>
              <a:rPr lang="uk-UA" altLang="ru-RU" sz="2400">
                <a:cs typeface="Times New Roman" panose="02020603050405020304" pitchFamily="18" charset="0"/>
              </a:rPr>
              <a:t> Елементами, що утворюють систему територіального устрою є функціональні елементи (структурні центри, одиниці управління), об’єднані зв’язками між суб’єктами владних відносин вищих і нижчих рівнів. Слід зазначити, що саме за типом взаємовідносин центру з територіями розрізняються типи держав.</a:t>
            </a:r>
            <a:endParaRPr lang="uk-UA" altLang="ru-RU" sz="24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ChangeArrowheads="1"/>
          </p:cNvSpPr>
          <p:nvPr/>
        </p:nvSpPr>
        <p:spPr bwMode="auto">
          <a:xfrm>
            <a:off x="395288" y="1460500"/>
            <a:ext cx="8424862" cy="2676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400">
                <a:cs typeface="Times New Roman" panose="02020603050405020304" pitchFamily="18" charset="0"/>
              </a:rPr>
              <a:t>V. </a:t>
            </a:r>
            <a:r>
              <a:rPr lang="uk-UA" altLang="ru-RU" sz="2400" b="1">
                <a:cs typeface="Times New Roman" panose="02020603050405020304" pitchFamily="18" charset="0"/>
              </a:rPr>
              <a:t>На основі територіального устрою формуються економічна структура держави,</a:t>
            </a:r>
            <a:r>
              <a:rPr lang="uk-UA" altLang="ru-RU" sz="2400">
                <a:cs typeface="Times New Roman" panose="02020603050405020304" pitchFamily="18" charset="0"/>
              </a:rPr>
              <a:t> розвиток зв’язків між суб’єктами господарської діяльності, системи розселення, соціальної інфраструктури, а також системи багатьох громадських організацій. Таким чином, зміна територіального устрою викличе необхідність змін у всіх інших системах держави.</a:t>
            </a:r>
            <a:endParaRPr lang="uk-UA" altLang="ru-RU" sz="24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рямоугольник 1"/>
          <p:cNvSpPr>
            <a:spLocks noChangeArrowheads="1"/>
          </p:cNvSpPr>
          <p:nvPr/>
        </p:nvSpPr>
        <p:spPr bwMode="auto">
          <a:xfrm>
            <a:off x="900113" y="1196975"/>
            <a:ext cx="7343775" cy="3786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400"/>
              <a:t>VІ. </a:t>
            </a:r>
            <a:r>
              <a:rPr lang="uk-UA" altLang="ru-RU" sz="2400" b="1"/>
              <a:t>Територіальний устрій на сучасному етапі став вагомим чинником територіальної організації соціально-економічного простору держави.</a:t>
            </a:r>
            <a:r>
              <a:rPr lang="uk-UA" altLang="ru-RU" sz="2400"/>
              <a:t> Тому діючий за командно-адміністративної системи принцип відповідності систем територіального устрою та економічного районування вимагає критичного перегляду, в умовах надзвичайно динамічного економічного розвитку, який значною мірою залежить від змін світової економічної кон’юнктури.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3"/>
          <p:cNvSpPr>
            <a:spLocks noGrp="1"/>
          </p:cNvSpPr>
          <p:nvPr>
            <p:ph idx="1"/>
          </p:nvPr>
        </p:nvSpPr>
        <p:spPr>
          <a:xfrm>
            <a:off x="971550" y="1484313"/>
            <a:ext cx="7559675" cy="4602162"/>
          </a:xfrm>
          <a:solidFill>
            <a:schemeClr val="bg1"/>
          </a:solidFill>
        </p:spPr>
        <p:txBody>
          <a:bodyPr/>
          <a:lstStyle/>
          <a:p>
            <a:pPr marL="0" indent="0" algn="just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uk-UA" altLang="ru-RU" b="1" smtClean="0"/>
              <a:t>Регіон –</a:t>
            </a:r>
            <a:r>
              <a:rPr lang="uk-UA" altLang="ru-RU" smtClean="0"/>
              <a:t> це територіально спеціалізована й адміністративно визначена частина території країни, що характеризується цілісністю відтворювального процесу і єдиною системою управління. Регіон відзначається спільністю природних, соціально-економічних, національно-культурних та інших умов. Регіон є складною соціально-економічною системою.</a:t>
            </a:r>
            <a:endParaRPr lang="ru-RU" altLang="ru-RU" smtClean="0"/>
          </a:p>
          <a:p>
            <a:pPr marL="0" indent="0" algn="just">
              <a:spcBef>
                <a:spcPct val="0"/>
              </a:spcBef>
              <a:buFont typeface="Wingdings" panose="05000000000000000000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250825" y="889000"/>
            <a:ext cx="8497888" cy="3786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400">
                <a:cs typeface="Times New Roman" panose="02020603050405020304" pitchFamily="18" charset="0"/>
              </a:rPr>
              <a:t>VII. </a:t>
            </a:r>
            <a:r>
              <a:rPr lang="uk-UA" altLang="ru-RU" sz="2400" b="1">
                <a:cs typeface="Times New Roman" panose="02020603050405020304" pitchFamily="18" charset="0"/>
              </a:rPr>
              <a:t>Система територіального устрою держави характеризується певною стійкістю, що забезпечується насамперед структурними взаємозв’язками.</a:t>
            </a:r>
            <a:r>
              <a:rPr lang="uk-UA" altLang="ru-RU" sz="2400">
                <a:cs typeface="Times New Roman" panose="02020603050405020304" pitchFamily="18" charset="0"/>
              </a:rPr>
              <a:t> Ця властивість означає збереження стійкості системи територіального устрою в умовах диференційованого впливу на окремі її складові. Стійкість системи територіального устрою є базовою складовою стійкості державної влади. Водночас стійкість передбачає певну протидію, несприйнятливість тих чи інших заходів адміністративно-територіальної реформи. </a:t>
            </a:r>
            <a:endParaRPr lang="uk-UA" altLang="ru-RU" sz="24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6370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400">
                <a:cs typeface="Times New Roman" panose="02020603050405020304" pitchFamily="18" charset="0"/>
              </a:rPr>
              <a:t>VIII. </a:t>
            </a:r>
            <a:r>
              <a:rPr lang="uk-UA" altLang="ru-RU" sz="2400" b="1">
                <a:cs typeface="Times New Roman" panose="02020603050405020304" pitchFamily="18" charset="0"/>
              </a:rPr>
              <a:t>Практична реалізація адміністративно-територіальної реформи вимагає врахування властивості територіального устрою, яку дослідники називають “обмеженість ефекту реформування”.</a:t>
            </a:r>
            <a:r>
              <a:rPr lang="uk-UA" altLang="ru-RU" sz="2400">
                <a:cs typeface="Times New Roman" panose="02020603050405020304" pitchFamily="18" charset="0"/>
              </a:rPr>
              <a:t> Ця властивість виходить з того, що </a:t>
            </a:r>
            <a:r>
              <a:rPr lang="uk-UA" altLang="ru-RU" sz="2400" b="1">
                <a:cs typeface="Times New Roman" panose="02020603050405020304" pitchFamily="18" charset="0"/>
              </a:rPr>
              <a:t>а) територіальний устрій держави –</a:t>
            </a:r>
            <a:r>
              <a:rPr lang="uk-UA" altLang="ru-RU" sz="2400">
                <a:cs typeface="Times New Roman" panose="02020603050405020304" pitchFamily="18" charset="0"/>
              </a:rPr>
              <a:t> це відносно консервативна система державного устрою з дуже обмеженою кількістю параметрів, які можуть бути революційно змінені; </a:t>
            </a:r>
            <a:r>
              <a:rPr lang="uk-UA" altLang="ru-RU" sz="2400" b="1">
                <a:cs typeface="Times New Roman" panose="02020603050405020304" pitchFamily="18" charset="0"/>
              </a:rPr>
              <a:t>б) реформа територіального устрою за своєю суттю є комплексним впливом на систему державного устрою в цілому;</a:t>
            </a:r>
            <a:r>
              <a:rPr lang="uk-UA" altLang="ru-RU" sz="2400">
                <a:cs typeface="Times New Roman" panose="02020603050405020304" pitchFamily="18" charset="0"/>
              </a:rPr>
              <a:t> </a:t>
            </a:r>
            <a:r>
              <a:rPr lang="uk-UA" altLang="ru-RU" sz="2400" b="1">
                <a:cs typeface="Times New Roman" panose="02020603050405020304" pitchFamily="18" charset="0"/>
              </a:rPr>
              <a:t>в) у рамках цього впливу зміни в територіальному устрої держави як такому можуть відігравати не першочергову роль,</a:t>
            </a:r>
            <a:r>
              <a:rPr lang="uk-UA" altLang="ru-RU" sz="2400">
                <a:cs typeface="Times New Roman" panose="02020603050405020304" pitchFamily="18" charset="0"/>
              </a:rPr>
              <a:t> а лише слугувати приводом або каталізатором змін, на які власне і були спрямовані перетворення; </a:t>
            </a:r>
            <a:r>
              <a:rPr lang="uk-UA" altLang="ru-RU" sz="2400" b="1">
                <a:cs typeface="Times New Roman" panose="02020603050405020304" pitchFamily="18" charset="0"/>
              </a:rPr>
              <a:t>г) у процесі перетворення територіального устрою необхідно долати опір усієї цільової системи публічних інститутів внутрідержавних відносин.</a:t>
            </a:r>
            <a:endParaRPr lang="uk-UA" altLang="ru-RU" sz="24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11971" name="AutoShape 3"/>
          <p:cNvSpPr>
            <a:spLocks noChangeArrowheads="1"/>
          </p:cNvSpPr>
          <p:nvPr/>
        </p:nvSpPr>
        <p:spPr bwMode="auto">
          <a:xfrm>
            <a:off x="827088" y="0"/>
            <a:ext cx="7993062" cy="19050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2800" b="1" dirty="0">
                <a:latin typeface="Arial" charset="0"/>
              </a:rPr>
              <a:t>Основними засадами адміністративно-територіальної реформи в Україні мають стати:</a:t>
            </a:r>
            <a:r>
              <a:rPr lang="ru-RU" sz="3200" b="1" dirty="0">
                <a:latin typeface="Arial" charset="0"/>
              </a:rPr>
              <a:t/>
            </a:r>
            <a:br>
              <a:rPr lang="ru-RU" sz="3200" b="1" dirty="0">
                <a:latin typeface="Arial" charset="0"/>
              </a:rPr>
            </a:br>
            <a:endParaRPr lang="ru-RU" sz="32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375650" cy="4729162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uk-UA" altLang="ru-RU" sz="2000" smtClean="0"/>
              <a:t/>
            </a:r>
            <a:br>
              <a:rPr lang="uk-UA" altLang="ru-RU" sz="2000" smtClean="0"/>
            </a:br>
            <a:r>
              <a:rPr lang="uk-UA" altLang="ru-RU" sz="2000" smtClean="0"/>
              <a:t>– децентралізація;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uk-UA" altLang="ru-RU" sz="2000" smtClean="0"/>
              <a:t>- комплексне врегулювання відносин між місцевими органами державної влади та органами місцевого самоврядування;</a:t>
            </a:r>
            <a:br>
              <a:rPr lang="uk-UA" altLang="ru-RU" sz="2000" smtClean="0"/>
            </a:br>
            <a:r>
              <a:rPr lang="uk-UA" altLang="ru-RU" sz="2000" smtClean="0"/>
              <a:t>– укрупнення масштабу адміністративно-територіальних;</a:t>
            </a:r>
            <a:br>
              <a:rPr lang="uk-UA" altLang="ru-RU" sz="2000" smtClean="0"/>
            </a:br>
            <a:r>
              <a:rPr lang="uk-UA" altLang="ru-RU" sz="2000" smtClean="0"/>
              <a:t>– принцип перспективності – врахування прогнозів розвитку та розміщення продуктивних сил таким чином, щоб адміністративно-територіальні утворення мали достатній потенціал для подальшого соціально-економічного розвитку;</a:t>
            </a:r>
            <a:br>
              <a:rPr lang="uk-UA" altLang="ru-RU" sz="2000" smtClean="0"/>
            </a:br>
            <a:r>
              <a:rPr lang="uk-UA" altLang="ru-RU" sz="2000" smtClean="0"/>
              <a:t>– врахування особливостей регіональних систем розселення та прогнозів їхнього</a:t>
            </a:r>
            <a:r>
              <a:rPr lang="en-US" altLang="ru-RU" sz="2000" smtClean="0"/>
              <a:t> </a:t>
            </a:r>
            <a:r>
              <a:rPr lang="uk-UA" altLang="ru-RU" sz="2000" smtClean="0"/>
              <a:t>розвитку;</a:t>
            </a:r>
            <a:br>
              <a:rPr lang="uk-UA" altLang="ru-RU" sz="2000" smtClean="0"/>
            </a:br>
            <a:r>
              <a:rPr lang="uk-UA" altLang="ru-RU" sz="2000" smtClean="0"/>
              <a:t>– поетапність проведення реформи, розпочинаючи її з низової ланки і закінчуючи</a:t>
            </a:r>
            <a:r>
              <a:rPr lang="en-US" altLang="ru-RU" sz="2000" smtClean="0"/>
              <a:t> </a:t>
            </a:r>
            <a:r>
              <a:rPr lang="uk-UA" altLang="ru-RU" sz="2000" smtClean="0"/>
              <a:t>регіональною;</a:t>
            </a:r>
            <a:br>
              <a:rPr lang="uk-UA" altLang="ru-RU" sz="2000" smtClean="0"/>
            </a:br>
            <a:r>
              <a:rPr lang="uk-UA" altLang="ru-RU" sz="2000" smtClean="0"/>
              <a:t>– науково-методичне опрацювання всього комплексу питань адміністративно-територіальної реформи до початку її здійснення.</a:t>
            </a:r>
            <a:endParaRPr lang="ru-RU" altLang="ru-RU" sz="2000" b="1" smtClean="0"/>
          </a:p>
          <a:p>
            <a:pPr marL="0" indent="0"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uk-UA" altLang="ru-RU" sz="20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12995" name="AutoShape 3"/>
          <p:cNvSpPr>
            <a:spLocks noChangeArrowheads="1"/>
          </p:cNvSpPr>
          <p:nvPr/>
        </p:nvSpPr>
        <p:spPr bwMode="auto">
          <a:xfrm>
            <a:off x="838200" y="285750"/>
            <a:ext cx="8153400" cy="161925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3200" b="1" dirty="0">
                <a:latin typeface="Arial" charset="0"/>
              </a:rPr>
              <a:t>Основними структурними підсистемами регіону є виробнича і невиробнича сфери. </a:t>
            </a:r>
            <a:endParaRPr lang="uk-UA" sz="32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7924800" cy="4343400"/>
          </a:xfrm>
          <a:noFill/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uk-UA" altLang="ru-RU" b="1" smtClean="0">
                <a:solidFill>
                  <a:srgbClr val="000000"/>
                </a:solidFill>
              </a:rPr>
              <a:t> 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uk-UA" altLang="ru-RU" sz="2400" b="1" smtClean="0">
              <a:solidFill>
                <a:srgbClr val="000000"/>
              </a:solidFill>
            </a:endParaRPr>
          </a:p>
        </p:txBody>
      </p:sp>
      <p:sp>
        <p:nvSpPr>
          <p:cNvPr id="32773" name="Прямоугольник 4"/>
          <p:cNvSpPr>
            <a:spLocks noChangeArrowheads="1"/>
          </p:cNvSpPr>
          <p:nvPr/>
        </p:nvSpPr>
        <p:spPr bwMode="auto">
          <a:xfrm>
            <a:off x="827088" y="2492375"/>
            <a:ext cx="7993062" cy="2678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uk-UA" sz="2400" b="1" dirty="0">
                <a:latin typeface="Arial" charset="0"/>
              </a:rPr>
              <a:t>Кожна з них представлена галузевим складом</a:t>
            </a:r>
            <a:r>
              <a:rPr lang="uk-UA" sz="2400" dirty="0">
                <a:latin typeface="Arial" charset="0"/>
              </a:rPr>
              <a:t>.</a:t>
            </a:r>
            <a:endParaRPr lang="ru-RU" sz="2400" b="1" dirty="0">
              <a:latin typeface="Arial" charset="0"/>
            </a:endParaRPr>
          </a:p>
          <a:p>
            <a:pPr>
              <a:defRPr/>
            </a:pPr>
            <a:r>
              <a:rPr lang="uk-UA" sz="2400" b="1" dirty="0">
                <a:latin typeface="Arial" charset="0"/>
              </a:rPr>
              <a:t>Галузь представлена в регіоні окремими елементами:</a:t>
            </a:r>
            <a:r>
              <a:rPr lang="uk-UA" sz="2400" dirty="0">
                <a:latin typeface="Arial" charset="0"/>
              </a:rPr>
              <a:t> підприємствами, фірмами, акціонерними товариствами, організаціями та установами, тобто певними інституційними одиницями, які утворюють підприємницьку структуру. </a:t>
            </a:r>
            <a:endParaRPr lang="ru-RU" sz="2400" b="1" dirty="0">
              <a:latin typeface="Arial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ru-RU" sz="2400" dirty="0">
              <a:latin typeface="Arial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26307" name="AutoShape 3"/>
          <p:cNvSpPr>
            <a:spLocks noChangeArrowheads="1"/>
          </p:cNvSpPr>
          <p:nvPr/>
        </p:nvSpPr>
        <p:spPr bwMode="auto">
          <a:xfrm>
            <a:off x="838200" y="838200"/>
            <a:ext cx="8153400" cy="10668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3200" b="1" dirty="0">
                <a:latin typeface="Arial" charset="0"/>
              </a:rPr>
              <a:t>Галузь</a:t>
            </a:r>
            <a:endParaRPr lang="ru-RU" sz="32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4710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42988" y="2662238"/>
            <a:ext cx="7743825" cy="1938337"/>
          </a:xfrm>
          <a:noFill/>
        </p:spPr>
        <p:txBody>
          <a:bodyPr anchor="ctr">
            <a:spAutoFit/>
          </a:bodyPr>
          <a:lstStyle/>
          <a:p>
            <a:pPr marL="0" indent="0"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uk-UA" altLang="ru-RU" sz="2400" smtClean="0"/>
              <a:t> сукупність підприємств, пов'язаних виконанням постійної функції в системі суспільного відтворення,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uk-UA" altLang="ru-RU" sz="2400" smtClean="0"/>
              <a:t> певний вид господарської діяльності, 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uk-UA" altLang="ru-RU" sz="2400" smtClean="0"/>
              <a:t>сукупність якісно однорідних господарських одиниць.</a:t>
            </a:r>
            <a:endParaRPr lang="uk-UA" altLang="ru-RU" sz="240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27331" name="AutoShape 3"/>
          <p:cNvSpPr>
            <a:spLocks noChangeArrowheads="1"/>
          </p:cNvSpPr>
          <p:nvPr/>
        </p:nvSpPr>
        <p:spPr bwMode="auto">
          <a:xfrm>
            <a:off x="838200" y="214313"/>
            <a:ext cx="8153400" cy="1690687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endParaRPr lang="uk-UA" sz="3200" b="1" dirty="0">
              <a:latin typeface="Arial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uk-UA" sz="3200" b="1" dirty="0">
                <a:latin typeface="Arial" charset="0"/>
              </a:rPr>
              <a:t>Критерії, на основі яких підприємства групуються в галузь, найрізноманітніші:</a:t>
            </a:r>
            <a:r>
              <a:rPr lang="uk-UA" sz="3200" dirty="0">
                <a:latin typeface="Arial" charset="0"/>
              </a:rPr>
              <a:t> </a:t>
            </a:r>
            <a:endParaRPr lang="ru-RU" sz="32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2214563"/>
            <a:ext cx="8520112" cy="4643437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uk-UA" altLang="ru-RU" sz="2400" b="1" smtClean="0">
                <a:solidFill>
                  <a:srgbClr val="000000"/>
                </a:solidFill>
              </a:rPr>
              <a:t> </a:t>
            </a:r>
            <a:r>
              <a:rPr lang="uk-UA" altLang="ru-RU" sz="2400" smtClean="0"/>
              <a:t>спільність технологічного процесу (хімічна промисловість), 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uk-UA" altLang="ru-RU" sz="2400" smtClean="0"/>
              <a:t>спільність процесу й продукту (металургія), 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uk-UA" altLang="ru-RU" sz="2400" smtClean="0"/>
              <a:t>спільність сировинної бази (лісова й деревообробна промисловість),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uk-UA" altLang="ru-RU" sz="2400" smtClean="0"/>
              <a:t> спільність споживача (текстильна, харчова). 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uk-UA" altLang="ru-RU" sz="2400" smtClean="0"/>
              <a:t>Є галузі, які кілька видів продукту переробляють в один (електроенергетика), а є галузі одноресурсні, але із широкою гамою товарів, які вони випускають (нафтопереробна промисловість).</a:t>
            </a:r>
            <a:endParaRPr lang="ru-RU" altLang="ru-RU" sz="2400" smtClean="0"/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</a:pPr>
            <a:endParaRPr lang="uk-UA" altLang="ru-RU" sz="24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28355" name="AutoShape 3"/>
          <p:cNvSpPr>
            <a:spLocks noChangeArrowheads="1"/>
          </p:cNvSpPr>
          <p:nvPr/>
        </p:nvSpPr>
        <p:spPr bwMode="auto">
          <a:xfrm>
            <a:off x="838200" y="838200"/>
            <a:ext cx="8153400" cy="10668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3200" b="1" dirty="0">
                <a:latin typeface="Arial" charset="0"/>
              </a:rPr>
              <a:t>Виробнича сфера економіки України включає 8 великих секторів:</a:t>
            </a:r>
            <a:r>
              <a:rPr lang="uk-UA" sz="3200" dirty="0">
                <a:latin typeface="Arial" charset="0"/>
              </a:rPr>
              <a:t> </a:t>
            </a:r>
            <a:endParaRPr lang="ru-RU" sz="3200" b="1" i="1" u="sng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4375" y="2214563"/>
            <a:ext cx="8215313" cy="4643437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uk-UA" altLang="ru-RU" b="1" smtClean="0">
                <a:solidFill>
                  <a:srgbClr val="000000"/>
                </a:solidFill>
              </a:rPr>
              <a:t> </a:t>
            </a:r>
            <a:r>
              <a:rPr lang="uk-UA" altLang="ru-RU" sz="2400" smtClean="0"/>
              <a:t>промисловість, 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uk-UA" altLang="ru-RU" sz="2400" smtClean="0"/>
              <a:t> будівництво, 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uk-UA" altLang="ru-RU" sz="2400" smtClean="0"/>
              <a:t> сільське господарство й лісове господарство – (безпосередньо виготовляють продукцію),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uk-UA" altLang="ru-RU" sz="2400" smtClean="0"/>
              <a:t> транспорт і зв'язок, 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uk-UA" altLang="ru-RU" sz="2400" smtClean="0"/>
              <a:t> торгівля, 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uk-UA" altLang="ru-RU" sz="2400" smtClean="0"/>
              <a:t> громадське харчування, 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uk-UA" altLang="ru-RU" sz="2400" smtClean="0"/>
              <a:t> матеріально-технічне постачання, заготівля й збут (доводять цю продукцію до споживача). </a:t>
            </a:r>
            <a:endParaRPr lang="ru-RU" altLang="ru-RU" sz="2400" smtClean="0"/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</a:pPr>
            <a:endParaRPr lang="uk-UA" altLang="ru-RU" sz="24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29379" name="AutoShape 3"/>
          <p:cNvSpPr>
            <a:spLocks noChangeArrowheads="1"/>
          </p:cNvSpPr>
          <p:nvPr/>
        </p:nvSpPr>
        <p:spPr bwMode="auto">
          <a:xfrm>
            <a:off x="838200" y="838200"/>
            <a:ext cx="8153400" cy="10668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3600" b="1" dirty="0">
                <a:latin typeface="Arial" charset="0"/>
              </a:rPr>
              <a:t>У невиробничій сфері виділяються дві групи галузей</a:t>
            </a:r>
            <a:endParaRPr lang="ru-RU" sz="66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667750" cy="4868862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spcBef>
                <a:spcPct val="30000"/>
              </a:spcBef>
            </a:pPr>
            <a:r>
              <a:rPr lang="uk-UA" altLang="ru-RU" b="1" smtClean="0">
                <a:solidFill>
                  <a:srgbClr val="000000"/>
                </a:solidFill>
              </a:rPr>
              <a:t> </a:t>
            </a:r>
            <a:r>
              <a:rPr lang="uk-UA" altLang="ru-RU" sz="2400" smtClean="0"/>
              <a:t>які надають матеріальні й нематеріальні послуги населенню, </a:t>
            </a:r>
          </a:p>
          <a:p>
            <a:pPr marL="0" indent="0" algn="just" eaLnBrk="1" hangingPunct="1">
              <a:spcBef>
                <a:spcPct val="30000"/>
              </a:spcBef>
            </a:pPr>
            <a:r>
              <a:rPr lang="uk-UA" altLang="ru-RU" sz="2400" smtClean="0"/>
              <a:t> галузі, які обслуговують суспільство в цілому.</a:t>
            </a:r>
          </a:p>
          <a:p>
            <a:pPr marL="0" indent="0"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uk-UA" altLang="ru-RU" sz="2400" b="1" smtClean="0"/>
              <a:t>До першої групи належать:</a:t>
            </a:r>
            <a:r>
              <a:rPr lang="uk-UA" altLang="ru-RU" sz="2400" smtClean="0"/>
              <a:t> житлово-комунальне господарство, побутове обслуговування, соціальне забезпечення й страхування, охорона здоров'я, фізична культура і спорт, освіта, культура, мистецтво. </a:t>
            </a:r>
          </a:p>
          <a:p>
            <a:pPr marL="0" indent="0"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uk-UA" altLang="ru-RU" sz="2400" b="1" smtClean="0"/>
              <a:t>До другої групи належать:</a:t>
            </a:r>
            <a:r>
              <a:rPr lang="uk-UA" altLang="ru-RU" sz="2400" smtClean="0"/>
              <a:t> державне управління, керування суспільними й кооперативними організаціями, військовий (оборонний) комплекс, охорона громадського порядку.</a:t>
            </a:r>
            <a:endParaRPr lang="uk-UA" altLang="ru-RU" sz="24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30403" name="AutoShape 3"/>
          <p:cNvSpPr>
            <a:spLocks noChangeArrowheads="1"/>
          </p:cNvSpPr>
          <p:nvPr/>
        </p:nvSpPr>
        <p:spPr bwMode="auto">
          <a:xfrm>
            <a:off x="838200" y="838200"/>
            <a:ext cx="8153400" cy="10668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3600" b="1" dirty="0">
                <a:latin typeface="Arial" charset="0"/>
              </a:rPr>
              <a:t>У функціональній структурі регіону виділяють</a:t>
            </a:r>
            <a:endParaRPr lang="ru-RU" sz="66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512175" cy="4560887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spcBef>
                <a:spcPct val="30000"/>
              </a:spcBef>
            </a:pPr>
            <a:r>
              <a:rPr lang="uk-UA" altLang="ru-RU" sz="2400" b="1" smtClean="0"/>
              <a:t> Головні галузі</a:t>
            </a:r>
            <a:r>
              <a:rPr lang="uk-UA" altLang="ru-RU" sz="2400" smtClean="0"/>
              <a:t> або це виробництва, що відіграють провідну роль в економіці регіону, визначають його місце в державному поділу праці й складають основу регіонального комплексу. </a:t>
            </a:r>
          </a:p>
          <a:p>
            <a:pPr marL="0" indent="0" algn="just" eaLnBrk="1" hangingPunct="1">
              <a:spcBef>
                <a:spcPct val="30000"/>
              </a:spcBef>
            </a:pPr>
            <a:r>
              <a:rPr lang="uk-UA" altLang="ru-RU" sz="2400" b="1" smtClean="0"/>
              <a:t> Супутні галузі</a:t>
            </a:r>
            <a:r>
              <a:rPr lang="uk-UA" altLang="ru-RU" sz="2400" smtClean="0"/>
              <a:t> регіону переробки сировини, відходів виробництва. </a:t>
            </a:r>
          </a:p>
          <a:p>
            <a:pPr marL="0" indent="0" algn="just" eaLnBrk="1" hangingPunct="1">
              <a:spcBef>
                <a:spcPct val="30000"/>
              </a:spcBef>
            </a:pPr>
            <a:r>
              <a:rPr lang="uk-UA" altLang="ru-RU" sz="2400" b="1" smtClean="0"/>
              <a:t> Додаткові галузі </a:t>
            </a:r>
            <a:r>
              <a:rPr lang="uk-UA" altLang="ru-RU" sz="2400" smtClean="0"/>
              <a:t>вирішують місцеві соціально-економічні завдання.</a:t>
            </a:r>
          </a:p>
          <a:p>
            <a:pPr marL="0" indent="0" algn="just" eaLnBrk="1" hangingPunct="1">
              <a:spcBef>
                <a:spcPct val="30000"/>
              </a:spcBef>
            </a:pPr>
            <a:r>
              <a:rPr lang="uk-UA" altLang="ru-RU" sz="2400" b="1" smtClean="0"/>
              <a:t> Обслуговуючі галузі</a:t>
            </a:r>
            <a:r>
              <a:rPr lang="uk-UA" altLang="ru-RU" sz="2400" smtClean="0"/>
              <a:t> (інфраструктурні) поставляють господарству регіону воду, електроенергію, будівельні матеріали, забезпечують потреби в ремонті й т. ін.</a:t>
            </a:r>
            <a:endParaRPr lang="uk-UA" altLang="ru-RU" sz="24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31427" name="AutoShape 3"/>
          <p:cNvSpPr>
            <a:spLocks noChangeArrowheads="1"/>
          </p:cNvSpPr>
          <p:nvPr/>
        </p:nvSpPr>
        <p:spPr bwMode="auto">
          <a:xfrm>
            <a:off x="838200" y="838200"/>
            <a:ext cx="8153400" cy="10668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2400" b="1" dirty="0">
                <a:latin typeface="Arial" charset="0"/>
              </a:rPr>
              <a:t>Структура господарства регіону визначається і за формами власності</a:t>
            </a:r>
            <a:endParaRPr lang="uk-UA" sz="24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2667000"/>
            <a:ext cx="7620000" cy="3505200"/>
          </a:xfrm>
          <a:noFill/>
        </p:spPr>
        <p:txBody>
          <a:bodyPr/>
          <a:lstStyle/>
          <a:p>
            <a:pPr marL="0" indent="0"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uk-UA" altLang="ru-RU" b="1" smtClean="0">
                <a:solidFill>
                  <a:srgbClr val="000000"/>
                </a:solidFill>
              </a:rPr>
              <a:t> </a:t>
            </a:r>
            <a:r>
              <a:rPr lang="uk-UA" altLang="ru-RU" smtClean="0"/>
              <a:t>Як об’єкти управління інституційні одиниці приватної, колективної і комунальної власності, що є резидентами держави, разом становлять </a:t>
            </a:r>
            <a:r>
              <a:rPr lang="uk-UA" altLang="ru-RU" b="1" smtClean="0"/>
              <a:t>місцеве господарство,</a:t>
            </a:r>
            <a:r>
              <a:rPr lang="uk-UA" altLang="ru-RU" smtClean="0"/>
              <a:t> а загальнодержавної та власності інших держав – </a:t>
            </a:r>
            <a:r>
              <a:rPr lang="uk-UA" altLang="ru-RU" b="1" smtClean="0"/>
              <a:t>господарство централізованого підпорядкування.</a:t>
            </a:r>
            <a:r>
              <a:rPr lang="uk-UA" altLang="ru-RU" smtClean="0"/>
              <a:t> </a:t>
            </a:r>
            <a:endParaRPr lang="ru-RU" altLang="ru-RU" b="1" smtClean="0"/>
          </a:p>
          <a:p>
            <a:pPr marL="0" indent="0"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endParaRPr lang="uk-UA" altLang="ru-RU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2349500"/>
            <a:ext cx="7924800" cy="4294188"/>
          </a:xfrm>
          <a:noFill/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uk-UA" altLang="ru-RU" smtClean="0"/>
              <a:t>При визначенні </a:t>
            </a:r>
            <a:r>
              <a:rPr lang="uk-UA" altLang="ru-RU" b="1" smtClean="0"/>
              <a:t>регіона</a:t>
            </a:r>
            <a:r>
              <a:rPr lang="uk-UA" altLang="ru-RU" smtClean="0"/>
              <a:t> з’являються ознаки не лише </a:t>
            </a:r>
            <a:r>
              <a:rPr lang="uk-UA" altLang="ru-RU" b="1" smtClean="0"/>
              <a:t>економічного, але і адміністративного районування.</a:t>
            </a:r>
            <a:r>
              <a:rPr lang="uk-UA" altLang="ru-RU" smtClean="0"/>
              <a:t> Такий підхід є найбільш поширеним у світі.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endParaRPr lang="uk-UA" altLang="ru-RU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4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2524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74700" y="1052737"/>
            <a:ext cx="7325692" cy="5256583"/>
            <a:chOff x="1221" y="7881"/>
            <a:chExt cx="9621" cy="5244"/>
          </a:xfrm>
          <a:solidFill>
            <a:schemeClr val="bg1"/>
          </a:solidFill>
        </p:grpSpPr>
        <p:sp>
          <p:nvSpPr>
            <p:cNvPr id="90115" name="Text Box 3"/>
            <p:cNvSpPr txBox="1">
              <a:spLocks noChangeArrowheads="1"/>
            </p:cNvSpPr>
            <p:nvPr/>
          </p:nvSpPr>
          <p:spPr bwMode="auto">
            <a:xfrm>
              <a:off x="3560" y="7881"/>
              <a:ext cx="3654" cy="48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/>
            <a:lstStyle/>
            <a:p>
              <a:pPr algn="ctr">
                <a:defRPr/>
              </a:pPr>
              <a:r>
                <a:rPr lang="uk-UA">
                  <a:latin typeface="Times New Roman" pitchFamily="18" charset="0"/>
                </a:rPr>
                <a:t>Соціальна інфраструктура</a:t>
              </a:r>
              <a:endParaRPr lang="ru-RU"/>
            </a:p>
          </p:txBody>
        </p:sp>
        <p:sp>
          <p:nvSpPr>
            <p:cNvPr id="90116" name="Text Box 4"/>
            <p:cNvSpPr txBox="1">
              <a:spLocks noChangeArrowheads="1"/>
            </p:cNvSpPr>
            <p:nvPr/>
          </p:nvSpPr>
          <p:spPr bwMode="auto">
            <a:xfrm>
              <a:off x="7821" y="8001"/>
              <a:ext cx="3000" cy="3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  <a:defRPr/>
              </a:pPr>
              <a:r>
                <a:rPr lang="uk-UA">
                  <a:latin typeface="Calibri" pitchFamily="34" charset="0"/>
                </a:rPr>
                <a:t>Соціально-економічне середовище</a:t>
              </a:r>
              <a:endParaRPr lang="ru-RU"/>
            </a:p>
          </p:txBody>
        </p:sp>
        <p:sp>
          <p:nvSpPr>
            <p:cNvPr id="90117" name="Text Box 5"/>
            <p:cNvSpPr txBox="1">
              <a:spLocks noChangeArrowheads="1"/>
            </p:cNvSpPr>
            <p:nvPr/>
          </p:nvSpPr>
          <p:spPr bwMode="auto">
            <a:xfrm>
              <a:off x="1461" y="8721"/>
              <a:ext cx="3624" cy="73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uk-UA">
                  <a:latin typeface="Times New Roman" pitchFamily="18" charset="0"/>
                </a:rPr>
                <a:t>Матеріально-побутова</a:t>
              </a:r>
            </a:p>
            <a:p>
              <a:pPr algn="ctr">
                <a:spcAft>
                  <a:spcPts val="1000"/>
                </a:spcAft>
                <a:defRPr/>
              </a:pPr>
              <a:r>
                <a:rPr lang="uk-UA">
                  <a:latin typeface="Calibri" pitchFamily="34" charset="0"/>
                </a:rPr>
                <a:t>підсистема</a:t>
              </a:r>
              <a:endParaRPr lang="ru-RU"/>
            </a:p>
          </p:txBody>
        </p:sp>
        <p:sp>
          <p:nvSpPr>
            <p:cNvPr id="90118" name="Text Box 6"/>
            <p:cNvSpPr txBox="1">
              <a:spLocks noChangeArrowheads="1"/>
            </p:cNvSpPr>
            <p:nvPr/>
          </p:nvSpPr>
          <p:spPr bwMode="auto">
            <a:xfrm>
              <a:off x="6261" y="8721"/>
              <a:ext cx="4581" cy="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uk-UA">
                  <a:latin typeface="Times New Roman" pitchFamily="18" charset="0"/>
                </a:rPr>
                <a:t>Соціально-культурна підсистема</a:t>
              </a:r>
              <a:endParaRPr lang="ru-RU"/>
            </a:p>
          </p:txBody>
        </p:sp>
        <p:sp>
          <p:nvSpPr>
            <p:cNvPr id="90119" name="Text Box 7"/>
            <p:cNvSpPr txBox="1">
              <a:spLocks noChangeArrowheads="1"/>
            </p:cNvSpPr>
            <p:nvPr/>
          </p:nvSpPr>
          <p:spPr bwMode="auto">
            <a:xfrm>
              <a:off x="1581" y="9540"/>
              <a:ext cx="3204" cy="85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bIns="0"/>
            <a:lstStyle/>
            <a:p>
              <a:pPr algn="ctr">
                <a:defRPr/>
              </a:pPr>
              <a:r>
                <a:rPr lang="ru-RU">
                  <a:latin typeface="Times New Roman" pitchFamily="18" charset="0"/>
                </a:rPr>
                <a:t>житлово-комунальне</a:t>
              </a:r>
            </a:p>
            <a:p>
              <a:pPr algn="ctr">
                <a:spcAft>
                  <a:spcPts val="1000"/>
                </a:spcAft>
                <a:defRPr/>
              </a:pPr>
              <a:r>
                <a:rPr lang="uk-UA">
                  <a:latin typeface="Calibri" pitchFamily="34" charset="0"/>
                </a:rPr>
                <a:t>господарство</a:t>
              </a:r>
              <a:endParaRPr lang="ru-RU"/>
            </a:p>
          </p:txBody>
        </p:sp>
        <p:sp>
          <p:nvSpPr>
            <p:cNvPr id="90120" name="Text Box 8"/>
            <p:cNvSpPr txBox="1">
              <a:spLocks noChangeArrowheads="1"/>
            </p:cNvSpPr>
            <p:nvPr/>
          </p:nvSpPr>
          <p:spPr bwMode="auto">
            <a:xfrm>
              <a:off x="1581" y="10521"/>
              <a:ext cx="2760" cy="36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  <a:defRPr/>
              </a:pPr>
              <a:r>
                <a:rPr lang="uk-UA">
                  <a:latin typeface="Calibri" pitchFamily="34" charset="0"/>
                </a:rPr>
                <a:t>побутове обслуговування</a:t>
              </a:r>
              <a:endParaRPr lang="ru-RU"/>
            </a:p>
          </p:txBody>
        </p:sp>
        <p:sp>
          <p:nvSpPr>
            <p:cNvPr id="90121" name="Text Box 9"/>
            <p:cNvSpPr txBox="1">
              <a:spLocks noChangeArrowheads="1"/>
            </p:cNvSpPr>
            <p:nvPr/>
          </p:nvSpPr>
          <p:spPr bwMode="auto">
            <a:xfrm>
              <a:off x="1581" y="11121"/>
              <a:ext cx="2761" cy="36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ru-RU">
                  <a:latin typeface="Times New Roman" pitchFamily="18" charset="0"/>
                </a:rPr>
                <a:t>внутрішня торгівля</a:t>
              </a:r>
              <a:endParaRPr lang="ru-RU"/>
            </a:p>
          </p:txBody>
        </p:sp>
        <p:sp>
          <p:nvSpPr>
            <p:cNvPr id="90122" name="Text Box 10"/>
            <p:cNvSpPr txBox="1">
              <a:spLocks noChangeArrowheads="1"/>
            </p:cNvSpPr>
            <p:nvPr/>
          </p:nvSpPr>
          <p:spPr bwMode="auto">
            <a:xfrm>
              <a:off x="1581" y="11721"/>
              <a:ext cx="2760" cy="36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ru-RU">
                  <a:latin typeface="Times New Roman" pitchFamily="18" charset="0"/>
                </a:rPr>
                <a:t>громадське харчування</a:t>
              </a:r>
              <a:endParaRPr lang="ru-RU"/>
            </a:p>
          </p:txBody>
        </p:sp>
        <p:sp>
          <p:nvSpPr>
            <p:cNvPr id="90123" name="Text Box 11"/>
            <p:cNvSpPr txBox="1">
              <a:spLocks noChangeArrowheads="1"/>
            </p:cNvSpPr>
            <p:nvPr/>
          </p:nvSpPr>
          <p:spPr bwMode="auto">
            <a:xfrm>
              <a:off x="5901" y="9681"/>
              <a:ext cx="2040" cy="639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  <a:defRPr/>
              </a:pPr>
              <a:r>
                <a:rPr lang="uk-UA" dirty="0">
                  <a:latin typeface="Calibri" pitchFamily="34" charset="0"/>
                </a:rPr>
                <a:t>Культурна сфера</a:t>
              </a:r>
              <a:endParaRPr lang="ru-RU" dirty="0"/>
            </a:p>
          </p:txBody>
        </p:sp>
        <p:sp>
          <p:nvSpPr>
            <p:cNvPr id="90124" name="Text Box 12"/>
            <p:cNvSpPr txBox="1">
              <a:spLocks noChangeArrowheads="1"/>
            </p:cNvSpPr>
            <p:nvPr/>
          </p:nvSpPr>
          <p:spPr bwMode="auto">
            <a:xfrm>
              <a:off x="8901" y="9681"/>
              <a:ext cx="1920" cy="48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ru-RU">
                  <a:latin typeface="Times New Roman" pitchFamily="18" charset="0"/>
                </a:rPr>
                <a:t>Соціальна сфера</a:t>
              </a:r>
              <a:endParaRPr lang="ru-RU"/>
            </a:p>
          </p:txBody>
        </p:sp>
        <p:sp>
          <p:nvSpPr>
            <p:cNvPr id="90125" name="Text Box 13"/>
            <p:cNvSpPr txBox="1">
              <a:spLocks noChangeArrowheads="1"/>
            </p:cNvSpPr>
            <p:nvPr/>
          </p:nvSpPr>
          <p:spPr bwMode="auto">
            <a:xfrm>
              <a:off x="6261" y="10398"/>
              <a:ext cx="1320" cy="36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  <a:defRPr/>
              </a:pPr>
              <a:r>
                <a:rPr lang="uk-UA">
                  <a:latin typeface="Calibri" pitchFamily="34" charset="0"/>
                </a:rPr>
                <a:t>освіта</a:t>
              </a:r>
              <a:endParaRPr lang="ru-RU"/>
            </a:p>
          </p:txBody>
        </p:sp>
        <p:sp>
          <p:nvSpPr>
            <p:cNvPr id="90126" name="Text Box 14"/>
            <p:cNvSpPr txBox="1">
              <a:spLocks noChangeArrowheads="1"/>
            </p:cNvSpPr>
            <p:nvPr/>
          </p:nvSpPr>
          <p:spPr bwMode="auto">
            <a:xfrm>
              <a:off x="6261" y="11001"/>
              <a:ext cx="1320" cy="36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  <a:defRPr/>
              </a:pPr>
              <a:r>
                <a:rPr lang="uk-UA">
                  <a:latin typeface="Calibri" pitchFamily="34" charset="0"/>
                </a:rPr>
                <a:t>культура</a:t>
              </a:r>
              <a:endParaRPr lang="ru-RU"/>
            </a:p>
          </p:txBody>
        </p:sp>
        <p:sp>
          <p:nvSpPr>
            <p:cNvPr id="90127" name="Text Box 15"/>
            <p:cNvSpPr txBox="1">
              <a:spLocks noChangeArrowheads="1"/>
            </p:cNvSpPr>
            <p:nvPr/>
          </p:nvSpPr>
          <p:spPr bwMode="auto">
            <a:xfrm>
              <a:off x="6261" y="11601"/>
              <a:ext cx="1320" cy="36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  <a:defRPr/>
              </a:pPr>
              <a:r>
                <a:rPr lang="uk-UA">
                  <a:latin typeface="Calibri" pitchFamily="34" charset="0"/>
                </a:rPr>
                <a:t>мистецтво</a:t>
              </a:r>
              <a:endParaRPr lang="ru-RU"/>
            </a:p>
          </p:txBody>
        </p:sp>
        <p:sp>
          <p:nvSpPr>
            <p:cNvPr id="90128" name="Text Box 16"/>
            <p:cNvSpPr txBox="1">
              <a:spLocks noChangeArrowheads="1"/>
            </p:cNvSpPr>
            <p:nvPr/>
          </p:nvSpPr>
          <p:spPr bwMode="auto">
            <a:xfrm>
              <a:off x="8901" y="10398"/>
              <a:ext cx="1941" cy="36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  <a:defRPr/>
              </a:pPr>
              <a:r>
                <a:rPr lang="uk-UA">
                  <a:latin typeface="Calibri" pitchFamily="34" charset="0"/>
                </a:rPr>
                <a:t>туризм</a:t>
              </a:r>
              <a:endParaRPr lang="ru-RU"/>
            </a:p>
          </p:txBody>
        </p:sp>
        <p:sp>
          <p:nvSpPr>
            <p:cNvPr id="90129" name="Text Box 17"/>
            <p:cNvSpPr txBox="1">
              <a:spLocks noChangeArrowheads="1"/>
            </p:cNvSpPr>
            <p:nvPr/>
          </p:nvSpPr>
          <p:spPr bwMode="auto">
            <a:xfrm>
              <a:off x="8901" y="11001"/>
              <a:ext cx="1941" cy="36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  <a:defRPr/>
              </a:pPr>
              <a:r>
                <a:rPr lang="uk-UA">
                  <a:latin typeface="Calibri" pitchFamily="34" charset="0"/>
                </a:rPr>
                <a:t>рекреація</a:t>
              </a:r>
              <a:endParaRPr lang="ru-RU"/>
            </a:p>
          </p:txBody>
        </p:sp>
        <p:sp>
          <p:nvSpPr>
            <p:cNvPr id="90130" name="Text Box 18"/>
            <p:cNvSpPr txBox="1">
              <a:spLocks noChangeArrowheads="1"/>
            </p:cNvSpPr>
            <p:nvPr/>
          </p:nvSpPr>
          <p:spPr bwMode="auto">
            <a:xfrm>
              <a:off x="8901" y="11601"/>
              <a:ext cx="1941" cy="36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/>
            <a:lstStyle/>
            <a:p>
              <a:pPr algn="ctr">
                <a:defRPr/>
              </a:pPr>
              <a:r>
                <a:rPr lang="uk-UA">
                  <a:latin typeface="Times New Roman" pitchFamily="18" charset="0"/>
                </a:rPr>
                <a:t>охорона здоров</a:t>
              </a:r>
              <a:r>
                <a:rPr lang="ru-RU">
                  <a:latin typeface="Times New Roman" pitchFamily="18" charset="0"/>
                </a:rPr>
                <a:t>громадське харчування</a:t>
              </a:r>
            </a:p>
            <a:p>
              <a:pPr algn="ctr">
                <a:spcAft>
                  <a:spcPts val="1000"/>
                </a:spcAft>
                <a:defRPr/>
              </a:pPr>
              <a:r>
                <a:rPr lang="uk-UA">
                  <a:latin typeface="Calibri" pitchFamily="34" charset="0"/>
                </a:rPr>
                <a:t>´я</a:t>
              </a:r>
              <a:endParaRPr lang="ru-RU"/>
            </a:p>
          </p:txBody>
        </p:sp>
        <p:sp>
          <p:nvSpPr>
            <p:cNvPr id="90131" name="Text Box 19"/>
            <p:cNvSpPr txBox="1">
              <a:spLocks noChangeArrowheads="1"/>
            </p:cNvSpPr>
            <p:nvPr/>
          </p:nvSpPr>
          <p:spPr bwMode="auto">
            <a:xfrm>
              <a:off x="8901" y="12201"/>
              <a:ext cx="1920" cy="92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ru-RU">
                  <a:latin typeface="Times New Roman" pitchFamily="18" charset="0"/>
                </a:rPr>
                <a:t>життєвий рівень</a:t>
              </a:r>
            </a:p>
            <a:p>
              <a:pPr algn="ctr">
                <a:spcAft>
                  <a:spcPts val="1000"/>
                </a:spcAft>
                <a:defRPr/>
              </a:pPr>
              <a:r>
                <a:rPr lang="uk-UA">
                  <a:latin typeface="Calibri" pitchFamily="34" charset="0"/>
                </a:rPr>
                <a:t>населення</a:t>
              </a:r>
              <a:endParaRPr lang="ru-RU"/>
            </a:p>
          </p:txBody>
        </p:sp>
        <p:sp>
          <p:nvSpPr>
            <p:cNvPr id="90132" name="Line 20"/>
            <p:cNvSpPr>
              <a:spLocks noChangeShapeType="1"/>
            </p:cNvSpPr>
            <p:nvPr/>
          </p:nvSpPr>
          <p:spPr bwMode="auto">
            <a:xfrm flipH="1">
              <a:off x="3141" y="8361"/>
              <a:ext cx="84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33" name="Line 21"/>
            <p:cNvSpPr>
              <a:spLocks noChangeShapeType="1"/>
            </p:cNvSpPr>
            <p:nvPr/>
          </p:nvSpPr>
          <p:spPr bwMode="auto">
            <a:xfrm>
              <a:off x="6261" y="8361"/>
              <a:ext cx="120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34" name="Line 22"/>
            <p:cNvSpPr>
              <a:spLocks noChangeShapeType="1"/>
            </p:cNvSpPr>
            <p:nvPr/>
          </p:nvSpPr>
          <p:spPr bwMode="auto">
            <a:xfrm flipH="1">
              <a:off x="1221" y="8961"/>
              <a:ext cx="24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35" name="Line 23"/>
            <p:cNvSpPr>
              <a:spLocks noChangeShapeType="1"/>
            </p:cNvSpPr>
            <p:nvPr/>
          </p:nvSpPr>
          <p:spPr bwMode="auto">
            <a:xfrm>
              <a:off x="1221" y="8961"/>
              <a:ext cx="0" cy="300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36" name="Line 24"/>
            <p:cNvSpPr>
              <a:spLocks noChangeShapeType="1"/>
            </p:cNvSpPr>
            <p:nvPr/>
          </p:nvSpPr>
          <p:spPr bwMode="auto">
            <a:xfrm>
              <a:off x="1221" y="11961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37" name="Line 25"/>
            <p:cNvSpPr>
              <a:spLocks noChangeShapeType="1"/>
            </p:cNvSpPr>
            <p:nvPr/>
          </p:nvSpPr>
          <p:spPr bwMode="auto">
            <a:xfrm>
              <a:off x="1221" y="11361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38" name="Line 26"/>
            <p:cNvSpPr>
              <a:spLocks noChangeShapeType="1"/>
            </p:cNvSpPr>
            <p:nvPr/>
          </p:nvSpPr>
          <p:spPr bwMode="auto">
            <a:xfrm>
              <a:off x="1221" y="10641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39" name="Line 27"/>
            <p:cNvSpPr>
              <a:spLocks noChangeShapeType="1"/>
            </p:cNvSpPr>
            <p:nvPr/>
          </p:nvSpPr>
          <p:spPr bwMode="auto">
            <a:xfrm>
              <a:off x="1221" y="9921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40" name="Line 28"/>
            <p:cNvSpPr>
              <a:spLocks noChangeShapeType="1"/>
            </p:cNvSpPr>
            <p:nvPr/>
          </p:nvSpPr>
          <p:spPr bwMode="auto">
            <a:xfrm>
              <a:off x="6981" y="9321"/>
              <a:ext cx="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41" name="Line 29"/>
            <p:cNvSpPr>
              <a:spLocks noChangeShapeType="1"/>
            </p:cNvSpPr>
            <p:nvPr/>
          </p:nvSpPr>
          <p:spPr bwMode="auto">
            <a:xfrm>
              <a:off x="9501" y="9321"/>
              <a:ext cx="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42" name="Line 30"/>
            <p:cNvSpPr>
              <a:spLocks noChangeShapeType="1"/>
            </p:cNvSpPr>
            <p:nvPr/>
          </p:nvSpPr>
          <p:spPr bwMode="auto">
            <a:xfrm flipH="1">
              <a:off x="5541" y="9921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43" name="Line 31"/>
            <p:cNvSpPr>
              <a:spLocks noChangeShapeType="1"/>
            </p:cNvSpPr>
            <p:nvPr/>
          </p:nvSpPr>
          <p:spPr bwMode="auto">
            <a:xfrm>
              <a:off x="5541" y="9921"/>
              <a:ext cx="0" cy="192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44" name="Line 32"/>
            <p:cNvSpPr>
              <a:spLocks noChangeShapeType="1"/>
            </p:cNvSpPr>
            <p:nvPr/>
          </p:nvSpPr>
          <p:spPr bwMode="auto">
            <a:xfrm>
              <a:off x="5541" y="11841"/>
              <a:ext cx="72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45" name="Line 33"/>
            <p:cNvSpPr>
              <a:spLocks noChangeShapeType="1"/>
            </p:cNvSpPr>
            <p:nvPr/>
          </p:nvSpPr>
          <p:spPr bwMode="auto">
            <a:xfrm>
              <a:off x="5541" y="11241"/>
              <a:ext cx="72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46" name="Line 34"/>
            <p:cNvSpPr>
              <a:spLocks noChangeShapeType="1"/>
            </p:cNvSpPr>
            <p:nvPr/>
          </p:nvSpPr>
          <p:spPr bwMode="auto">
            <a:xfrm>
              <a:off x="5541" y="10641"/>
              <a:ext cx="72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47" name="Line 35"/>
            <p:cNvSpPr>
              <a:spLocks noChangeShapeType="1"/>
            </p:cNvSpPr>
            <p:nvPr/>
          </p:nvSpPr>
          <p:spPr bwMode="auto">
            <a:xfrm flipH="1">
              <a:off x="8421" y="9921"/>
              <a:ext cx="48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48" name="Line 36"/>
            <p:cNvSpPr>
              <a:spLocks noChangeShapeType="1"/>
            </p:cNvSpPr>
            <p:nvPr/>
          </p:nvSpPr>
          <p:spPr bwMode="auto">
            <a:xfrm>
              <a:off x="8421" y="9921"/>
              <a:ext cx="0" cy="264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49" name="Line 37"/>
            <p:cNvSpPr>
              <a:spLocks noChangeShapeType="1"/>
            </p:cNvSpPr>
            <p:nvPr/>
          </p:nvSpPr>
          <p:spPr bwMode="auto">
            <a:xfrm>
              <a:off x="8421" y="12561"/>
              <a:ext cx="48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50" name="Line 38"/>
            <p:cNvSpPr>
              <a:spLocks noChangeShapeType="1"/>
            </p:cNvSpPr>
            <p:nvPr/>
          </p:nvSpPr>
          <p:spPr bwMode="auto">
            <a:xfrm>
              <a:off x="8421" y="11721"/>
              <a:ext cx="48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51" name="Line 39"/>
            <p:cNvSpPr>
              <a:spLocks noChangeShapeType="1"/>
            </p:cNvSpPr>
            <p:nvPr/>
          </p:nvSpPr>
          <p:spPr bwMode="auto">
            <a:xfrm>
              <a:off x="8421" y="11241"/>
              <a:ext cx="48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0152" name="Line 40"/>
            <p:cNvSpPr>
              <a:spLocks noChangeShapeType="1"/>
            </p:cNvSpPr>
            <p:nvPr/>
          </p:nvSpPr>
          <p:spPr bwMode="auto">
            <a:xfrm>
              <a:off x="8421" y="10641"/>
              <a:ext cx="48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defRPr/>
              </a:pPr>
              <a:endParaRPr lang="uk-UA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32451" name="AutoShape 3"/>
          <p:cNvSpPr>
            <a:spLocks noChangeArrowheads="1"/>
          </p:cNvSpPr>
          <p:nvPr/>
        </p:nvSpPr>
        <p:spPr bwMode="auto">
          <a:xfrm>
            <a:off x="838200" y="838200"/>
            <a:ext cx="8153400" cy="10668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3600" b="1" dirty="0">
                <a:latin typeface="Arial" charset="0"/>
              </a:rPr>
              <a:t>Регіональна економічна політика</a:t>
            </a:r>
            <a:endParaRPr lang="uk-UA" sz="66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0113" y="2349500"/>
            <a:ext cx="8015287" cy="42799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ru-RU" altLang="ru-RU" sz="2400" b="1" smtClean="0"/>
              <a:t>–</a:t>
            </a:r>
            <a:r>
              <a:rPr lang="ru-RU" altLang="ru-RU" sz="2400" smtClean="0"/>
              <a:t> </a:t>
            </a:r>
            <a:r>
              <a:rPr lang="uk-UA" altLang="ru-RU" smtClean="0"/>
              <a:t>це сукупність напрямків, які розробляють і приймають органи державної влади для ефективного розвитку регіонів на основі раціонального використання їх ресурсного потенціалу.</a:t>
            </a:r>
            <a:endParaRPr lang="uk-UA" altLang="ru-RU" b="1" smtClean="0"/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uk-UA" altLang="ru-RU" b="1" smtClean="0"/>
              <a:t>Регіональна економічна політика</a:t>
            </a:r>
            <a:r>
              <a:rPr lang="uk-UA" altLang="ru-RU" smtClean="0"/>
              <a:t> є складовою частиною стратегії економічного й соціального розвитку України.</a:t>
            </a:r>
            <a:endParaRPr lang="ru-RU" altLang="ru-RU" smtClean="0"/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uk-UA" altLang="ru-RU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44524" y="764704"/>
            <a:ext cx="8031932" cy="5616624"/>
            <a:chOff x="1440" y="4464"/>
            <a:chExt cx="10080" cy="5904"/>
          </a:xfrm>
          <a:solidFill>
            <a:schemeClr val="bg1"/>
          </a:solidFill>
        </p:grpSpPr>
        <p:sp>
          <p:nvSpPr>
            <p:cNvPr id="91139" name="Text Box 3"/>
            <p:cNvSpPr txBox="1">
              <a:spLocks noChangeArrowheads="1"/>
            </p:cNvSpPr>
            <p:nvPr/>
          </p:nvSpPr>
          <p:spPr bwMode="auto">
            <a:xfrm>
              <a:off x="4320" y="4464"/>
              <a:ext cx="3600" cy="72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pPr algn="ctr">
                <a:defRPr/>
              </a:pPr>
              <a:r>
                <a:rPr lang="uk-UA"/>
                <a:t>РЕГІОНАЛЬНА ПОЛІТИКА</a:t>
              </a:r>
              <a:endParaRPr lang="ru-RU"/>
            </a:p>
          </p:txBody>
        </p:sp>
        <p:sp>
          <p:nvSpPr>
            <p:cNvPr id="91140" name="Text Box 4"/>
            <p:cNvSpPr txBox="1">
              <a:spLocks noChangeArrowheads="1"/>
            </p:cNvSpPr>
            <p:nvPr/>
          </p:nvSpPr>
          <p:spPr bwMode="auto">
            <a:xfrm>
              <a:off x="1584" y="5616"/>
              <a:ext cx="4176" cy="72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uk-UA"/>
                <a:t>Регіональна економічна політика</a:t>
              </a:r>
              <a:endParaRPr lang="ru-RU"/>
            </a:p>
          </p:txBody>
        </p:sp>
        <p:sp>
          <p:nvSpPr>
            <p:cNvPr id="91141" name="Text Box 5"/>
            <p:cNvSpPr txBox="1">
              <a:spLocks noChangeArrowheads="1"/>
            </p:cNvSpPr>
            <p:nvPr/>
          </p:nvSpPr>
          <p:spPr bwMode="auto">
            <a:xfrm>
              <a:off x="1440" y="6768"/>
              <a:ext cx="576" cy="3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uk-UA" dirty="0"/>
                <a:t>інноваційна</a:t>
              </a:r>
              <a:r>
                <a:rPr lang="ru-RU" dirty="0"/>
                <a:t> </a:t>
              </a:r>
              <a:r>
                <a:rPr lang="ru-RU" dirty="0" err="1"/>
                <a:t>політика</a:t>
              </a:r>
              <a:endParaRPr lang="ru-RU" dirty="0"/>
            </a:p>
          </p:txBody>
        </p:sp>
        <p:sp>
          <p:nvSpPr>
            <p:cNvPr id="91142" name="Text Box 6"/>
            <p:cNvSpPr txBox="1">
              <a:spLocks noChangeArrowheads="1"/>
            </p:cNvSpPr>
            <p:nvPr/>
          </p:nvSpPr>
          <p:spPr bwMode="auto">
            <a:xfrm>
              <a:off x="2160" y="6768"/>
              <a:ext cx="576" cy="3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uk-UA"/>
                <a:t>інвестиційна</a:t>
              </a:r>
              <a:r>
                <a:rPr lang="ru-RU">
                  <a:latin typeface="Calibri" pitchFamily="34" charset="0"/>
                </a:rPr>
                <a:t> </a:t>
              </a:r>
              <a:r>
                <a:rPr lang="ru-RU"/>
                <a:t>політика</a:t>
              </a:r>
            </a:p>
          </p:txBody>
        </p:sp>
        <p:sp>
          <p:nvSpPr>
            <p:cNvPr id="91143" name="Text Box 7"/>
            <p:cNvSpPr txBox="1">
              <a:spLocks noChangeArrowheads="1"/>
            </p:cNvSpPr>
            <p:nvPr/>
          </p:nvSpPr>
          <p:spPr bwMode="auto">
            <a:xfrm>
              <a:off x="2880" y="6768"/>
              <a:ext cx="720" cy="3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uk-UA"/>
                <a:t>бюджетно</a:t>
              </a:r>
              <a:r>
                <a:rPr lang="ru-RU">
                  <a:latin typeface="Times New Roman" pitchFamily="18" charset="0"/>
                </a:rPr>
                <a:t>-</a:t>
              </a:r>
              <a:r>
                <a:rPr lang="ru-RU"/>
                <a:t>фінансова</a:t>
              </a:r>
              <a:r>
                <a:rPr lang="ru-RU">
                  <a:latin typeface="Calibri" pitchFamily="34" charset="0"/>
                </a:rPr>
                <a:t> </a:t>
              </a:r>
              <a:r>
                <a:rPr lang="ru-RU"/>
                <a:t>політика</a:t>
              </a:r>
            </a:p>
          </p:txBody>
        </p:sp>
        <p:sp>
          <p:nvSpPr>
            <p:cNvPr id="91144" name="Text Box 8"/>
            <p:cNvSpPr txBox="1">
              <a:spLocks noChangeArrowheads="1"/>
            </p:cNvSpPr>
            <p:nvPr/>
          </p:nvSpPr>
          <p:spPr bwMode="auto">
            <a:xfrm>
              <a:off x="3744" y="6768"/>
              <a:ext cx="576" cy="3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dirty="0" err="1"/>
                <a:t>грошово-кредитна</a:t>
              </a:r>
              <a:r>
                <a:rPr lang="ru-RU" dirty="0"/>
                <a:t> </a:t>
              </a:r>
              <a:r>
                <a:rPr lang="ru-RU" dirty="0" err="1"/>
                <a:t>політика</a:t>
              </a:r>
              <a:endParaRPr lang="ru-RU" dirty="0"/>
            </a:p>
          </p:txBody>
        </p:sp>
        <p:sp>
          <p:nvSpPr>
            <p:cNvPr id="91145" name="Text Box 9"/>
            <p:cNvSpPr txBox="1">
              <a:spLocks noChangeArrowheads="1"/>
            </p:cNvSpPr>
            <p:nvPr/>
          </p:nvSpPr>
          <p:spPr bwMode="auto">
            <a:xfrm>
              <a:off x="9360" y="6768"/>
              <a:ext cx="720" cy="3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uk-UA"/>
                <a:t>політика розвитку соціальних галузей</a:t>
              </a:r>
              <a:endParaRPr lang="ru-RU"/>
            </a:p>
          </p:txBody>
        </p:sp>
        <p:sp>
          <p:nvSpPr>
            <p:cNvPr id="91146" name="Text Box 10"/>
            <p:cNvSpPr txBox="1">
              <a:spLocks noChangeArrowheads="1"/>
            </p:cNvSpPr>
            <p:nvPr/>
          </p:nvSpPr>
          <p:spPr bwMode="auto">
            <a:xfrm>
              <a:off x="10944" y="6768"/>
              <a:ext cx="576" cy="3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/>
                <a:t>політика зайнятості</a:t>
              </a:r>
            </a:p>
          </p:txBody>
        </p: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8640" y="6768"/>
              <a:ext cx="576" cy="3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uk-UA"/>
                <a:t>міграційна політика</a:t>
              </a:r>
              <a:endParaRPr lang="ru-RU"/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5472" y="6768"/>
              <a:ext cx="576" cy="3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uk-UA"/>
                <a:t>зовнішньоекономічна політика</a:t>
              </a:r>
              <a:endParaRPr lang="ru-RU"/>
            </a:p>
          </p:txBody>
        </p:sp>
        <p:sp>
          <p:nvSpPr>
            <p:cNvPr id="91149" name="Text Box 13"/>
            <p:cNvSpPr txBox="1">
              <a:spLocks noChangeArrowheads="1"/>
            </p:cNvSpPr>
            <p:nvPr/>
          </p:nvSpPr>
          <p:spPr bwMode="auto">
            <a:xfrm>
              <a:off x="4464" y="6768"/>
              <a:ext cx="864" cy="3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/>
                <a:t>політика розвитку підприємництва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10224" y="6768"/>
              <a:ext cx="576" cy="3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uk-UA"/>
                <a:t>політика доходів населення</a:t>
              </a:r>
              <a:endParaRPr lang="ru-RU"/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7920" y="6768"/>
              <a:ext cx="576" cy="3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uk-UA"/>
                <a:t>екологічна політика</a:t>
              </a:r>
              <a:endParaRPr lang="ru-RU"/>
            </a:p>
          </p:txBody>
        </p:sp>
        <p:sp>
          <p:nvSpPr>
            <p:cNvPr id="91152" name="Text Box 16"/>
            <p:cNvSpPr txBox="1">
              <a:spLocks noChangeArrowheads="1"/>
            </p:cNvSpPr>
            <p:nvPr/>
          </p:nvSpPr>
          <p:spPr bwMode="auto">
            <a:xfrm>
              <a:off x="6192" y="6768"/>
              <a:ext cx="576" cy="3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uk-UA"/>
                <a:t>цінова політика</a:t>
              </a:r>
              <a:endParaRPr lang="ru-RU"/>
            </a:p>
          </p:txBody>
        </p:sp>
        <p:sp>
          <p:nvSpPr>
            <p:cNvPr id="91153" name="Text Box 17"/>
            <p:cNvSpPr txBox="1">
              <a:spLocks noChangeArrowheads="1"/>
            </p:cNvSpPr>
            <p:nvPr/>
          </p:nvSpPr>
          <p:spPr bwMode="auto">
            <a:xfrm>
              <a:off x="6912" y="6768"/>
              <a:ext cx="864" cy="3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uk-UA"/>
                <a:t>політика розвитку реального сектора економіки</a:t>
              </a:r>
              <a:endParaRPr lang="ru-RU"/>
            </a:p>
          </p:txBody>
        </p:sp>
        <p:sp>
          <p:nvSpPr>
            <p:cNvPr id="91154" name="AutoShape 18"/>
            <p:cNvSpPr>
              <a:spLocks noChangeArrowheads="1"/>
            </p:cNvSpPr>
            <p:nvPr/>
          </p:nvSpPr>
          <p:spPr bwMode="auto">
            <a:xfrm>
              <a:off x="5760" y="5760"/>
              <a:ext cx="1152" cy="432"/>
            </a:xfrm>
            <a:prstGeom prst="leftRightArrow">
              <a:avLst>
                <a:gd name="adj1" fmla="val 50000"/>
                <a:gd name="adj2" fmla="val 53333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55" name="Text Box 19"/>
            <p:cNvSpPr txBox="1">
              <a:spLocks noChangeArrowheads="1"/>
            </p:cNvSpPr>
            <p:nvPr/>
          </p:nvSpPr>
          <p:spPr bwMode="auto">
            <a:xfrm>
              <a:off x="6912" y="5616"/>
              <a:ext cx="4176" cy="72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uk-UA"/>
                <a:t>Регіональна соціальна політика</a:t>
              </a:r>
              <a:endParaRPr lang="ru-RU"/>
            </a:p>
          </p:txBody>
        </p:sp>
        <p:sp>
          <p:nvSpPr>
            <p:cNvPr id="91156" name="Line 20"/>
            <p:cNvSpPr>
              <a:spLocks noChangeShapeType="1"/>
            </p:cNvSpPr>
            <p:nvPr/>
          </p:nvSpPr>
          <p:spPr bwMode="auto">
            <a:xfrm flipH="1">
              <a:off x="3744" y="4752"/>
              <a:ext cx="576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57" name="Line 21"/>
            <p:cNvSpPr>
              <a:spLocks noChangeShapeType="1"/>
            </p:cNvSpPr>
            <p:nvPr/>
          </p:nvSpPr>
          <p:spPr bwMode="auto">
            <a:xfrm>
              <a:off x="3744" y="4752"/>
              <a:ext cx="0" cy="86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58" name="Line 22"/>
            <p:cNvSpPr>
              <a:spLocks noChangeShapeType="1"/>
            </p:cNvSpPr>
            <p:nvPr/>
          </p:nvSpPr>
          <p:spPr bwMode="auto">
            <a:xfrm flipH="1">
              <a:off x="7920" y="4752"/>
              <a:ext cx="576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59" name="Line 23"/>
            <p:cNvSpPr>
              <a:spLocks noChangeShapeType="1"/>
            </p:cNvSpPr>
            <p:nvPr/>
          </p:nvSpPr>
          <p:spPr bwMode="auto">
            <a:xfrm>
              <a:off x="8496" y="4752"/>
              <a:ext cx="0" cy="86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60" name="Line 24"/>
            <p:cNvSpPr>
              <a:spLocks noChangeShapeType="1"/>
            </p:cNvSpPr>
            <p:nvPr/>
          </p:nvSpPr>
          <p:spPr bwMode="auto">
            <a:xfrm>
              <a:off x="3744" y="6336"/>
              <a:ext cx="0" cy="14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61" name="Line 25"/>
            <p:cNvSpPr>
              <a:spLocks noChangeShapeType="1"/>
            </p:cNvSpPr>
            <p:nvPr/>
          </p:nvSpPr>
          <p:spPr bwMode="auto">
            <a:xfrm flipH="1">
              <a:off x="1872" y="6480"/>
              <a:ext cx="1872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62" name="Line 26"/>
            <p:cNvSpPr>
              <a:spLocks noChangeShapeType="1"/>
            </p:cNvSpPr>
            <p:nvPr/>
          </p:nvSpPr>
          <p:spPr bwMode="auto">
            <a:xfrm>
              <a:off x="3744" y="6480"/>
              <a:ext cx="360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63" name="Line 27"/>
            <p:cNvSpPr>
              <a:spLocks noChangeShapeType="1"/>
            </p:cNvSpPr>
            <p:nvPr/>
          </p:nvSpPr>
          <p:spPr bwMode="auto">
            <a:xfrm>
              <a:off x="9216" y="6336"/>
              <a:ext cx="0" cy="14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64" name="Line 28"/>
            <p:cNvSpPr>
              <a:spLocks noChangeShapeType="1"/>
            </p:cNvSpPr>
            <p:nvPr/>
          </p:nvSpPr>
          <p:spPr bwMode="auto">
            <a:xfrm flipH="1">
              <a:off x="8208" y="6480"/>
              <a:ext cx="1008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65" name="Line 29"/>
            <p:cNvSpPr>
              <a:spLocks noChangeShapeType="1"/>
            </p:cNvSpPr>
            <p:nvPr/>
          </p:nvSpPr>
          <p:spPr bwMode="auto">
            <a:xfrm>
              <a:off x="9216" y="6480"/>
              <a:ext cx="1872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66" name="Line 30"/>
            <p:cNvSpPr>
              <a:spLocks noChangeShapeType="1"/>
            </p:cNvSpPr>
            <p:nvPr/>
          </p:nvSpPr>
          <p:spPr bwMode="auto">
            <a:xfrm>
              <a:off x="1872" y="6480"/>
              <a:ext cx="0" cy="2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67" name="Line 31"/>
            <p:cNvSpPr>
              <a:spLocks noChangeShapeType="1"/>
            </p:cNvSpPr>
            <p:nvPr/>
          </p:nvSpPr>
          <p:spPr bwMode="auto">
            <a:xfrm>
              <a:off x="2448" y="6480"/>
              <a:ext cx="0" cy="2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68" name="Line 32"/>
            <p:cNvSpPr>
              <a:spLocks noChangeShapeType="1"/>
            </p:cNvSpPr>
            <p:nvPr/>
          </p:nvSpPr>
          <p:spPr bwMode="auto">
            <a:xfrm>
              <a:off x="3168" y="6480"/>
              <a:ext cx="0" cy="2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69" name="Line 33"/>
            <p:cNvSpPr>
              <a:spLocks noChangeShapeType="1"/>
            </p:cNvSpPr>
            <p:nvPr/>
          </p:nvSpPr>
          <p:spPr bwMode="auto">
            <a:xfrm>
              <a:off x="4032" y="6480"/>
              <a:ext cx="0" cy="2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70" name="Line 34"/>
            <p:cNvSpPr>
              <a:spLocks noChangeShapeType="1"/>
            </p:cNvSpPr>
            <p:nvPr/>
          </p:nvSpPr>
          <p:spPr bwMode="auto">
            <a:xfrm>
              <a:off x="5040" y="6480"/>
              <a:ext cx="0" cy="2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71" name="Line 35"/>
            <p:cNvSpPr>
              <a:spLocks noChangeShapeType="1"/>
            </p:cNvSpPr>
            <p:nvPr/>
          </p:nvSpPr>
          <p:spPr bwMode="auto">
            <a:xfrm>
              <a:off x="5760" y="6480"/>
              <a:ext cx="0" cy="2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72" name="Line 36"/>
            <p:cNvSpPr>
              <a:spLocks noChangeShapeType="1"/>
            </p:cNvSpPr>
            <p:nvPr/>
          </p:nvSpPr>
          <p:spPr bwMode="auto">
            <a:xfrm>
              <a:off x="6480" y="6480"/>
              <a:ext cx="0" cy="2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73" name="Line 37"/>
            <p:cNvSpPr>
              <a:spLocks noChangeShapeType="1"/>
            </p:cNvSpPr>
            <p:nvPr/>
          </p:nvSpPr>
          <p:spPr bwMode="auto">
            <a:xfrm>
              <a:off x="7344" y="6480"/>
              <a:ext cx="0" cy="2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74" name="Line 38"/>
            <p:cNvSpPr>
              <a:spLocks noChangeShapeType="1"/>
            </p:cNvSpPr>
            <p:nvPr/>
          </p:nvSpPr>
          <p:spPr bwMode="auto">
            <a:xfrm>
              <a:off x="8208" y="6480"/>
              <a:ext cx="0" cy="2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75" name="Line 39"/>
            <p:cNvSpPr>
              <a:spLocks noChangeShapeType="1"/>
            </p:cNvSpPr>
            <p:nvPr/>
          </p:nvSpPr>
          <p:spPr bwMode="auto">
            <a:xfrm>
              <a:off x="8928" y="6480"/>
              <a:ext cx="0" cy="2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76" name="Line 40"/>
            <p:cNvSpPr>
              <a:spLocks noChangeShapeType="1"/>
            </p:cNvSpPr>
            <p:nvPr/>
          </p:nvSpPr>
          <p:spPr bwMode="auto">
            <a:xfrm>
              <a:off x="9648" y="6480"/>
              <a:ext cx="0" cy="2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77" name="Line 41"/>
            <p:cNvSpPr>
              <a:spLocks noChangeShapeType="1"/>
            </p:cNvSpPr>
            <p:nvPr/>
          </p:nvSpPr>
          <p:spPr bwMode="auto">
            <a:xfrm>
              <a:off x="10368" y="6480"/>
              <a:ext cx="0" cy="2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1178" name="Line 42"/>
            <p:cNvSpPr>
              <a:spLocks noChangeShapeType="1"/>
            </p:cNvSpPr>
            <p:nvPr/>
          </p:nvSpPr>
          <p:spPr bwMode="auto">
            <a:xfrm>
              <a:off x="11088" y="6480"/>
              <a:ext cx="0" cy="2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33475" name="AutoShape 3"/>
          <p:cNvSpPr>
            <a:spLocks noChangeArrowheads="1"/>
          </p:cNvSpPr>
          <p:nvPr/>
        </p:nvSpPr>
        <p:spPr bwMode="auto">
          <a:xfrm>
            <a:off x="838200" y="549275"/>
            <a:ext cx="8153400" cy="1355725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2400" b="1" dirty="0">
                <a:latin typeface="Arial" charset="0"/>
              </a:rPr>
              <a:t>Структура регіональної економічної політики складається з наступних елементів:</a:t>
            </a:r>
            <a:endParaRPr lang="ru-RU" sz="2400" dirty="0">
              <a:latin typeface="Arial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24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7924800" cy="4343400"/>
          </a:xfrm>
          <a:noFill/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uk-UA" altLang="ru-RU" b="1" smtClean="0">
                <a:solidFill>
                  <a:srgbClr val="000000"/>
                </a:solidFill>
              </a:rPr>
              <a:t> </a:t>
            </a:r>
            <a:endParaRPr lang="uk-UA" altLang="ru-RU" sz="2400" b="1" smtClean="0">
              <a:solidFill>
                <a:srgbClr val="000000"/>
              </a:solidFill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23850" y="2060575"/>
            <a:ext cx="8569325" cy="4135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•"/>
            </a:pPr>
            <a:r>
              <a:rPr lang="uk-UA" altLang="ru-RU" sz="2400">
                <a:cs typeface="Times New Roman" panose="02020603050405020304" pitchFamily="18" charset="0"/>
              </a:rPr>
              <a:t>аналіз ситуації в економічному розвитку регіону, в тому числі стан діючого законодавства, що регламентує основні напрямки економічного розвитку регіону, а також виявлення позитивних тенденцій у цьому розвитку;</a:t>
            </a:r>
            <a:endParaRPr lang="ru-RU" altLang="ru-RU" sz="2400"/>
          </a:p>
          <a:p>
            <a:pPr algn="just">
              <a:buFontTx/>
              <a:buChar char="•"/>
            </a:pPr>
            <a:r>
              <a:rPr lang="uk-UA" altLang="ru-RU" sz="2400">
                <a:cs typeface="Times New Roman" panose="02020603050405020304" pitchFamily="18" charset="0"/>
              </a:rPr>
              <a:t>визначення ключових проблем регіонального економічного розвитку, що вимагають поетапного вирішення;</a:t>
            </a:r>
            <a:endParaRPr lang="ru-RU" altLang="ru-RU" sz="2400"/>
          </a:p>
          <a:p>
            <a:pPr algn="just">
              <a:buFontTx/>
              <a:buChar char="•"/>
            </a:pPr>
            <a:r>
              <a:rPr lang="uk-UA" altLang="ru-RU" sz="2400">
                <a:cs typeface="Times New Roman" panose="02020603050405020304" pitchFamily="18" charset="0"/>
              </a:rPr>
              <a:t>формулювання головної мети регіональної економічної політики, основних цілей, реалізація яких сприяє досягненню головної мети, а також постановка конкретних завдань;</a:t>
            </a:r>
            <a:endParaRPr lang="ru-RU" altLang="ru-RU" sz="240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33475" name="AutoShape 3"/>
          <p:cNvSpPr>
            <a:spLocks noChangeArrowheads="1"/>
          </p:cNvSpPr>
          <p:nvPr/>
        </p:nvSpPr>
        <p:spPr bwMode="auto">
          <a:xfrm>
            <a:off x="838200" y="549275"/>
            <a:ext cx="8153400" cy="1355725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2400" b="1" dirty="0">
                <a:latin typeface="Arial" charset="0"/>
              </a:rPr>
              <a:t>Структура регіональної економічної політики складається з наступних елементів:</a:t>
            </a:r>
            <a:endParaRPr lang="ru-RU" sz="2400" dirty="0">
              <a:latin typeface="Arial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24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7924800" cy="4343400"/>
          </a:xfrm>
          <a:noFill/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uk-UA" altLang="ru-RU" b="1" smtClean="0">
                <a:solidFill>
                  <a:srgbClr val="000000"/>
                </a:solidFill>
              </a:rPr>
              <a:t> </a:t>
            </a:r>
            <a:endParaRPr lang="uk-UA" altLang="ru-RU" sz="2400" b="1" smtClean="0">
              <a:solidFill>
                <a:srgbClr val="000000"/>
              </a:solidFill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250825" y="2305050"/>
            <a:ext cx="8569325" cy="3784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•"/>
            </a:pPr>
            <a:r>
              <a:rPr lang="uk-UA" altLang="ru-RU" sz="2400">
                <a:cs typeface="Times New Roman" panose="02020603050405020304" pitchFamily="18" charset="0"/>
              </a:rPr>
              <a:t>розробка критеріїв досягнення головної і основних цілей;</a:t>
            </a:r>
            <a:endParaRPr lang="ru-RU" altLang="ru-RU" sz="2400"/>
          </a:p>
          <a:p>
            <a:pPr algn="just">
              <a:buFontTx/>
              <a:buChar char="•"/>
            </a:pPr>
            <a:r>
              <a:rPr lang="uk-UA" altLang="ru-RU" sz="2400">
                <a:cs typeface="Times New Roman" panose="02020603050405020304" pitchFamily="18" charset="0"/>
              </a:rPr>
              <a:t>характеристика ризиків, пов'язаних з реалізацією намічених цілей і поставлених завдань регіональної економічної політики;</a:t>
            </a:r>
            <a:endParaRPr lang="ru-RU" altLang="ru-RU" sz="2400"/>
          </a:p>
          <a:p>
            <a:pPr algn="just">
              <a:buFontTx/>
              <a:buChar char="•"/>
            </a:pPr>
            <a:r>
              <a:rPr lang="uk-UA" altLang="ru-RU" sz="2400">
                <a:cs typeface="Times New Roman" panose="02020603050405020304" pitchFamily="18" charset="0"/>
              </a:rPr>
              <a:t>розробка заходів, спрямованих на створення сприятливих умов реалізації регіональної економічної політики;</a:t>
            </a:r>
            <a:endParaRPr lang="ru-RU" altLang="ru-RU" sz="2400"/>
          </a:p>
          <a:p>
            <a:pPr algn="just">
              <a:buFontTx/>
              <a:buChar char="•"/>
            </a:pPr>
            <a:r>
              <a:rPr lang="uk-UA" altLang="ru-RU" sz="2400">
                <a:cs typeface="Times New Roman" panose="02020603050405020304" pitchFamily="18" charset="0"/>
              </a:rPr>
              <a:t>формування ресурсного забезпечення реалізації напрямків регіональної економічної політики.</a:t>
            </a:r>
            <a:endParaRPr lang="uk-UA" altLang="ru-RU" sz="240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34499" name="AutoShape 3"/>
          <p:cNvSpPr>
            <a:spLocks noChangeArrowheads="1"/>
          </p:cNvSpPr>
          <p:nvPr/>
        </p:nvSpPr>
        <p:spPr bwMode="auto">
          <a:xfrm>
            <a:off x="838200" y="0"/>
            <a:ext cx="8153400" cy="19050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2400" b="1" dirty="0">
                <a:latin typeface="Arial" charset="0"/>
              </a:rPr>
              <a:t>Регіональна економічна і соціальна політики тісно зв'язані одна з одною, тому в основі змісту структурних елементів регіональної політики лежать такі показники:</a:t>
            </a:r>
            <a:endParaRPr lang="ru-RU" sz="2400" dirty="0">
              <a:latin typeface="Arial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24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523287" cy="4391025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uk-UA" sz="2400" dirty="0" smtClean="0"/>
              <a:t>валова додана вартість, створена в регіоні за певний період часу, як правило за рік; валова додана вартість у розрахунку на душу населення регіону;</a:t>
            </a:r>
            <a:endParaRPr lang="ru-RU" sz="2400" dirty="0" smtClean="0"/>
          </a:p>
          <a:p>
            <a:pPr>
              <a:defRPr/>
            </a:pPr>
            <a:r>
              <a:rPr lang="uk-UA" sz="2400" dirty="0" smtClean="0"/>
              <a:t>обсяг продукції та послуг промисловості, сільського господарства і будівництва, який вироблений в регіоні і рівень їх споживання;</a:t>
            </a:r>
            <a:endParaRPr lang="ru-RU" sz="2400" dirty="0" smtClean="0"/>
          </a:p>
          <a:p>
            <a:pPr>
              <a:defRPr/>
            </a:pPr>
            <a:r>
              <a:rPr lang="uk-UA" sz="2400" dirty="0" smtClean="0"/>
              <a:t>виробництво та споживання товарів народного споживання в регіоні;</a:t>
            </a:r>
            <a:endParaRPr lang="ru-RU" sz="2400" dirty="0" smtClean="0"/>
          </a:p>
          <a:p>
            <a:pPr>
              <a:defRPr/>
            </a:pPr>
            <a:r>
              <a:rPr lang="uk-UA" sz="2400" dirty="0" smtClean="0"/>
              <a:t>обсяг інвестицій в основний капітал і обсяг освоєних інвестицій у регіоні;</a:t>
            </a:r>
            <a:endParaRPr lang="ru-RU" sz="2400" dirty="0" smtClean="0"/>
          </a:p>
          <a:p>
            <a:pPr>
              <a:defRPr/>
            </a:pPr>
            <a:r>
              <a:rPr lang="uk-UA" sz="2400" dirty="0" smtClean="0"/>
              <a:t>обсяг іноземних інвестицій і їх освоєння в регіоні;</a:t>
            </a:r>
            <a:endParaRPr lang="ru-RU" sz="2400" dirty="0" smtClean="0"/>
          </a:p>
          <a:p>
            <a:pPr marL="0" indent="0" algn="just" eaLnBrk="1" hangingPunct="1"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uk-UA" sz="24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34499" name="AutoShape 3"/>
          <p:cNvSpPr>
            <a:spLocks noChangeArrowheads="1"/>
          </p:cNvSpPr>
          <p:nvPr/>
        </p:nvSpPr>
        <p:spPr bwMode="auto">
          <a:xfrm>
            <a:off x="838200" y="0"/>
            <a:ext cx="8153400" cy="19050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2400" b="1" dirty="0">
                <a:latin typeface="Arial" charset="0"/>
              </a:rPr>
              <a:t>Регіональна економічна і соціальна політики тісно зв'язані одна з одною, тому в основі змісту структурних елементів регіональної політики лежать такі показники:</a:t>
            </a:r>
            <a:endParaRPr lang="ru-RU" sz="2400" dirty="0">
              <a:latin typeface="Arial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24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523287" cy="4724400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uk-UA" sz="2400" dirty="0" smtClean="0"/>
              <a:t>кількість створених нових робочих місць (при збереженні діючих);</a:t>
            </a:r>
            <a:endParaRPr lang="ru-RU" sz="2400" dirty="0" smtClean="0"/>
          </a:p>
          <a:p>
            <a:pPr>
              <a:defRPr/>
            </a:pPr>
            <a:r>
              <a:rPr lang="uk-UA" sz="2400" dirty="0" smtClean="0"/>
              <a:t>податки й збори, що мобілізуються в бюджети всіх рівнів на території регіону;</a:t>
            </a:r>
            <a:endParaRPr lang="ru-RU" sz="2400" dirty="0" smtClean="0"/>
          </a:p>
          <a:p>
            <a:pPr>
              <a:defRPr/>
            </a:pPr>
            <a:r>
              <a:rPr lang="uk-UA" sz="2400" dirty="0" smtClean="0"/>
              <a:t>індекс споживчих цін, що характеризує динаміку загального рівня цін;</a:t>
            </a:r>
            <a:endParaRPr lang="ru-RU" sz="2400" dirty="0" smtClean="0"/>
          </a:p>
          <a:p>
            <a:pPr>
              <a:defRPr/>
            </a:pPr>
            <a:r>
              <a:rPr lang="uk-UA" sz="2400" dirty="0" smtClean="0"/>
              <a:t>середньомісячна заробітна плата (реальна й номінальна) працівників, зайнятих у галузях економіки регіону, а також структура доходів населення регіону;</a:t>
            </a:r>
            <a:endParaRPr lang="ru-RU" sz="2400" dirty="0" smtClean="0"/>
          </a:p>
          <a:p>
            <a:pPr>
              <a:defRPr/>
            </a:pPr>
            <a:r>
              <a:rPr lang="uk-UA" sz="2400" dirty="0" smtClean="0"/>
              <a:t>рівень безробіття в регіоні, що відображує ситуацію на ринку праці.</a:t>
            </a:r>
            <a:endParaRPr lang="ru-RU" sz="2400" dirty="0" smtClean="0"/>
          </a:p>
          <a:p>
            <a:pPr>
              <a:defRPr/>
            </a:pPr>
            <a:endParaRPr lang="ru-RU" sz="2400" dirty="0" smtClean="0"/>
          </a:p>
          <a:p>
            <a:pPr marL="0" indent="0" algn="just" eaLnBrk="1" hangingPunct="1"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uk-UA" sz="24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35523" name="AutoShape 3"/>
          <p:cNvSpPr>
            <a:spLocks noChangeArrowheads="1"/>
          </p:cNvSpPr>
          <p:nvPr/>
        </p:nvSpPr>
        <p:spPr bwMode="auto">
          <a:xfrm>
            <a:off x="838200" y="838200"/>
            <a:ext cx="8153400" cy="10668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3600" b="1" dirty="0">
                <a:latin typeface="Arial" charset="0"/>
              </a:rPr>
              <a:t>Головною метою регіональної політики є</a:t>
            </a:r>
            <a:endParaRPr lang="ru-RU" sz="66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0113" y="2492375"/>
            <a:ext cx="7862887" cy="3984625"/>
          </a:xfrm>
          <a:noFill/>
        </p:spPr>
        <p:txBody>
          <a:bodyPr/>
          <a:lstStyle/>
          <a:p>
            <a:pPr marL="0" indent="0"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uk-UA" altLang="ru-RU" b="1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0421" name="Rectangle 6"/>
          <p:cNvSpPr>
            <a:spLocks noChangeArrowheads="1"/>
          </p:cNvSpPr>
          <p:nvPr/>
        </p:nvSpPr>
        <p:spPr bwMode="auto">
          <a:xfrm>
            <a:off x="323850" y="2632075"/>
            <a:ext cx="8496300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400">
                <a:cs typeface="Times New Roman" panose="02020603050405020304" pitchFamily="18" charset="0"/>
              </a:rPr>
              <a:t>створення умов для динамічного, збалансованого розвитку території і усунення регіональних диспропорцій. </a:t>
            </a:r>
            <a:r>
              <a:rPr lang="uk-UA" altLang="ru-RU" sz="2400" b="1">
                <a:cs typeface="Times New Roman" panose="02020603050405020304" pitchFamily="18" charset="0"/>
              </a:rPr>
              <a:t>Головною метою економічної регіональної політики є</a:t>
            </a:r>
            <a:r>
              <a:rPr lang="uk-UA" altLang="ru-RU" sz="2400">
                <a:cs typeface="Times New Roman" panose="02020603050405020304" pitchFamily="18" charset="0"/>
              </a:rPr>
              <a:t> раціональне використання сукупного ресурсного потенціалу регіону як основи підвищення його конкурентоздатності шляхом інноваційного розвитку.</a:t>
            </a:r>
            <a:endParaRPr lang="uk-UA" altLang="ru-RU" sz="240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838200" y="549275"/>
            <a:ext cx="8153400" cy="1355725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400" b="1"/>
              <a:t>На сучасному етапі розвитку України до пріоритетних завдань регіональної економічної політики слід віднести:</a:t>
            </a:r>
            <a:endParaRPr lang="ru-RU" altLang="ru-RU" sz="240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94687" cy="4608512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spcBef>
                <a:spcPct val="30000"/>
              </a:spcBef>
              <a:defRPr/>
            </a:pPr>
            <a:r>
              <a:rPr lang="uk-UA" sz="2400" b="1" dirty="0" smtClean="0">
                <a:solidFill>
                  <a:srgbClr val="000000"/>
                </a:solidFill>
              </a:rPr>
              <a:t> </a:t>
            </a:r>
            <a:r>
              <a:rPr lang="uk-UA" sz="2400" dirty="0" smtClean="0"/>
              <a:t>оптимізацію структури господарства регіонів;</a:t>
            </a:r>
          </a:p>
          <a:p>
            <a:pPr marL="0" indent="0" algn="just" eaLnBrk="1" hangingPunct="1">
              <a:spcBef>
                <a:spcPct val="30000"/>
              </a:spcBef>
              <a:defRPr/>
            </a:pPr>
            <a:r>
              <a:rPr lang="uk-UA" sz="2400" dirty="0" smtClean="0"/>
              <a:t> об'єднання фінансових ресурсів регіональних бюджетів і бюджетів місцевого самоврядування;</a:t>
            </a:r>
          </a:p>
          <a:p>
            <a:pPr>
              <a:defRPr/>
            </a:pPr>
            <a:r>
              <a:rPr lang="uk-UA" sz="2400" dirty="0" smtClean="0"/>
              <a:t> розвиток міжрегіонального і міжнародного економічного співробітництва;</a:t>
            </a:r>
            <a:endParaRPr lang="ru-RU" sz="2400" dirty="0" smtClean="0"/>
          </a:p>
          <a:p>
            <a:pPr>
              <a:defRPr/>
            </a:pPr>
            <a:r>
              <a:rPr lang="uk-UA" sz="2400" dirty="0" smtClean="0"/>
              <a:t>розширення повноважень і посилення відповідальності за регіональний розвиток місцевих органів влади;</a:t>
            </a:r>
          </a:p>
          <a:p>
            <a:pPr>
              <a:defRPr/>
            </a:pPr>
            <a:r>
              <a:rPr lang="uk-UA" sz="2400" dirty="0" smtClean="0"/>
              <a:t>забезпечення розробки системної стратегії регіонального розвитку, що враховує регіональну специфіку.</a:t>
            </a:r>
            <a:endParaRPr lang="ru-RU" sz="2400" dirty="0" smtClean="0"/>
          </a:p>
          <a:p>
            <a:pPr>
              <a:defRPr/>
            </a:pPr>
            <a:endParaRPr lang="uk-UA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154627" name="AutoShape 3"/>
          <p:cNvSpPr>
            <a:spLocks noChangeArrowheads="1"/>
          </p:cNvSpPr>
          <p:nvPr/>
        </p:nvSpPr>
        <p:spPr bwMode="auto">
          <a:xfrm>
            <a:off x="900113" y="692150"/>
            <a:ext cx="8091487" cy="121285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3200" b="1" dirty="0">
                <a:latin typeface="Arial" charset="0"/>
              </a:rPr>
              <a:t>Державна регіональна політика базується на</a:t>
            </a:r>
            <a:endParaRPr lang="ru-RU" sz="32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7924800" cy="43434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r>
              <a:rPr lang="uk-UA" sz="2400" b="1" dirty="0" smtClean="0"/>
              <a:t>здійсненні перерозподілу ресурсів для підтримки депресивних територій та розв’язання проблем, що за своїми масштабами є загальнодержавними.</a:t>
            </a:r>
            <a:endParaRPr lang="ru-RU" sz="2400" b="1" i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uk-UA" sz="2400" b="1" dirty="0" smtClean="0">
              <a:solidFill>
                <a:srgbClr val="00000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r>
              <a:rPr lang="uk-UA" sz="2400" b="1" dirty="0" smtClean="0"/>
              <a:t>Уряд гарантує стандарт якості життя, визначений для кожного громадянина незалежно від місця його проживання. Необхідна для цього державна підтримка має надаватися на основі чітких критеріїв визначення територій, що потребують підтримки.</a:t>
            </a:r>
            <a:endParaRPr lang="uk-UA" sz="24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57027" name="AutoShape 3"/>
          <p:cNvSpPr>
            <a:spLocks noChangeArrowheads="1"/>
          </p:cNvSpPr>
          <p:nvPr/>
        </p:nvSpPr>
        <p:spPr bwMode="auto">
          <a:xfrm>
            <a:off x="755650" y="333375"/>
            <a:ext cx="8388350" cy="1617663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endParaRPr lang="uk-UA" sz="3200" dirty="0">
              <a:latin typeface="Arial" charset="0"/>
            </a:endParaRPr>
          </a:p>
          <a:p>
            <a:pPr algn="ctr">
              <a:lnSpc>
                <a:spcPct val="90000"/>
              </a:lnSpc>
              <a:defRPr/>
            </a:pPr>
            <a:endParaRPr lang="uk-UA" sz="3200" dirty="0">
              <a:latin typeface="Arial" charset="0"/>
            </a:endParaRPr>
          </a:p>
          <a:p>
            <a:pPr algn="ctr">
              <a:lnSpc>
                <a:spcPct val="90000"/>
              </a:lnSpc>
              <a:defRPr/>
            </a:pPr>
            <a:endParaRPr lang="uk-UA" sz="3200" dirty="0">
              <a:latin typeface="Arial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uk-UA" sz="3200" dirty="0">
                <a:latin typeface="Arial" charset="0"/>
              </a:rPr>
              <a:t>При визначенні поняття </a:t>
            </a:r>
            <a:r>
              <a:rPr lang="uk-UA" sz="3200" dirty="0" err="1">
                <a:latin typeface="Arial" charset="0"/>
              </a:rPr>
              <a:t>“</a:t>
            </a:r>
            <a:r>
              <a:rPr lang="uk-UA" sz="3200" b="1" dirty="0" err="1">
                <a:latin typeface="Arial" charset="0"/>
              </a:rPr>
              <a:t>регіон”</a:t>
            </a:r>
            <a:r>
              <a:rPr lang="uk-UA" sz="3200" dirty="0">
                <a:latin typeface="Arial" charset="0"/>
              </a:rPr>
              <a:t> виділяються наступні </a:t>
            </a:r>
            <a:r>
              <a:rPr lang="uk-UA" sz="3200" b="1" dirty="0">
                <a:latin typeface="Arial" charset="0"/>
              </a:rPr>
              <a:t>типи районування:</a:t>
            </a:r>
            <a:r>
              <a:rPr lang="uk-UA" sz="3200" dirty="0">
                <a:latin typeface="Arial" charset="0"/>
              </a:rPr>
              <a:t/>
            </a:r>
            <a:br>
              <a:rPr lang="uk-UA" sz="3200" dirty="0">
                <a:latin typeface="Arial" charset="0"/>
              </a:rPr>
            </a:br>
            <a:endParaRPr lang="uk-UA" sz="32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570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2514600"/>
            <a:ext cx="7924800" cy="4083050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2000" dirty="0" smtClean="0"/>
              <a:t>– </a:t>
            </a:r>
            <a:r>
              <a:rPr lang="uk-UA" sz="2000" b="1" dirty="0" smtClean="0"/>
              <a:t>Адміністративне районування, </a:t>
            </a:r>
            <a:r>
              <a:rPr lang="uk-UA" sz="2000" dirty="0" smtClean="0"/>
              <a:t>яке засноване на використанні існуючої системи адміністративно-територіального поділу країни.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2000" dirty="0" smtClean="0"/>
              <a:t>– </a:t>
            </a:r>
            <a:r>
              <a:rPr lang="uk-UA" sz="2000" b="1" dirty="0" smtClean="0"/>
              <a:t>Планове (або програмне) районування,</a:t>
            </a:r>
            <a:r>
              <a:rPr lang="uk-UA" sz="2000" dirty="0" smtClean="0"/>
              <a:t> що здійснюється за принципом кратності шляхом об’єднання адміністративних районів (наприклад, районів у область або у США – графства у штат).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2000" dirty="0" smtClean="0"/>
              <a:t>– </a:t>
            </a:r>
            <a:r>
              <a:rPr lang="uk-UA" sz="2000" b="1" dirty="0" smtClean="0"/>
              <a:t>Економічне районування,</a:t>
            </a:r>
            <a:r>
              <a:rPr lang="uk-UA" sz="2000" dirty="0" smtClean="0"/>
              <a:t> яке передбачає процес ламання існуючого адміністративно-територіального поділу і заміни його новим поділом території.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2000" dirty="0" smtClean="0"/>
              <a:t>– </a:t>
            </a:r>
            <a:r>
              <a:rPr lang="uk-UA" sz="2000" b="1" dirty="0" smtClean="0"/>
              <a:t>Індустріальне районування,</a:t>
            </a:r>
            <a:r>
              <a:rPr lang="uk-UA" sz="2000" dirty="0" smtClean="0"/>
              <a:t> характерне для слабо розвинутих країн, де розвиток пов’язаний лише з великими містами і регіональне планування робить лише перші кроки.</a:t>
            </a:r>
          </a:p>
          <a:p>
            <a:pPr marL="0" indent="0" algn="just" eaLnBrk="1" hangingPunct="1"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uk-UA" sz="1800" b="1" i="1" u="sng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7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7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7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7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7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7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7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7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8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126979" name="AutoShape 3"/>
          <p:cNvSpPr>
            <a:spLocks noChangeArrowheads="1"/>
          </p:cNvSpPr>
          <p:nvPr/>
        </p:nvSpPr>
        <p:spPr bwMode="auto">
          <a:xfrm>
            <a:off x="827088" y="0"/>
            <a:ext cx="8164512" cy="19050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endParaRPr lang="uk-UA" sz="2400" b="1" dirty="0">
              <a:latin typeface="Arial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uk-UA" sz="2400" b="1" dirty="0">
                <a:latin typeface="Arial" charset="0"/>
              </a:rPr>
              <a:t>Місцеві органи влади повинні мати адекватні інструменти впливу на соціально-економічний регіональний розвиток. З цією метою необхідно забезпечити:</a:t>
            </a:r>
            <a:endParaRPr lang="ru-RU" sz="2400" dirty="0">
              <a:latin typeface="Arial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24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1188" y="2205038"/>
            <a:ext cx="8304212" cy="4652962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uk-UA" sz="2400" dirty="0" smtClean="0"/>
              <a:t>узгодження стратегічних цілей і пріоритетів розвитку національних і регіональних інтересів, забезпечити стабільність й прогнозованість відносин між центральними і місцевими органами виконавчої влади щодо розвитку територій;</a:t>
            </a:r>
            <a:endParaRPr lang="ru-RU" sz="2400" dirty="0" smtClean="0"/>
          </a:p>
          <a:p>
            <a:pPr>
              <a:defRPr/>
            </a:pPr>
            <a:r>
              <a:rPr lang="uk-UA" sz="2400" dirty="0" smtClean="0"/>
              <a:t>здійснення державних інвестицій у поліпшення регіональної інфраструктури;</a:t>
            </a:r>
            <a:endParaRPr lang="ru-RU" sz="2400" dirty="0" smtClean="0"/>
          </a:p>
          <a:p>
            <a:pPr>
              <a:defRPr/>
            </a:pPr>
            <a:r>
              <a:rPr lang="uk-UA" sz="2400" dirty="0" smtClean="0"/>
              <a:t>реалізацію масштабних проектів приватного інвестування, що потребують підтримки виконавчої </a:t>
            </a:r>
            <a:r>
              <a:rPr lang="uk-UA" sz="2400" dirty="0" err="1" smtClean="0"/>
              <a:t>вдади</a:t>
            </a:r>
            <a:r>
              <a:rPr lang="uk-UA" sz="2400" dirty="0" smtClean="0"/>
              <a:t>, і спрямування кредитів міжнародних фінансових організацій на соціально-економічний розвиток територій;</a:t>
            </a:r>
            <a:endParaRPr lang="ru-RU" sz="2400" dirty="0" smtClean="0"/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uk-UA" sz="24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126979" name="AutoShape 3"/>
          <p:cNvSpPr>
            <a:spLocks noChangeArrowheads="1"/>
          </p:cNvSpPr>
          <p:nvPr/>
        </p:nvSpPr>
        <p:spPr bwMode="auto">
          <a:xfrm>
            <a:off x="827088" y="0"/>
            <a:ext cx="8164512" cy="19050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endParaRPr lang="uk-UA" sz="2400" b="1" dirty="0">
              <a:latin typeface="Arial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uk-UA" sz="2400" b="1" dirty="0">
                <a:latin typeface="Arial" charset="0"/>
              </a:rPr>
              <a:t>Місцеві органи влади повинні мати адекватні інструменти впливу на соціально-економічний регіональний розвиток. З цією метою необхідно забезпечити:</a:t>
            </a:r>
            <a:endParaRPr lang="ru-RU" sz="2400" dirty="0">
              <a:latin typeface="Arial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24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1188" y="2205038"/>
            <a:ext cx="8304212" cy="4652962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uk-UA" sz="2400" b="1" dirty="0" smtClean="0">
                <a:solidFill>
                  <a:srgbClr val="000000"/>
                </a:solidFill>
              </a:rPr>
              <a:t> </a:t>
            </a:r>
            <a:r>
              <a:rPr lang="uk-UA" sz="2400" dirty="0" smtClean="0"/>
              <a:t>мобільність робочої сили шляхом реформування професійної освіти й системи підвищення кваліфікації працівників, запровадження новітніх технологій регіонального менеджменту;</a:t>
            </a:r>
            <a:endParaRPr lang="ru-RU" sz="2400" dirty="0" smtClean="0"/>
          </a:p>
          <a:p>
            <a:pPr>
              <a:defRPr/>
            </a:pPr>
            <a:r>
              <a:rPr lang="uk-UA" sz="2400" dirty="0" smtClean="0"/>
              <a:t>децентралізацію і розмежування повноважень між центральними й місцевими органами виконавчої влади та органами місцевого самоврядування щодо надання послуг, розширення прав і посилення відповідальності цих органів за розв’язання соціально-економічних проблем розвитку регіонів, запровадження прозорого механізму контролю, в тому числі громадського, на кожному рівні управління;</a:t>
            </a:r>
            <a:endParaRPr lang="ru-RU" sz="2400" dirty="0" smtClean="0"/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defRPr/>
            </a:pPr>
            <a:endParaRPr lang="uk-UA" sz="24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126979" name="AutoShape 3"/>
          <p:cNvSpPr>
            <a:spLocks noChangeArrowheads="1"/>
          </p:cNvSpPr>
          <p:nvPr/>
        </p:nvSpPr>
        <p:spPr bwMode="auto">
          <a:xfrm>
            <a:off x="827088" y="0"/>
            <a:ext cx="8164512" cy="19050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endParaRPr lang="uk-UA" sz="2400" b="1" dirty="0">
              <a:latin typeface="Arial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uk-UA" sz="2400" b="1" dirty="0">
                <a:latin typeface="Arial" charset="0"/>
              </a:rPr>
              <a:t>Місцеві органи влади повинні мати адекватні інструменти впливу на соціально-економічний регіональний розвиток. З цією метою необхідно забезпечити:</a:t>
            </a:r>
            <a:endParaRPr lang="ru-RU" sz="2400" dirty="0">
              <a:latin typeface="Arial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24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1188" y="2205038"/>
            <a:ext cx="8304212" cy="4652962"/>
          </a:xfrm>
          <a:solidFill>
            <a:schemeClr val="bg1"/>
          </a:solidFill>
        </p:spPr>
        <p:txBody>
          <a:bodyPr/>
          <a:lstStyle/>
          <a:p>
            <a:r>
              <a:rPr lang="uk-UA" altLang="ru-RU" sz="2400" b="1" smtClean="0">
                <a:solidFill>
                  <a:srgbClr val="000000"/>
                </a:solidFill>
              </a:rPr>
              <a:t> </a:t>
            </a:r>
            <a:r>
              <a:rPr lang="uk-UA" altLang="ru-RU" sz="2400" smtClean="0"/>
              <a:t>чітке розмежування функцій між центральними, регіональними і місцевими органами влади стосовно питань бюджету, власності, державної влади та механізму надання соціальних послуг;</a:t>
            </a:r>
            <a:endParaRPr lang="ru-RU" altLang="ru-RU" sz="2400" smtClean="0"/>
          </a:p>
          <a:p>
            <a:r>
              <a:rPr lang="uk-UA" altLang="ru-RU" sz="2400" smtClean="0"/>
              <a:t>створення правових, економічних та організаційних умов для ефективної реалізації завдань і функцій місцевого самоврядування;</a:t>
            </a:r>
            <a:endParaRPr lang="ru-RU" altLang="ru-RU" sz="2400" smtClean="0"/>
          </a:p>
          <a:p>
            <a:r>
              <a:rPr lang="uk-UA" altLang="ru-RU" sz="2400" smtClean="0"/>
              <a:t>врегулювання основних засад і визначення порядку здійснення права комунальної власності, управління об’єктами комунальної власності;</a:t>
            </a:r>
            <a:endParaRPr lang="ru-RU" altLang="ru-RU" sz="2400" smtClean="0"/>
          </a:p>
          <a:p>
            <a:r>
              <a:rPr lang="uk-UA" altLang="ru-RU" sz="2400" smtClean="0"/>
              <a:t>удосконалення міжбюджетних відносин.</a:t>
            </a:r>
            <a:endParaRPr lang="ru-RU" altLang="ru-RU" sz="2400" smtClean="0"/>
          </a:p>
          <a:p>
            <a:pPr>
              <a:buFont typeface="Wingdings" panose="05000000000000000000" pitchFamily="2" charset="2"/>
              <a:buNone/>
            </a:pPr>
            <a:endParaRPr lang="uk-UA" altLang="ru-RU" sz="24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128003" name="AutoShape 3"/>
          <p:cNvSpPr>
            <a:spLocks noChangeArrowheads="1"/>
          </p:cNvSpPr>
          <p:nvPr/>
        </p:nvSpPr>
        <p:spPr bwMode="auto">
          <a:xfrm>
            <a:off x="838200" y="838200"/>
            <a:ext cx="8153400" cy="10668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endParaRPr lang="ru-RU" sz="66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7924800" cy="4343400"/>
          </a:xfrm>
          <a:noFill/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uk-UA" altLang="ru-RU" sz="24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129027" name="AutoShape 3"/>
          <p:cNvSpPr>
            <a:spLocks noChangeArrowheads="1"/>
          </p:cNvSpPr>
          <p:nvPr/>
        </p:nvSpPr>
        <p:spPr bwMode="auto">
          <a:xfrm>
            <a:off x="838200" y="838200"/>
            <a:ext cx="8153400" cy="10668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3600" b="1" u="sng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Види</a:t>
            </a:r>
            <a:br>
              <a:rPr lang="uk-UA" sz="3600" b="1" u="sng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</a:br>
            <a:r>
              <a:rPr lang="uk-UA" sz="3600" b="1" u="sng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юридичної відповідальності</a:t>
            </a:r>
            <a:endParaRPr lang="ru-RU" sz="6600" b="1" i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8153400" cy="3505200"/>
          </a:xfrm>
        </p:spPr>
        <p:txBody>
          <a:bodyPr/>
          <a:lstStyle/>
          <a:p>
            <a:pPr marL="0" indent="0" algn="just" eaLnBrk="1" hangingPunct="1">
              <a:spcBef>
                <a:spcPct val="30000"/>
              </a:spcBef>
            </a:pPr>
            <a:endParaRPr lang="uk-UA" altLang="ru-RU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130051" name="AutoShape 3"/>
          <p:cNvSpPr>
            <a:spLocks noChangeArrowheads="1"/>
          </p:cNvSpPr>
          <p:nvPr/>
        </p:nvSpPr>
        <p:spPr bwMode="auto">
          <a:xfrm>
            <a:off x="838200" y="838200"/>
            <a:ext cx="8153400" cy="10668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3600" b="1" u="sng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Види</a:t>
            </a:r>
            <a:br>
              <a:rPr lang="uk-UA" sz="3600" b="1" u="sng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</a:br>
            <a:r>
              <a:rPr lang="uk-UA" sz="3600" b="1" u="sng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юридичної відповідальності</a:t>
            </a:r>
            <a:endParaRPr lang="ru-RU" sz="6600" b="1" i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2743200"/>
            <a:ext cx="7620000" cy="3733800"/>
          </a:xfrm>
          <a:noFill/>
        </p:spPr>
        <p:txBody>
          <a:bodyPr/>
          <a:lstStyle/>
          <a:p>
            <a:pPr marL="0" indent="0"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uk-UA" altLang="ru-RU" b="1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131075" name="AutoShape 3"/>
          <p:cNvSpPr>
            <a:spLocks noChangeArrowheads="1"/>
          </p:cNvSpPr>
          <p:nvPr/>
        </p:nvSpPr>
        <p:spPr bwMode="auto">
          <a:xfrm>
            <a:off x="838200" y="838200"/>
            <a:ext cx="8153400" cy="10668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3600" b="1" u="sng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Види</a:t>
            </a:r>
            <a:br>
              <a:rPr lang="uk-UA" sz="3600" b="1" u="sng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</a:br>
            <a:r>
              <a:rPr lang="uk-UA" sz="3600" b="1" u="sng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юридичної відповідальності</a:t>
            </a:r>
            <a:endParaRPr lang="ru-RU" sz="6600" b="1" i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2667000"/>
            <a:ext cx="7620000" cy="3505200"/>
          </a:xfrm>
          <a:noFill/>
        </p:spPr>
        <p:txBody>
          <a:bodyPr/>
          <a:lstStyle/>
          <a:p>
            <a:pPr marL="0" indent="0" algn="just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uk-UA" altLang="ru-RU" b="1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121859" name="AutoShape 3"/>
          <p:cNvSpPr>
            <a:spLocks noChangeArrowheads="1"/>
          </p:cNvSpPr>
          <p:nvPr/>
        </p:nvSpPr>
        <p:spPr bwMode="auto">
          <a:xfrm>
            <a:off x="838200" y="838200"/>
            <a:ext cx="8153400" cy="10668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3600" b="1" u="sng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Види</a:t>
            </a:r>
            <a:br>
              <a:rPr lang="uk-UA" sz="3600" b="1" u="sng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</a:br>
            <a:r>
              <a:rPr lang="uk-UA" sz="3600" b="1" u="sng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юридичної відповідальності</a:t>
            </a:r>
            <a:endParaRPr lang="ru-RU" sz="6600" b="1" i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7924800" cy="43434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uk-UA" altLang="ru-RU" sz="24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122883" name="AutoShape 3"/>
          <p:cNvSpPr>
            <a:spLocks noChangeArrowheads="1"/>
          </p:cNvSpPr>
          <p:nvPr/>
        </p:nvSpPr>
        <p:spPr bwMode="auto">
          <a:xfrm>
            <a:off x="838200" y="838200"/>
            <a:ext cx="8153400" cy="1066800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3600" b="1" u="sng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Види</a:t>
            </a:r>
            <a:br>
              <a:rPr lang="uk-UA" sz="3600" b="1" u="sng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</a:br>
            <a:r>
              <a:rPr lang="uk-UA" sz="3600" b="1" u="sng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юридичної відповідальності</a:t>
            </a:r>
            <a:endParaRPr lang="ru-RU" sz="6600" b="1" i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7924800" cy="4343400"/>
          </a:xfrm>
          <a:noFill/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uk-UA" altLang="ru-RU" b="1" smtClean="0">
                <a:solidFill>
                  <a:srgbClr val="000000"/>
                </a:solidFill>
              </a:rPr>
              <a:t> </a:t>
            </a:r>
            <a:endParaRPr lang="uk-UA" altLang="ru-RU" sz="24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58051" name="AutoShape 3"/>
          <p:cNvSpPr>
            <a:spLocks noChangeArrowheads="1"/>
          </p:cNvSpPr>
          <p:nvPr/>
        </p:nvSpPr>
        <p:spPr bwMode="auto">
          <a:xfrm>
            <a:off x="785813" y="428625"/>
            <a:ext cx="8153400" cy="1404938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2400" b="1" dirty="0">
                <a:latin typeface="Arial" charset="0"/>
              </a:rPr>
              <a:t>Виходячи з наведених типів районування, регіони можна класифікувати за наступними критеріями:</a:t>
            </a:r>
            <a:r>
              <a:rPr lang="ru-RU" sz="3600" dirty="0">
                <a:latin typeface="Arial" charset="0"/>
              </a:rPr>
              <a:t/>
            </a:r>
            <a:br>
              <a:rPr lang="ru-RU" sz="3600" dirty="0">
                <a:latin typeface="Arial" charset="0"/>
              </a:rPr>
            </a:br>
            <a:endParaRPr lang="ru-RU" sz="3600" b="1" u="sng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85813" y="2420938"/>
            <a:ext cx="7824787" cy="4056062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ru-RU" sz="2400" dirty="0" smtClean="0"/>
              <a:t>1. </a:t>
            </a:r>
            <a:r>
              <a:rPr lang="uk-UA" sz="2400" dirty="0" smtClean="0"/>
              <a:t>Економічне районування на основі територіального поділу праці (крупні економічні райони і зони; територіально-виробничі комплекси).</a:t>
            </a:r>
            <a:br>
              <a:rPr lang="uk-UA" sz="2400" dirty="0" smtClean="0"/>
            </a:br>
            <a:r>
              <a:rPr lang="uk-UA" sz="2400" dirty="0" smtClean="0"/>
              <a:t>2. Національно-державний устрій відповідно з конституцією держави (республіка, область, район, місто).</a:t>
            </a:r>
            <a:br>
              <a:rPr lang="uk-UA" sz="2400" dirty="0" smtClean="0"/>
            </a:br>
            <a:r>
              <a:rPr lang="uk-UA" sz="2400" dirty="0" smtClean="0"/>
              <a:t>3. Адміністративно-територіальний поділ кожного суб’єкта держави (місто – райони в місті).</a:t>
            </a:r>
            <a:br>
              <a:rPr lang="uk-UA" sz="2400" dirty="0" smtClean="0"/>
            </a:br>
            <a:r>
              <a:rPr lang="uk-UA" sz="2400" dirty="0" smtClean="0"/>
              <a:t>4. Райони реалізації крупних програм (сировинних, екологічних, розвиток депресивних територій).</a:t>
            </a:r>
          </a:p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uk-UA" sz="2000" dirty="0" smtClean="0"/>
          </a:p>
          <a:p>
            <a:pPr marL="514350" indent="-514350" eaLnBrk="1" hangingPunct="1">
              <a:spcBef>
                <a:spcPct val="30000"/>
              </a:spcBef>
              <a:buFont typeface="Wingdings" panose="05000000000000000000" pitchFamily="2" charset="2"/>
              <a:buAutoNum type="arabicParenR"/>
              <a:defRPr/>
            </a:pPr>
            <a:endParaRPr lang="ru-RU" dirty="0" smtClean="0"/>
          </a:p>
          <a:p>
            <a:pPr marL="0" indent="0" eaLnBrk="1" hangingPunct="1">
              <a:spcBef>
                <a:spcPct val="30000"/>
              </a:spcBef>
              <a:buFont typeface="Arial" pitchFamily="34" charset="0"/>
              <a:buChar char="•"/>
              <a:defRPr/>
            </a:pPr>
            <a:endParaRPr lang="uk-UA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59075" name="AutoShape 3"/>
          <p:cNvSpPr>
            <a:spLocks noChangeArrowheads="1"/>
          </p:cNvSpPr>
          <p:nvPr/>
        </p:nvSpPr>
        <p:spPr bwMode="auto">
          <a:xfrm>
            <a:off x="838200" y="500063"/>
            <a:ext cx="8153400" cy="1344612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uk-UA" sz="3200" b="1" dirty="0">
                <a:latin typeface="Arial" charset="0"/>
              </a:rPr>
              <a:t>Регіон</a:t>
            </a:r>
            <a:endParaRPr lang="uk-UA" sz="3200" b="1" u="sng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7088" y="2420938"/>
            <a:ext cx="8137525" cy="4103687"/>
          </a:xfrm>
        </p:spPr>
        <p:txBody>
          <a:bodyPr/>
          <a:lstStyle/>
          <a:p>
            <a:pPr>
              <a:defRPr/>
            </a:pPr>
            <a:r>
              <a:rPr lang="uk-UA" sz="2400" dirty="0" smtClean="0"/>
              <a:t>територіальне утворення, в межах якого відбуваються соціальні та економічні процеси відтворення та забезпечення життєдіяльності населення, що обумовлюється місцем регіону в системі територіального і суспільного поділу праці.</a:t>
            </a:r>
          </a:p>
          <a:p>
            <a:pPr>
              <a:defRPr/>
            </a:pPr>
            <a:r>
              <a:rPr lang="uk-UA" sz="2400" b="1" dirty="0" smtClean="0"/>
              <a:t>Регіон</a:t>
            </a:r>
            <a:r>
              <a:rPr lang="uk-UA" sz="2400" dirty="0" smtClean="0"/>
              <a:t> має чітко визначені </a:t>
            </a:r>
            <a:r>
              <a:rPr lang="uk-UA" sz="2400" b="1" dirty="0" smtClean="0"/>
              <a:t>кордони своєї території, власні органи управління, матеріальну і фінансову основу,</a:t>
            </a:r>
            <a:r>
              <a:rPr lang="uk-UA" sz="2400" dirty="0" smtClean="0"/>
              <a:t> і, як правило, визначається законодавчими актами держави, виходячи з її стратегічних і тактичних цілей і завдань.</a:t>
            </a:r>
          </a:p>
          <a:p>
            <a:pPr marL="0" indent="0" algn="just" eaLnBrk="1" hangingPunct="1"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uk-UA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9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9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1066800"/>
          </a:xfrm>
          <a:solidFill>
            <a:schemeClr val="fol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sz="66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-52"/>
              </a:rPr>
              <a:t>ЛЕКЦІЯ 1</a:t>
            </a:r>
            <a:endParaRPr lang="ru-RU" sz="6600" i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260099" name="AutoShape 3"/>
          <p:cNvSpPr>
            <a:spLocks noChangeArrowheads="1"/>
          </p:cNvSpPr>
          <p:nvPr/>
        </p:nvSpPr>
        <p:spPr bwMode="auto">
          <a:xfrm>
            <a:off x="857250" y="357188"/>
            <a:ext cx="8153400" cy="1595437"/>
          </a:xfrm>
          <a:prstGeom prst="roundRect">
            <a:avLst>
              <a:gd name="adj" fmla="val 21667"/>
            </a:avLst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endParaRPr lang="uk-UA" sz="2800" dirty="0">
              <a:latin typeface="Arial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uk-UA" sz="3200" b="1" noProof="1">
                <a:latin typeface="Arial" charset="0"/>
              </a:rPr>
              <a:t>Наука регіонального менеджменту</a:t>
            </a:r>
            <a:endParaRPr lang="uk-UA" sz="3200" b="1" u="sng" noProof="1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-52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0113" y="2420938"/>
            <a:ext cx="8015287" cy="4176712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ru-RU" altLang="ru-RU" sz="2400" b="1" smtClean="0"/>
              <a:t>сформувалася з початку ХХ ст., коли виникла необхідність забезпечення ефективного управління відносно великими територіями. Розподіл території на регіони й формування органів управління цією територією дозволило забезпечити економічний розвиток регіону і соціальний розвиток населення, яке проживає на цій території.</a:t>
            </a:r>
            <a:endParaRPr lang="uk-UA" altLang="ru-RU" sz="2400" smtClean="0"/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endParaRPr lang="ru-RU" altLang="ru-RU" sz="2400" smtClean="0"/>
          </a:p>
          <a:p>
            <a:pPr marL="0" indent="0" algn="just" ea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endParaRPr lang="uk-UA" altLang="ru-RU" sz="24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3451</TotalTime>
  <Words>3184</Words>
  <Application>Microsoft Office PowerPoint</Application>
  <PresentationFormat>Экран (4:3)</PresentationFormat>
  <Paragraphs>597</Paragraphs>
  <Slides>68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68</vt:i4>
      </vt:variant>
    </vt:vector>
  </HeadingPairs>
  <TitlesOfParts>
    <vt:vector size="74" baseType="lpstr">
      <vt:lpstr>Arial</vt:lpstr>
      <vt:lpstr>Calibri</vt:lpstr>
      <vt:lpstr>Times New Roman</vt:lpstr>
      <vt:lpstr>Verdana</vt:lpstr>
      <vt:lpstr>Wingdings</vt:lpstr>
      <vt:lpstr>Капсулы</vt:lpstr>
      <vt:lpstr>   РЕГІОНАЛЬНИЙ МЕНЕДЖМЕНТ ЯК НАУКА  І СФЕРА ПРАКТИЧНОЇ ДІЯЛЬНОСТІ  </vt:lpstr>
      <vt:lpstr>Питання</vt:lpstr>
      <vt:lpstr>Презентация PowerPoint</vt:lpstr>
      <vt:lpstr>Презентация PowerPoint</vt:lpstr>
      <vt:lpstr>Презентация PowerPoint</vt:lpstr>
      <vt:lpstr>ЛЕКЦІЯ 1</vt:lpstr>
      <vt:lpstr>ЛЕКЦІЯ 1</vt:lpstr>
      <vt:lpstr>ЛЕКЦІЯ 1</vt:lpstr>
      <vt:lpstr>ЛЕКЦІЯ 1</vt:lpstr>
      <vt:lpstr>Презентация PowerPoint</vt:lpstr>
      <vt:lpstr>Регіональний менеджмент вивчає  </vt:lpstr>
      <vt:lpstr>Адміністративно-територіальний поділ країни</vt:lpstr>
      <vt:lpstr>Адміністративно-територіальна одиниця</vt:lpstr>
      <vt:lpstr>Презентация PowerPoint</vt:lpstr>
      <vt:lpstr>ЛЕКЦІЯ 1</vt:lpstr>
      <vt:lpstr>ЛЕКЦІЯ 1</vt:lpstr>
      <vt:lpstr>Презентация PowerPoint</vt:lpstr>
      <vt:lpstr>Презентация PowerPoint</vt:lpstr>
      <vt:lpstr>Презентация PowerPoint</vt:lpstr>
      <vt:lpstr>Презентация PowerPoint</vt:lpstr>
      <vt:lpstr>ЛЕКЦІЯ 1</vt:lpstr>
      <vt:lpstr>ЛЕКЦІЯ 1</vt:lpstr>
      <vt:lpstr>ЛЕКЦІЯ 1</vt:lpstr>
      <vt:lpstr>ЛЕКЦІЯ 1</vt:lpstr>
      <vt:lpstr>ЛЕКЦІЯ 1</vt:lpstr>
      <vt:lpstr>ЛЕКЦІЯ 1</vt:lpstr>
      <vt:lpstr>ЛЕКЦІЯ 1</vt:lpstr>
      <vt:lpstr>ЛЕКЦІЯ 1</vt:lpstr>
      <vt:lpstr>ЛЕКЦІЯ 1</vt:lpstr>
      <vt:lpstr>ЛЕКЦІЯ 1</vt:lpstr>
      <vt:lpstr>ЛЕКЦІЯ 1</vt:lpstr>
      <vt:lpstr>Презентация PowerPoint</vt:lpstr>
      <vt:lpstr>ЛЕКЦІЯ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ЛЕКЦІЯ 1</vt:lpstr>
      <vt:lpstr>ЛЕКЦІЯ 1</vt:lpstr>
      <vt:lpstr>ЛЕКЦІЯ 1</vt:lpstr>
      <vt:lpstr>ЛЕКЦІЯ 1</vt:lpstr>
      <vt:lpstr>ЛЕКЦІЯ 1</vt:lpstr>
      <vt:lpstr>ЛЕКЦІЯ 1</vt:lpstr>
      <vt:lpstr>ЛЕКЦІЯ 1</vt:lpstr>
      <vt:lpstr>ЛЕКЦІЯ 1</vt:lpstr>
      <vt:lpstr>Презентация PowerPoint</vt:lpstr>
      <vt:lpstr>ЛЕКЦІЯ 1</vt:lpstr>
      <vt:lpstr>Презентация PowerPoint</vt:lpstr>
      <vt:lpstr>ЛЕКЦІЯ 1</vt:lpstr>
      <vt:lpstr>ЛЕКЦІЯ 1</vt:lpstr>
      <vt:lpstr>ЛЕКЦІЯ 1</vt:lpstr>
      <vt:lpstr>ЛЕКЦІЯ 1</vt:lpstr>
      <vt:lpstr>ЛЕКЦІЯ 1</vt:lpstr>
      <vt:lpstr>ЛЕКЦІЯ 1</vt:lpstr>
      <vt:lpstr>ЛЕКЦІЯ 1</vt:lpstr>
      <vt:lpstr>ЛЕКЦІЯ 1</vt:lpstr>
      <vt:lpstr>ЛЕКЦІЯ 1</vt:lpstr>
      <vt:lpstr>ЛЕКЦІЯ 1</vt:lpstr>
      <vt:lpstr>ЛЕКЦІЯ 1</vt:lpstr>
      <vt:lpstr>ЛЕКЦІЯ 1</vt:lpstr>
      <vt:lpstr>ЛЕКЦІЯ 1</vt:lpstr>
      <vt:lpstr>ЛЕКЦІЯ 1</vt:lpstr>
      <vt:lpstr>ЛЕКЦІЯ 1</vt:lpstr>
      <vt:lpstr>ЛЕКЦІЯ 1</vt:lpstr>
    </vt:vector>
  </TitlesOfParts>
  <Company>ХарРИ НАГУ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Кадрова політика і державна служба</dc:title>
  <dc:creator>Admin</dc:creator>
  <cp:lastModifiedBy>RYZEN</cp:lastModifiedBy>
  <cp:revision>194</cp:revision>
  <dcterms:created xsi:type="dcterms:W3CDTF">2006-09-15T11:01:38Z</dcterms:created>
  <dcterms:modified xsi:type="dcterms:W3CDTF">2024-02-02T10:58:45Z</dcterms:modified>
</cp:coreProperties>
</file>