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70"/>
  </p:notesMasterIdLst>
  <p:sldIdLst>
    <p:sldId id="256" r:id="rId2"/>
    <p:sldId id="473" r:id="rId3"/>
    <p:sldId id="557" r:id="rId4"/>
    <p:sldId id="474" r:id="rId5"/>
    <p:sldId id="475" r:id="rId6"/>
    <p:sldId id="476" r:id="rId7"/>
    <p:sldId id="477" r:id="rId8"/>
    <p:sldId id="478" r:id="rId9"/>
    <p:sldId id="479" r:id="rId10"/>
    <p:sldId id="558" r:id="rId11"/>
    <p:sldId id="551" r:id="rId12"/>
    <p:sldId id="552" r:id="rId13"/>
    <p:sldId id="559" r:id="rId14"/>
    <p:sldId id="545" r:id="rId15"/>
    <p:sldId id="390" r:id="rId16"/>
    <p:sldId id="391" r:id="rId17"/>
    <p:sldId id="560" r:id="rId18"/>
    <p:sldId id="561" r:id="rId19"/>
    <p:sldId id="562" r:id="rId20"/>
    <p:sldId id="563" r:id="rId21"/>
    <p:sldId id="392" r:id="rId22"/>
    <p:sldId id="393" r:id="rId23"/>
    <p:sldId id="394" r:id="rId24"/>
    <p:sldId id="395" r:id="rId25"/>
    <p:sldId id="396" r:id="rId26"/>
    <p:sldId id="397" r:id="rId27"/>
    <p:sldId id="425" r:id="rId28"/>
    <p:sldId id="426" r:id="rId29"/>
    <p:sldId id="428" r:id="rId30"/>
    <p:sldId id="429" r:id="rId31"/>
    <p:sldId id="430" r:id="rId32"/>
    <p:sldId id="431" r:id="rId33"/>
    <p:sldId id="432" r:id="rId34"/>
    <p:sldId id="564" r:id="rId35"/>
    <p:sldId id="565" r:id="rId36"/>
    <p:sldId id="566" r:id="rId37"/>
    <p:sldId id="567" r:id="rId38"/>
    <p:sldId id="568" r:id="rId39"/>
    <p:sldId id="569" r:id="rId40"/>
    <p:sldId id="570" r:id="rId41"/>
    <p:sldId id="571" r:id="rId42"/>
    <p:sldId id="433" r:id="rId43"/>
    <p:sldId id="434" r:id="rId44"/>
    <p:sldId id="447" r:id="rId45"/>
    <p:sldId id="448" r:id="rId46"/>
    <p:sldId id="449" r:id="rId47"/>
    <p:sldId id="450" r:id="rId48"/>
    <p:sldId id="451" r:id="rId49"/>
    <p:sldId id="452" r:id="rId50"/>
    <p:sldId id="572" r:id="rId51"/>
    <p:sldId id="453" r:id="rId52"/>
    <p:sldId id="573" r:id="rId53"/>
    <p:sldId id="454" r:id="rId54"/>
    <p:sldId id="574" r:id="rId55"/>
    <p:sldId id="455" r:id="rId56"/>
    <p:sldId id="575" r:id="rId57"/>
    <p:sldId id="456" r:id="rId58"/>
    <p:sldId id="457" r:id="rId59"/>
    <p:sldId id="377" r:id="rId60"/>
    <p:sldId id="351" r:id="rId61"/>
    <p:sldId id="576" r:id="rId62"/>
    <p:sldId id="577" r:id="rId63"/>
    <p:sldId id="352" r:id="rId64"/>
    <p:sldId id="353" r:id="rId65"/>
    <p:sldId id="354" r:id="rId66"/>
    <p:sldId id="355" r:id="rId67"/>
    <p:sldId id="346" r:id="rId68"/>
    <p:sldId id="347" r:id="rId6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99"/>
    <a:srgbClr val="00CC99"/>
    <a:srgbClr val="00CCFF"/>
    <a:srgbClr val="66FFFF"/>
    <a:srgbClr val="00FFFF"/>
    <a:srgbClr val="66FFCC"/>
    <a:srgbClr val="99FF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846"/>
    </p:cViewPr>
  </p:sorterViewPr>
  <p:notesViewPr>
    <p:cSldViewPr>
      <p:cViewPr varScale="1">
        <p:scale>
          <a:sx n="61" d="100"/>
          <a:sy n="61" d="100"/>
        </p:scale>
        <p:origin x="-171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3011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2708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3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Щелчок правит 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43014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3015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8E30D71C-24C9-4B33-BD95-EF2DD687CD40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n-US" sz="2400">
                <a:latin typeface="Times New Roman" pitchFamily="18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n-US" sz="2400">
                <a:latin typeface="Times New Roman" pitchFamily="18" charset="0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sp>
        <p:nvSpPr>
          <p:cNvPr id="512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5132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fld id="{5C1B9A78-55E7-4F33-95F7-2D39852611F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33563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0F38C7-26C2-4FFC-AC46-D9EC427F9F7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62439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70214C-C2F7-41F8-9F31-F0C51D660DB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8845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495AA8-5CF8-45F3-A129-04874DEAAB3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06615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EAC1C1-CC47-4A68-A9AC-7DC253D8D57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22458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9EE55E-D619-4DBF-AB8F-89B322FA7D3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01381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855BA4-2247-4436-98F9-B23148387B5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67101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156885-6F75-4764-AF46-8569CD79026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22004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FD8066-C160-440F-BE35-35116572297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32635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6829C0-C4F4-487E-B2ED-469CFFDDFFB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15466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C19E7B-6A5D-4A7F-BBCA-7C07C2AAC78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28765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4100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4101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</p:grpSp>
        <p:grpSp>
          <p:nvGrpSpPr>
            <p:cNvPr id="1033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4103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4104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</p:grpSp>
      </p:grpSp>
      <p:sp>
        <p:nvSpPr>
          <p:cNvPr id="102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defRPr sz="2600" b="1">
                <a:solidFill>
                  <a:schemeClr val="bg1"/>
                </a:solidFill>
              </a:defRPr>
            </a:lvl1pPr>
          </a:lstStyle>
          <a:p>
            <a:fld id="{CFD6CB43-5ED9-4A19-AD99-60B15C03E678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ru/imgres?imgurl=http://like.sumy.ua/images/news/2013/may/region-ukraine.jpg&amp;imgrefurl=http://like.sumy.ua/ukraina/politika/637-ukrainu-khotyat-podelit-na-8-regionov&amp;usg=__C5qH97O1vw6i9LV27uK0x6ccnKg=&amp;h=584&amp;w=630&amp;sz=43&amp;hl=ru&amp;start=18&amp;zoom=1&amp;tbnid=5Tt2wFGK1o0V_M:&amp;tbnh=127&amp;tbnw=137&amp;ei=N6AsUuKJE-Py4QTo5YCACQ&amp;prev=/images?q%3D%D0%BA%D0%B0%D1%80%D1%82%D0%B8%D0%BD%D0%BA%D0%B8%2B%D1%80%D0%B5%D0%B3%D0%B8%D0%BE%D0%BD%D1%8B%2B%D1%83%D0%BA%D1%80%D0%B0%D0%B8%D0%BD%D1%8B%26newwindow%3D1%26hl%3Dru%26gbv%3D2%26tbm%3Disch&amp;itbs=1&amp;sa=X&amp;ved=0CE0QrQMwEQ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Grp="1" noChangeArrowheads="1"/>
          </p:cNvSpPr>
          <p:nvPr>
            <p:ph type="ctrTitle"/>
          </p:nvPr>
        </p:nvSpPr>
        <p:spPr>
          <a:xfrm>
            <a:off x="762000" y="714375"/>
            <a:ext cx="8077200" cy="2282825"/>
          </a:xfrm>
          <a:solidFill>
            <a:srgbClr val="00FFFF"/>
          </a:solidFill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r>
              <a:rPr lang="uk-UA" altLang="ru-RU" i="1" smtClean="0"/>
              <a:t/>
            </a:r>
            <a:br>
              <a:rPr lang="uk-UA" altLang="ru-RU" i="1" smtClean="0"/>
            </a:br>
            <a:r>
              <a:rPr lang="uk-UA" altLang="ru-RU" i="1" smtClean="0"/>
              <a:t> </a:t>
            </a:r>
            <a:br>
              <a:rPr lang="uk-UA" altLang="ru-RU" i="1" smtClean="0"/>
            </a:br>
            <a:r>
              <a:rPr lang="uk-UA" alt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РЕГІОНАЛЬНИЙ МЕНЕДЖМЕНТ ЯК НАУКА</a:t>
            </a:r>
            <a:br>
              <a:rPr lang="uk-UA" alt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alt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СФЕРА ПРАКТИЧНОЇ ДІЯЛЬНОСТІ</a:t>
            </a:r>
            <a:r>
              <a:rPr lang="ru-RU" altLang="ru-RU" smtClean="0"/>
              <a:t/>
            </a:r>
            <a:br>
              <a:rPr lang="ru-RU" altLang="ru-RU" smtClean="0"/>
            </a:br>
            <a:r>
              <a:rPr lang="ru-RU" altLang="ru-RU" smtClean="0"/>
              <a:t/>
            </a:r>
            <a:br>
              <a:rPr lang="ru-RU" altLang="ru-RU" smtClean="0"/>
            </a:br>
            <a:endParaRPr lang="ru-RU" altLang="ru-RU" smtClean="0"/>
          </a:p>
        </p:txBody>
      </p:sp>
      <p:pic>
        <p:nvPicPr>
          <p:cNvPr id="3077" name="Picture 8" descr="http://t2.gstatic.com/images?q=tbn:ANd9GcTkUkW79wfljPsnJbses2zIyCqLATQGwoW3ctYTnNT0SaOOPfMmskRcamTa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00" y="3357563"/>
            <a:ext cx="3079750" cy="266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Прямоугольник 2"/>
          <p:cNvSpPr>
            <a:spLocks noChangeArrowheads="1"/>
          </p:cNvSpPr>
          <p:nvPr/>
        </p:nvSpPr>
        <p:spPr bwMode="auto">
          <a:xfrm>
            <a:off x="971550" y="1341438"/>
            <a:ext cx="7632700" cy="30956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uk-UA" altLang="ru-RU" sz="2400" b="1"/>
              <a:t>Адміністративно-територіальний устрій – </a:t>
            </a:r>
          </a:p>
          <a:p>
            <a:pPr eaLnBrk="1" hangingPunct="1"/>
            <a:r>
              <a:rPr lang="uk-UA" altLang="ru-RU" sz="2400" b="1"/>
              <a:t>це розподіл території країни на частини з метою раціональної організації управління основними економічними процесами й соціально-культурним розвитком на місцях. Такий розподіл здійснюється з урахуванням соціально-економічних, природно-географічних і етнокультурних особливостей розвитку.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54113"/>
          </a:xfrm>
          <a:prstGeom prst="roundRect">
            <a:avLst>
              <a:gd name="adj" fmla="val 50000"/>
            </a:avLst>
          </a:prstGeom>
        </p:spPr>
        <p:txBody>
          <a:bodyPr/>
          <a:lstStyle/>
          <a:p>
            <a:r>
              <a:rPr lang="uk-UA" altLang="ru-RU" sz="2400" smtClean="0"/>
              <a:t>Регіональний менеджмент вивчає </a:t>
            </a:r>
            <a:r>
              <a:rPr lang="ru-RU" altLang="ru-RU" sz="2400" smtClean="0"/>
              <a:t/>
            </a:r>
            <a:br>
              <a:rPr lang="ru-RU" altLang="ru-RU" sz="2400" smtClean="0"/>
            </a:br>
            <a:endParaRPr lang="ru-RU" altLang="ru-RU" sz="2400" smtClean="0"/>
          </a:p>
        </p:txBody>
      </p:sp>
      <p:sp>
        <p:nvSpPr>
          <p:cNvPr id="13315" name="Rectangle 1"/>
          <p:cNvSpPr>
            <a:spLocks noChangeArrowheads="1"/>
          </p:cNvSpPr>
          <p:nvPr/>
        </p:nvSpPr>
        <p:spPr bwMode="auto">
          <a:xfrm>
            <a:off x="971550" y="2524125"/>
            <a:ext cx="774382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uk-UA" altLang="ru-RU" sz="2000"/>
              <a:t>методологію управління соціально-економічним розвитком території, яка має ознаки регіону.</a:t>
            </a:r>
            <a:endParaRPr lang="ru-RU" altLang="ru-RU" sz="2000" b="1"/>
          </a:p>
          <a:p>
            <a:pPr eaLnBrk="1" hangingPunct="1"/>
            <a:endParaRPr lang="uk-UA" altLang="ru-RU" sz="20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762000" y="981075"/>
            <a:ext cx="7924800" cy="935038"/>
          </a:xfrm>
        </p:spPr>
        <p:txBody>
          <a:bodyPr/>
          <a:lstStyle/>
          <a:p>
            <a:pPr algn="just"/>
            <a:r>
              <a:rPr lang="uk-UA" altLang="ru-RU" sz="2400" smtClean="0"/>
              <a:t>Адміністративно-територіальний поділ країни</a:t>
            </a:r>
          </a:p>
        </p:txBody>
      </p:sp>
      <p:sp>
        <p:nvSpPr>
          <p:cNvPr id="14339" name="Rectangle 1"/>
          <p:cNvSpPr>
            <a:spLocks noChangeArrowheads="1"/>
          </p:cNvSpPr>
          <p:nvPr/>
        </p:nvSpPr>
        <p:spPr bwMode="auto">
          <a:xfrm>
            <a:off x="827088" y="2887663"/>
            <a:ext cx="7959725" cy="267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ru-RU" altLang="ru-RU" sz="2800"/>
              <a:t>–</a:t>
            </a:r>
            <a:r>
              <a:rPr lang="ru-RU" altLang="ru-RU" sz="2800" b="1"/>
              <a:t> </a:t>
            </a:r>
            <a:r>
              <a:rPr lang="uk-UA" altLang="ru-RU" sz="2800" b="1"/>
              <a:t>це внутрішній поділ території держави на адміністративно-територіальні одиниці з метою раціональної організації державного та громадського управління регіонами, народним господарством, загалом політичним і культурним життям.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762000" y="981075"/>
            <a:ext cx="7924800" cy="935038"/>
          </a:xfrm>
        </p:spPr>
        <p:txBody>
          <a:bodyPr/>
          <a:lstStyle/>
          <a:p>
            <a:pPr algn="just"/>
            <a:r>
              <a:rPr lang="ru-RU" altLang="ru-RU" sz="2400" smtClean="0"/>
              <a:t>Адміністративно-територіальна одиниця</a:t>
            </a:r>
            <a:endParaRPr lang="uk-UA" altLang="ru-RU" sz="2400" smtClean="0"/>
          </a:p>
        </p:txBody>
      </p:sp>
      <p:sp>
        <p:nvSpPr>
          <p:cNvPr id="15363" name="Rectangle 1"/>
          <p:cNvSpPr>
            <a:spLocks noChangeArrowheads="1"/>
          </p:cNvSpPr>
          <p:nvPr/>
        </p:nvSpPr>
        <p:spPr bwMode="auto">
          <a:xfrm>
            <a:off x="827088" y="2382838"/>
            <a:ext cx="7993062" cy="390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ru-RU" altLang="ru-RU" sz="2800"/>
              <a:t>–</a:t>
            </a:r>
            <a:r>
              <a:rPr lang="ru-RU" altLang="ru-RU" sz="2800" b="1"/>
              <a:t> </a:t>
            </a:r>
            <a:r>
              <a:rPr lang="uk-UA" altLang="ru-RU" sz="2400"/>
              <a:t>це “частина єдиної території країни, що є просторовою основою для організації та діяльності місцевих органів державної влади та органів місцевого самоврядування. За географічними ознаками адміністративно-територіальні одиниці України поділяються на населенні пункти і регіони”.</a:t>
            </a:r>
            <a:br>
              <a:rPr lang="uk-UA" altLang="ru-RU" sz="2400"/>
            </a:br>
            <a:r>
              <a:rPr lang="uk-UA" altLang="ru-RU" sz="2400"/>
              <a:t>Різні адміністративно-територіальні утворення, які входять до народногосподарського комплексу країни, утворюють її </a:t>
            </a:r>
            <a:r>
              <a:rPr lang="uk-UA" altLang="ru-RU" sz="2400" b="1"/>
              <a:t>регіональну структуру.</a:t>
            </a:r>
            <a:endParaRPr lang="ru-RU" altLang="ru-RU" sz="2400" b="1"/>
          </a:p>
          <a:p>
            <a:pPr algn="just"/>
            <a:endParaRPr lang="uk-UA" altLang="ru-RU" sz="2800" b="1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2420938"/>
            <a:ext cx="7632700" cy="4176712"/>
          </a:xfrm>
        </p:spPr>
        <p:txBody>
          <a:bodyPr/>
          <a:lstStyle/>
          <a:p>
            <a:pPr algn="just" eaLnBrk="1" hangingPunct="1">
              <a:spcBef>
                <a:spcPts val="1200"/>
              </a:spcBef>
            </a:pPr>
            <a:r>
              <a:rPr lang="uk-UA" altLang="ru-RU" smtClean="0"/>
              <a:t>відповідає визначеному Конституцією та іншими законодавчими актами адміністративно-територіального устрою держави на основі єдності та цілісності державної території, поєднання централізації та децентралізації у здійсненні державної влади, збалансованості соціально-економічного розвитку регіонів</a:t>
            </a:r>
            <a:r>
              <a:rPr lang="ru-RU" altLang="ru-RU" smtClean="0"/>
              <a:t>.</a:t>
            </a:r>
            <a:endParaRPr lang="ru-RU" altLang="ru-RU" b="1" smtClean="0"/>
          </a:p>
          <a:p>
            <a:pPr algn="just" eaLnBrk="1" hangingPunct="1">
              <a:spcBef>
                <a:spcPts val="1200"/>
              </a:spcBef>
            </a:pPr>
            <a:endParaRPr lang="uk-UA" altLang="ru-RU" b="1" smtClean="0"/>
          </a:p>
          <a:p>
            <a:pPr algn="just" eaLnBrk="1" hangingPunct="1">
              <a:spcBef>
                <a:spcPts val="1200"/>
              </a:spcBef>
            </a:pPr>
            <a:endParaRPr lang="uk-UA" altLang="ru-RU" b="1" smtClean="0"/>
          </a:p>
          <a:p>
            <a:pPr algn="just" eaLnBrk="1" hangingPunct="1">
              <a:spcBef>
                <a:spcPts val="1200"/>
              </a:spcBef>
            </a:pPr>
            <a:endParaRPr lang="ru-RU" altLang="ru-RU" b="1" smtClean="0"/>
          </a:p>
        </p:txBody>
      </p:sp>
      <p:sp>
        <p:nvSpPr>
          <p:cNvPr id="327685" name="AutoShape 5"/>
          <p:cNvSpPr>
            <a:spLocks noChangeArrowheads="1"/>
          </p:cNvSpPr>
          <p:nvPr/>
        </p:nvSpPr>
        <p:spPr bwMode="auto">
          <a:xfrm>
            <a:off x="838200" y="285750"/>
            <a:ext cx="8153400" cy="1774825"/>
          </a:xfrm>
          <a:prstGeom prst="roundRect">
            <a:avLst>
              <a:gd name="adj" fmla="val 21667"/>
            </a:avLst>
          </a:prstGeom>
          <a:solidFill>
            <a:schemeClr val="folHlink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endParaRPr lang="uk-UA" sz="2400" b="1" dirty="0">
              <a:latin typeface="Arial" charset="0"/>
            </a:endParaRPr>
          </a:p>
          <a:p>
            <a:pPr algn="ctr">
              <a:defRPr/>
            </a:pPr>
            <a:r>
              <a:rPr lang="uk-UA" sz="3200" b="1" dirty="0">
                <a:latin typeface="Arial" charset="0"/>
              </a:rPr>
              <a:t>Регіональна структура України</a:t>
            </a:r>
            <a:endParaRPr lang="uk-UA" sz="3200" b="1" u="sng" dirty="0">
              <a:solidFill>
                <a:srgbClr val="66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AutoShap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7848600" cy="1066800"/>
          </a:xfrm>
          <a:solidFill>
            <a:schemeClr val="folHlink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uk-UA" sz="6600" i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-52"/>
              </a:rPr>
              <a:t>ЛЕКЦІЯ 1</a:t>
            </a:r>
            <a:endParaRPr lang="ru-RU" sz="6600" i="1" smtClean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17411" name="AutoShape 3"/>
          <p:cNvSpPr>
            <a:spLocks noChangeArrowheads="1"/>
          </p:cNvSpPr>
          <p:nvPr/>
        </p:nvSpPr>
        <p:spPr bwMode="auto">
          <a:xfrm>
            <a:off x="714375" y="404813"/>
            <a:ext cx="8153400" cy="1439862"/>
          </a:xfrm>
          <a:prstGeom prst="roundRect">
            <a:avLst>
              <a:gd name="adj" fmla="val 7181"/>
            </a:avLst>
          </a:prstGeom>
          <a:solidFill>
            <a:schemeClr val="folHlink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anchor="b"/>
          <a:lstStyle>
            <a:lvl1pPr indent="4508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uk-UA" altLang="ru-RU" sz="3200" b="1"/>
              <a:t>До регіонів України відносяться:</a:t>
            </a:r>
            <a:endParaRPr lang="uk-UA" altLang="ru-RU" sz="3200" b="1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412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395288" y="2420938"/>
            <a:ext cx="8424862" cy="3384550"/>
          </a:xfrm>
          <a:solidFill>
            <a:schemeClr val="bg1"/>
          </a:solidFill>
        </p:spPr>
        <p:txBody>
          <a:bodyPr anchor="ctr">
            <a:spAutoFit/>
          </a:bodyPr>
          <a:lstStyle/>
          <a:p>
            <a:pPr marL="0" indent="450850" algn="just">
              <a:spcBef>
                <a:spcPct val="0"/>
              </a:spcBef>
              <a:buClrTx/>
              <a:buSzTx/>
              <a:buFontTx/>
              <a:buChar char="•"/>
            </a:pPr>
            <a:r>
              <a:rPr lang="uk-UA" altLang="ru-RU" smtClean="0"/>
              <a:t>Автономна республіка Крим, 24 області, міста Київ і Севастополь.</a:t>
            </a:r>
          </a:p>
          <a:p>
            <a:pPr marL="0" indent="450850" algn="just">
              <a:spcBef>
                <a:spcPct val="0"/>
              </a:spcBef>
              <a:buClrTx/>
              <a:buSzTx/>
              <a:buFontTx/>
              <a:buChar char="•"/>
            </a:pPr>
            <a:r>
              <a:rPr lang="uk-UA" altLang="ru-RU" smtClean="0"/>
              <a:t>Структурними елементами областей є</a:t>
            </a:r>
            <a:r>
              <a:rPr lang="uk-UA" altLang="ru-RU" b="1" smtClean="0"/>
              <a:t> адміністративні райони і міста обласного підпорядкування. </a:t>
            </a:r>
            <a:r>
              <a:rPr lang="uk-UA" altLang="ru-RU" smtClean="0"/>
              <a:t>Міста Київ, Севастополь і обласного підпорядкування в свою чергу поділяються на</a:t>
            </a:r>
            <a:r>
              <a:rPr lang="uk-UA" altLang="ru-RU" b="1" smtClean="0"/>
              <a:t> </a:t>
            </a:r>
            <a:r>
              <a:rPr lang="uk-UA" altLang="ru-RU" smtClean="0"/>
              <a:t>адміністративні райони.</a:t>
            </a:r>
            <a:br>
              <a:rPr lang="uk-UA" altLang="ru-RU" smtClean="0"/>
            </a:br>
            <a:endParaRPr lang="uk-UA" altLang="ru-RU" sz="2000" smtClean="0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AutoShap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7848600" cy="1066800"/>
          </a:xfrm>
          <a:solidFill>
            <a:schemeClr val="folHlink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uk-UA" sz="6600" i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-52"/>
              </a:rPr>
              <a:t>ЛЕКЦІЯ 1</a:t>
            </a:r>
            <a:endParaRPr lang="ru-RU" sz="6600" i="1" smtClean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18435" name="AutoShape 3"/>
          <p:cNvSpPr>
            <a:spLocks noChangeArrowheads="1"/>
          </p:cNvSpPr>
          <p:nvPr/>
        </p:nvSpPr>
        <p:spPr bwMode="auto">
          <a:xfrm>
            <a:off x="838200" y="838200"/>
            <a:ext cx="8153400" cy="1090613"/>
          </a:xfrm>
          <a:prstGeom prst="roundRect">
            <a:avLst>
              <a:gd name="adj" fmla="val 21667"/>
            </a:avLst>
          </a:prstGeom>
          <a:solidFill>
            <a:schemeClr val="folHlink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anchor="b"/>
          <a:lstStyle>
            <a:lvl1pPr indent="4508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uk-UA" altLang="ru-RU" sz="2800" b="1">
                <a:ea typeface="Calibri" panose="020F0502020204030204" pitchFamily="34" charset="0"/>
                <a:cs typeface="Times New Roman" panose="02020603050405020304" pitchFamily="18" charset="0"/>
              </a:rPr>
              <a:t>Економічні райони</a:t>
            </a:r>
          </a:p>
        </p:txBody>
      </p:sp>
      <p:sp>
        <p:nvSpPr>
          <p:cNvPr id="18436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000125" y="2630488"/>
            <a:ext cx="7532688" cy="2246312"/>
          </a:xfrm>
          <a:noFill/>
        </p:spPr>
        <p:txBody>
          <a:bodyPr anchor="ctr">
            <a:spAutoFit/>
          </a:bodyPr>
          <a:lstStyle/>
          <a:p>
            <a:pPr marL="0" indent="450850" algn="just">
              <a:spcBef>
                <a:spcPct val="0"/>
              </a:spcBef>
              <a:buClrTx/>
              <a:buSzTx/>
              <a:buFontTx/>
              <a:buChar char="•"/>
            </a:pPr>
            <a:r>
              <a:rPr lang="uk-UA" altLang="ru-RU" sz="2400" smtClean="0"/>
              <a:t>Окрему регіональну господарську структуру становлять </a:t>
            </a:r>
            <a:r>
              <a:rPr lang="uk-UA" altLang="ru-RU" sz="2400" b="1" smtClean="0"/>
              <a:t>економічні райони. </a:t>
            </a:r>
            <a:r>
              <a:rPr lang="uk-UA" altLang="ru-RU" sz="2400" smtClean="0"/>
              <a:t>Їх виділення базується на спільності умов економічного розвитку, територіального положення, подібності природних і кліматичних умов.</a:t>
            </a:r>
            <a:endParaRPr lang="uk-UA" altLang="ru-RU" sz="2400" b="1" smtClean="0"/>
          </a:p>
          <a:p>
            <a:pPr marL="0" indent="450850" algn="just"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endParaRPr lang="uk-UA" altLang="ru-RU" sz="2000" smtClean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95537" y="260645"/>
          <a:ext cx="8424936" cy="6298614"/>
        </p:xfrm>
        <a:graphic>
          <a:graphicData uri="http://schemas.openxmlformats.org/drawingml/2006/table">
            <a:tbl>
              <a:tblPr/>
              <a:tblGrid>
                <a:gridCol w="19568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54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178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78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55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8559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5581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6269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kern="0" dirty="0">
                          <a:latin typeface="Calibri"/>
                          <a:ea typeface="Times New Roman"/>
                          <a:cs typeface="Times New Roman"/>
                        </a:rPr>
                        <a:t>Регіони </a:t>
                      </a:r>
                      <a:endParaRPr lang="ru-RU" sz="1800" b="1" kern="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kern="0" dirty="0">
                          <a:latin typeface="Calibri"/>
                          <a:ea typeface="Times New Roman"/>
                          <a:cs typeface="Times New Roman"/>
                        </a:rPr>
                        <a:t>України</a:t>
                      </a:r>
                      <a:endParaRPr lang="ru-RU" sz="1800" b="1" kern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imes New Roman"/>
                          <a:cs typeface="Times New Roman"/>
                        </a:rPr>
                        <a:t>Райони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imes New Roman"/>
                          <a:cs typeface="Times New Roman"/>
                        </a:rPr>
                        <a:t>Міста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Райони</a:t>
                      </a:r>
                      <a:b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у містах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Селища</a:t>
                      </a:r>
                      <a:b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міського</a:t>
                      </a:r>
                      <a:b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типу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Сільсь-кі</a:t>
                      </a:r>
                      <a:b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насе-лені</a:t>
                      </a:r>
                      <a:b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пункти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0151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imes New Roman"/>
                          <a:cs typeface="Times New Roman"/>
                        </a:rPr>
                        <a:t>всього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imes New Roman"/>
                          <a:cs typeface="Times New Roman"/>
                        </a:rPr>
                        <a:t>у тому числі</a:t>
                      </a:r>
                      <a:br>
                        <a:rPr lang="uk-UA" sz="18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uk-UA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держав-ного</a:t>
                      </a:r>
                      <a:r>
                        <a:rPr lang="uk-UA" sz="1800" dirty="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br>
                        <a:rPr lang="uk-UA" sz="18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uk-UA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республі-</a:t>
                      </a:r>
                      <a:r>
                        <a:rPr lang="uk-UA" sz="1800" dirty="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uk-UA" sz="18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uk-UA" sz="1800" dirty="0">
                          <a:latin typeface="Times New Roman"/>
                          <a:ea typeface="Times New Roman"/>
                          <a:cs typeface="Times New Roman"/>
                        </a:rPr>
                        <a:t>канського</a:t>
                      </a:r>
                      <a:br>
                        <a:rPr lang="uk-UA" sz="18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uk-UA" sz="1800" dirty="0">
                          <a:latin typeface="Times New Roman"/>
                          <a:ea typeface="Times New Roman"/>
                          <a:cs typeface="Times New Roman"/>
                        </a:rPr>
                        <a:t>і обласного</a:t>
                      </a:r>
                      <a:br>
                        <a:rPr lang="uk-UA" sz="18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uk-UA" sz="1800" dirty="0">
                          <a:latin typeface="Times New Roman"/>
                          <a:ea typeface="Times New Roman"/>
                          <a:cs typeface="Times New Roman"/>
                        </a:rPr>
                        <a:t>значення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1498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Times New Roman"/>
                          <a:ea typeface="Times New Roman"/>
                          <a:cs typeface="Times New Roman"/>
                        </a:rPr>
                        <a:t>Україна</a:t>
                      </a:r>
                      <a:endParaRPr lang="ru-RU" sz="18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490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456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178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118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imes New Roman"/>
                          <a:cs typeface="Times New Roman"/>
                        </a:rPr>
                        <a:t>886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imes New Roman"/>
                          <a:cs typeface="Times New Roman"/>
                        </a:rPr>
                        <a:t>28585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2994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Автономна</a:t>
                      </a:r>
                      <a:b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Республіка Крим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56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imes New Roman"/>
                          <a:cs typeface="Times New Roman"/>
                        </a:rPr>
                        <a:t>956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1498">
                <a:tc>
                  <a:txBody>
                    <a:bodyPr/>
                    <a:lstStyle/>
                    <a:p>
                      <a:pPr marL="228600" marR="228600">
                        <a:lnSpc>
                          <a:spcPct val="13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uk-UA" sz="1800" b="1">
                          <a:latin typeface="Times New Roman"/>
                          <a:ea typeface="Times New Roman"/>
                          <a:cs typeface="Times New Roman"/>
                        </a:rPr>
                        <a:t>Області: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uk-UA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uk-UA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uk-UA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uk-UA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uk-UA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uk-UA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1498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Вінницька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27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29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imes New Roman"/>
                          <a:cs typeface="Times New Roman"/>
                        </a:rPr>
                        <a:t>1466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1498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Волинська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—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imes New Roman"/>
                          <a:cs typeface="Times New Roman"/>
                        </a:rPr>
                        <a:t>1053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1498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Дніпропетровська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46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imes New Roman"/>
                          <a:cs typeface="Times New Roman"/>
                        </a:rPr>
                        <a:t>1438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1498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Донецька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52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28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131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1124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1498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Житомирська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23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43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imes New Roman"/>
                          <a:cs typeface="Times New Roman"/>
                        </a:rPr>
                        <a:t>1624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1498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Закарпатська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—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imes New Roman"/>
                          <a:cs typeface="Times New Roman"/>
                        </a:rPr>
                        <a:t>579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1498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Запорізька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23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imes New Roman"/>
                          <a:cs typeface="Times New Roman"/>
                        </a:rPr>
                        <a:t>918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5573" marR="1557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23850" y="393700"/>
          <a:ext cx="8820150" cy="7131050"/>
        </p:xfrm>
        <a:graphic>
          <a:graphicData uri="http://schemas.openxmlformats.org/drawingml/2006/table">
            <a:tbl>
              <a:tblPr/>
              <a:tblGrid>
                <a:gridCol w="2205038">
                  <a:extLst>
                    <a:ext uri="{9D8B030D-6E8A-4147-A177-3AD203B41FA5}">
                      <a16:colId xmlns:a16="http://schemas.microsoft.com/office/drawing/2014/main" val="923383536"/>
                    </a:ext>
                  </a:extLst>
                </a:gridCol>
                <a:gridCol w="908050">
                  <a:extLst>
                    <a:ext uri="{9D8B030D-6E8A-4147-A177-3AD203B41FA5}">
                      <a16:colId xmlns:a16="http://schemas.microsoft.com/office/drawing/2014/main" val="2103237582"/>
                    </a:ext>
                  </a:extLst>
                </a:gridCol>
                <a:gridCol w="811212">
                  <a:extLst>
                    <a:ext uri="{9D8B030D-6E8A-4147-A177-3AD203B41FA5}">
                      <a16:colId xmlns:a16="http://schemas.microsoft.com/office/drawing/2014/main" val="976144088"/>
                    </a:ext>
                  </a:extLst>
                </a:gridCol>
                <a:gridCol w="1484313">
                  <a:extLst>
                    <a:ext uri="{9D8B030D-6E8A-4147-A177-3AD203B41FA5}">
                      <a16:colId xmlns:a16="http://schemas.microsoft.com/office/drawing/2014/main" val="3854530132"/>
                    </a:ext>
                  </a:extLst>
                </a:gridCol>
                <a:gridCol w="1223962">
                  <a:extLst>
                    <a:ext uri="{9D8B030D-6E8A-4147-A177-3AD203B41FA5}">
                      <a16:colId xmlns:a16="http://schemas.microsoft.com/office/drawing/2014/main" val="3752068564"/>
                    </a:ext>
                  </a:extLst>
                </a:gridCol>
                <a:gridCol w="1222375">
                  <a:extLst>
                    <a:ext uri="{9D8B030D-6E8A-4147-A177-3AD203B41FA5}">
                      <a16:colId xmlns:a16="http://schemas.microsoft.com/office/drawing/2014/main" val="3874352207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1424493699"/>
                    </a:ext>
                  </a:extLst>
                </a:gridCol>
              </a:tblGrid>
              <a:tr h="3222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Івано-Франківська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765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948973"/>
                  </a:ext>
                </a:extLst>
              </a:tr>
              <a:tr h="3222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Київська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1129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3170524"/>
                  </a:ext>
                </a:extLst>
              </a:tr>
              <a:tr h="3222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Кіровоградська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1012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6571251"/>
                  </a:ext>
                </a:extLst>
              </a:tr>
              <a:tr h="3222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Луганська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109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792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531487"/>
                  </a:ext>
                </a:extLst>
              </a:tr>
              <a:tr h="3222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Львівська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1849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7924399"/>
                  </a:ext>
                </a:extLst>
              </a:tr>
              <a:tr h="3222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Миколаївська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901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7589007"/>
                  </a:ext>
                </a:extLst>
              </a:tr>
              <a:tr h="3222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Одеська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1136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6107724"/>
                  </a:ext>
                </a:extLst>
              </a:tr>
              <a:tr h="3222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Полтавська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1827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2420367"/>
                  </a:ext>
                </a:extLst>
              </a:tr>
              <a:tr h="3222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Рівненська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1003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9298308"/>
                  </a:ext>
                </a:extLst>
              </a:tr>
              <a:tr h="3222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Сумська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1491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452427"/>
                  </a:ext>
                </a:extLst>
              </a:tr>
              <a:tr h="3222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Тернопільська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1020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6935605"/>
                  </a:ext>
                </a:extLst>
              </a:tr>
              <a:tr h="3222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Харківська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1683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920901"/>
                  </a:ext>
                </a:extLst>
              </a:tr>
              <a:tr h="3222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Херсонська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658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2801705"/>
                  </a:ext>
                </a:extLst>
              </a:tr>
              <a:tr h="3222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Хмельницька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1415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7698818"/>
                  </a:ext>
                </a:extLst>
              </a:tr>
              <a:tr h="3222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Черкаська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825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3487615"/>
                  </a:ext>
                </a:extLst>
              </a:tr>
              <a:tr h="3222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Чернівецька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398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612459"/>
                  </a:ext>
                </a:extLst>
              </a:tr>
              <a:tr h="3222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Чернігівська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1494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881719"/>
                  </a:ext>
                </a:extLst>
              </a:tr>
              <a:tr h="352425">
                <a:tc>
                  <a:txBody>
                    <a:bodyPr/>
                    <a:lstStyle>
                      <a:lvl1pPr marL="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22860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міста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7503540"/>
                  </a:ext>
                </a:extLst>
              </a:tr>
              <a:tr h="3222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Київ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9024058"/>
                  </a:ext>
                </a:extLst>
              </a:tr>
              <a:tr h="3222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Севастополь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956" marR="1395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304477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50825" y="107950"/>
          <a:ext cx="8893175" cy="6750050"/>
        </p:xfrm>
        <a:graphic>
          <a:graphicData uri="http://schemas.openxmlformats.org/drawingml/2006/table">
            <a:tbl>
              <a:tblPr/>
              <a:tblGrid>
                <a:gridCol w="3921125">
                  <a:extLst>
                    <a:ext uri="{9D8B030D-6E8A-4147-A177-3AD203B41FA5}">
                      <a16:colId xmlns:a16="http://schemas.microsoft.com/office/drawing/2014/main" val="2619794972"/>
                    </a:ext>
                  </a:extLst>
                </a:gridCol>
                <a:gridCol w="1657350">
                  <a:extLst>
                    <a:ext uri="{9D8B030D-6E8A-4147-A177-3AD203B41FA5}">
                      <a16:colId xmlns:a16="http://schemas.microsoft.com/office/drawing/2014/main" val="788913165"/>
                    </a:ext>
                  </a:extLst>
                </a:gridCol>
                <a:gridCol w="1657350">
                  <a:extLst>
                    <a:ext uri="{9D8B030D-6E8A-4147-A177-3AD203B41FA5}">
                      <a16:colId xmlns:a16="http://schemas.microsoft.com/office/drawing/2014/main" val="4184021530"/>
                    </a:ext>
                  </a:extLst>
                </a:gridCol>
                <a:gridCol w="1657350">
                  <a:extLst>
                    <a:ext uri="{9D8B030D-6E8A-4147-A177-3AD203B41FA5}">
                      <a16:colId xmlns:a16="http://schemas.microsoft.com/office/drawing/2014/main" val="2951807978"/>
                    </a:ext>
                  </a:extLst>
                </a:gridCol>
              </a:tblGrid>
              <a:tr h="358775"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Регіони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18" marR="5331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Місце регіону в Україні за показниками</a:t>
                      </a:r>
                      <a:endParaRPr kumimoji="0" lang="ru-RU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18" marR="5331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8117202"/>
                  </a:ext>
                </a:extLst>
              </a:tr>
              <a:tr h="8445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якості життя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18" marR="5331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економіч-ного розвитку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18" marR="5331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природно-ресурсного потенціалу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18" marR="5331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422244"/>
                  </a:ext>
                </a:extLst>
              </a:tr>
              <a:tr h="3651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Столичний регіон</a:t>
                      </a:r>
                      <a:endParaRPr kumimoji="0" lang="ru-RU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18" marR="533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18" marR="533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18" marR="533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18" marR="533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1112721"/>
                  </a:ext>
                </a:extLst>
              </a:tr>
              <a:tr h="3587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Київська область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18" marR="533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18" marR="533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18" marR="533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18" marR="533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880655"/>
                  </a:ext>
                </a:extLst>
              </a:tr>
              <a:tr h="3587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Житомирська область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18" marR="533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18" marR="533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18" marR="533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18" marR="533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7019848"/>
                  </a:ext>
                </a:extLst>
              </a:tr>
              <a:tr h="3587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Чернігівська область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18" marR="533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18" marR="533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18" marR="533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18" marR="533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7586190"/>
                  </a:ext>
                </a:extLst>
              </a:tr>
              <a:tr h="4937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Центральноукраїнський регіон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18" marR="533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18" marR="533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18" marR="533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18" marR="533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6612950"/>
                  </a:ext>
                </a:extLst>
              </a:tr>
              <a:tr h="3587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Черкаська область</a:t>
                      </a:r>
                    </a:p>
                  </a:txBody>
                  <a:tcPr marL="53318" marR="533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18" marR="533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18" marR="533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18" marR="533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7948000"/>
                  </a:ext>
                </a:extLst>
              </a:tr>
              <a:tr h="3587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Кіровоградська область</a:t>
                      </a:r>
                    </a:p>
                  </a:txBody>
                  <a:tcPr marL="53318" marR="533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18" marR="533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18" marR="533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18" marR="533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254124"/>
                  </a:ext>
                </a:extLst>
              </a:tr>
              <a:tr h="3651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Причорноморський регіон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18" marR="533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18" marR="533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18" marR="533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18" marR="533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0549003"/>
                  </a:ext>
                </a:extLst>
              </a:tr>
              <a:tr h="3587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АРК</a:t>
                      </a:r>
                    </a:p>
                  </a:txBody>
                  <a:tcPr marL="53318" marR="533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18" marR="533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18" marR="533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18" marR="533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5286542"/>
                  </a:ext>
                </a:extLst>
              </a:tr>
              <a:tr h="3587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Миколаївська область</a:t>
                      </a:r>
                    </a:p>
                  </a:txBody>
                  <a:tcPr marL="53318" marR="533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18" marR="533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18" marR="533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18" marR="533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2769771"/>
                  </a:ext>
                </a:extLst>
              </a:tr>
              <a:tr h="3587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Одеська область</a:t>
                      </a:r>
                    </a:p>
                  </a:txBody>
                  <a:tcPr marL="53318" marR="533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18" marR="533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18" marR="533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18" marR="533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0463503"/>
                  </a:ext>
                </a:extLst>
              </a:tr>
              <a:tr h="3587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Херсонська область</a:t>
                      </a:r>
                    </a:p>
                  </a:txBody>
                  <a:tcPr marL="53318" marR="533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18" marR="533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18" marR="533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18" marR="533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6434844"/>
                  </a:ext>
                </a:extLst>
              </a:tr>
              <a:tr h="3651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Північно-Східний регіон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18" marR="533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18" marR="533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18" marR="533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18" marR="533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977458"/>
                  </a:ext>
                </a:extLst>
              </a:tr>
              <a:tr h="3587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Харківська область</a:t>
                      </a:r>
                    </a:p>
                  </a:txBody>
                  <a:tcPr marL="53318" marR="533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18" marR="533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18" marR="533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18" marR="533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5780781"/>
                  </a:ext>
                </a:extLst>
              </a:tr>
              <a:tr h="3587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Полтавська область</a:t>
                      </a:r>
                    </a:p>
                  </a:txBody>
                  <a:tcPr marL="53318" marR="533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18" marR="533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18" marR="533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318" marR="533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204806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8077200" cy="402907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uk-UA" sz="2000" dirty="0" smtClean="0"/>
              <a:t>1) Зміст і основні поняття, які пов’язані з регіональним менеджментом.</a:t>
            </a:r>
            <a:endParaRPr lang="ru-RU" sz="2000" dirty="0" smtClean="0"/>
          </a:p>
          <a:p>
            <a:pPr>
              <a:buFont typeface="Wingdings" panose="05000000000000000000" pitchFamily="2" charset="2"/>
              <a:buNone/>
              <a:defRPr/>
            </a:pPr>
            <a:r>
              <a:rPr lang="ru-RU" sz="2000" dirty="0" smtClean="0"/>
              <a:t>2) </a:t>
            </a:r>
            <a:r>
              <a:rPr lang="ru-RU" sz="2000" dirty="0" err="1" smtClean="0"/>
              <a:t>Регіональна</a:t>
            </a:r>
            <a:r>
              <a:rPr lang="ru-RU" sz="2000" dirty="0" smtClean="0"/>
              <a:t> </a:t>
            </a:r>
            <a:r>
              <a:rPr lang="ru-RU" sz="2000" dirty="0" err="1" smtClean="0"/>
              <a:t>економічна</a:t>
            </a:r>
            <a:r>
              <a:rPr lang="ru-RU" sz="2000" dirty="0" smtClean="0"/>
              <a:t> </a:t>
            </a:r>
            <a:r>
              <a:rPr lang="ru-RU" sz="2000" dirty="0" err="1" smtClean="0"/>
              <a:t>політика</a:t>
            </a:r>
            <a:r>
              <a:rPr lang="ru-RU" sz="2000" dirty="0" smtClean="0"/>
              <a:t>.</a:t>
            </a:r>
          </a:p>
          <a:p>
            <a:pPr marL="457200" indent="-457200" algn="just" eaLnBrk="1" hangingPunct="1">
              <a:spcBef>
                <a:spcPct val="10000"/>
              </a:spcBef>
              <a:buFont typeface="Wingdings" panose="05000000000000000000" pitchFamily="2" charset="2"/>
              <a:buAutoNum type="arabicParenR"/>
              <a:defRPr/>
            </a:pPr>
            <a:endParaRPr lang="ru-RU" sz="2000" dirty="0" smtClean="0"/>
          </a:p>
          <a:p>
            <a:pPr marL="457200" indent="-457200" algn="just" eaLnBrk="1" hangingPunct="1">
              <a:spcBef>
                <a:spcPct val="10000"/>
              </a:spcBef>
              <a:buFont typeface="Wingdings" panose="05000000000000000000" pitchFamily="2" charset="2"/>
              <a:buNone/>
              <a:defRPr/>
            </a:pPr>
            <a:endParaRPr lang="ru-RU" sz="2000" dirty="0" smtClean="0"/>
          </a:p>
          <a:p>
            <a:pPr marL="457200" indent="-457200" algn="just" eaLnBrk="1" hangingPunct="1">
              <a:spcBef>
                <a:spcPct val="10000"/>
              </a:spcBef>
              <a:buFont typeface="Wingdings" panose="05000000000000000000" pitchFamily="2" charset="2"/>
              <a:buAutoNum type="arabicParenR"/>
              <a:defRPr/>
            </a:pPr>
            <a:endParaRPr lang="ru-RU" sz="2000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53955" name="AutoShape 3"/>
          <p:cNvSpPr>
            <a:spLocks noGrp="1" noChangeArrowheads="1"/>
          </p:cNvSpPr>
          <p:nvPr>
            <p:ph type="title"/>
          </p:nvPr>
        </p:nvSpPr>
        <p:spPr>
          <a:solidFill>
            <a:srgbClr val="FF3399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uk-UA" sz="4800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-52"/>
              </a:rPr>
              <a:t>Питання</a:t>
            </a:r>
            <a:endParaRPr lang="ru-RU" sz="4800" i="1" dirty="0" smtClean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23850" y="333375"/>
          <a:ext cx="8569325" cy="6775450"/>
        </p:xfrm>
        <a:graphic>
          <a:graphicData uri="http://schemas.openxmlformats.org/drawingml/2006/table">
            <a:tbl>
              <a:tblPr/>
              <a:tblGrid>
                <a:gridCol w="3778250">
                  <a:extLst>
                    <a:ext uri="{9D8B030D-6E8A-4147-A177-3AD203B41FA5}">
                      <a16:colId xmlns:a16="http://schemas.microsoft.com/office/drawing/2014/main" val="1727215466"/>
                    </a:ext>
                  </a:extLst>
                </a:gridCol>
                <a:gridCol w="1597025">
                  <a:extLst>
                    <a:ext uri="{9D8B030D-6E8A-4147-A177-3AD203B41FA5}">
                      <a16:colId xmlns:a16="http://schemas.microsoft.com/office/drawing/2014/main" val="58218619"/>
                    </a:ext>
                  </a:extLst>
                </a:gridCol>
                <a:gridCol w="1597025">
                  <a:extLst>
                    <a:ext uri="{9D8B030D-6E8A-4147-A177-3AD203B41FA5}">
                      <a16:colId xmlns:a16="http://schemas.microsoft.com/office/drawing/2014/main" val="1213883242"/>
                    </a:ext>
                  </a:extLst>
                </a:gridCol>
                <a:gridCol w="1597025">
                  <a:extLst>
                    <a:ext uri="{9D8B030D-6E8A-4147-A177-3AD203B41FA5}">
                      <a16:colId xmlns:a16="http://schemas.microsoft.com/office/drawing/2014/main" val="1778646325"/>
                    </a:ext>
                  </a:extLst>
                </a:gridCol>
              </a:tblGrid>
              <a:tr h="3302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Сумська область</a:t>
                      </a: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8646006"/>
                  </a:ext>
                </a:extLst>
              </a:tr>
              <a:tr h="3302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Придніпровський регіон</a:t>
                      </a:r>
                      <a:endParaRPr kumimoji="0" lang="uk-UA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6071851"/>
                  </a:ext>
                </a:extLst>
              </a:tr>
              <a:tr h="3302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Дніпропетровська область</a:t>
                      </a: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725462"/>
                  </a:ext>
                </a:extLst>
              </a:tr>
              <a:tr h="3302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Запорізька область</a:t>
                      </a: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9813533"/>
                  </a:ext>
                </a:extLst>
              </a:tr>
              <a:tr h="3302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Східний регіон</a:t>
                      </a:r>
                      <a:endParaRPr kumimoji="0" lang="uk-UA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6191462"/>
                  </a:ext>
                </a:extLst>
              </a:tr>
              <a:tr h="3302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Донецька область</a:t>
                      </a: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0608663"/>
                  </a:ext>
                </a:extLst>
              </a:tr>
              <a:tr h="3302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Луганська область</a:t>
                      </a: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9534742"/>
                  </a:ext>
                </a:extLst>
              </a:tr>
              <a:tr h="3302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Волинський регіон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2327850"/>
                  </a:ext>
                </a:extLst>
              </a:tr>
              <a:tr h="3302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Волинська область</a:t>
                      </a: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9999750"/>
                  </a:ext>
                </a:extLst>
              </a:tr>
              <a:tr h="3302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Рівненська область</a:t>
                      </a: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4697793"/>
                  </a:ext>
                </a:extLst>
              </a:tr>
              <a:tr h="3302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Подільський регіон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8520632"/>
                  </a:ext>
                </a:extLst>
              </a:tr>
              <a:tr h="3302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Вінницька область</a:t>
                      </a: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4077404"/>
                  </a:ext>
                </a:extLst>
              </a:tr>
              <a:tr h="3302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Хмельницька область</a:t>
                      </a: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482638"/>
                  </a:ext>
                </a:extLst>
              </a:tr>
              <a:tr h="3302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Тернопільська область</a:t>
                      </a: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4152939"/>
                  </a:ext>
                </a:extLst>
              </a:tr>
              <a:tr h="3302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Карпатський регіон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0511107"/>
                  </a:ext>
                </a:extLst>
              </a:tr>
              <a:tr h="3302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Львівська область</a:t>
                      </a: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7428448"/>
                  </a:ext>
                </a:extLst>
              </a:tr>
              <a:tr h="3302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Івано-Франківська область</a:t>
                      </a: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5836846"/>
                  </a:ext>
                </a:extLst>
              </a:tr>
              <a:tr h="3302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Закарпатська область</a:t>
                      </a: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6542815"/>
                  </a:ext>
                </a:extLst>
              </a:tr>
              <a:tr h="3302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Чернівецька область</a:t>
                      </a: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86" marR="52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363023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AutoShap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7848600" cy="1066800"/>
          </a:xfrm>
          <a:solidFill>
            <a:schemeClr val="folHlink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uk-UA" sz="6600" i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-52"/>
              </a:rPr>
              <a:t>ЛЕКЦІЯ 1</a:t>
            </a:r>
            <a:endParaRPr lang="ru-RU" sz="6600" i="1" smtClean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23555" name="AutoShape 3"/>
          <p:cNvSpPr>
            <a:spLocks noChangeArrowheads="1"/>
          </p:cNvSpPr>
          <p:nvPr/>
        </p:nvSpPr>
        <p:spPr bwMode="auto">
          <a:xfrm>
            <a:off x="857250" y="333375"/>
            <a:ext cx="8153400" cy="1590675"/>
          </a:xfrm>
          <a:prstGeom prst="roundRect">
            <a:avLst>
              <a:gd name="adj" fmla="val 21667"/>
            </a:avLst>
          </a:prstGeom>
          <a:solidFill>
            <a:schemeClr val="folHlink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uk-UA" altLang="ru-RU" sz="3200"/>
              <a:t>Економічний розвиток областей визначали з урахуванням таких показників:</a:t>
            </a:r>
            <a:endParaRPr lang="ru-RU" altLang="ru-RU" sz="3200"/>
          </a:p>
        </p:txBody>
      </p:sp>
      <p:sp>
        <p:nvSpPr>
          <p:cNvPr id="18436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23850" y="1771650"/>
            <a:ext cx="8496300" cy="5176838"/>
          </a:xfrm>
          <a:solidFill>
            <a:schemeClr val="bg1"/>
          </a:solidFill>
        </p:spPr>
        <p:txBody>
          <a:bodyPr anchor="ctr">
            <a:spAutoFit/>
          </a:bodyPr>
          <a:lstStyle/>
          <a:p>
            <a:pPr>
              <a:defRPr/>
            </a:pPr>
            <a:r>
              <a:rPr lang="uk-UA" dirty="0" smtClean="0"/>
              <a:t>розвиток промисловості (виробництво промислової продукції на душу населення);</a:t>
            </a:r>
            <a:endParaRPr lang="ru-RU" dirty="0" smtClean="0"/>
          </a:p>
          <a:p>
            <a:pPr>
              <a:defRPr/>
            </a:pPr>
            <a:r>
              <a:rPr lang="uk-UA" dirty="0" smtClean="0"/>
              <a:t>розвиток сільського господарства (виробництво сільськогосподарської продукції на душу населення;</a:t>
            </a:r>
            <a:endParaRPr lang="ru-RU" dirty="0" smtClean="0"/>
          </a:p>
          <a:p>
            <a:pPr>
              <a:defRPr/>
            </a:pPr>
            <a:r>
              <a:rPr lang="uk-UA" dirty="0" smtClean="0"/>
              <a:t>розвиток торгівлі й платних послуг (обсяг платних послуг на душу населення);</a:t>
            </a:r>
            <a:endParaRPr lang="ru-RU" dirty="0" smtClean="0"/>
          </a:p>
          <a:p>
            <a:pPr>
              <a:defRPr/>
            </a:pPr>
            <a:r>
              <a:rPr lang="uk-UA" dirty="0" smtClean="0"/>
              <a:t>стан бюджету (доходи бюджетів усіх рівнів на душу населення);</a:t>
            </a:r>
            <a:endParaRPr lang="ru-RU" dirty="0" smtClean="0"/>
          </a:p>
          <a:p>
            <a:pPr>
              <a:defRPr/>
            </a:pPr>
            <a:r>
              <a:rPr lang="uk-UA" dirty="0" smtClean="0"/>
              <a:t>темпи зростання показників.</a:t>
            </a:r>
            <a:endParaRPr lang="ru-RU" dirty="0" smtClean="0"/>
          </a:p>
          <a:p>
            <a:pPr marL="0" indent="0" algn="just">
              <a:spcBef>
                <a:spcPct val="0"/>
              </a:spcBef>
              <a:buClrTx/>
              <a:buSzTx/>
              <a:buFontTx/>
              <a:buChar char="•"/>
              <a:defRPr/>
            </a:pPr>
            <a:endParaRPr lang="uk-UA" dirty="0" smtClean="0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AutoShap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7848600" cy="1066800"/>
          </a:xfrm>
          <a:solidFill>
            <a:schemeClr val="folHlink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uk-UA" sz="6600" i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-52"/>
              </a:rPr>
              <a:t>ЛЕКЦІЯ 1</a:t>
            </a:r>
            <a:endParaRPr lang="ru-RU" sz="6600" i="1" smtClean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171011" name="AutoShape 3"/>
          <p:cNvSpPr>
            <a:spLocks noChangeArrowheads="1"/>
          </p:cNvSpPr>
          <p:nvPr/>
        </p:nvSpPr>
        <p:spPr bwMode="auto">
          <a:xfrm>
            <a:off x="838200" y="838200"/>
            <a:ext cx="8153400" cy="1066800"/>
          </a:xfrm>
          <a:prstGeom prst="roundRect">
            <a:avLst>
              <a:gd name="adj" fmla="val 21667"/>
            </a:avLst>
          </a:prstGeom>
          <a:solidFill>
            <a:schemeClr val="folHlink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anchor="b"/>
          <a:lstStyle/>
          <a:p>
            <a:pPr algn="ctr">
              <a:lnSpc>
                <a:spcPct val="90000"/>
              </a:lnSpc>
              <a:defRPr/>
            </a:pPr>
            <a:r>
              <a:rPr lang="uk-UA" sz="2800" b="1" dirty="0">
                <a:latin typeface="Arial" charset="0"/>
              </a:rPr>
              <a:t>Обласний регіон </a:t>
            </a:r>
            <a:endParaRPr lang="uk-UA" sz="2800" b="1" i="1" dirty="0">
              <a:solidFill>
                <a:schemeClr val="accent4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990600" y="2571750"/>
            <a:ext cx="7924800" cy="4057650"/>
          </a:xfrm>
        </p:spPr>
        <p:txBody>
          <a:bodyPr/>
          <a:lstStyle/>
          <a:p>
            <a:pPr marL="0" indent="0" algn="just" eaLnBrk="1" hangingPunct="1">
              <a:lnSpc>
                <a:spcPct val="90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ru-RU" altLang="ru-RU" sz="2400" smtClean="0"/>
              <a:t>–</a:t>
            </a:r>
            <a:r>
              <a:rPr lang="ru-RU" altLang="ru-RU" sz="2400" b="1" smtClean="0"/>
              <a:t> це частина території України, що виділена у межах адміністративно-територіального поділу країни з метою забезпечення ефективного управління соціально-економічним розвитком. </a:t>
            </a:r>
            <a:endParaRPr lang="uk-UA" altLang="ru-RU" sz="2400" b="1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AutoShap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7848600" cy="1066800"/>
          </a:xfrm>
          <a:solidFill>
            <a:schemeClr val="folHlink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uk-UA" sz="6600" i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-52"/>
              </a:rPr>
              <a:t>ЛЕКЦІЯ 1</a:t>
            </a:r>
            <a:endParaRPr lang="ru-RU" sz="6600" i="1" smtClean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25603" name="AutoShape 3"/>
          <p:cNvSpPr>
            <a:spLocks noChangeArrowheads="1"/>
          </p:cNvSpPr>
          <p:nvPr/>
        </p:nvSpPr>
        <p:spPr bwMode="auto">
          <a:xfrm>
            <a:off x="857250" y="857250"/>
            <a:ext cx="8153400" cy="1066800"/>
          </a:xfrm>
          <a:prstGeom prst="roundRect">
            <a:avLst>
              <a:gd name="adj" fmla="val 21667"/>
            </a:avLst>
          </a:prstGeom>
          <a:solidFill>
            <a:schemeClr val="folHlink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lang="uk-UA" altLang="ru-RU" sz="3200" b="1"/>
              <a:t>Обласний регіон має такі ознаки:</a:t>
            </a:r>
            <a:endParaRPr lang="ru-RU" altLang="ru-RU" sz="3200" b="1"/>
          </a:p>
          <a:p>
            <a:pPr algn="ctr" eaLnBrk="1" hangingPunct="1">
              <a:lnSpc>
                <a:spcPct val="90000"/>
              </a:lnSpc>
            </a:pPr>
            <a:endParaRPr lang="ru-RU" altLang="ru-RU" sz="3200" b="1">
              <a:solidFill>
                <a:schemeClr val="folHlink"/>
              </a:solidFill>
              <a:latin typeface="Verdana" panose="020B0604030504040204" pitchFamily="34" charset="0"/>
            </a:endParaRPr>
          </a:p>
        </p:txBody>
      </p:sp>
      <p:sp>
        <p:nvSpPr>
          <p:cNvPr id="2560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827088" y="1700213"/>
            <a:ext cx="7848600" cy="4967287"/>
          </a:xfrm>
          <a:solidFill>
            <a:schemeClr val="bg1"/>
          </a:solidFill>
        </p:spPr>
        <p:txBody>
          <a:bodyPr anchor="ctr">
            <a:spAutoFit/>
          </a:bodyPr>
          <a:lstStyle/>
          <a:p>
            <a:pPr marL="0" indent="450850" algn="just">
              <a:spcBef>
                <a:spcPct val="0"/>
              </a:spcBef>
              <a:buClrTx/>
              <a:buSzTx/>
              <a:buFontTx/>
              <a:buChar char="-"/>
            </a:pPr>
            <a:r>
              <a:rPr lang="uk-UA" altLang="ru-RU" sz="2400" smtClean="0">
                <a:cs typeface="Times New Roman" panose="02020603050405020304" pitchFamily="18" charset="0"/>
              </a:rPr>
              <a:t>відносна самостійність господарювання в межах національної економіки за рахунок самозабезпечення природними, матеріальними, трудовими й фінансовими ресурсами;</a:t>
            </a:r>
            <a:endParaRPr lang="ru-RU" altLang="ru-RU" sz="2400" smtClean="0"/>
          </a:p>
          <a:p>
            <a:pPr marL="0" indent="450850" algn="just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400" smtClean="0">
                <a:cs typeface="Times New Roman" panose="02020603050405020304" pitchFamily="18" charset="0"/>
              </a:rPr>
              <a:t>- наявність регіонального органа управління (облдержадміністрації в кожній області України);</a:t>
            </a:r>
            <a:endParaRPr lang="ru-RU" altLang="ru-RU" sz="2400" smtClean="0"/>
          </a:p>
          <a:p>
            <a:pPr marL="0" indent="450850" algn="just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400" smtClean="0">
                <a:cs typeface="Times New Roman" panose="02020603050405020304" pitchFamily="18" charset="0"/>
              </a:rPr>
              <a:t>- наявність територіально-виробничої структури в межах обласного регіону;</a:t>
            </a:r>
            <a:endParaRPr lang="ru-RU" altLang="ru-RU" sz="2400" smtClean="0"/>
          </a:p>
          <a:p>
            <a:pPr marL="0" indent="450850" algn="just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400" smtClean="0">
                <a:cs typeface="Times New Roman" panose="02020603050405020304" pitchFamily="18" charset="0"/>
              </a:rPr>
              <a:t>- можливість створення кінцевої продукції на основі територіального поділу праці;</a:t>
            </a:r>
            <a:endParaRPr lang="ru-RU" altLang="ru-RU" sz="2400" smtClean="0"/>
          </a:p>
          <a:p>
            <a:pPr marL="0" indent="450850" algn="just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2400" smtClean="0">
                <a:cs typeface="Times New Roman" panose="02020603050405020304" pitchFamily="18" charset="0"/>
              </a:rPr>
              <a:t>- функціонування регіональної інфраструктури (ринкової, виробничої, соціальної, комунікаційної, транспортної).</a:t>
            </a:r>
            <a:endParaRPr lang="uk-UA" altLang="ru-RU" sz="2400" smtClean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AutoShap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7848600" cy="1066800"/>
          </a:xfrm>
          <a:solidFill>
            <a:schemeClr val="folHlink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uk-UA" sz="6600" i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-52"/>
              </a:rPr>
              <a:t>ЛЕКЦІЯ 1</a:t>
            </a:r>
            <a:endParaRPr lang="ru-RU" sz="6600" i="1" smtClean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173059" name="AutoShape 3"/>
          <p:cNvSpPr>
            <a:spLocks noChangeArrowheads="1"/>
          </p:cNvSpPr>
          <p:nvPr/>
        </p:nvSpPr>
        <p:spPr bwMode="auto">
          <a:xfrm>
            <a:off x="838200" y="838200"/>
            <a:ext cx="8153400" cy="1066800"/>
          </a:xfrm>
          <a:prstGeom prst="roundRect">
            <a:avLst>
              <a:gd name="adj" fmla="val 21667"/>
            </a:avLst>
          </a:prstGeom>
          <a:solidFill>
            <a:schemeClr val="folHlink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anchor="b"/>
          <a:lstStyle/>
          <a:p>
            <a:pPr algn="ctr">
              <a:lnSpc>
                <a:spcPct val="90000"/>
              </a:lnSpc>
              <a:defRPr/>
            </a:pPr>
            <a:r>
              <a:rPr lang="uk-UA" sz="2800" b="1" dirty="0">
                <a:latin typeface="Arial" charset="0"/>
              </a:rPr>
              <a:t>Функціональну систему регіону утворюють:</a:t>
            </a:r>
            <a:endParaRPr lang="ru-RU" sz="2800" b="1" i="1" dirty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8153400" cy="3505200"/>
          </a:xfrm>
        </p:spPr>
        <p:txBody>
          <a:bodyPr/>
          <a:lstStyle/>
          <a:p>
            <a:pPr marL="0" indent="0" algn="just" eaLnBrk="1" hangingPunct="1"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uk-UA" altLang="ru-RU" smtClean="0"/>
              <a:t>регіональна функція попиту і пропозиції; функція регіонального управління; господарювання; функція регіональної активності і спеціалізації; демографічна; екологічна; соціально-побутова функції. </a:t>
            </a:r>
            <a:r>
              <a:rPr lang="ru-RU" altLang="ru-RU" smtClean="0"/>
              <a:t>Перші три з них є основними, а останні – похідними.</a:t>
            </a:r>
          </a:p>
          <a:p>
            <a:pPr marL="0" indent="0" algn="just" eaLnBrk="1" hangingPunct="1">
              <a:spcBef>
                <a:spcPct val="30000"/>
              </a:spcBef>
              <a:buFont typeface="Wingdings" panose="05000000000000000000" pitchFamily="2" charset="2"/>
              <a:buNone/>
            </a:pPr>
            <a:endParaRPr lang="uk-UA" altLang="ru-RU" b="1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AutoShap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7848600" cy="1066800"/>
          </a:xfrm>
          <a:solidFill>
            <a:schemeClr val="folHlink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uk-UA" sz="6600" i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-52"/>
              </a:rPr>
              <a:t>ЛЕКЦІЯ 1</a:t>
            </a:r>
            <a:endParaRPr lang="ru-RU" sz="6600" i="1" smtClean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27651" name="AutoShape 3"/>
          <p:cNvSpPr>
            <a:spLocks noChangeArrowheads="1"/>
          </p:cNvSpPr>
          <p:nvPr/>
        </p:nvSpPr>
        <p:spPr bwMode="auto">
          <a:xfrm>
            <a:off x="838200" y="838200"/>
            <a:ext cx="8153400" cy="1066800"/>
          </a:xfrm>
          <a:prstGeom prst="roundRect">
            <a:avLst>
              <a:gd name="adj" fmla="val 21667"/>
            </a:avLst>
          </a:prstGeom>
          <a:solidFill>
            <a:schemeClr val="folHlink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lang="uk-UA" altLang="ru-RU" sz="2800" b="1"/>
              <a:t>Розглянемо зміст кожної з них.</a:t>
            </a:r>
            <a:br>
              <a:rPr lang="uk-UA" altLang="ru-RU" sz="2800" b="1"/>
            </a:br>
            <a:endParaRPr lang="uk-UA" altLang="ru-RU" sz="2800" b="1">
              <a:solidFill>
                <a:schemeClr val="folHlink"/>
              </a:solidFill>
              <a:latin typeface="Verdana" panose="020B0604030504040204" pitchFamily="34" charset="0"/>
            </a:endParaRP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23850" y="2492375"/>
            <a:ext cx="8439150" cy="4365625"/>
          </a:xfrm>
          <a:solidFill>
            <a:schemeClr val="bg1"/>
          </a:solidFill>
        </p:spPr>
        <p:txBody>
          <a:bodyPr/>
          <a:lstStyle/>
          <a:p>
            <a:pPr marL="0" indent="0" algn="just" eaLnBrk="1" hangingPunct="1"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uk-UA" altLang="ru-RU" b="1" smtClean="0">
                <a:solidFill>
                  <a:srgbClr val="000000"/>
                </a:solidFill>
              </a:rPr>
              <a:t> </a:t>
            </a:r>
            <a:r>
              <a:rPr lang="uk-UA" altLang="ru-RU" b="1" smtClean="0"/>
              <a:t>Регіональна функція пропозиції –</a:t>
            </a:r>
            <a:r>
              <a:rPr lang="uk-UA" altLang="ru-RU" smtClean="0"/>
              <a:t> виражає залежність обсягу товарів і послуг від кількості підприємств розташованих в регіоні, їх виробничих потужностей і фінансової стратегії.</a:t>
            </a:r>
            <a:br>
              <a:rPr lang="uk-UA" altLang="ru-RU" smtClean="0"/>
            </a:br>
            <a:r>
              <a:rPr lang="uk-UA" altLang="ru-RU" b="1" smtClean="0"/>
              <a:t>Регіональна функція попиту –</a:t>
            </a:r>
            <a:r>
              <a:rPr lang="uk-UA" altLang="ru-RU" smtClean="0"/>
              <a:t> характеризує залежність платоспроможності всіх суб’єктів регіонального ринку (домогосподарства, підприємства, державні і муніципальні інститути) від рівня їх доходів і цін.</a:t>
            </a:r>
            <a:br>
              <a:rPr lang="uk-UA" altLang="ru-RU" smtClean="0"/>
            </a:br>
            <a:endParaRPr lang="uk-UA" altLang="ru-RU" b="1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AutoShap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7848600" cy="1066800"/>
          </a:xfrm>
          <a:solidFill>
            <a:schemeClr val="folHlink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uk-UA" sz="6600" i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-52"/>
              </a:rPr>
              <a:t>ЛЕКЦІЯ 1</a:t>
            </a:r>
            <a:endParaRPr lang="ru-RU" sz="6600" i="1" smtClean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28675" name="AutoShape 3"/>
          <p:cNvSpPr>
            <a:spLocks noChangeArrowheads="1"/>
          </p:cNvSpPr>
          <p:nvPr/>
        </p:nvSpPr>
        <p:spPr bwMode="auto">
          <a:xfrm>
            <a:off x="838200" y="260350"/>
            <a:ext cx="8153400" cy="1644650"/>
          </a:xfrm>
          <a:prstGeom prst="roundRect">
            <a:avLst>
              <a:gd name="adj" fmla="val 21667"/>
            </a:avLst>
          </a:prstGeom>
          <a:solidFill>
            <a:schemeClr val="folHlink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lang="uk-UA" altLang="ru-RU" sz="2800" b="1"/>
              <a:t>Означені функції визначають економічну активність регіону,</a:t>
            </a:r>
            <a:r>
              <a:rPr lang="uk-UA" altLang="ru-RU" sz="2800"/>
              <a:t> тобто його здатність функціонувати як систему, що самозабезпечується. </a:t>
            </a:r>
            <a:endParaRPr lang="uk-UA" altLang="ru-RU" sz="2800" b="1">
              <a:solidFill>
                <a:schemeClr val="folHlink"/>
              </a:solidFill>
              <a:latin typeface="Verdana" panose="020B0604030504040204" pitchFamily="34" charset="0"/>
            </a:endParaRPr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900113" y="2667000"/>
            <a:ext cx="7862887" cy="3505200"/>
          </a:xfrm>
          <a:noFill/>
        </p:spPr>
        <p:txBody>
          <a:bodyPr/>
          <a:lstStyle/>
          <a:p>
            <a:pPr marL="0" indent="0" algn="just" eaLnBrk="1" hangingPunct="1"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uk-UA" altLang="ru-RU" smtClean="0"/>
              <a:t>Саме з цього витікає таке поняття як </a:t>
            </a:r>
            <a:r>
              <a:rPr lang="uk-UA" altLang="ru-RU" b="1" smtClean="0"/>
              <a:t>спеціалізація регіону, </a:t>
            </a:r>
            <a:r>
              <a:rPr lang="uk-UA" altLang="ru-RU" smtClean="0"/>
              <a:t>яка може бути як внутрішньою (виробництво товарів і послуг для задоволення регіональних потреб), так і зовнішньою (реалізація в інших регіонах).</a:t>
            </a:r>
            <a:br>
              <a:rPr lang="uk-UA" altLang="ru-RU" smtClean="0"/>
            </a:br>
            <a:endParaRPr lang="uk-UA" altLang="ru-RU" b="1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AutoShap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7848600" cy="1066800"/>
          </a:xfrm>
          <a:solidFill>
            <a:schemeClr val="folHlink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uk-UA" sz="6600" i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-52"/>
              </a:rPr>
              <a:t>ЛЕКЦІЯ 1</a:t>
            </a:r>
            <a:endParaRPr lang="ru-RU" sz="6600" i="1" smtClean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203779" name="AutoShape 3"/>
          <p:cNvSpPr>
            <a:spLocks noChangeArrowheads="1"/>
          </p:cNvSpPr>
          <p:nvPr/>
        </p:nvSpPr>
        <p:spPr bwMode="auto">
          <a:xfrm>
            <a:off x="838200" y="428625"/>
            <a:ext cx="8153400" cy="1476375"/>
          </a:xfrm>
          <a:prstGeom prst="roundRect">
            <a:avLst>
              <a:gd name="adj" fmla="val 21667"/>
            </a:avLst>
          </a:prstGeom>
          <a:solidFill>
            <a:schemeClr val="folHlink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anchor="b"/>
          <a:lstStyle/>
          <a:p>
            <a:pPr algn="ctr">
              <a:lnSpc>
                <a:spcPct val="90000"/>
              </a:lnSpc>
              <a:defRPr/>
            </a:pPr>
            <a:r>
              <a:rPr lang="uk-UA" sz="2800" b="1" dirty="0">
                <a:latin typeface="Arial" charset="0"/>
              </a:rPr>
              <a:t> За загальногосподарською діяльністю, всі регіони можна поділити на два типи:</a:t>
            </a:r>
            <a:br>
              <a:rPr lang="uk-UA" sz="2800" b="1" dirty="0">
                <a:latin typeface="Arial" charset="0"/>
              </a:rPr>
            </a:br>
            <a:endParaRPr lang="ru-RU" sz="2800" b="1" i="1" dirty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838200" y="2428875"/>
            <a:ext cx="8153400" cy="3743325"/>
          </a:xfrm>
        </p:spPr>
        <p:txBody>
          <a:bodyPr/>
          <a:lstStyle/>
          <a:p>
            <a:pPr marL="514350" indent="-514350" algn="just" eaLnBrk="1" hangingPunct="1">
              <a:spcBef>
                <a:spcPct val="30000"/>
              </a:spcBef>
              <a:buFont typeface="Wingdings" panose="05000000000000000000" pitchFamily="2" charset="2"/>
              <a:buAutoNum type="arabicParenR"/>
              <a:defRPr/>
            </a:pPr>
            <a:r>
              <a:rPr lang="uk-UA" sz="2400" b="1" dirty="0" smtClean="0"/>
              <a:t>Регіони екстраверти,</a:t>
            </a:r>
            <a:r>
              <a:rPr lang="uk-UA" sz="2400" dirty="0" smtClean="0"/>
              <a:t> які акумулюють великі фінансові ресурси, залучають значні інвестиції, у т.ч. іноземні, орієнтуються на виробництво експортної продукції і зовнішні ринки;</a:t>
            </a:r>
          </a:p>
          <a:p>
            <a:pPr marL="514350" indent="-514350" algn="just" eaLnBrk="1" hangingPunct="1">
              <a:spcBef>
                <a:spcPct val="30000"/>
              </a:spcBef>
              <a:buFont typeface="Wingdings" panose="05000000000000000000" pitchFamily="2" charset="2"/>
              <a:buAutoNum type="arabicParenR"/>
              <a:defRPr/>
            </a:pPr>
            <a:r>
              <a:rPr lang="uk-UA" sz="2400" dirty="0" smtClean="0"/>
              <a:t> </a:t>
            </a:r>
            <a:r>
              <a:rPr lang="uk-UA" sz="2400" b="1" dirty="0" smtClean="0"/>
              <a:t>Регіони інтроверти,</a:t>
            </a:r>
            <a:r>
              <a:rPr lang="uk-UA" sz="2400" dirty="0" smtClean="0"/>
              <a:t> які орієнтовані на внутрішні ринки і низький платоспроможний попит населення.</a:t>
            </a:r>
            <a:endParaRPr lang="ru-RU" sz="2400" dirty="0" smtClean="0"/>
          </a:p>
          <a:p>
            <a:pPr marL="514350" indent="-514350" algn="just" eaLnBrk="1" hangingPunct="1">
              <a:spcBef>
                <a:spcPct val="30000"/>
              </a:spcBef>
              <a:buFont typeface="Wingdings" panose="05000000000000000000" pitchFamily="2" charset="2"/>
              <a:buAutoNum type="arabicParenR"/>
              <a:defRPr/>
            </a:pPr>
            <a:endParaRPr lang="uk-UA" sz="2400" dirty="0" smtClean="0"/>
          </a:p>
          <a:p>
            <a:pPr marL="0" indent="0" algn="just" eaLnBrk="1" hangingPunct="1">
              <a:spcBef>
                <a:spcPct val="30000"/>
              </a:spcBef>
              <a:buFont typeface="Wingdings" panose="05000000000000000000" pitchFamily="2" charset="2"/>
              <a:buNone/>
              <a:defRPr/>
            </a:pPr>
            <a:endParaRPr lang="uk-UA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AutoShap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7848600" cy="1066800"/>
          </a:xfrm>
          <a:solidFill>
            <a:schemeClr val="folHlink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uk-UA" sz="6600" i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-52"/>
              </a:rPr>
              <a:t>ЛЕКЦІЯ 1</a:t>
            </a:r>
            <a:endParaRPr lang="ru-RU" sz="6600" i="1" smtClean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30723" name="AutoShape 3"/>
          <p:cNvSpPr>
            <a:spLocks noChangeArrowheads="1"/>
          </p:cNvSpPr>
          <p:nvPr/>
        </p:nvSpPr>
        <p:spPr bwMode="auto">
          <a:xfrm>
            <a:off x="838200" y="642938"/>
            <a:ext cx="8153400" cy="1262062"/>
          </a:xfrm>
          <a:prstGeom prst="roundRect">
            <a:avLst>
              <a:gd name="adj" fmla="val 21667"/>
            </a:avLst>
          </a:prstGeom>
          <a:solidFill>
            <a:schemeClr val="folHlink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lang="uk-UA" altLang="ru-RU" sz="2800" b="1"/>
              <a:t>Функція регіонального управління</a:t>
            </a:r>
            <a:endParaRPr lang="ru-RU" altLang="ru-RU" sz="2800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000125" y="2357438"/>
            <a:ext cx="7762875" cy="4286250"/>
          </a:xfrm>
        </p:spPr>
        <p:txBody>
          <a:bodyPr/>
          <a:lstStyle/>
          <a:p>
            <a:pPr marL="0" lvl="2" indent="0" algn="just" eaLnBrk="1" hangingPunct="1">
              <a:spcBef>
                <a:spcPct val="30000"/>
              </a:spcBef>
              <a:buFont typeface="Wingdings" panose="05000000000000000000" pitchFamily="2" charset="2"/>
              <a:buNone/>
              <a:defRPr/>
            </a:pPr>
            <a:r>
              <a:rPr lang="uk-UA" sz="2400" dirty="0" smtClean="0"/>
              <a:t>головним завданням якої є відтворення регіону як соціально-економічної системи.</a:t>
            </a:r>
          </a:p>
          <a:p>
            <a:pPr marL="0" lvl="2" indent="0" algn="just" eaLnBrk="1" hangingPunct="1">
              <a:spcBef>
                <a:spcPct val="30000"/>
              </a:spcBef>
              <a:defRPr/>
            </a:pPr>
            <a:r>
              <a:rPr lang="uk-UA" sz="2400" dirty="0" smtClean="0">
                <a:solidFill>
                  <a:schemeClr val="accent4"/>
                </a:solidFill>
              </a:rPr>
              <a:t> </a:t>
            </a:r>
            <a:r>
              <a:rPr lang="uk-UA" sz="2400" b="1" dirty="0" smtClean="0"/>
              <a:t>планування, </a:t>
            </a:r>
          </a:p>
          <a:p>
            <a:pPr marL="0" lvl="2" indent="0" algn="just" eaLnBrk="1" hangingPunct="1">
              <a:spcBef>
                <a:spcPct val="30000"/>
              </a:spcBef>
              <a:defRPr/>
            </a:pPr>
            <a:r>
              <a:rPr lang="uk-UA" sz="2400" b="1" dirty="0" smtClean="0"/>
              <a:t>організація, </a:t>
            </a:r>
          </a:p>
          <a:p>
            <a:pPr marL="0" lvl="2" indent="0" algn="just" eaLnBrk="1" hangingPunct="1">
              <a:spcBef>
                <a:spcPct val="30000"/>
              </a:spcBef>
              <a:defRPr/>
            </a:pPr>
            <a:r>
              <a:rPr lang="uk-UA" sz="2400" b="1" dirty="0" smtClean="0"/>
              <a:t>облік, </a:t>
            </a:r>
          </a:p>
          <a:p>
            <a:pPr marL="0" lvl="2" indent="0" algn="just" eaLnBrk="1" hangingPunct="1">
              <a:spcBef>
                <a:spcPct val="30000"/>
              </a:spcBef>
              <a:defRPr/>
            </a:pPr>
            <a:r>
              <a:rPr lang="uk-UA" sz="2400" b="1" dirty="0" smtClean="0"/>
              <a:t>контроль, </a:t>
            </a:r>
          </a:p>
          <a:p>
            <a:pPr marL="0" lvl="2" indent="0" algn="just" eaLnBrk="1" hangingPunct="1">
              <a:spcBef>
                <a:spcPct val="30000"/>
              </a:spcBef>
              <a:defRPr/>
            </a:pPr>
            <a:r>
              <a:rPr lang="uk-UA" sz="2400" b="1" dirty="0" smtClean="0"/>
              <a:t>регулювання розвитку регіону.</a:t>
            </a:r>
            <a:r>
              <a:rPr lang="uk-UA" sz="2400" dirty="0" smtClean="0"/>
              <a:t/>
            </a:r>
            <a:br>
              <a:rPr lang="uk-UA" sz="2400" dirty="0" smtClean="0"/>
            </a:br>
            <a:endParaRPr lang="uk-UA" sz="2400" dirty="0" smtClean="0">
              <a:solidFill>
                <a:schemeClr val="accent4"/>
              </a:solidFill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AutoShap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7848600" cy="1066800"/>
          </a:xfrm>
          <a:solidFill>
            <a:schemeClr val="folHlink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uk-UA" sz="6600" i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-52"/>
              </a:rPr>
              <a:t>ЛЕКЦІЯ 1</a:t>
            </a:r>
            <a:endParaRPr lang="ru-RU" sz="6600" i="1" smtClean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206851" name="AutoShape 3"/>
          <p:cNvSpPr>
            <a:spLocks noChangeArrowheads="1"/>
          </p:cNvSpPr>
          <p:nvPr/>
        </p:nvSpPr>
        <p:spPr bwMode="auto">
          <a:xfrm>
            <a:off x="838200" y="500063"/>
            <a:ext cx="8153400" cy="1404937"/>
          </a:xfrm>
          <a:prstGeom prst="roundRect">
            <a:avLst>
              <a:gd name="adj" fmla="val 21667"/>
            </a:avLst>
          </a:prstGeom>
          <a:solidFill>
            <a:schemeClr val="folHlink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anchor="b"/>
          <a:lstStyle/>
          <a:p>
            <a:pPr algn="ctr">
              <a:lnSpc>
                <a:spcPct val="90000"/>
              </a:lnSpc>
              <a:defRPr/>
            </a:pPr>
            <a:r>
              <a:rPr lang="uk-UA" sz="3200" b="1" dirty="0">
                <a:latin typeface="Arial" charset="0"/>
              </a:rPr>
              <a:t>Господарча</a:t>
            </a:r>
            <a:r>
              <a:rPr lang="ru-RU" sz="3200" b="1" dirty="0">
                <a:latin typeface="Arial" charset="0"/>
              </a:rPr>
              <a:t> </a:t>
            </a:r>
            <a:r>
              <a:rPr lang="uk-UA" sz="3200" b="1" dirty="0">
                <a:latin typeface="Arial" charset="0"/>
              </a:rPr>
              <a:t>функція</a:t>
            </a:r>
            <a:r>
              <a:rPr lang="ru-RU" sz="3200" b="1" dirty="0">
                <a:latin typeface="Arial" charset="0"/>
              </a:rPr>
              <a:t> </a:t>
            </a:r>
            <a:endParaRPr lang="ru-RU" sz="2800" b="1" i="1" dirty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42938" y="2286000"/>
            <a:ext cx="8272462" cy="4343400"/>
          </a:xfrm>
          <a:solidFill>
            <a:schemeClr val="bg1"/>
          </a:solidFill>
        </p:spPr>
        <p:txBody>
          <a:bodyPr/>
          <a:lstStyle/>
          <a:p>
            <a:pPr marL="0" indent="0" algn="just" eaLnBrk="1" hangingPunct="1">
              <a:lnSpc>
                <a:spcPct val="90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ru-RU" altLang="ru-RU" sz="2400" b="1" smtClean="0"/>
              <a:t>–</a:t>
            </a:r>
            <a:r>
              <a:rPr lang="ru-RU" altLang="ru-RU" sz="2400" smtClean="0"/>
              <a:t> </a:t>
            </a:r>
            <a:r>
              <a:rPr lang="uk-UA" altLang="ru-RU" smtClean="0"/>
              <a:t>має забезпечувати досягнення стабільного економічного зростання, ефективного використання виробничого і наукового потенціалу, створення в регіоні необхідної ринкової кон’єктури і конкуренції, а також його інвестиційної привабливості.</a:t>
            </a:r>
            <a:endParaRPr lang="uk-UA" altLang="ru-RU" b="1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Прямоугольник 4"/>
          <p:cNvSpPr>
            <a:spLocks noChangeArrowheads="1"/>
          </p:cNvSpPr>
          <p:nvPr/>
        </p:nvSpPr>
        <p:spPr bwMode="auto">
          <a:xfrm>
            <a:off x="1285875" y="2286000"/>
            <a:ext cx="6929438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uk-UA" altLang="ru-RU" sz="2400"/>
              <a:t>Розвиток сучасної економіки пов'язаний з необхідністю забезпечення </a:t>
            </a:r>
            <a:r>
              <a:rPr lang="uk-UA" altLang="ru-RU" sz="2400" b="1"/>
              <a:t>ефективного управління на регіональному рівні.</a:t>
            </a:r>
            <a:r>
              <a:rPr lang="uk-UA" altLang="ru-RU" sz="2400"/>
              <a:t> </a:t>
            </a:r>
            <a:r>
              <a:rPr lang="uk-UA" altLang="ru-RU" sz="2400" b="1"/>
              <a:t>Предметом</a:t>
            </a:r>
            <a:r>
              <a:rPr lang="uk-UA" altLang="ru-RU" sz="2400"/>
              <a:t> такого управління є економіка регіону й всі процеси, які з цим пов’язані, а </a:t>
            </a:r>
            <a:r>
              <a:rPr lang="uk-UA" altLang="ru-RU" sz="2400" b="1"/>
              <a:t>об'єктом –</a:t>
            </a:r>
            <a:r>
              <a:rPr lang="uk-UA" altLang="ru-RU" sz="2400"/>
              <a:t> регіон. </a:t>
            </a:r>
            <a:endParaRPr lang="ru-RU" altLang="ru-RU" sz="240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AutoShap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7848600" cy="1066800"/>
          </a:xfrm>
          <a:solidFill>
            <a:schemeClr val="folHlink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uk-UA" sz="6600" i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-52"/>
              </a:rPr>
              <a:t>ЛЕКЦІЯ 1</a:t>
            </a:r>
            <a:endParaRPr lang="ru-RU" sz="6600" i="1" smtClean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207875" name="AutoShape 3"/>
          <p:cNvSpPr>
            <a:spLocks noChangeArrowheads="1"/>
          </p:cNvSpPr>
          <p:nvPr/>
        </p:nvSpPr>
        <p:spPr bwMode="auto">
          <a:xfrm>
            <a:off x="838200" y="428625"/>
            <a:ext cx="8153400" cy="1476375"/>
          </a:xfrm>
          <a:prstGeom prst="roundRect">
            <a:avLst>
              <a:gd name="adj" fmla="val 21667"/>
            </a:avLst>
          </a:prstGeom>
          <a:solidFill>
            <a:schemeClr val="folHlink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anchor="b"/>
          <a:lstStyle/>
          <a:p>
            <a:pPr algn="ctr">
              <a:lnSpc>
                <a:spcPct val="90000"/>
              </a:lnSpc>
              <a:defRPr/>
            </a:pPr>
            <a:r>
              <a:rPr lang="uk-UA" sz="3200" b="1" dirty="0">
                <a:latin typeface="Arial" charset="0"/>
              </a:rPr>
              <a:t>Демографічна функція </a:t>
            </a:r>
            <a:endParaRPr lang="uk-UA" sz="3200" b="1" i="1" dirty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32772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785813" y="2182813"/>
            <a:ext cx="7858125" cy="3416300"/>
          </a:xfrm>
          <a:noFill/>
        </p:spPr>
        <p:txBody>
          <a:bodyPr anchor="ctr">
            <a:spAutoFit/>
          </a:bodyPr>
          <a:lstStyle/>
          <a:p>
            <a:pPr marL="0" indent="0" algn="just">
              <a:spcBef>
                <a:spcPct val="0"/>
              </a:spcBef>
              <a:buClrTx/>
              <a:buSzTx/>
              <a:buFontTx/>
              <a:buNone/>
            </a:pPr>
            <a:endParaRPr lang="uk-UA" altLang="ru-RU" sz="2400" smtClean="0">
              <a:cs typeface="Times New Roman" panose="02020603050405020304" pitchFamily="18" charset="0"/>
            </a:endParaRPr>
          </a:p>
          <a:p>
            <a:pPr marL="0" indent="0" algn="just">
              <a:spcBef>
                <a:spcPct val="0"/>
              </a:spcBef>
              <a:buClrTx/>
              <a:buSzTx/>
              <a:buFontTx/>
              <a:buNone/>
            </a:pPr>
            <a:endParaRPr lang="uk-UA" altLang="ru-RU" sz="2400" smtClean="0">
              <a:cs typeface="Times New Roman" panose="02020603050405020304" pitchFamily="18" charset="0"/>
            </a:endParaRPr>
          </a:p>
          <a:p>
            <a:pPr marL="0" indent="0" algn="just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b="1" smtClean="0"/>
              <a:t>–</a:t>
            </a:r>
            <a:r>
              <a:rPr lang="ru-RU" altLang="ru-RU" smtClean="0"/>
              <a:t> </a:t>
            </a:r>
            <a:r>
              <a:rPr lang="uk-UA" altLang="ru-RU" smtClean="0"/>
              <a:t>включає забезпечення повної зайнятості населення в регіоні, активізацію соціальних факторів, що впливають на природний приріст і відтворення населення, формування трудового потенціалу регіону.</a:t>
            </a:r>
            <a:r>
              <a:rPr lang="ru-RU" altLang="ru-RU" smtClean="0"/>
              <a:t/>
            </a:r>
            <a:br>
              <a:rPr lang="ru-RU" altLang="ru-RU" smtClean="0"/>
            </a:br>
            <a:endParaRPr lang="uk-UA" altLang="ru-RU" smtClean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AutoShap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7848600" cy="1066800"/>
          </a:xfrm>
          <a:solidFill>
            <a:schemeClr val="folHlink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uk-UA" sz="6600" i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-52"/>
              </a:rPr>
              <a:t>ЛЕКЦІЯ 1</a:t>
            </a:r>
            <a:endParaRPr lang="ru-RU" sz="6600" i="1" smtClean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208899" name="AutoShape 3"/>
          <p:cNvSpPr>
            <a:spLocks noChangeArrowheads="1"/>
          </p:cNvSpPr>
          <p:nvPr/>
        </p:nvSpPr>
        <p:spPr bwMode="auto">
          <a:xfrm>
            <a:off x="857250" y="785813"/>
            <a:ext cx="8153400" cy="1066800"/>
          </a:xfrm>
          <a:prstGeom prst="roundRect">
            <a:avLst>
              <a:gd name="adj" fmla="val 21667"/>
            </a:avLst>
          </a:prstGeom>
          <a:solidFill>
            <a:schemeClr val="folHlink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anchor="b"/>
          <a:lstStyle/>
          <a:p>
            <a:pPr algn="ctr">
              <a:lnSpc>
                <a:spcPct val="90000"/>
              </a:lnSpc>
              <a:defRPr/>
            </a:pPr>
            <a:r>
              <a:rPr lang="ru-RU" sz="3200" b="1" dirty="0">
                <a:latin typeface="Arial" charset="0"/>
              </a:rPr>
              <a:t>До </a:t>
            </a:r>
            <a:r>
              <a:rPr lang="ru-RU" sz="3200" b="1" dirty="0" err="1">
                <a:latin typeface="Arial" charset="0"/>
              </a:rPr>
              <a:t>екологічної</a:t>
            </a:r>
            <a:r>
              <a:rPr lang="ru-RU" sz="3200" b="1" dirty="0">
                <a:latin typeface="Arial" charset="0"/>
              </a:rPr>
              <a:t> </a:t>
            </a:r>
            <a:r>
              <a:rPr lang="ru-RU" sz="3200" b="1" dirty="0" err="1">
                <a:latin typeface="Arial" charset="0"/>
              </a:rPr>
              <a:t>функції</a:t>
            </a:r>
            <a:r>
              <a:rPr lang="ru-RU" sz="3200" dirty="0">
                <a:latin typeface="Arial" charset="0"/>
              </a:rPr>
              <a:t> </a:t>
            </a:r>
            <a:endParaRPr lang="ru-RU" sz="3200" b="1" i="1" u="sng" dirty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838200" y="2428875"/>
            <a:ext cx="8153400" cy="4095750"/>
          </a:xfrm>
        </p:spPr>
        <p:txBody>
          <a:bodyPr/>
          <a:lstStyle/>
          <a:p>
            <a:pPr marL="0" indent="0">
              <a:spcBef>
                <a:spcPts val="0"/>
              </a:spcBef>
              <a:defRPr/>
            </a:pPr>
            <a:r>
              <a:rPr lang="uk-UA" dirty="0" smtClean="0"/>
              <a:t>входять вирішення проблем, що пов’язані з утилізацією відходів, зниженням матеріаломісткості виробництва, очищенням води тощо.</a:t>
            </a:r>
          </a:p>
          <a:p>
            <a:pPr marL="0" indent="0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uk-UA" dirty="0" smtClean="0"/>
          </a:p>
          <a:p>
            <a:pPr marL="0" indent="0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uk-UA" b="1" dirty="0" smtClean="0"/>
              <a:t>До соціально-побутової функції </a:t>
            </a:r>
            <a:r>
              <a:rPr lang="uk-UA" dirty="0" smtClean="0"/>
              <a:t>можна віднести вирішення завдань житлового будівництва і комунального господарства.</a:t>
            </a:r>
          </a:p>
          <a:p>
            <a:pPr>
              <a:defRPr/>
            </a:pPr>
            <a:endParaRPr lang="ru-RU" dirty="0" smtClean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143000" y="2743200"/>
            <a:ext cx="7620000" cy="3733800"/>
          </a:xfrm>
          <a:noFill/>
        </p:spPr>
        <p:txBody>
          <a:bodyPr/>
          <a:lstStyle/>
          <a:p>
            <a:pPr marL="0" indent="0" algn="just" eaLnBrk="1" hangingPunct="1"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uk-UA" altLang="ru-RU" b="1" smtClean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34819" name="Прямоугольник 4"/>
          <p:cNvSpPr>
            <a:spLocks noChangeArrowheads="1"/>
          </p:cNvSpPr>
          <p:nvPr/>
        </p:nvSpPr>
        <p:spPr bwMode="auto">
          <a:xfrm>
            <a:off x="928688" y="2500313"/>
            <a:ext cx="7786687" cy="340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30000"/>
              </a:spcBef>
            </a:pPr>
            <a:r>
              <a:rPr lang="uk-UA" altLang="ru-RU" sz="2400" b="1"/>
              <a:t>Ступінь ефективності виконання регіонами вищеназваних функцій залежить від ряду факторів, а саме</a:t>
            </a:r>
            <a:r>
              <a:rPr lang="uk-UA" altLang="ru-RU" sz="2400"/>
              <a:t>: рівня розвитку народногосподарського комплексу, ступеню забезпеченості трудовими ресурсами і рівнем їх кваліфікації, унікальними властивостями регіону, ступеня забезпеченості регіону природними ресурсами і геополітичного положення регіону.</a:t>
            </a:r>
          </a:p>
          <a:p>
            <a:pPr algn="just" eaLnBrk="1" hangingPunct="1">
              <a:spcBef>
                <a:spcPct val="30000"/>
              </a:spcBef>
            </a:pPr>
            <a:endParaRPr lang="uk-UA" altLang="ru-RU" b="1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AutoShap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7848600" cy="1066800"/>
          </a:xfrm>
          <a:solidFill>
            <a:schemeClr val="folHlink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uk-UA" sz="6600" i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-52"/>
              </a:rPr>
              <a:t>ЛЕКЦІЯ 1</a:t>
            </a:r>
            <a:endParaRPr lang="ru-RU" sz="6600" i="1" smtClean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210947" name="AutoShape 3"/>
          <p:cNvSpPr>
            <a:spLocks noChangeArrowheads="1"/>
          </p:cNvSpPr>
          <p:nvPr/>
        </p:nvSpPr>
        <p:spPr bwMode="auto">
          <a:xfrm>
            <a:off x="838200" y="838200"/>
            <a:ext cx="8153400" cy="1066800"/>
          </a:xfrm>
          <a:prstGeom prst="roundRect">
            <a:avLst>
              <a:gd name="adj" fmla="val 21667"/>
            </a:avLst>
          </a:prstGeom>
          <a:solidFill>
            <a:schemeClr val="folHlink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anchor="b"/>
          <a:lstStyle/>
          <a:p>
            <a:pPr algn="ctr">
              <a:lnSpc>
                <a:spcPct val="90000"/>
              </a:lnSpc>
              <a:defRPr/>
            </a:pPr>
            <a:r>
              <a:rPr lang="uk-UA" sz="3200" b="1" dirty="0">
                <a:latin typeface="Arial" charset="0"/>
              </a:rPr>
              <a:t>Систему територіального устрою держави </a:t>
            </a:r>
            <a:endParaRPr lang="uk-UA" sz="3200" b="1" i="1" u="sng" dirty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14375" y="2214563"/>
            <a:ext cx="8215313" cy="4429125"/>
          </a:xfrm>
          <a:solidFill>
            <a:schemeClr val="bg1"/>
          </a:solidFill>
        </p:spPr>
        <p:txBody>
          <a:bodyPr/>
          <a:lstStyle/>
          <a:p>
            <a:pPr marL="0" indent="0" algn="just" eaLnBrk="1" hangingPunct="1">
              <a:spcBef>
                <a:spcPct val="30000"/>
              </a:spcBef>
            </a:pPr>
            <a:r>
              <a:rPr lang="uk-UA" altLang="ru-RU" b="1" smtClean="0">
                <a:solidFill>
                  <a:srgbClr val="000000"/>
                </a:solidFill>
              </a:rPr>
              <a:t> </a:t>
            </a:r>
            <a:r>
              <a:rPr lang="uk-UA" altLang="ru-RU" smtClean="0"/>
              <a:t>слід розглядати як “каркасну” частину системи організації держави і суспільства взагалі та системи державного управління зокрема. З огляду на це, адміністративно-територіальна реформа має передбачати зміну обох складових: системи територіального устрою і системи територіальної організації влади в державі. </a:t>
            </a:r>
            <a:endParaRPr lang="uk-UA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ChangeArrowheads="1"/>
          </p:cNvSpPr>
          <p:nvPr/>
        </p:nvSpPr>
        <p:spPr bwMode="auto">
          <a:xfrm>
            <a:off x="468313" y="-55563"/>
            <a:ext cx="8351837" cy="563245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>
            <a:lvl1pPr indent="4508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uk-UA" altLang="ru-RU" sz="2400" b="1">
                <a:cs typeface="Times New Roman" panose="02020603050405020304" pitchFamily="18" charset="0"/>
              </a:rPr>
              <a:t>Деякими особливостями територіального устрою України, які слід враховувати при проведенні реформи є:</a:t>
            </a:r>
          </a:p>
          <a:p>
            <a:pPr algn="just"/>
            <a:endParaRPr lang="ru-RU" altLang="ru-RU" sz="2400"/>
          </a:p>
          <a:p>
            <a:pPr algn="just"/>
            <a:r>
              <a:rPr lang="uk-UA" altLang="ru-RU" sz="2400">
                <a:cs typeface="Times New Roman" panose="02020603050405020304" pitchFamily="18" charset="0"/>
              </a:rPr>
              <a:t>І. </a:t>
            </a:r>
            <a:r>
              <a:rPr lang="uk-UA" altLang="ru-RU" sz="2400" b="1">
                <a:cs typeface="Times New Roman" panose="02020603050405020304" pitchFamily="18" charset="0"/>
              </a:rPr>
              <a:t>Формування територіального устрою є тривалим процесом, </a:t>
            </a:r>
            <a:r>
              <a:rPr lang="uk-UA" altLang="ru-RU" sz="2400">
                <a:cs typeface="Times New Roman" panose="02020603050405020304" pitchFamily="18" charset="0"/>
              </a:rPr>
              <a:t>який поєднує як елементи природного відособлення територій, кожна з яких об’єднується власною системою господарських, соціальних, культурних зв’язків, транспортних комунікацій, а в окремих випадках, особливостями етнічного і конфесійного складу населення, так і заходи, ініційовані органами влади, зацікавленими в структуруванні території, впорядкуванні її організації з метою вдосконалення системи управління, підвищення ефективності фіскальної політики.</a:t>
            </a:r>
            <a:endParaRPr lang="uk-UA" altLang="ru-RU" sz="240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"/>
          <p:cNvSpPr>
            <a:spLocks noChangeArrowheads="1"/>
          </p:cNvSpPr>
          <p:nvPr/>
        </p:nvSpPr>
        <p:spPr bwMode="auto">
          <a:xfrm>
            <a:off x="395288" y="317500"/>
            <a:ext cx="8424862" cy="56324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508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uk-UA" altLang="ru-RU" sz="2400">
                <a:cs typeface="Times New Roman" panose="02020603050405020304" pitchFamily="18" charset="0"/>
              </a:rPr>
              <a:t>ІІ. </a:t>
            </a:r>
            <a:r>
              <a:rPr lang="uk-UA" altLang="ru-RU" sz="2400" b="1">
                <a:cs typeface="Times New Roman" panose="02020603050405020304" pitchFamily="18" charset="0"/>
              </a:rPr>
              <a:t>Територіальний устрій держави характеризується універсальними системними ознаками:</a:t>
            </a:r>
            <a:r>
              <a:rPr lang="uk-UA" altLang="ru-RU" sz="2400">
                <a:cs typeface="Times New Roman" panose="02020603050405020304" pitchFamily="18" charset="0"/>
              </a:rPr>
              <a:t> цілісністю, структурністю, тісними взаємозв’язками системи із зовнішнім середовищем, ієрархічністю. </a:t>
            </a:r>
            <a:br>
              <a:rPr lang="uk-UA" altLang="ru-RU" sz="2400">
                <a:cs typeface="Times New Roman" panose="02020603050405020304" pitchFamily="18" charset="0"/>
              </a:rPr>
            </a:br>
            <a:r>
              <a:rPr lang="uk-UA" altLang="ru-RU" sz="2400" b="1">
                <a:cs typeface="Times New Roman" panose="02020603050405020304" pitchFamily="18" charset="0"/>
              </a:rPr>
              <a:t>Цілісність </a:t>
            </a:r>
            <a:r>
              <a:rPr lang="uk-UA" altLang="ru-RU" sz="2400">
                <a:cs typeface="Times New Roman" panose="02020603050405020304" pitchFamily="18" charset="0"/>
              </a:rPr>
              <a:t>означає принципову неможливість зведення властивостей системи до суми властивостей її елементів, появу нової якості, яка не є характерною для жодного з її окремих елементів. </a:t>
            </a:r>
            <a:br>
              <a:rPr lang="uk-UA" altLang="ru-RU" sz="2400">
                <a:cs typeface="Times New Roman" panose="02020603050405020304" pitchFamily="18" charset="0"/>
              </a:rPr>
            </a:br>
            <a:r>
              <a:rPr lang="uk-UA" altLang="ru-RU" sz="2400" b="1">
                <a:cs typeface="Times New Roman" panose="02020603050405020304" pitchFamily="18" charset="0"/>
              </a:rPr>
              <a:t>Структурність –</a:t>
            </a:r>
            <a:r>
              <a:rPr lang="uk-UA" altLang="ru-RU" sz="2400">
                <a:cs typeface="Times New Roman" panose="02020603050405020304" pitchFamily="18" charset="0"/>
              </a:rPr>
              <a:t> це зумовленість поведінки системи поведінкою її окремих елементів і властивостями її структури.</a:t>
            </a:r>
            <a:br>
              <a:rPr lang="uk-UA" altLang="ru-RU" sz="2400">
                <a:cs typeface="Times New Roman" panose="02020603050405020304" pitchFamily="18" charset="0"/>
              </a:rPr>
            </a:br>
            <a:r>
              <a:rPr lang="uk-UA" altLang="ru-RU" sz="2400" b="1">
                <a:cs typeface="Times New Roman" panose="02020603050405020304" pitchFamily="18" charset="0"/>
              </a:rPr>
              <a:t>Ієрархічність</a:t>
            </a:r>
            <a:r>
              <a:rPr lang="uk-UA" altLang="ru-RU" sz="2400">
                <a:cs typeface="Times New Roman" panose="02020603050405020304" pitchFamily="18" charset="0"/>
              </a:rPr>
              <a:t> системи означає, що кожен її компонент може бути поданий як система, а кожна система, у свою чергу, як елемент більш широкої системи.</a:t>
            </a:r>
            <a:endParaRPr lang="uk-UA" altLang="ru-RU" sz="240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"/>
          <p:cNvSpPr>
            <a:spLocks noChangeArrowheads="1"/>
          </p:cNvSpPr>
          <p:nvPr/>
        </p:nvSpPr>
        <p:spPr bwMode="auto">
          <a:xfrm>
            <a:off x="250825" y="1557338"/>
            <a:ext cx="8569325" cy="41544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508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uk-UA" altLang="ru-RU" sz="2400">
                <a:cs typeface="Times New Roman" panose="02020603050405020304" pitchFamily="18" charset="0"/>
              </a:rPr>
              <a:t>ІІІ. </a:t>
            </a:r>
            <a:r>
              <a:rPr lang="uk-UA" altLang="ru-RU" sz="2400" b="1">
                <a:cs typeface="Times New Roman" panose="02020603050405020304" pitchFamily="18" charset="0"/>
              </a:rPr>
              <a:t>В унітарних державах система територіального устрою охоплює всю територію країни, відповідно до неї створюється система органів державного управління та місцевого самоврядування.</a:t>
            </a:r>
            <a:r>
              <a:rPr lang="uk-UA" altLang="ru-RU" sz="2400">
                <a:cs typeface="Times New Roman" panose="02020603050405020304" pitchFamily="18" charset="0"/>
              </a:rPr>
              <a:t> В унітарних державах територіальний устрій визначається центральними органами влади. Він формується та змінюється виключно офіційно, на правовій основі, що означає необхідність управління процесом реформування територіального устрою, що, в свою чергу, вимагає існування певної державної політики розвитку територіальної системи. </a:t>
            </a:r>
            <a:endParaRPr lang="uk-UA" altLang="ru-RU" sz="240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"/>
          <p:cNvSpPr>
            <a:spLocks noChangeArrowheads="1"/>
          </p:cNvSpPr>
          <p:nvPr/>
        </p:nvSpPr>
        <p:spPr bwMode="auto">
          <a:xfrm>
            <a:off x="395288" y="1416050"/>
            <a:ext cx="8424862" cy="34163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508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uk-UA" altLang="ru-RU" sz="2400">
                <a:cs typeface="Times New Roman" panose="02020603050405020304" pitchFamily="18" charset="0"/>
              </a:rPr>
              <a:t>ІV. </a:t>
            </a:r>
            <a:r>
              <a:rPr lang="uk-UA" altLang="ru-RU" sz="2400" b="1">
                <a:cs typeface="Times New Roman" panose="02020603050405020304" pitchFamily="18" charset="0"/>
              </a:rPr>
              <a:t>Територіальний устрій тримається на відносинах із здійснення публічної влади (державної або місцевого самоврядування).</a:t>
            </a:r>
            <a:r>
              <a:rPr lang="uk-UA" altLang="ru-RU" sz="2400">
                <a:cs typeface="Times New Roman" panose="02020603050405020304" pitchFamily="18" charset="0"/>
              </a:rPr>
              <a:t> Елементами, що утворюють систему територіального устрою є функціональні елементи (структурні центри, одиниці управління), об’єднані зв’язками між суб’єктами владних відносин вищих і нижчих рівнів. Слід зазначити, що саме за типом взаємовідносин центру з територіями розрізняються типи держав.</a:t>
            </a:r>
            <a:endParaRPr lang="uk-UA" altLang="ru-RU" sz="240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"/>
          <p:cNvSpPr>
            <a:spLocks noChangeArrowheads="1"/>
          </p:cNvSpPr>
          <p:nvPr/>
        </p:nvSpPr>
        <p:spPr bwMode="auto">
          <a:xfrm>
            <a:off x="395288" y="1460500"/>
            <a:ext cx="8424862" cy="26765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508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uk-UA" altLang="ru-RU" sz="2400">
                <a:cs typeface="Times New Roman" panose="02020603050405020304" pitchFamily="18" charset="0"/>
              </a:rPr>
              <a:t>V. </a:t>
            </a:r>
            <a:r>
              <a:rPr lang="uk-UA" altLang="ru-RU" sz="2400" b="1">
                <a:cs typeface="Times New Roman" panose="02020603050405020304" pitchFamily="18" charset="0"/>
              </a:rPr>
              <a:t>На основі територіального устрою формуються економічна структура держави,</a:t>
            </a:r>
            <a:r>
              <a:rPr lang="uk-UA" altLang="ru-RU" sz="2400">
                <a:cs typeface="Times New Roman" panose="02020603050405020304" pitchFamily="18" charset="0"/>
              </a:rPr>
              <a:t> розвиток зв’язків між суб’єктами господарської діяльності, системи розселення, соціальної інфраструктури, а також системи багатьох громадських організацій. Таким чином, зміна територіального устрою викличе необхідність змін у всіх інших системах держави.</a:t>
            </a:r>
            <a:endParaRPr lang="uk-UA" altLang="ru-RU" sz="240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Прямоугольник 1"/>
          <p:cNvSpPr>
            <a:spLocks noChangeArrowheads="1"/>
          </p:cNvSpPr>
          <p:nvPr/>
        </p:nvSpPr>
        <p:spPr bwMode="auto">
          <a:xfrm>
            <a:off x="900113" y="1196975"/>
            <a:ext cx="7343775" cy="37861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uk-UA" altLang="ru-RU" sz="2400"/>
              <a:t>VІ. </a:t>
            </a:r>
            <a:r>
              <a:rPr lang="uk-UA" altLang="ru-RU" sz="2400" b="1"/>
              <a:t>Територіальний устрій на сучасному етапі став вагомим чинником територіальної організації соціально-економічного простору держави.</a:t>
            </a:r>
            <a:r>
              <a:rPr lang="uk-UA" altLang="ru-RU" sz="2400"/>
              <a:t> Тому діючий за командно-адміністративної системи принцип відповідності систем територіального устрою та економічного районування вимагає критичного перегляду, в умовах надзвичайно динамічного економічного розвитку, який значною мірою залежить від змін світової економічної кон’юнктури.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Содержимое 3"/>
          <p:cNvSpPr>
            <a:spLocks noGrp="1"/>
          </p:cNvSpPr>
          <p:nvPr>
            <p:ph idx="1"/>
          </p:nvPr>
        </p:nvSpPr>
        <p:spPr>
          <a:xfrm>
            <a:off x="971550" y="1484313"/>
            <a:ext cx="7559675" cy="4602162"/>
          </a:xfrm>
          <a:solidFill>
            <a:schemeClr val="bg1"/>
          </a:solidFill>
        </p:spPr>
        <p:txBody>
          <a:bodyPr/>
          <a:lstStyle/>
          <a:p>
            <a:pPr marL="0" indent="0" algn="just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uk-UA" altLang="ru-RU" b="1" smtClean="0"/>
              <a:t>Регіон –</a:t>
            </a:r>
            <a:r>
              <a:rPr lang="uk-UA" altLang="ru-RU" smtClean="0"/>
              <a:t> це територіально спеціалізована й адміністративно визначена частина території країни, що характеризується цілісністю відтворювального процесу і єдиною системою управління. Регіон відзначається спільністю природних, соціально-економічних, національно-культурних та інших умов. Регіон є складною соціально-економічною системою.</a:t>
            </a:r>
            <a:endParaRPr lang="ru-RU" altLang="ru-RU" smtClean="0"/>
          </a:p>
          <a:p>
            <a:pPr marL="0" indent="0" algn="just">
              <a:spcBef>
                <a:spcPct val="0"/>
              </a:spcBef>
              <a:buFont typeface="Wingdings" panose="05000000000000000000" pitchFamily="2" charset="2"/>
              <a:buNone/>
            </a:pPr>
            <a:endParaRPr lang="ru-RU" altLang="ru-RU" smtClean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"/>
          <p:cNvSpPr>
            <a:spLocks noChangeArrowheads="1"/>
          </p:cNvSpPr>
          <p:nvPr/>
        </p:nvSpPr>
        <p:spPr bwMode="auto">
          <a:xfrm>
            <a:off x="250825" y="889000"/>
            <a:ext cx="8497888" cy="37861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508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uk-UA" altLang="ru-RU" sz="2400">
                <a:cs typeface="Times New Roman" panose="02020603050405020304" pitchFamily="18" charset="0"/>
              </a:rPr>
              <a:t>VII. </a:t>
            </a:r>
            <a:r>
              <a:rPr lang="uk-UA" altLang="ru-RU" sz="2400" b="1">
                <a:cs typeface="Times New Roman" panose="02020603050405020304" pitchFamily="18" charset="0"/>
              </a:rPr>
              <a:t>Система територіального устрою держави характеризується певною стійкістю, що забезпечується насамперед структурними взаємозв’язками.</a:t>
            </a:r>
            <a:r>
              <a:rPr lang="uk-UA" altLang="ru-RU" sz="2400">
                <a:cs typeface="Times New Roman" panose="02020603050405020304" pitchFamily="18" charset="0"/>
              </a:rPr>
              <a:t> Ця властивість означає збереження стійкості системи територіального устрою в умовах диференційованого впливу на окремі її складові. Стійкість системи територіального устрою є базовою складовою стійкості державної влади. Водночас стійкість передбачає певну протидію, несприйнятливість тих чи інших заходів адміністративно-територіальної реформи. </a:t>
            </a:r>
            <a:endParaRPr lang="uk-UA" altLang="ru-RU" sz="240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"/>
          <p:cNvSpPr>
            <a:spLocks noChangeArrowheads="1"/>
          </p:cNvSpPr>
          <p:nvPr/>
        </p:nvSpPr>
        <p:spPr bwMode="auto">
          <a:xfrm>
            <a:off x="0" y="228600"/>
            <a:ext cx="9144000" cy="63706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508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uk-UA" altLang="ru-RU" sz="2400">
                <a:cs typeface="Times New Roman" panose="02020603050405020304" pitchFamily="18" charset="0"/>
              </a:rPr>
              <a:t>VIII. </a:t>
            </a:r>
            <a:r>
              <a:rPr lang="uk-UA" altLang="ru-RU" sz="2400" b="1">
                <a:cs typeface="Times New Roman" panose="02020603050405020304" pitchFamily="18" charset="0"/>
              </a:rPr>
              <a:t>Практична реалізація адміністративно-територіальної реформи вимагає врахування властивості територіального устрою, яку дослідники називають “обмеженість ефекту реформування”.</a:t>
            </a:r>
            <a:r>
              <a:rPr lang="uk-UA" altLang="ru-RU" sz="2400">
                <a:cs typeface="Times New Roman" panose="02020603050405020304" pitchFamily="18" charset="0"/>
              </a:rPr>
              <a:t> Ця властивість виходить з того, що </a:t>
            </a:r>
            <a:r>
              <a:rPr lang="uk-UA" altLang="ru-RU" sz="2400" b="1">
                <a:cs typeface="Times New Roman" panose="02020603050405020304" pitchFamily="18" charset="0"/>
              </a:rPr>
              <a:t>а) територіальний устрій держави –</a:t>
            </a:r>
            <a:r>
              <a:rPr lang="uk-UA" altLang="ru-RU" sz="2400">
                <a:cs typeface="Times New Roman" panose="02020603050405020304" pitchFamily="18" charset="0"/>
              </a:rPr>
              <a:t> це відносно консервативна система державного устрою з дуже обмеженою кількістю параметрів, які можуть бути революційно змінені; </a:t>
            </a:r>
            <a:r>
              <a:rPr lang="uk-UA" altLang="ru-RU" sz="2400" b="1">
                <a:cs typeface="Times New Roman" panose="02020603050405020304" pitchFamily="18" charset="0"/>
              </a:rPr>
              <a:t>б) реформа територіального устрою за своєю суттю є комплексним впливом на систему державного устрою в цілому;</a:t>
            </a:r>
            <a:r>
              <a:rPr lang="uk-UA" altLang="ru-RU" sz="2400">
                <a:cs typeface="Times New Roman" panose="02020603050405020304" pitchFamily="18" charset="0"/>
              </a:rPr>
              <a:t> </a:t>
            </a:r>
            <a:r>
              <a:rPr lang="uk-UA" altLang="ru-RU" sz="2400" b="1">
                <a:cs typeface="Times New Roman" panose="02020603050405020304" pitchFamily="18" charset="0"/>
              </a:rPr>
              <a:t>в) у рамках цього впливу зміни в територіальному устрої держави як такому можуть відігравати не першочергову роль,</a:t>
            </a:r>
            <a:r>
              <a:rPr lang="uk-UA" altLang="ru-RU" sz="2400">
                <a:cs typeface="Times New Roman" panose="02020603050405020304" pitchFamily="18" charset="0"/>
              </a:rPr>
              <a:t> а лише слугувати приводом або каталізатором змін, на які власне і були спрямовані перетворення; </a:t>
            </a:r>
            <a:r>
              <a:rPr lang="uk-UA" altLang="ru-RU" sz="2400" b="1">
                <a:cs typeface="Times New Roman" panose="02020603050405020304" pitchFamily="18" charset="0"/>
              </a:rPr>
              <a:t>г) у процесі перетворення територіального устрою необхідно долати опір усієї цільової системи публічних інститутів внутрідержавних відносин.</a:t>
            </a:r>
            <a:endParaRPr lang="uk-UA" altLang="ru-RU" sz="240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AutoShap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7848600" cy="1066800"/>
          </a:xfrm>
          <a:solidFill>
            <a:schemeClr val="folHlink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uk-UA" sz="6600" i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-52"/>
              </a:rPr>
              <a:t>ЛЕКЦІЯ 1</a:t>
            </a:r>
            <a:endParaRPr lang="ru-RU" sz="6600" i="1" smtClean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211971" name="AutoShape 3"/>
          <p:cNvSpPr>
            <a:spLocks noChangeArrowheads="1"/>
          </p:cNvSpPr>
          <p:nvPr/>
        </p:nvSpPr>
        <p:spPr bwMode="auto">
          <a:xfrm>
            <a:off x="827088" y="0"/>
            <a:ext cx="7993062" cy="1905000"/>
          </a:xfrm>
          <a:prstGeom prst="roundRect">
            <a:avLst>
              <a:gd name="adj" fmla="val 21667"/>
            </a:avLst>
          </a:prstGeom>
          <a:solidFill>
            <a:schemeClr val="folHlink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anchor="b"/>
          <a:lstStyle/>
          <a:p>
            <a:pPr algn="ctr">
              <a:lnSpc>
                <a:spcPct val="90000"/>
              </a:lnSpc>
              <a:defRPr/>
            </a:pPr>
            <a:r>
              <a:rPr lang="uk-UA" sz="2800" b="1" dirty="0">
                <a:latin typeface="Arial" charset="0"/>
              </a:rPr>
              <a:t>Основними засадами адміністративно-територіальної реформи в Україні мають стати:</a:t>
            </a:r>
            <a:r>
              <a:rPr lang="ru-RU" sz="3200" b="1" dirty="0">
                <a:latin typeface="Arial" charset="0"/>
              </a:rPr>
              <a:t/>
            </a:r>
            <a:br>
              <a:rPr lang="ru-RU" sz="3200" b="1" dirty="0">
                <a:latin typeface="Arial" charset="0"/>
              </a:rPr>
            </a:br>
            <a:endParaRPr lang="ru-RU" sz="3200" b="1" i="1" dirty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539750" y="1557338"/>
            <a:ext cx="8375650" cy="4729162"/>
          </a:xfrm>
          <a:solidFill>
            <a:schemeClr val="bg1"/>
          </a:solidFill>
        </p:spPr>
        <p:txBody>
          <a:bodyPr/>
          <a:lstStyle/>
          <a:p>
            <a:pPr marL="0" indent="0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uk-UA" altLang="ru-RU" sz="2000" smtClean="0"/>
              <a:t/>
            </a:r>
            <a:br>
              <a:rPr lang="uk-UA" altLang="ru-RU" sz="2000" smtClean="0"/>
            </a:br>
            <a:r>
              <a:rPr lang="uk-UA" altLang="ru-RU" sz="2000" smtClean="0"/>
              <a:t>– децентралізація;</a:t>
            </a:r>
          </a:p>
          <a:p>
            <a:pPr marL="0" indent="0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uk-UA" altLang="ru-RU" sz="2000" smtClean="0"/>
              <a:t>- комплексне врегулювання відносин між місцевими органами державної влади та органами місцевого самоврядування;</a:t>
            </a:r>
            <a:br>
              <a:rPr lang="uk-UA" altLang="ru-RU" sz="2000" smtClean="0"/>
            </a:br>
            <a:r>
              <a:rPr lang="uk-UA" altLang="ru-RU" sz="2000" smtClean="0"/>
              <a:t>– укрупнення масштабу адміністративно-територіальних;</a:t>
            </a:r>
            <a:br>
              <a:rPr lang="uk-UA" altLang="ru-RU" sz="2000" smtClean="0"/>
            </a:br>
            <a:r>
              <a:rPr lang="uk-UA" altLang="ru-RU" sz="2000" smtClean="0"/>
              <a:t>– принцип перспективності – врахування прогнозів розвитку та розміщення продуктивних сил таким чином, щоб адміністративно-територіальні утворення мали достатній потенціал для подальшого соціально-економічного розвитку;</a:t>
            </a:r>
            <a:br>
              <a:rPr lang="uk-UA" altLang="ru-RU" sz="2000" smtClean="0"/>
            </a:br>
            <a:r>
              <a:rPr lang="uk-UA" altLang="ru-RU" sz="2000" smtClean="0"/>
              <a:t>– врахування особливостей регіональних систем розселення та прогнозів їхнього</a:t>
            </a:r>
            <a:r>
              <a:rPr lang="en-US" altLang="ru-RU" sz="2000" smtClean="0"/>
              <a:t> </a:t>
            </a:r>
            <a:r>
              <a:rPr lang="uk-UA" altLang="ru-RU" sz="2000" smtClean="0"/>
              <a:t>розвитку;</a:t>
            </a:r>
            <a:br>
              <a:rPr lang="uk-UA" altLang="ru-RU" sz="2000" smtClean="0"/>
            </a:br>
            <a:r>
              <a:rPr lang="uk-UA" altLang="ru-RU" sz="2000" smtClean="0"/>
              <a:t>– поетапність проведення реформи, розпочинаючи її з низової ланки і закінчуючи</a:t>
            </a:r>
            <a:r>
              <a:rPr lang="en-US" altLang="ru-RU" sz="2000" smtClean="0"/>
              <a:t> </a:t>
            </a:r>
            <a:r>
              <a:rPr lang="uk-UA" altLang="ru-RU" sz="2000" smtClean="0"/>
              <a:t>регіональною;</a:t>
            </a:r>
            <a:br>
              <a:rPr lang="uk-UA" altLang="ru-RU" sz="2000" smtClean="0"/>
            </a:br>
            <a:r>
              <a:rPr lang="uk-UA" altLang="ru-RU" sz="2000" smtClean="0"/>
              <a:t>– науково-методичне опрацювання всього комплексу питань адміністративно-територіальної реформи до початку її здійснення.</a:t>
            </a:r>
            <a:endParaRPr lang="ru-RU" altLang="ru-RU" sz="2000" b="1" smtClean="0"/>
          </a:p>
          <a:p>
            <a:pPr marL="0" indent="0" eaLnBrk="1" hangingPunct="1">
              <a:lnSpc>
                <a:spcPct val="90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endParaRPr lang="uk-UA" altLang="ru-RU" sz="2000" b="1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AutoShap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7848600" cy="1066800"/>
          </a:xfrm>
          <a:solidFill>
            <a:schemeClr val="folHlink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uk-UA" sz="6600" i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-52"/>
              </a:rPr>
              <a:t>ЛЕКЦІЯ 1</a:t>
            </a:r>
            <a:endParaRPr lang="ru-RU" sz="6600" i="1" smtClean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212995" name="AutoShape 3"/>
          <p:cNvSpPr>
            <a:spLocks noChangeArrowheads="1"/>
          </p:cNvSpPr>
          <p:nvPr/>
        </p:nvSpPr>
        <p:spPr bwMode="auto">
          <a:xfrm>
            <a:off x="838200" y="285750"/>
            <a:ext cx="8153400" cy="1619250"/>
          </a:xfrm>
          <a:prstGeom prst="roundRect">
            <a:avLst>
              <a:gd name="adj" fmla="val 21667"/>
            </a:avLst>
          </a:prstGeom>
          <a:solidFill>
            <a:schemeClr val="folHlink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anchor="b"/>
          <a:lstStyle/>
          <a:p>
            <a:pPr algn="ctr">
              <a:lnSpc>
                <a:spcPct val="90000"/>
              </a:lnSpc>
              <a:defRPr/>
            </a:pPr>
            <a:r>
              <a:rPr lang="uk-UA" sz="3200" b="1" dirty="0">
                <a:latin typeface="Arial" charset="0"/>
              </a:rPr>
              <a:t>Основними структурними підсистемами регіону є виробнича і невиробнича сфери. </a:t>
            </a:r>
            <a:endParaRPr lang="uk-UA" sz="3200" b="1" i="1" dirty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990600" y="2286000"/>
            <a:ext cx="7924800" cy="4343400"/>
          </a:xfrm>
          <a:noFill/>
        </p:spPr>
        <p:txBody>
          <a:bodyPr/>
          <a:lstStyle/>
          <a:p>
            <a:pPr marL="0" indent="0" algn="just" eaLnBrk="1" hangingPunct="1">
              <a:lnSpc>
                <a:spcPct val="90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uk-UA" altLang="ru-RU" b="1" smtClean="0">
                <a:solidFill>
                  <a:srgbClr val="000000"/>
                </a:solidFill>
              </a:rPr>
              <a:t> </a:t>
            </a:r>
          </a:p>
          <a:p>
            <a:pPr marL="0" indent="0" algn="just" eaLnBrk="1" hangingPunct="1">
              <a:lnSpc>
                <a:spcPct val="90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endParaRPr lang="uk-UA" altLang="ru-RU" sz="2400" b="1" smtClean="0">
              <a:solidFill>
                <a:srgbClr val="000000"/>
              </a:solidFill>
            </a:endParaRPr>
          </a:p>
        </p:txBody>
      </p:sp>
      <p:sp>
        <p:nvSpPr>
          <p:cNvPr id="32773" name="Прямоугольник 4"/>
          <p:cNvSpPr>
            <a:spLocks noChangeArrowheads="1"/>
          </p:cNvSpPr>
          <p:nvPr/>
        </p:nvSpPr>
        <p:spPr bwMode="auto">
          <a:xfrm>
            <a:off x="827088" y="2492375"/>
            <a:ext cx="7993062" cy="26781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uk-UA" sz="2400" b="1" dirty="0">
                <a:latin typeface="Arial" charset="0"/>
              </a:rPr>
              <a:t>Кожна з них представлена галузевим складом</a:t>
            </a:r>
            <a:r>
              <a:rPr lang="uk-UA" sz="2400" dirty="0">
                <a:latin typeface="Arial" charset="0"/>
              </a:rPr>
              <a:t>.</a:t>
            </a:r>
            <a:endParaRPr lang="ru-RU" sz="2400" b="1" dirty="0">
              <a:latin typeface="Arial" charset="0"/>
            </a:endParaRPr>
          </a:p>
          <a:p>
            <a:pPr>
              <a:defRPr/>
            </a:pPr>
            <a:r>
              <a:rPr lang="uk-UA" sz="2400" b="1" dirty="0">
                <a:latin typeface="Arial" charset="0"/>
              </a:rPr>
              <a:t>Галузь представлена в регіоні окремими елементами:</a:t>
            </a:r>
            <a:r>
              <a:rPr lang="uk-UA" sz="2400" dirty="0">
                <a:latin typeface="Arial" charset="0"/>
              </a:rPr>
              <a:t> підприємствами, фірмами, акціонерними товариствами, організаціями та установами, тобто певними інституційними одиницями, які утворюють підприємницьку структуру. </a:t>
            </a:r>
            <a:endParaRPr lang="ru-RU" sz="2400" b="1" dirty="0">
              <a:latin typeface="Arial" charset="0"/>
            </a:endParaRPr>
          </a:p>
          <a:p>
            <a:pPr marL="342900" indent="-342900">
              <a:buFont typeface="Arial" pitchFamily="34" charset="0"/>
              <a:buChar char="•"/>
              <a:defRPr/>
            </a:pPr>
            <a:endParaRPr lang="ru-RU" sz="2400" dirty="0">
              <a:latin typeface="Arial" charset="0"/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AutoShap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7848600" cy="1066800"/>
          </a:xfrm>
          <a:solidFill>
            <a:schemeClr val="folHlink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uk-UA" sz="6600" i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-52"/>
              </a:rPr>
              <a:t>ЛЕКЦІЯ 1</a:t>
            </a:r>
            <a:endParaRPr lang="ru-RU" sz="6600" i="1" smtClean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226307" name="AutoShape 3"/>
          <p:cNvSpPr>
            <a:spLocks noChangeArrowheads="1"/>
          </p:cNvSpPr>
          <p:nvPr/>
        </p:nvSpPr>
        <p:spPr bwMode="auto">
          <a:xfrm>
            <a:off x="838200" y="838200"/>
            <a:ext cx="8153400" cy="1066800"/>
          </a:xfrm>
          <a:prstGeom prst="roundRect">
            <a:avLst>
              <a:gd name="adj" fmla="val 21667"/>
            </a:avLst>
          </a:prstGeom>
          <a:solidFill>
            <a:schemeClr val="folHlink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anchor="b"/>
          <a:lstStyle/>
          <a:p>
            <a:pPr algn="ctr">
              <a:lnSpc>
                <a:spcPct val="90000"/>
              </a:lnSpc>
              <a:defRPr/>
            </a:pPr>
            <a:r>
              <a:rPr lang="uk-UA" sz="3200" b="1" dirty="0">
                <a:latin typeface="Arial" charset="0"/>
              </a:rPr>
              <a:t>Галузь</a:t>
            </a:r>
            <a:endParaRPr lang="ru-RU" sz="3200" b="1" i="1" dirty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47108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042988" y="2662238"/>
            <a:ext cx="7743825" cy="1938337"/>
          </a:xfrm>
          <a:noFill/>
        </p:spPr>
        <p:txBody>
          <a:bodyPr anchor="ctr">
            <a:spAutoFit/>
          </a:bodyPr>
          <a:lstStyle/>
          <a:p>
            <a:pPr marL="0" indent="0" algn="just">
              <a:spcBef>
                <a:spcPct val="0"/>
              </a:spcBef>
              <a:buClrTx/>
              <a:buSzTx/>
              <a:buFontTx/>
              <a:buChar char="•"/>
            </a:pPr>
            <a:r>
              <a:rPr lang="uk-UA" altLang="ru-RU" sz="2400" smtClean="0"/>
              <a:t> сукупність підприємств, пов'язаних виконанням постійної функції в системі суспільного відтворення,</a:t>
            </a:r>
          </a:p>
          <a:p>
            <a:pPr marL="0" indent="0" algn="just">
              <a:spcBef>
                <a:spcPct val="0"/>
              </a:spcBef>
              <a:buClrTx/>
              <a:buSzTx/>
              <a:buFontTx/>
              <a:buChar char="•"/>
            </a:pPr>
            <a:r>
              <a:rPr lang="uk-UA" altLang="ru-RU" sz="2400" smtClean="0"/>
              <a:t> певний вид господарської діяльності, </a:t>
            </a:r>
          </a:p>
          <a:p>
            <a:pPr marL="0" indent="0" algn="just">
              <a:spcBef>
                <a:spcPct val="0"/>
              </a:spcBef>
              <a:buClrTx/>
              <a:buSzTx/>
              <a:buFontTx/>
              <a:buChar char="•"/>
            </a:pPr>
            <a:r>
              <a:rPr lang="uk-UA" altLang="ru-RU" sz="2400" smtClean="0"/>
              <a:t>сукупність якісно однорідних господарських одиниць.</a:t>
            </a:r>
            <a:endParaRPr lang="uk-UA" altLang="ru-RU" sz="2400" smtClean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AutoShap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7848600" cy="1066800"/>
          </a:xfrm>
          <a:solidFill>
            <a:schemeClr val="folHlink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uk-UA" sz="6600" i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-52"/>
              </a:rPr>
              <a:t>ЛЕКЦІЯ 1</a:t>
            </a:r>
            <a:endParaRPr lang="ru-RU" sz="6600" i="1" smtClean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227331" name="AutoShape 3"/>
          <p:cNvSpPr>
            <a:spLocks noChangeArrowheads="1"/>
          </p:cNvSpPr>
          <p:nvPr/>
        </p:nvSpPr>
        <p:spPr bwMode="auto">
          <a:xfrm>
            <a:off x="838200" y="214313"/>
            <a:ext cx="8153400" cy="1690687"/>
          </a:xfrm>
          <a:prstGeom prst="roundRect">
            <a:avLst>
              <a:gd name="adj" fmla="val 21667"/>
            </a:avLst>
          </a:prstGeom>
          <a:solidFill>
            <a:schemeClr val="folHlink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anchor="b"/>
          <a:lstStyle/>
          <a:p>
            <a:pPr algn="ctr">
              <a:lnSpc>
                <a:spcPct val="90000"/>
              </a:lnSpc>
              <a:defRPr/>
            </a:pPr>
            <a:endParaRPr lang="uk-UA" sz="3200" b="1" dirty="0">
              <a:latin typeface="Arial" charset="0"/>
            </a:endParaRPr>
          </a:p>
          <a:p>
            <a:pPr algn="ctr">
              <a:lnSpc>
                <a:spcPct val="90000"/>
              </a:lnSpc>
              <a:defRPr/>
            </a:pPr>
            <a:r>
              <a:rPr lang="uk-UA" sz="3200" b="1" dirty="0">
                <a:latin typeface="Arial" charset="0"/>
              </a:rPr>
              <a:t>Критерії, на основі яких підприємства групуються в галузь, найрізноманітніші:</a:t>
            </a:r>
            <a:r>
              <a:rPr lang="uk-UA" sz="3200" dirty="0">
                <a:latin typeface="Arial" charset="0"/>
              </a:rPr>
              <a:t> </a:t>
            </a:r>
            <a:endParaRPr lang="ru-RU" sz="3200" b="1" i="1" dirty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95288" y="2214563"/>
            <a:ext cx="8520112" cy="4643437"/>
          </a:xfrm>
          <a:solidFill>
            <a:schemeClr val="bg1"/>
          </a:solidFill>
        </p:spPr>
        <p:txBody>
          <a:bodyPr/>
          <a:lstStyle/>
          <a:p>
            <a:pPr marL="0" indent="0" algn="just" eaLnBrk="1" hangingPunct="1">
              <a:lnSpc>
                <a:spcPct val="90000"/>
              </a:lnSpc>
              <a:spcBef>
                <a:spcPct val="30000"/>
              </a:spcBef>
            </a:pPr>
            <a:r>
              <a:rPr lang="uk-UA" altLang="ru-RU" sz="2400" b="1" smtClean="0">
                <a:solidFill>
                  <a:srgbClr val="000000"/>
                </a:solidFill>
              </a:rPr>
              <a:t> </a:t>
            </a:r>
            <a:r>
              <a:rPr lang="uk-UA" altLang="ru-RU" sz="2400" smtClean="0"/>
              <a:t>спільність технологічного процесу (хімічна промисловість), </a:t>
            </a:r>
          </a:p>
          <a:p>
            <a:pPr marL="0" indent="0" algn="just" eaLnBrk="1" hangingPunct="1">
              <a:lnSpc>
                <a:spcPct val="90000"/>
              </a:lnSpc>
              <a:spcBef>
                <a:spcPct val="30000"/>
              </a:spcBef>
            </a:pPr>
            <a:r>
              <a:rPr lang="uk-UA" altLang="ru-RU" sz="2400" smtClean="0"/>
              <a:t>спільність процесу й продукту (металургія), </a:t>
            </a:r>
          </a:p>
          <a:p>
            <a:pPr marL="0" indent="0" algn="just" eaLnBrk="1" hangingPunct="1">
              <a:lnSpc>
                <a:spcPct val="90000"/>
              </a:lnSpc>
              <a:spcBef>
                <a:spcPct val="30000"/>
              </a:spcBef>
            </a:pPr>
            <a:r>
              <a:rPr lang="uk-UA" altLang="ru-RU" sz="2400" smtClean="0"/>
              <a:t>спільність сировинної бази (лісова й деревообробна промисловість),</a:t>
            </a:r>
          </a:p>
          <a:p>
            <a:pPr marL="0" indent="0" algn="just" eaLnBrk="1" hangingPunct="1">
              <a:lnSpc>
                <a:spcPct val="90000"/>
              </a:lnSpc>
              <a:spcBef>
                <a:spcPct val="30000"/>
              </a:spcBef>
            </a:pPr>
            <a:r>
              <a:rPr lang="uk-UA" altLang="ru-RU" sz="2400" smtClean="0"/>
              <a:t> спільність споживача (текстильна, харчова). </a:t>
            </a:r>
          </a:p>
          <a:p>
            <a:pPr marL="0" indent="0" algn="just" eaLnBrk="1" hangingPunct="1">
              <a:lnSpc>
                <a:spcPct val="90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uk-UA" altLang="ru-RU" sz="2400" smtClean="0"/>
              <a:t>Є галузі, які кілька видів продукту переробляють в один (електроенергетика), а є галузі одноресурсні, але із широкою гамою товарів, які вони випускають (нафтопереробна промисловість).</a:t>
            </a:r>
            <a:endParaRPr lang="ru-RU" altLang="ru-RU" sz="2400" smtClean="0"/>
          </a:p>
          <a:p>
            <a:pPr marL="0" indent="0" algn="just" eaLnBrk="1" hangingPunct="1">
              <a:lnSpc>
                <a:spcPct val="90000"/>
              </a:lnSpc>
              <a:spcBef>
                <a:spcPct val="30000"/>
              </a:spcBef>
            </a:pPr>
            <a:endParaRPr lang="uk-UA" altLang="ru-RU" sz="2400" b="1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AutoShap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7848600" cy="1066800"/>
          </a:xfrm>
          <a:solidFill>
            <a:schemeClr val="folHlink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uk-UA" sz="6600" i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-52"/>
              </a:rPr>
              <a:t>ЛЕКЦІЯ 1</a:t>
            </a:r>
            <a:endParaRPr lang="ru-RU" sz="6600" i="1" smtClean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228355" name="AutoShape 3"/>
          <p:cNvSpPr>
            <a:spLocks noChangeArrowheads="1"/>
          </p:cNvSpPr>
          <p:nvPr/>
        </p:nvSpPr>
        <p:spPr bwMode="auto">
          <a:xfrm>
            <a:off x="838200" y="838200"/>
            <a:ext cx="8153400" cy="1066800"/>
          </a:xfrm>
          <a:prstGeom prst="roundRect">
            <a:avLst>
              <a:gd name="adj" fmla="val 21667"/>
            </a:avLst>
          </a:prstGeom>
          <a:solidFill>
            <a:schemeClr val="folHlink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anchor="b"/>
          <a:lstStyle/>
          <a:p>
            <a:pPr algn="ctr">
              <a:lnSpc>
                <a:spcPct val="90000"/>
              </a:lnSpc>
              <a:defRPr/>
            </a:pPr>
            <a:r>
              <a:rPr lang="uk-UA" sz="3200" b="1" dirty="0">
                <a:latin typeface="Arial" charset="0"/>
              </a:rPr>
              <a:t>Виробнича сфера економіки України включає 8 великих секторів:</a:t>
            </a:r>
            <a:r>
              <a:rPr lang="uk-UA" sz="3200" dirty="0">
                <a:latin typeface="Arial" charset="0"/>
              </a:rPr>
              <a:t> </a:t>
            </a:r>
            <a:endParaRPr lang="ru-RU" sz="3200" b="1" i="1" u="sng" dirty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4915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14375" y="2214563"/>
            <a:ext cx="8215313" cy="4643437"/>
          </a:xfrm>
          <a:solidFill>
            <a:schemeClr val="bg1"/>
          </a:solidFill>
        </p:spPr>
        <p:txBody>
          <a:bodyPr/>
          <a:lstStyle/>
          <a:p>
            <a:pPr marL="0" indent="0" algn="just" eaLnBrk="1" hangingPunct="1">
              <a:lnSpc>
                <a:spcPct val="90000"/>
              </a:lnSpc>
              <a:spcBef>
                <a:spcPct val="30000"/>
              </a:spcBef>
            </a:pPr>
            <a:r>
              <a:rPr lang="uk-UA" altLang="ru-RU" b="1" smtClean="0">
                <a:solidFill>
                  <a:srgbClr val="000000"/>
                </a:solidFill>
              </a:rPr>
              <a:t> </a:t>
            </a:r>
            <a:r>
              <a:rPr lang="uk-UA" altLang="ru-RU" sz="2400" smtClean="0"/>
              <a:t>промисловість, </a:t>
            </a:r>
          </a:p>
          <a:p>
            <a:pPr marL="0" indent="0" algn="just" eaLnBrk="1" hangingPunct="1">
              <a:lnSpc>
                <a:spcPct val="90000"/>
              </a:lnSpc>
              <a:spcBef>
                <a:spcPct val="30000"/>
              </a:spcBef>
            </a:pPr>
            <a:r>
              <a:rPr lang="uk-UA" altLang="ru-RU" sz="2400" smtClean="0"/>
              <a:t> будівництво, </a:t>
            </a:r>
          </a:p>
          <a:p>
            <a:pPr marL="0" indent="0" algn="just" eaLnBrk="1" hangingPunct="1">
              <a:lnSpc>
                <a:spcPct val="90000"/>
              </a:lnSpc>
              <a:spcBef>
                <a:spcPct val="30000"/>
              </a:spcBef>
            </a:pPr>
            <a:r>
              <a:rPr lang="uk-UA" altLang="ru-RU" sz="2400" smtClean="0"/>
              <a:t> сільське господарство й лісове господарство – (безпосередньо виготовляють продукцію),</a:t>
            </a:r>
          </a:p>
          <a:p>
            <a:pPr marL="0" indent="0" algn="just" eaLnBrk="1" hangingPunct="1">
              <a:lnSpc>
                <a:spcPct val="90000"/>
              </a:lnSpc>
              <a:spcBef>
                <a:spcPct val="30000"/>
              </a:spcBef>
            </a:pPr>
            <a:r>
              <a:rPr lang="uk-UA" altLang="ru-RU" sz="2400" smtClean="0"/>
              <a:t> транспорт і зв'язок, </a:t>
            </a:r>
          </a:p>
          <a:p>
            <a:pPr marL="0" indent="0" algn="just" eaLnBrk="1" hangingPunct="1">
              <a:lnSpc>
                <a:spcPct val="90000"/>
              </a:lnSpc>
              <a:spcBef>
                <a:spcPct val="30000"/>
              </a:spcBef>
            </a:pPr>
            <a:r>
              <a:rPr lang="uk-UA" altLang="ru-RU" sz="2400" smtClean="0"/>
              <a:t> торгівля, </a:t>
            </a:r>
          </a:p>
          <a:p>
            <a:pPr marL="0" indent="0" algn="just" eaLnBrk="1" hangingPunct="1">
              <a:lnSpc>
                <a:spcPct val="90000"/>
              </a:lnSpc>
              <a:spcBef>
                <a:spcPct val="30000"/>
              </a:spcBef>
            </a:pPr>
            <a:r>
              <a:rPr lang="uk-UA" altLang="ru-RU" sz="2400" smtClean="0"/>
              <a:t> громадське харчування, </a:t>
            </a:r>
          </a:p>
          <a:p>
            <a:pPr marL="0" indent="0" algn="just" eaLnBrk="1" hangingPunct="1">
              <a:lnSpc>
                <a:spcPct val="90000"/>
              </a:lnSpc>
              <a:spcBef>
                <a:spcPct val="30000"/>
              </a:spcBef>
            </a:pPr>
            <a:r>
              <a:rPr lang="uk-UA" altLang="ru-RU" sz="2400" smtClean="0"/>
              <a:t> матеріально-технічне постачання, заготівля й збут (доводять цю продукцію до споживача). </a:t>
            </a:r>
            <a:endParaRPr lang="ru-RU" altLang="ru-RU" sz="2400" smtClean="0"/>
          </a:p>
          <a:p>
            <a:pPr marL="0" indent="0" algn="just" eaLnBrk="1" hangingPunct="1">
              <a:lnSpc>
                <a:spcPct val="90000"/>
              </a:lnSpc>
              <a:spcBef>
                <a:spcPct val="30000"/>
              </a:spcBef>
            </a:pPr>
            <a:endParaRPr lang="uk-UA" altLang="ru-RU" sz="2400" b="1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AutoShap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7848600" cy="1066800"/>
          </a:xfrm>
          <a:solidFill>
            <a:schemeClr val="folHlink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uk-UA" sz="6600" i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-52"/>
              </a:rPr>
              <a:t>ЛЕКЦІЯ 1</a:t>
            </a:r>
            <a:endParaRPr lang="ru-RU" sz="6600" i="1" smtClean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229379" name="AutoShape 3"/>
          <p:cNvSpPr>
            <a:spLocks noChangeArrowheads="1"/>
          </p:cNvSpPr>
          <p:nvPr/>
        </p:nvSpPr>
        <p:spPr bwMode="auto">
          <a:xfrm>
            <a:off x="838200" y="838200"/>
            <a:ext cx="8153400" cy="1066800"/>
          </a:xfrm>
          <a:prstGeom prst="roundRect">
            <a:avLst>
              <a:gd name="adj" fmla="val 21667"/>
            </a:avLst>
          </a:prstGeom>
          <a:solidFill>
            <a:schemeClr val="folHlink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anchor="b"/>
          <a:lstStyle/>
          <a:p>
            <a:pPr algn="ctr">
              <a:lnSpc>
                <a:spcPct val="90000"/>
              </a:lnSpc>
              <a:defRPr/>
            </a:pPr>
            <a:r>
              <a:rPr lang="uk-UA" sz="3600" b="1" dirty="0">
                <a:latin typeface="Arial" charset="0"/>
              </a:rPr>
              <a:t>У невиробничій сфері виділяються дві групи галузей</a:t>
            </a:r>
            <a:endParaRPr lang="ru-RU" sz="6600" b="1" i="1" dirty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23850" y="1989138"/>
            <a:ext cx="8667750" cy="4868862"/>
          </a:xfrm>
          <a:solidFill>
            <a:schemeClr val="bg1"/>
          </a:solidFill>
        </p:spPr>
        <p:txBody>
          <a:bodyPr/>
          <a:lstStyle/>
          <a:p>
            <a:pPr marL="0" indent="0" algn="just" eaLnBrk="1" hangingPunct="1">
              <a:spcBef>
                <a:spcPct val="30000"/>
              </a:spcBef>
            </a:pPr>
            <a:r>
              <a:rPr lang="uk-UA" altLang="ru-RU" b="1" smtClean="0">
                <a:solidFill>
                  <a:srgbClr val="000000"/>
                </a:solidFill>
              </a:rPr>
              <a:t> </a:t>
            </a:r>
            <a:r>
              <a:rPr lang="uk-UA" altLang="ru-RU" sz="2400" smtClean="0"/>
              <a:t>які надають матеріальні й нематеріальні послуги населенню, </a:t>
            </a:r>
          </a:p>
          <a:p>
            <a:pPr marL="0" indent="0" algn="just" eaLnBrk="1" hangingPunct="1">
              <a:spcBef>
                <a:spcPct val="30000"/>
              </a:spcBef>
            </a:pPr>
            <a:r>
              <a:rPr lang="uk-UA" altLang="ru-RU" sz="2400" smtClean="0"/>
              <a:t> галузі, які обслуговують суспільство в цілому.</a:t>
            </a:r>
          </a:p>
          <a:p>
            <a:pPr marL="0" indent="0" algn="just" eaLnBrk="1" hangingPunct="1"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uk-UA" altLang="ru-RU" sz="2400" b="1" smtClean="0"/>
              <a:t>До першої групи належать:</a:t>
            </a:r>
            <a:r>
              <a:rPr lang="uk-UA" altLang="ru-RU" sz="2400" smtClean="0"/>
              <a:t> житлово-комунальне господарство, побутове обслуговування, соціальне забезпечення й страхування, охорона здоров'я, фізична культура і спорт, освіта, культура, мистецтво. </a:t>
            </a:r>
          </a:p>
          <a:p>
            <a:pPr marL="0" indent="0" algn="just" eaLnBrk="1" hangingPunct="1"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uk-UA" altLang="ru-RU" sz="2400" b="1" smtClean="0"/>
              <a:t>До другої групи належать:</a:t>
            </a:r>
            <a:r>
              <a:rPr lang="uk-UA" altLang="ru-RU" sz="2400" smtClean="0"/>
              <a:t> державне управління, керування суспільними й кооперативними організаціями, військовий (оборонний) комплекс, охорона громадського порядку.</a:t>
            </a:r>
            <a:endParaRPr lang="uk-UA" altLang="ru-RU" sz="2400" b="1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AutoShap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7848600" cy="1066800"/>
          </a:xfrm>
          <a:solidFill>
            <a:schemeClr val="folHlink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uk-UA" sz="6600" i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-52"/>
              </a:rPr>
              <a:t>ЛЕКЦІЯ 1</a:t>
            </a:r>
            <a:endParaRPr lang="ru-RU" sz="6600" i="1" smtClean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230403" name="AutoShape 3"/>
          <p:cNvSpPr>
            <a:spLocks noChangeArrowheads="1"/>
          </p:cNvSpPr>
          <p:nvPr/>
        </p:nvSpPr>
        <p:spPr bwMode="auto">
          <a:xfrm>
            <a:off x="838200" y="838200"/>
            <a:ext cx="8153400" cy="1066800"/>
          </a:xfrm>
          <a:prstGeom prst="roundRect">
            <a:avLst>
              <a:gd name="adj" fmla="val 21667"/>
            </a:avLst>
          </a:prstGeom>
          <a:solidFill>
            <a:schemeClr val="folHlink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anchor="b"/>
          <a:lstStyle/>
          <a:p>
            <a:pPr algn="ctr">
              <a:lnSpc>
                <a:spcPct val="90000"/>
              </a:lnSpc>
              <a:defRPr/>
            </a:pPr>
            <a:r>
              <a:rPr lang="uk-UA" sz="3600" b="1" dirty="0">
                <a:latin typeface="Arial" charset="0"/>
              </a:rPr>
              <a:t>У функціональній структурі регіону виділяють</a:t>
            </a:r>
            <a:endParaRPr lang="ru-RU" sz="6600" b="1" i="1" dirty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50825" y="1916113"/>
            <a:ext cx="8512175" cy="4560887"/>
          </a:xfrm>
          <a:solidFill>
            <a:schemeClr val="bg1"/>
          </a:solidFill>
        </p:spPr>
        <p:txBody>
          <a:bodyPr/>
          <a:lstStyle/>
          <a:p>
            <a:pPr marL="0" indent="0" algn="just" eaLnBrk="1" hangingPunct="1">
              <a:spcBef>
                <a:spcPct val="30000"/>
              </a:spcBef>
            </a:pPr>
            <a:r>
              <a:rPr lang="uk-UA" altLang="ru-RU" sz="2400" b="1" smtClean="0"/>
              <a:t> Головні галузі</a:t>
            </a:r>
            <a:r>
              <a:rPr lang="uk-UA" altLang="ru-RU" sz="2400" smtClean="0"/>
              <a:t> або це виробництва, що відіграють провідну роль в економіці регіону, визначають його місце в державному поділу праці й складають основу регіонального комплексу. </a:t>
            </a:r>
          </a:p>
          <a:p>
            <a:pPr marL="0" indent="0" algn="just" eaLnBrk="1" hangingPunct="1">
              <a:spcBef>
                <a:spcPct val="30000"/>
              </a:spcBef>
            </a:pPr>
            <a:r>
              <a:rPr lang="uk-UA" altLang="ru-RU" sz="2400" b="1" smtClean="0"/>
              <a:t> Супутні галузі</a:t>
            </a:r>
            <a:r>
              <a:rPr lang="uk-UA" altLang="ru-RU" sz="2400" smtClean="0"/>
              <a:t> регіону переробки сировини, відходів виробництва. </a:t>
            </a:r>
          </a:p>
          <a:p>
            <a:pPr marL="0" indent="0" algn="just" eaLnBrk="1" hangingPunct="1">
              <a:spcBef>
                <a:spcPct val="30000"/>
              </a:spcBef>
            </a:pPr>
            <a:r>
              <a:rPr lang="uk-UA" altLang="ru-RU" sz="2400" b="1" smtClean="0"/>
              <a:t> Додаткові галузі </a:t>
            </a:r>
            <a:r>
              <a:rPr lang="uk-UA" altLang="ru-RU" sz="2400" smtClean="0"/>
              <a:t>вирішують місцеві соціально-економічні завдання.</a:t>
            </a:r>
          </a:p>
          <a:p>
            <a:pPr marL="0" indent="0" algn="just" eaLnBrk="1" hangingPunct="1">
              <a:spcBef>
                <a:spcPct val="30000"/>
              </a:spcBef>
            </a:pPr>
            <a:r>
              <a:rPr lang="uk-UA" altLang="ru-RU" sz="2400" b="1" smtClean="0"/>
              <a:t> Обслуговуючі галузі</a:t>
            </a:r>
            <a:r>
              <a:rPr lang="uk-UA" altLang="ru-RU" sz="2400" smtClean="0"/>
              <a:t> (інфраструктурні) поставляють господарству регіону воду, електроенергію, будівельні матеріали, забезпечують потреби в ремонті й т. ін.</a:t>
            </a:r>
            <a:endParaRPr lang="uk-UA" altLang="ru-RU" sz="2400" b="1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AutoShap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7848600" cy="1066800"/>
          </a:xfrm>
          <a:solidFill>
            <a:schemeClr val="folHlink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uk-UA" sz="6600" i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-52"/>
              </a:rPr>
              <a:t>ЛЕКЦІЯ 1</a:t>
            </a:r>
            <a:endParaRPr lang="ru-RU" sz="6600" i="1" smtClean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231427" name="AutoShape 3"/>
          <p:cNvSpPr>
            <a:spLocks noChangeArrowheads="1"/>
          </p:cNvSpPr>
          <p:nvPr/>
        </p:nvSpPr>
        <p:spPr bwMode="auto">
          <a:xfrm>
            <a:off x="838200" y="838200"/>
            <a:ext cx="8153400" cy="1066800"/>
          </a:xfrm>
          <a:prstGeom prst="roundRect">
            <a:avLst>
              <a:gd name="adj" fmla="val 21667"/>
            </a:avLst>
          </a:prstGeom>
          <a:solidFill>
            <a:schemeClr val="folHlink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anchor="b"/>
          <a:lstStyle/>
          <a:p>
            <a:pPr algn="ctr">
              <a:lnSpc>
                <a:spcPct val="90000"/>
              </a:lnSpc>
              <a:defRPr/>
            </a:pPr>
            <a:r>
              <a:rPr lang="uk-UA" sz="2400" b="1" dirty="0">
                <a:latin typeface="Arial" charset="0"/>
              </a:rPr>
              <a:t>Структура господарства регіону визначається і за формами власності</a:t>
            </a:r>
            <a:endParaRPr lang="uk-UA" sz="2400" b="1" i="1" dirty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143000" y="2667000"/>
            <a:ext cx="7620000" cy="3505200"/>
          </a:xfrm>
          <a:noFill/>
        </p:spPr>
        <p:txBody>
          <a:bodyPr/>
          <a:lstStyle/>
          <a:p>
            <a:pPr marL="0" indent="0" algn="just" eaLnBrk="1" hangingPunct="1"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uk-UA" altLang="ru-RU" b="1" smtClean="0">
                <a:solidFill>
                  <a:srgbClr val="000000"/>
                </a:solidFill>
              </a:rPr>
              <a:t> </a:t>
            </a:r>
            <a:r>
              <a:rPr lang="uk-UA" altLang="ru-RU" smtClean="0"/>
              <a:t>Як об’єкти управління інституційні одиниці приватної, колективної і комунальної власності, що є резидентами держави, разом становлять </a:t>
            </a:r>
            <a:r>
              <a:rPr lang="uk-UA" altLang="ru-RU" b="1" smtClean="0"/>
              <a:t>місцеве господарство,</a:t>
            </a:r>
            <a:r>
              <a:rPr lang="uk-UA" altLang="ru-RU" smtClean="0"/>
              <a:t> а загальнодержавної та власності інших держав – </a:t>
            </a:r>
            <a:r>
              <a:rPr lang="uk-UA" altLang="ru-RU" b="1" smtClean="0"/>
              <a:t>господарство централізованого підпорядкування.</a:t>
            </a:r>
            <a:r>
              <a:rPr lang="uk-UA" altLang="ru-RU" smtClean="0"/>
              <a:t> </a:t>
            </a:r>
            <a:endParaRPr lang="ru-RU" altLang="ru-RU" b="1" smtClean="0"/>
          </a:p>
          <a:p>
            <a:pPr marL="0" indent="0" algn="just" eaLnBrk="1" hangingPunct="1">
              <a:spcBef>
                <a:spcPct val="30000"/>
              </a:spcBef>
              <a:buFont typeface="Wingdings" panose="05000000000000000000" pitchFamily="2" charset="2"/>
              <a:buNone/>
            </a:pPr>
            <a:endParaRPr lang="uk-UA" altLang="ru-RU" b="1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990600" y="2349500"/>
            <a:ext cx="7924800" cy="4294188"/>
          </a:xfrm>
          <a:noFill/>
        </p:spPr>
        <p:txBody>
          <a:bodyPr/>
          <a:lstStyle/>
          <a:p>
            <a:pPr marL="0" indent="0" algn="just" eaLnBrk="1" hangingPunct="1">
              <a:lnSpc>
                <a:spcPct val="90000"/>
              </a:lnSpc>
              <a:spcBef>
                <a:spcPct val="10000"/>
              </a:spcBef>
              <a:buFont typeface="Wingdings" panose="05000000000000000000" pitchFamily="2" charset="2"/>
              <a:buNone/>
            </a:pPr>
            <a:r>
              <a:rPr lang="uk-UA" altLang="ru-RU" smtClean="0"/>
              <a:t>При визначенні </a:t>
            </a:r>
            <a:r>
              <a:rPr lang="uk-UA" altLang="ru-RU" b="1" smtClean="0"/>
              <a:t>регіона</a:t>
            </a:r>
            <a:r>
              <a:rPr lang="uk-UA" altLang="ru-RU" smtClean="0"/>
              <a:t> з’являються ознаки не лише </a:t>
            </a:r>
            <a:r>
              <a:rPr lang="uk-UA" altLang="ru-RU" b="1" smtClean="0"/>
              <a:t>економічного, але і адміністративного районування.</a:t>
            </a:r>
            <a:r>
              <a:rPr lang="uk-UA" altLang="ru-RU" smtClean="0"/>
              <a:t> Такий підхід є найбільш поширеним у світі.</a:t>
            </a:r>
          </a:p>
          <a:p>
            <a:pPr marL="0" indent="0" algn="just" eaLnBrk="1" hangingPunct="1">
              <a:lnSpc>
                <a:spcPct val="90000"/>
              </a:lnSpc>
              <a:spcBef>
                <a:spcPct val="10000"/>
              </a:spcBef>
              <a:buFont typeface="Wingdings" panose="05000000000000000000" pitchFamily="2" charset="2"/>
              <a:buNone/>
            </a:pPr>
            <a:endParaRPr lang="uk-UA" altLang="ru-RU" b="1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04" grpId="0" build="p" autoUpdateAnimBg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indent="2524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ru-RU" altLang="ru-RU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774700" y="1052737"/>
            <a:ext cx="7325692" cy="5256583"/>
            <a:chOff x="1221" y="7881"/>
            <a:chExt cx="9621" cy="5244"/>
          </a:xfrm>
          <a:solidFill>
            <a:schemeClr val="bg1"/>
          </a:solidFill>
        </p:grpSpPr>
        <p:sp>
          <p:nvSpPr>
            <p:cNvPr id="90115" name="Text Box 3"/>
            <p:cNvSpPr txBox="1">
              <a:spLocks noChangeArrowheads="1"/>
            </p:cNvSpPr>
            <p:nvPr/>
          </p:nvSpPr>
          <p:spPr bwMode="auto">
            <a:xfrm>
              <a:off x="3560" y="7881"/>
              <a:ext cx="3654" cy="480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/>
            <a:lstStyle/>
            <a:p>
              <a:pPr algn="ctr">
                <a:defRPr/>
              </a:pPr>
              <a:r>
                <a:rPr lang="uk-UA">
                  <a:latin typeface="Times New Roman" pitchFamily="18" charset="0"/>
                </a:rPr>
                <a:t>Соціальна інфраструктура</a:t>
              </a:r>
              <a:endParaRPr lang="ru-RU"/>
            </a:p>
          </p:txBody>
        </p:sp>
        <p:sp>
          <p:nvSpPr>
            <p:cNvPr id="90116" name="Text Box 4"/>
            <p:cNvSpPr txBox="1">
              <a:spLocks noChangeArrowheads="1"/>
            </p:cNvSpPr>
            <p:nvPr/>
          </p:nvSpPr>
          <p:spPr bwMode="auto">
            <a:xfrm>
              <a:off x="7821" y="8001"/>
              <a:ext cx="3000" cy="36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>
                <a:spcAft>
                  <a:spcPts val="1000"/>
                </a:spcAft>
                <a:defRPr/>
              </a:pPr>
              <a:r>
                <a:rPr lang="uk-UA">
                  <a:latin typeface="Calibri" pitchFamily="34" charset="0"/>
                </a:rPr>
                <a:t>Соціально-економічне середовище</a:t>
              </a:r>
              <a:endParaRPr lang="ru-RU"/>
            </a:p>
          </p:txBody>
        </p:sp>
        <p:sp>
          <p:nvSpPr>
            <p:cNvPr id="90117" name="Text Box 5"/>
            <p:cNvSpPr txBox="1">
              <a:spLocks noChangeArrowheads="1"/>
            </p:cNvSpPr>
            <p:nvPr/>
          </p:nvSpPr>
          <p:spPr bwMode="auto">
            <a:xfrm>
              <a:off x="1461" y="8721"/>
              <a:ext cx="3624" cy="730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>
                <a:defRPr/>
              </a:pPr>
              <a:r>
                <a:rPr lang="uk-UA">
                  <a:latin typeface="Times New Roman" pitchFamily="18" charset="0"/>
                </a:rPr>
                <a:t>Матеріально-побутова</a:t>
              </a:r>
            </a:p>
            <a:p>
              <a:pPr algn="ctr">
                <a:spcAft>
                  <a:spcPts val="1000"/>
                </a:spcAft>
                <a:defRPr/>
              </a:pPr>
              <a:r>
                <a:rPr lang="uk-UA">
                  <a:latin typeface="Calibri" pitchFamily="34" charset="0"/>
                </a:rPr>
                <a:t>підсистема</a:t>
              </a:r>
              <a:endParaRPr lang="ru-RU"/>
            </a:p>
          </p:txBody>
        </p:sp>
        <p:sp>
          <p:nvSpPr>
            <p:cNvPr id="90118" name="Text Box 6"/>
            <p:cNvSpPr txBox="1">
              <a:spLocks noChangeArrowheads="1"/>
            </p:cNvSpPr>
            <p:nvPr/>
          </p:nvSpPr>
          <p:spPr bwMode="auto">
            <a:xfrm>
              <a:off x="6261" y="8721"/>
              <a:ext cx="4581" cy="600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>
                <a:defRPr/>
              </a:pPr>
              <a:r>
                <a:rPr lang="uk-UA">
                  <a:latin typeface="Times New Roman" pitchFamily="18" charset="0"/>
                </a:rPr>
                <a:t>Соціально-культурна підсистема</a:t>
              </a:r>
              <a:endParaRPr lang="ru-RU"/>
            </a:p>
          </p:txBody>
        </p:sp>
        <p:sp>
          <p:nvSpPr>
            <p:cNvPr id="90119" name="Text Box 7"/>
            <p:cNvSpPr txBox="1">
              <a:spLocks noChangeArrowheads="1"/>
            </p:cNvSpPr>
            <p:nvPr/>
          </p:nvSpPr>
          <p:spPr bwMode="auto">
            <a:xfrm>
              <a:off x="1581" y="9540"/>
              <a:ext cx="3204" cy="858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bIns="0"/>
            <a:lstStyle/>
            <a:p>
              <a:pPr algn="ctr">
                <a:defRPr/>
              </a:pPr>
              <a:r>
                <a:rPr lang="ru-RU">
                  <a:latin typeface="Times New Roman" pitchFamily="18" charset="0"/>
                </a:rPr>
                <a:t>житлово-комунальне</a:t>
              </a:r>
            </a:p>
            <a:p>
              <a:pPr algn="ctr">
                <a:spcAft>
                  <a:spcPts val="1000"/>
                </a:spcAft>
                <a:defRPr/>
              </a:pPr>
              <a:r>
                <a:rPr lang="uk-UA">
                  <a:latin typeface="Calibri" pitchFamily="34" charset="0"/>
                </a:rPr>
                <a:t>господарство</a:t>
              </a:r>
              <a:endParaRPr lang="ru-RU"/>
            </a:p>
          </p:txBody>
        </p:sp>
        <p:sp>
          <p:nvSpPr>
            <p:cNvPr id="90120" name="Text Box 8"/>
            <p:cNvSpPr txBox="1">
              <a:spLocks noChangeArrowheads="1"/>
            </p:cNvSpPr>
            <p:nvPr/>
          </p:nvSpPr>
          <p:spPr bwMode="auto">
            <a:xfrm>
              <a:off x="1581" y="10521"/>
              <a:ext cx="2760" cy="360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>
                <a:spcAft>
                  <a:spcPts val="1000"/>
                </a:spcAft>
                <a:defRPr/>
              </a:pPr>
              <a:r>
                <a:rPr lang="uk-UA">
                  <a:latin typeface="Calibri" pitchFamily="34" charset="0"/>
                </a:rPr>
                <a:t>побутове обслуговування</a:t>
              </a:r>
              <a:endParaRPr lang="ru-RU"/>
            </a:p>
          </p:txBody>
        </p:sp>
        <p:sp>
          <p:nvSpPr>
            <p:cNvPr id="90121" name="Text Box 9"/>
            <p:cNvSpPr txBox="1">
              <a:spLocks noChangeArrowheads="1"/>
            </p:cNvSpPr>
            <p:nvPr/>
          </p:nvSpPr>
          <p:spPr bwMode="auto">
            <a:xfrm>
              <a:off x="1581" y="11121"/>
              <a:ext cx="2761" cy="360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>
                <a:defRPr/>
              </a:pPr>
              <a:r>
                <a:rPr lang="ru-RU">
                  <a:latin typeface="Times New Roman" pitchFamily="18" charset="0"/>
                </a:rPr>
                <a:t>внутрішня торгівля</a:t>
              </a:r>
              <a:endParaRPr lang="ru-RU"/>
            </a:p>
          </p:txBody>
        </p:sp>
        <p:sp>
          <p:nvSpPr>
            <p:cNvPr id="90122" name="Text Box 10"/>
            <p:cNvSpPr txBox="1">
              <a:spLocks noChangeArrowheads="1"/>
            </p:cNvSpPr>
            <p:nvPr/>
          </p:nvSpPr>
          <p:spPr bwMode="auto">
            <a:xfrm>
              <a:off x="1581" y="11721"/>
              <a:ext cx="2760" cy="360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>
                <a:defRPr/>
              </a:pPr>
              <a:r>
                <a:rPr lang="ru-RU">
                  <a:latin typeface="Times New Roman" pitchFamily="18" charset="0"/>
                </a:rPr>
                <a:t>громадське харчування</a:t>
              </a:r>
              <a:endParaRPr lang="ru-RU"/>
            </a:p>
          </p:txBody>
        </p:sp>
        <p:sp>
          <p:nvSpPr>
            <p:cNvPr id="90123" name="Text Box 11"/>
            <p:cNvSpPr txBox="1">
              <a:spLocks noChangeArrowheads="1"/>
            </p:cNvSpPr>
            <p:nvPr/>
          </p:nvSpPr>
          <p:spPr bwMode="auto">
            <a:xfrm>
              <a:off x="5901" y="9681"/>
              <a:ext cx="2040" cy="639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>
                <a:spcAft>
                  <a:spcPts val="1000"/>
                </a:spcAft>
                <a:defRPr/>
              </a:pPr>
              <a:r>
                <a:rPr lang="uk-UA" dirty="0">
                  <a:latin typeface="Calibri" pitchFamily="34" charset="0"/>
                </a:rPr>
                <a:t>Культурна сфера</a:t>
              </a:r>
              <a:endParaRPr lang="ru-RU" dirty="0"/>
            </a:p>
          </p:txBody>
        </p:sp>
        <p:sp>
          <p:nvSpPr>
            <p:cNvPr id="90124" name="Text Box 12"/>
            <p:cNvSpPr txBox="1">
              <a:spLocks noChangeArrowheads="1"/>
            </p:cNvSpPr>
            <p:nvPr/>
          </p:nvSpPr>
          <p:spPr bwMode="auto">
            <a:xfrm>
              <a:off x="8901" y="9681"/>
              <a:ext cx="1920" cy="480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>
                <a:defRPr/>
              </a:pPr>
              <a:r>
                <a:rPr lang="ru-RU">
                  <a:latin typeface="Times New Roman" pitchFamily="18" charset="0"/>
                </a:rPr>
                <a:t>Соціальна сфера</a:t>
              </a:r>
              <a:endParaRPr lang="ru-RU"/>
            </a:p>
          </p:txBody>
        </p:sp>
        <p:sp>
          <p:nvSpPr>
            <p:cNvPr id="90125" name="Text Box 13"/>
            <p:cNvSpPr txBox="1">
              <a:spLocks noChangeArrowheads="1"/>
            </p:cNvSpPr>
            <p:nvPr/>
          </p:nvSpPr>
          <p:spPr bwMode="auto">
            <a:xfrm>
              <a:off x="6261" y="10398"/>
              <a:ext cx="1320" cy="363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>
                <a:spcAft>
                  <a:spcPts val="1000"/>
                </a:spcAft>
                <a:defRPr/>
              </a:pPr>
              <a:r>
                <a:rPr lang="uk-UA">
                  <a:latin typeface="Calibri" pitchFamily="34" charset="0"/>
                </a:rPr>
                <a:t>освіта</a:t>
              </a:r>
              <a:endParaRPr lang="ru-RU"/>
            </a:p>
          </p:txBody>
        </p:sp>
        <p:sp>
          <p:nvSpPr>
            <p:cNvPr id="90126" name="Text Box 14"/>
            <p:cNvSpPr txBox="1">
              <a:spLocks noChangeArrowheads="1"/>
            </p:cNvSpPr>
            <p:nvPr/>
          </p:nvSpPr>
          <p:spPr bwMode="auto">
            <a:xfrm>
              <a:off x="6261" y="11001"/>
              <a:ext cx="1320" cy="360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>
                <a:spcAft>
                  <a:spcPts val="1000"/>
                </a:spcAft>
                <a:defRPr/>
              </a:pPr>
              <a:r>
                <a:rPr lang="uk-UA">
                  <a:latin typeface="Calibri" pitchFamily="34" charset="0"/>
                </a:rPr>
                <a:t>культура</a:t>
              </a:r>
              <a:endParaRPr lang="ru-RU"/>
            </a:p>
          </p:txBody>
        </p:sp>
        <p:sp>
          <p:nvSpPr>
            <p:cNvPr id="90127" name="Text Box 15"/>
            <p:cNvSpPr txBox="1">
              <a:spLocks noChangeArrowheads="1"/>
            </p:cNvSpPr>
            <p:nvPr/>
          </p:nvSpPr>
          <p:spPr bwMode="auto">
            <a:xfrm>
              <a:off x="6261" y="11601"/>
              <a:ext cx="1320" cy="363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>
                <a:spcAft>
                  <a:spcPts val="1000"/>
                </a:spcAft>
                <a:defRPr/>
              </a:pPr>
              <a:r>
                <a:rPr lang="uk-UA">
                  <a:latin typeface="Calibri" pitchFamily="34" charset="0"/>
                </a:rPr>
                <a:t>мистецтво</a:t>
              </a:r>
              <a:endParaRPr lang="ru-RU"/>
            </a:p>
          </p:txBody>
        </p:sp>
        <p:sp>
          <p:nvSpPr>
            <p:cNvPr id="90128" name="Text Box 16"/>
            <p:cNvSpPr txBox="1">
              <a:spLocks noChangeArrowheads="1"/>
            </p:cNvSpPr>
            <p:nvPr/>
          </p:nvSpPr>
          <p:spPr bwMode="auto">
            <a:xfrm>
              <a:off x="8901" y="10398"/>
              <a:ext cx="1941" cy="360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>
                <a:spcAft>
                  <a:spcPts val="1000"/>
                </a:spcAft>
                <a:defRPr/>
              </a:pPr>
              <a:r>
                <a:rPr lang="uk-UA">
                  <a:latin typeface="Calibri" pitchFamily="34" charset="0"/>
                </a:rPr>
                <a:t>туризм</a:t>
              </a:r>
              <a:endParaRPr lang="ru-RU"/>
            </a:p>
          </p:txBody>
        </p:sp>
        <p:sp>
          <p:nvSpPr>
            <p:cNvPr id="90129" name="Text Box 17"/>
            <p:cNvSpPr txBox="1">
              <a:spLocks noChangeArrowheads="1"/>
            </p:cNvSpPr>
            <p:nvPr/>
          </p:nvSpPr>
          <p:spPr bwMode="auto">
            <a:xfrm>
              <a:off x="8901" y="11001"/>
              <a:ext cx="1941" cy="363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>
                <a:spcAft>
                  <a:spcPts val="1000"/>
                </a:spcAft>
                <a:defRPr/>
              </a:pPr>
              <a:r>
                <a:rPr lang="uk-UA">
                  <a:latin typeface="Calibri" pitchFamily="34" charset="0"/>
                </a:rPr>
                <a:t>рекреація</a:t>
              </a:r>
              <a:endParaRPr lang="ru-RU"/>
            </a:p>
          </p:txBody>
        </p:sp>
        <p:sp>
          <p:nvSpPr>
            <p:cNvPr id="90130" name="Text Box 18"/>
            <p:cNvSpPr txBox="1">
              <a:spLocks noChangeArrowheads="1"/>
            </p:cNvSpPr>
            <p:nvPr/>
          </p:nvSpPr>
          <p:spPr bwMode="auto">
            <a:xfrm>
              <a:off x="8901" y="11601"/>
              <a:ext cx="1941" cy="360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/>
            <a:lstStyle/>
            <a:p>
              <a:pPr algn="ctr">
                <a:defRPr/>
              </a:pPr>
              <a:r>
                <a:rPr lang="uk-UA">
                  <a:latin typeface="Times New Roman" pitchFamily="18" charset="0"/>
                </a:rPr>
                <a:t>охорона здоров</a:t>
              </a:r>
              <a:r>
                <a:rPr lang="ru-RU">
                  <a:latin typeface="Times New Roman" pitchFamily="18" charset="0"/>
                </a:rPr>
                <a:t>громадське харчування</a:t>
              </a:r>
            </a:p>
            <a:p>
              <a:pPr algn="ctr">
                <a:spcAft>
                  <a:spcPts val="1000"/>
                </a:spcAft>
                <a:defRPr/>
              </a:pPr>
              <a:r>
                <a:rPr lang="uk-UA">
                  <a:latin typeface="Calibri" pitchFamily="34" charset="0"/>
                </a:rPr>
                <a:t>´я</a:t>
              </a:r>
              <a:endParaRPr lang="ru-RU"/>
            </a:p>
          </p:txBody>
        </p:sp>
        <p:sp>
          <p:nvSpPr>
            <p:cNvPr id="90131" name="Text Box 19"/>
            <p:cNvSpPr txBox="1">
              <a:spLocks noChangeArrowheads="1"/>
            </p:cNvSpPr>
            <p:nvPr/>
          </p:nvSpPr>
          <p:spPr bwMode="auto">
            <a:xfrm>
              <a:off x="8901" y="12201"/>
              <a:ext cx="1920" cy="924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>
                <a:defRPr/>
              </a:pPr>
              <a:r>
                <a:rPr lang="ru-RU">
                  <a:latin typeface="Times New Roman" pitchFamily="18" charset="0"/>
                </a:rPr>
                <a:t>життєвий рівень</a:t>
              </a:r>
            </a:p>
            <a:p>
              <a:pPr algn="ctr">
                <a:spcAft>
                  <a:spcPts val="1000"/>
                </a:spcAft>
                <a:defRPr/>
              </a:pPr>
              <a:r>
                <a:rPr lang="uk-UA">
                  <a:latin typeface="Calibri" pitchFamily="34" charset="0"/>
                </a:rPr>
                <a:t>населення</a:t>
              </a:r>
              <a:endParaRPr lang="ru-RU"/>
            </a:p>
          </p:txBody>
        </p:sp>
        <p:sp>
          <p:nvSpPr>
            <p:cNvPr id="90132" name="Line 20"/>
            <p:cNvSpPr>
              <a:spLocks noChangeShapeType="1"/>
            </p:cNvSpPr>
            <p:nvPr/>
          </p:nvSpPr>
          <p:spPr bwMode="auto">
            <a:xfrm flipH="1">
              <a:off x="3141" y="8361"/>
              <a:ext cx="840" cy="360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algn="ctr">
                <a:defRPr/>
              </a:pPr>
              <a:endParaRPr lang="uk-UA">
                <a:latin typeface="Arial" charset="0"/>
              </a:endParaRPr>
            </a:p>
          </p:txBody>
        </p:sp>
        <p:sp>
          <p:nvSpPr>
            <p:cNvPr id="90133" name="Line 21"/>
            <p:cNvSpPr>
              <a:spLocks noChangeShapeType="1"/>
            </p:cNvSpPr>
            <p:nvPr/>
          </p:nvSpPr>
          <p:spPr bwMode="auto">
            <a:xfrm>
              <a:off x="6261" y="8361"/>
              <a:ext cx="1200" cy="360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algn="ctr">
                <a:defRPr/>
              </a:pPr>
              <a:endParaRPr lang="uk-UA">
                <a:latin typeface="Arial" charset="0"/>
              </a:endParaRPr>
            </a:p>
          </p:txBody>
        </p:sp>
        <p:sp>
          <p:nvSpPr>
            <p:cNvPr id="90134" name="Line 22"/>
            <p:cNvSpPr>
              <a:spLocks noChangeShapeType="1"/>
            </p:cNvSpPr>
            <p:nvPr/>
          </p:nvSpPr>
          <p:spPr bwMode="auto">
            <a:xfrm flipH="1">
              <a:off x="1221" y="8961"/>
              <a:ext cx="240" cy="0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uk-UA">
                <a:latin typeface="Arial" charset="0"/>
              </a:endParaRPr>
            </a:p>
          </p:txBody>
        </p:sp>
        <p:sp>
          <p:nvSpPr>
            <p:cNvPr id="90135" name="Line 23"/>
            <p:cNvSpPr>
              <a:spLocks noChangeShapeType="1"/>
            </p:cNvSpPr>
            <p:nvPr/>
          </p:nvSpPr>
          <p:spPr bwMode="auto">
            <a:xfrm>
              <a:off x="1221" y="8961"/>
              <a:ext cx="0" cy="3000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uk-UA">
                <a:latin typeface="Arial" charset="0"/>
              </a:endParaRPr>
            </a:p>
          </p:txBody>
        </p:sp>
        <p:sp>
          <p:nvSpPr>
            <p:cNvPr id="90136" name="Line 24"/>
            <p:cNvSpPr>
              <a:spLocks noChangeShapeType="1"/>
            </p:cNvSpPr>
            <p:nvPr/>
          </p:nvSpPr>
          <p:spPr bwMode="auto">
            <a:xfrm>
              <a:off x="1221" y="11961"/>
              <a:ext cx="360" cy="0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algn="ctr">
                <a:defRPr/>
              </a:pPr>
              <a:endParaRPr lang="uk-UA">
                <a:latin typeface="Arial" charset="0"/>
              </a:endParaRPr>
            </a:p>
          </p:txBody>
        </p:sp>
        <p:sp>
          <p:nvSpPr>
            <p:cNvPr id="90137" name="Line 25"/>
            <p:cNvSpPr>
              <a:spLocks noChangeShapeType="1"/>
            </p:cNvSpPr>
            <p:nvPr/>
          </p:nvSpPr>
          <p:spPr bwMode="auto">
            <a:xfrm>
              <a:off x="1221" y="11361"/>
              <a:ext cx="360" cy="0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algn="ctr">
                <a:defRPr/>
              </a:pPr>
              <a:endParaRPr lang="uk-UA">
                <a:latin typeface="Arial" charset="0"/>
              </a:endParaRPr>
            </a:p>
          </p:txBody>
        </p:sp>
        <p:sp>
          <p:nvSpPr>
            <p:cNvPr id="90138" name="Line 26"/>
            <p:cNvSpPr>
              <a:spLocks noChangeShapeType="1"/>
            </p:cNvSpPr>
            <p:nvPr/>
          </p:nvSpPr>
          <p:spPr bwMode="auto">
            <a:xfrm>
              <a:off x="1221" y="10641"/>
              <a:ext cx="360" cy="0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algn="ctr">
                <a:defRPr/>
              </a:pPr>
              <a:endParaRPr lang="uk-UA">
                <a:latin typeface="Arial" charset="0"/>
              </a:endParaRPr>
            </a:p>
          </p:txBody>
        </p:sp>
        <p:sp>
          <p:nvSpPr>
            <p:cNvPr id="90139" name="Line 27"/>
            <p:cNvSpPr>
              <a:spLocks noChangeShapeType="1"/>
            </p:cNvSpPr>
            <p:nvPr/>
          </p:nvSpPr>
          <p:spPr bwMode="auto">
            <a:xfrm>
              <a:off x="1221" y="9921"/>
              <a:ext cx="360" cy="0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algn="ctr">
                <a:defRPr/>
              </a:pPr>
              <a:endParaRPr lang="uk-UA">
                <a:latin typeface="Arial" charset="0"/>
              </a:endParaRPr>
            </a:p>
          </p:txBody>
        </p:sp>
        <p:sp>
          <p:nvSpPr>
            <p:cNvPr id="90140" name="Line 28"/>
            <p:cNvSpPr>
              <a:spLocks noChangeShapeType="1"/>
            </p:cNvSpPr>
            <p:nvPr/>
          </p:nvSpPr>
          <p:spPr bwMode="auto">
            <a:xfrm>
              <a:off x="6981" y="9321"/>
              <a:ext cx="0" cy="360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algn="ctr">
                <a:defRPr/>
              </a:pPr>
              <a:endParaRPr lang="uk-UA">
                <a:latin typeface="Arial" charset="0"/>
              </a:endParaRPr>
            </a:p>
          </p:txBody>
        </p:sp>
        <p:sp>
          <p:nvSpPr>
            <p:cNvPr id="90141" name="Line 29"/>
            <p:cNvSpPr>
              <a:spLocks noChangeShapeType="1"/>
            </p:cNvSpPr>
            <p:nvPr/>
          </p:nvSpPr>
          <p:spPr bwMode="auto">
            <a:xfrm>
              <a:off x="9501" y="9321"/>
              <a:ext cx="0" cy="360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algn="ctr">
                <a:defRPr/>
              </a:pPr>
              <a:endParaRPr lang="uk-UA">
                <a:latin typeface="Arial" charset="0"/>
              </a:endParaRPr>
            </a:p>
          </p:txBody>
        </p:sp>
        <p:sp>
          <p:nvSpPr>
            <p:cNvPr id="90142" name="Line 30"/>
            <p:cNvSpPr>
              <a:spLocks noChangeShapeType="1"/>
            </p:cNvSpPr>
            <p:nvPr/>
          </p:nvSpPr>
          <p:spPr bwMode="auto">
            <a:xfrm flipH="1">
              <a:off x="5541" y="9921"/>
              <a:ext cx="360" cy="0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uk-UA">
                <a:latin typeface="Arial" charset="0"/>
              </a:endParaRPr>
            </a:p>
          </p:txBody>
        </p:sp>
        <p:sp>
          <p:nvSpPr>
            <p:cNvPr id="90143" name="Line 31"/>
            <p:cNvSpPr>
              <a:spLocks noChangeShapeType="1"/>
            </p:cNvSpPr>
            <p:nvPr/>
          </p:nvSpPr>
          <p:spPr bwMode="auto">
            <a:xfrm>
              <a:off x="5541" y="9921"/>
              <a:ext cx="0" cy="1920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uk-UA">
                <a:latin typeface="Arial" charset="0"/>
              </a:endParaRPr>
            </a:p>
          </p:txBody>
        </p:sp>
        <p:sp>
          <p:nvSpPr>
            <p:cNvPr id="90144" name="Line 32"/>
            <p:cNvSpPr>
              <a:spLocks noChangeShapeType="1"/>
            </p:cNvSpPr>
            <p:nvPr/>
          </p:nvSpPr>
          <p:spPr bwMode="auto">
            <a:xfrm>
              <a:off x="5541" y="11841"/>
              <a:ext cx="720" cy="0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algn="ctr">
                <a:defRPr/>
              </a:pPr>
              <a:endParaRPr lang="uk-UA">
                <a:latin typeface="Arial" charset="0"/>
              </a:endParaRPr>
            </a:p>
          </p:txBody>
        </p:sp>
        <p:sp>
          <p:nvSpPr>
            <p:cNvPr id="90145" name="Line 33"/>
            <p:cNvSpPr>
              <a:spLocks noChangeShapeType="1"/>
            </p:cNvSpPr>
            <p:nvPr/>
          </p:nvSpPr>
          <p:spPr bwMode="auto">
            <a:xfrm>
              <a:off x="5541" y="11241"/>
              <a:ext cx="720" cy="0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algn="ctr">
                <a:defRPr/>
              </a:pPr>
              <a:endParaRPr lang="uk-UA">
                <a:latin typeface="Arial" charset="0"/>
              </a:endParaRPr>
            </a:p>
          </p:txBody>
        </p:sp>
        <p:sp>
          <p:nvSpPr>
            <p:cNvPr id="90146" name="Line 34"/>
            <p:cNvSpPr>
              <a:spLocks noChangeShapeType="1"/>
            </p:cNvSpPr>
            <p:nvPr/>
          </p:nvSpPr>
          <p:spPr bwMode="auto">
            <a:xfrm>
              <a:off x="5541" y="10641"/>
              <a:ext cx="720" cy="0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algn="ctr">
                <a:defRPr/>
              </a:pPr>
              <a:endParaRPr lang="uk-UA">
                <a:latin typeface="Arial" charset="0"/>
              </a:endParaRPr>
            </a:p>
          </p:txBody>
        </p:sp>
        <p:sp>
          <p:nvSpPr>
            <p:cNvPr id="90147" name="Line 35"/>
            <p:cNvSpPr>
              <a:spLocks noChangeShapeType="1"/>
            </p:cNvSpPr>
            <p:nvPr/>
          </p:nvSpPr>
          <p:spPr bwMode="auto">
            <a:xfrm flipH="1">
              <a:off x="8421" y="9921"/>
              <a:ext cx="480" cy="0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uk-UA">
                <a:latin typeface="Arial" charset="0"/>
              </a:endParaRPr>
            </a:p>
          </p:txBody>
        </p:sp>
        <p:sp>
          <p:nvSpPr>
            <p:cNvPr id="90148" name="Line 36"/>
            <p:cNvSpPr>
              <a:spLocks noChangeShapeType="1"/>
            </p:cNvSpPr>
            <p:nvPr/>
          </p:nvSpPr>
          <p:spPr bwMode="auto">
            <a:xfrm>
              <a:off x="8421" y="9921"/>
              <a:ext cx="0" cy="2640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uk-UA">
                <a:latin typeface="Arial" charset="0"/>
              </a:endParaRPr>
            </a:p>
          </p:txBody>
        </p:sp>
        <p:sp>
          <p:nvSpPr>
            <p:cNvPr id="90149" name="Line 37"/>
            <p:cNvSpPr>
              <a:spLocks noChangeShapeType="1"/>
            </p:cNvSpPr>
            <p:nvPr/>
          </p:nvSpPr>
          <p:spPr bwMode="auto">
            <a:xfrm>
              <a:off x="8421" y="12561"/>
              <a:ext cx="480" cy="0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algn="ctr">
                <a:defRPr/>
              </a:pPr>
              <a:endParaRPr lang="uk-UA">
                <a:latin typeface="Arial" charset="0"/>
              </a:endParaRPr>
            </a:p>
          </p:txBody>
        </p:sp>
        <p:sp>
          <p:nvSpPr>
            <p:cNvPr id="90150" name="Line 38"/>
            <p:cNvSpPr>
              <a:spLocks noChangeShapeType="1"/>
            </p:cNvSpPr>
            <p:nvPr/>
          </p:nvSpPr>
          <p:spPr bwMode="auto">
            <a:xfrm>
              <a:off x="8421" y="11721"/>
              <a:ext cx="480" cy="0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algn="ctr">
                <a:defRPr/>
              </a:pPr>
              <a:endParaRPr lang="uk-UA">
                <a:latin typeface="Arial" charset="0"/>
              </a:endParaRPr>
            </a:p>
          </p:txBody>
        </p:sp>
        <p:sp>
          <p:nvSpPr>
            <p:cNvPr id="90151" name="Line 39"/>
            <p:cNvSpPr>
              <a:spLocks noChangeShapeType="1"/>
            </p:cNvSpPr>
            <p:nvPr/>
          </p:nvSpPr>
          <p:spPr bwMode="auto">
            <a:xfrm>
              <a:off x="8421" y="11241"/>
              <a:ext cx="480" cy="0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algn="ctr">
                <a:defRPr/>
              </a:pPr>
              <a:endParaRPr lang="uk-UA">
                <a:latin typeface="Arial" charset="0"/>
              </a:endParaRPr>
            </a:p>
          </p:txBody>
        </p:sp>
        <p:sp>
          <p:nvSpPr>
            <p:cNvPr id="90152" name="Line 40"/>
            <p:cNvSpPr>
              <a:spLocks noChangeShapeType="1"/>
            </p:cNvSpPr>
            <p:nvPr/>
          </p:nvSpPr>
          <p:spPr bwMode="auto">
            <a:xfrm>
              <a:off x="8421" y="10641"/>
              <a:ext cx="480" cy="0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algn="ctr">
                <a:defRPr/>
              </a:pPr>
              <a:endParaRPr lang="uk-UA">
                <a:latin typeface="Arial" charset="0"/>
              </a:endParaRPr>
            </a:p>
          </p:txBody>
        </p:sp>
      </p:grp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AutoShap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7848600" cy="1066800"/>
          </a:xfrm>
          <a:solidFill>
            <a:schemeClr val="folHlink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uk-UA" sz="6600" i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-52"/>
              </a:rPr>
              <a:t>ЛЕКЦІЯ 1</a:t>
            </a:r>
            <a:endParaRPr lang="ru-RU" sz="6600" i="1" smtClean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232451" name="AutoShape 3"/>
          <p:cNvSpPr>
            <a:spLocks noChangeArrowheads="1"/>
          </p:cNvSpPr>
          <p:nvPr/>
        </p:nvSpPr>
        <p:spPr bwMode="auto">
          <a:xfrm>
            <a:off x="838200" y="838200"/>
            <a:ext cx="8153400" cy="1066800"/>
          </a:xfrm>
          <a:prstGeom prst="roundRect">
            <a:avLst>
              <a:gd name="adj" fmla="val 21667"/>
            </a:avLst>
          </a:prstGeom>
          <a:solidFill>
            <a:schemeClr val="folHlink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anchor="b"/>
          <a:lstStyle/>
          <a:p>
            <a:pPr algn="ctr">
              <a:lnSpc>
                <a:spcPct val="90000"/>
              </a:lnSpc>
              <a:defRPr/>
            </a:pPr>
            <a:r>
              <a:rPr lang="uk-UA" sz="3600" b="1" dirty="0">
                <a:latin typeface="Arial" charset="0"/>
              </a:rPr>
              <a:t>Регіональна економічна політика</a:t>
            </a:r>
            <a:endParaRPr lang="uk-UA" sz="6600" b="1" i="1" dirty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900113" y="2349500"/>
            <a:ext cx="8015287" cy="4279900"/>
          </a:xfrm>
        </p:spPr>
        <p:txBody>
          <a:bodyPr/>
          <a:lstStyle/>
          <a:p>
            <a:pPr marL="0" indent="0" algn="just" eaLnBrk="1" hangingPunct="1">
              <a:lnSpc>
                <a:spcPct val="90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ru-RU" altLang="ru-RU" sz="2400" b="1" smtClean="0"/>
              <a:t>–</a:t>
            </a:r>
            <a:r>
              <a:rPr lang="ru-RU" altLang="ru-RU" sz="2400" smtClean="0"/>
              <a:t> </a:t>
            </a:r>
            <a:r>
              <a:rPr lang="uk-UA" altLang="ru-RU" smtClean="0"/>
              <a:t>це сукупність напрямків, які розробляють і приймають органи державної влади для ефективного розвитку регіонів на основі раціонального використання їх ресурсного потенціалу.</a:t>
            </a:r>
            <a:endParaRPr lang="uk-UA" altLang="ru-RU" b="1" smtClean="0"/>
          </a:p>
          <a:p>
            <a:pPr marL="0" indent="0" algn="just" eaLnBrk="1" hangingPunct="1">
              <a:lnSpc>
                <a:spcPct val="90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uk-UA" altLang="ru-RU" b="1" smtClean="0"/>
              <a:t>Регіональна економічна політика</a:t>
            </a:r>
            <a:r>
              <a:rPr lang="uk-UA" altLang="ru-RU" smtClean="0"/>
              <a:t> є складовою частиною стратегії економічного й соціального розвитку України.</a:t>
            </a:r>
            <a:endParaRPr lang="ru-RU" altLang="ru-RU" smtClean="0"/>
          </a:p>
          <a:p>
            <a:pPr marL="0" indent="0" algn="just" eaLnBrk="1" hangingPunct="1">
              <a:lnSpc>
                <a:spcPct val="90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endParaRPr lang="uk-UA" altLang="ru-RU" b="1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644524" y="764704"/>
            <a:ext cx="8031932" cy="5616624"/>
            <a:chOff x="1440" y="4464"/>
            <a:chExt cx="10080" cy="5904"/>
          </a:xfrm>
          <a:solidFill>
            <a:schemeClr val="bg1"/>
          </a:solidFill>
        </p:grpSpPr>
        <p:sp>
          <p:nvSpPr>
            <p:cNvPr id="91139" name="Text Box 3"/>
            <p:cNvSpPr txBox="1">
              <a:spLocks noChangeArrowheads="1"/>
            </p:cNvSpPr>
            <p:nvPr/>
          </p:nvSpPr>
          <p:spPr bwMode="auto">
            <a:xfrm>
              <a:off x="4320" y="4464"/>
              <a:ext cx="3600" cy="720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prstShdw prst="shdw13" dist="53882" dir="13500000">
                <a:srgbClr val="808080"/>
              </a:prstShdw>
            </a:effectLst>
          </p:spPr>
          <p:txBody>
            <a:bodyPr/>
            <a:lstStyle/>
            <a:p>
              <a:pPr algn="ctr">
                <a:defRPr/>
              </a:pPr>
              <a:r>
                <a:rPr lang="uk-UA"/>
                <a:t>РЕГІОНАЛЬНА ПОЛІТИКА</a:t>
              </a:r>
              <a:endParaRPr lang="ru-RU"/>
            </a:p>
          </p:txBody>
        </p:sp>
        <p:sp>
          <p:nvSpPr>
            <p:cNvPr id="91140" name="Text Box 4"/>
            <p:cNvSpPr txBox="1">
              <a:spLocks noChangeArrowheads="1"/>
            </p:cNvSpPr>
            <p:nvPr/>
          </p:nvSpPr>
          <p:spPr bwMode="auto">
            <a:xfrm>
              <a:off x="1584" y="5616"/>
              <a:ext cx="4176" cy="720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13500000" algn="ctr" rotWithShape="0">
                <a:srgbClr val="808080"/>
              </a:outerShdw>
            </a:effectLst>
          </p:spPr>
          <p:txBody>
            <a:bodyPr/>
            <a:lstStyle/>
            <a:p>
              <a:pPr algn="ctr">
                <a:defRPr/>
              </a:pPr>
              <a:r>
                <a:rPr lang="uk-UA"/>
                <a:t>Регіональна економічна політика</a:t>
              </a:r>
              <a:endParaRPr lang="ru-RU"/>
            </a:p>
          </p:txBody>
        </p:sp>
        <p:sp>
          <p:nvSpPr>
            <p:cNvPr id="91141" name="Text Box 5"/>
            <p:cNvSpPr txBox="1">
              <a:spLocks noChangeArrowheads="1"/>
            </p:cNvSpPr>
            <p:nvPr/>
          </p:nvSpPr>
          <p:spPr bwMode="auto">
            <a:xfrm>
              <a:off x="1440" y="6768"/>
              <a:ext cx="576" cy="3600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  <a:defRPr/>
              </a:pPr>
              <a:r>
                <a:rPr lang="uk-UA" dirty="0"/>
                <a:t>інноваційна</a:t>
              </a:r>
              <a:r>
                <a:rPr lang="ru-RU" dirty="0"/>
                <a:t> </a:t>
              </a:r>
              <a:r>
                <a:rPr lang="ru-RU" dirty="0" err="1"/>
                <a:t>політика</a:t>
              </a:r>
              <a:endParaRPr lang="ru-RU" dirty="0"/>
            </a:p>
          </p:txBody>
        </p:sp>
        <p:sp>
          <p:nvSpPr>
            <p:cNvPr id="91142" name="Text Box 6"/>
            <p:cNvSpPr txBox="1">
              <a:spLocks noChangeArrowheads="1"/>
            </p:cNvSpPr>
            <p:nvPr/>
          </p:nvSpPr>
          <p:spPr bwMode="auto">
            <a:xfrm>
              <a:off x="2160" y="6768"/>
              <a:ext cx="576" cy="3600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  <a:defRPr/>
              </a:pPr>
              <a:r>
                <a:rPr lang="uk-UA"/>
                <a:t>інвестиційна</a:t>
              </a:r>
              <a:r>
                <a:rPr lang="ru-RU">
                  <a:latin typeface="Calibri" pitchFamily="34" charset="0"/>
                </a:rPr>
                <a:t> </a:t>
              </a:r>
              <a:r>
                <a:rPr lang="ru-RU"/>
                <a:t>політика</a:t>
              </a:r>
            </a:p>
          </p:txBody>
        </p:sp>
        <p:sp>
          <p:nvSpPr>
            <p:cNvPr id="91143" name="Text Box 7"/>
            <p:cNvSpPr txBox="1">
              <a:spLocks noChangeArrowheads="1"/>
            </p:cNvSpPr>
            <p:nvPr/>
          </p:nvSpPr>
          <p:spPr bwMode="auto">
            <a:xfrm>
              <a:off x="2880" y="6768"/>
              <a:ext cx="720" cy="3600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  <a:defRPr/>
              </a:pPr>
              <a:r>
                <a:rPr lang="uk-UA"/>
                <a:t>бюджетно</a:t>
              </a:r>
              <a:r>
                <a:rPr lang="ru-RU">
                  <a:latin typeface="Times New Roman" pitchFamily="18" charset="0"/>
                </a:rPr>
                <a:t>-</a:t>
              </a:r>
              <a:r>
                <a:rPr lang="ru-RU"/>
                <a:t>фінансова</a:t>
              </a:r>
              <a:r>
                <a:rPr lang="ru-RU">
                  <a:latin typeface="Calibri" pitchFamily="34" charset="0"/>
                </a:rPr>
                <a:t> </a:t>
              </a:r>
              <a:r>
                <a:rPr lang="ru-RU"/>
                <a:t>політика</a:t>
              </a:r>
            </a:p>
          </p:txBody>
        </p:sp>
        <p:sp>
          <p:nvSpPr>
            <p:cNvPr id="91144" name="Text Box 8"/>
            <p:cNvSpPr txBox="1">
              <a:spLocks noChangeArrowheads="1"/>
            </p:cNvSpPr>
            <p:nvPr/>
          </p:nvSpPr>
          <p:spPr bwMode="auto">
            <a:xfrm>
              <a:off x="3744" y="6768"/>
              <a:ext cx="576" cy="3600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  <a:defRPr/>
              </a:pPr>
              <a:r>
                <a:rPr lang="ru-RU" dirty="0" err="1"/>
                <a:t>грошово-кредитна</a:t>
              </a:r>
              <a:r>
                <a:rPr lang="ru-RU" dirty="0"/>
                <a:t> </a:t>
              </a:r>
              <a:r>
                <a:rPr lang="ru-RU" dirty="0" err="1"/>
                <a:t>політика</a:t>
              </a:r>
              <a:endParaRPr lang="ru-RU" dirty="0"/>
            </a:p>
          </p:txBody>
        </p:sp>
        <p:sp>
          <p:nvSpPr>
            <p:cNvPr id="91145" name="Text Box 9"/>
            <p:cNvSpPr txBox="1">
              <a:spLocks noChangeArrowheads="1"/>
            </p:cNvSpPr>
            <p:nvPr/>
          </p:nvSpPr>
          <p:spPr bwMode="auto">
            <a:xfrm>
              <a:off x="9360" y="6768"/>
              <a:ext cx="720" cy="3600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r>
                <a:rPr lang="uk-UA"/>
                <a:t>політика розвитку соціальних галузей</a:t>
              </a:r>
              <a:endParaRPr lang="ru-RU"/>
            </a:p>
          </p:txBody>
        </p:sp>
        <p:sp>
          <p:nvSpPr>
            <p:cNvPr id="91146" name="Text Box 10"/>
            <p:cNvSpPr txBox="1">
              <a:spLocks noChangeArrowheads="1"/>
            </p:cNvSpPr>
            <p:nvPr/>
          </p:nvSpPr>
          <p:spPr bwMode="auto">
            <a:xfrm>
              <a:off x="10944" y="6768"/>
              <a:ext cx="576" cy="3600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  <a:defRPr/>
              </a:pPr>
              <a:r>
                <a:rPr lang="ru-RU"/>
                <a:t>політика зайнятості</a:t>
              </a:r>
            </a:p>
          </p:txBody>
        </p:sp>
        <p:sp>
          <p:nvSpPr>
            <p:cNvPr id="91147" name="Text Box 11"/>
            <p:cNvSpPr txBox="1">
              <a:spLocks noChangeArrowheads="1"/>
            </p:cNvSpPr>
            <p:nvPr/>
          </p:nvSpPr>
          <p:spPr bwMode="auto">
            <a:xfrm>
              <a:off x="8640" y="6768"/>
              <a:ext cx="576" cy="3600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  <a:defRPr/>
              </a:pPr>
              <a:r>
                <a:rPr lang="uk-UA"/>
                <a:t>міграційна політика</a:t>
              </a:r>
              <a:endParaRPr lang="ru-RU"/>
            </a:p>
          </p:txBody>
        </p:sp>
        <p:sp>
          <p:nvSpPr>
            <p:cNvPr id="91148" name="Text Box 12"/>
            <p:cNvSpPr txBox="1">
              <a:spLocks noChangeArrowheads="1"/>
            </p:cNvSpPr>
            <p:nvPr/>
          </p:nvSpPr>
          <p:spPr bwMode="auto">
            <a:xfrm>
              <a:off x="5472" y="6768"/>
              <a:ext cx="576" cy="3600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r>
                <a:rPr lang="uk-UA"/>
                <a:t>зовнішньоекономічна політика</a:t>
              </a:r>
              <a:endParaRPr lang="ru-RU"/>
            </a:p>
          </p:txBody>
        </p:sp>
        <p:sp>
          <p:nvSpPr>
            <p:cNvPr id="91149" name="Text Box 13"/>
            <p:cNvSpPr txBox="1">
              <a:spLocks noChangeArrowheads="1"/>
            </p:cNvSpPr>
            <p:nvPr/>
          </p:nvSpPr>
          <p:spPr bwMode="auto">
            <a:xfrm>
              <a:off x="4464" y="6768"/>
              <a:ext cx="864" cy="3600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r>
                <a:rPr lang="ru-RU"/>
                <a:t>політика розвитку підприємництва</a:t>
              </a:r>
            </a:p>
          </p:txBody>
        </p:sp>
        <p:sp>
          <p:nvSpPr>
            <p:cNvPr id="91150" name="Text Box 14"/>
            <p:cNvSpPr txBox="1">
              <a:spLocks noChangeArrowheads="1"/>
            </p:cNvSpPr>
            <p:nvPr/>
          </p:nvSpPr>
          <p:spPr bwMode="auto">
            <a:xfrm>
              <a:off x="10224" y="6768"/>
              <a:ext cx="576" cy="3600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r>
                <a:rPr lang="uk-UA"/>
                <a:t>політика доходів населення</a:t>
              </a:r>
              <a:endParaRPr lang="ru-RU"/>
            </a:p>
          </p:txBody>
        </p:sp>
        <p:sp>
          <p:nvSpPr>
            <p:cNvPr id="91151" name="Text Box 15"/>
            <p:cNvSpPr txBox="1">
              <a:spLocks noChangeArrowheads="1"/>
            </p:cNvSpPr>
            <p:nvPr/>
          </p:nvSpPr>
          <p:spPr bwMode="auto">
            <a:xfrm>
              <a:off x="7920" y="6768"/>
              <a:ext cx="576" cy="3600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  <a:defRPr/>
              </a:pPr>
              <a:r>
                <a:rPr lang="uk-UA"/>
                <a:t>екологічна політика</a:t>
              </a:r>
              <a:endParaRPr lang="ru-RU"/>
            </a:p>
          </p:txBody>
        </p:sp>
        <p:sp>
          <p:nvSpPr>
            <p:cNvPr id="91152" name="Text Box 16"/>
            <p:cNvSpPr txBox="1">
              <a:spLocks noChangeArrowheads="1"/>
            </p:cNvSpPr>
            <p:nvPr/>
          </p:nvSpPr>
          <p:spPr bwMode="auto">
            <a:xfrm>
              <a:off x="6192" y="6768"/>
              <a:ext cx="576" cy="3600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  <a:defRPr/>
              </a:pPr>
              <a:r>
                <a:rPr lang="uk-UA"/>
                <a:t>цінова політика</a:t>
              </a:r>
              <a:endParaRPr lang="ru-RU"/>
            </a:p>
          </p:txBody>
        </p:sp>
        <p:sp>
          <p:nvSpPr>
            <p:cNvPr id="91153" name="Text Box 17"/>
            <p:cNvSpPr txBox="1">
              <a:spLocks noChangeArrowheads="1"/>
            </p:cNvSpPr>
            <p:nvPr/>
          </p:nvSpPr>
          <p:spPr bwMode="auto">
            <a:xfrm>
              <a:off x="6912" y="6768"/>
              <a:ext cx="864" cy="3600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r>
                <a:rPr lang="uk-UA"/>
                <a:t>політика розвитку реального сектора економіки</a:t>
              </a:r>
              <a:endParaRPr lang="ru-RU"/>
            </a:p>
          </p:txBody>
        </p:sp>
        <p:sp>
          <p:nvSpPr>
            <p:cNvPr id="91154" name="AutoShape 18"/>
            <p:cNvSpPr>
              <a:spLocks noChangeArrowheads="1"/>
            </p:cNvSpPr>
            <p:nvPr/>
          </p:nvSpPr>
          <p:spPr bwMode="auto">
            <a:xfrm>
              <a:off x="5760" y="5760"/>
              <a:ext cx="1152" cy="432"/>
            </a:xfrm>
            <a:prstGeom prst="leftRightArrow">
              <a:avLst>
                <a:gd name="adj1" fmla="val 50000"/>
                <a:gd name="adj2" fmla="val 53333"/>
              </a:avLst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uk-UA">
                <a:latin typeface="Arial" charset="0"/>
              </a:endParaRPr>
            </a:p>
          </p:txBody>
        </p:sp>
        <p:sp>
          <p:nvSpPr>
            <p:cNvPr id="91155" name="Text Box 19"/>
            <p:cNvSpPr txBox="1">
              <a:spLocks noChangeArrowheads="1"/>
            </p:cNvSpPr>
            <p:nvPr/>
          </p:nvSpPr>
          <p:spPr bwMode="auto">
            <a:xfrm>
              <a:off x="6912" y="5616"/>
              <a:ext cx="4176" cy="720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18900000" algn="ctr" rotWithShape="0">
                <a:srgbClr val="808080"/>
              </a:outerShdw>
            </a:effectLst>
          </p:spPr>
          <p:txBody>
            <a:bodyPr/>
            <a:lstStyle/>
            <a:p>
              <a:pPr algn="ctr">
                <a:defRPr/>
              </a:pPr>
              <a:r>
                <a:rPr lang="uk-UA"/>
                <a:t>Регіональна соціальна політика</a:t>
              </a:r>
              <a:endParaRPr lang="ru-RU"/>
            </a:p>
          </p:txBody>
        </p:sp>
        <p:sp>
          <p:nvSpPr>
            <p:cNvPr id="91156" name="Line 20"/>
            <p:cNvSpPr>
              <a:spLocks noChangeShapeType="1"/>
            </p:cNvSpPr>
            <p:nvPr/>
          </p:nvSpPr>
          <p:spPr bwMode="auto">
            <a:xfrm flipH="1">
              <a:off x="3744" y="4752"/>
              <a:ext cx="576" cy="0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uk-UA">
                <a:latin typeface="Arial" charset="0"/>
              </a:endParaRPr>
            </a:p>
          </p:txBody>
        </p:sp>
        <p:sp>
          <p:nvSpPr>
            <p:cNvPr id="91157" name="Line 21"/>
            <p:cNvSpPr>
              <a:spLocks noChangeShapeType="1"/>
            </p:cNvSpPr>
            <p:nvPr/>
          </p:nvSpPr>
          <p:spPr bwMode="auto">
            <a:xfrm>
              <a:off x="3744" y="4752"/>
              <a:ext cx="0" cy="864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>
                <a:defRPr/>
              </a:pPr>
              <a:endParaRPr lang="uk-UA">
                <a:latin typeface="Arial" charset="0"/>
              </a:endParaRPr>
            </a:p>
          </p:txBody>
        </p:sp>
        <p:sp>
          <p:nvSpPr>
            <p:cNvPr id="91158" name="Line 22"/>
            <p:cNvSpPr>
              <a:spLocks noChangeShapeType="1"/>
            </p:cNvSpPr>
            <p:nvPr/>
          </p:nvSpPr>
          <p:spPr bwMode="auto">
            <a:xfrm flipH="1">
              <a:off x="7920" y="4752"/>
              <a:ext cx="576" cy="0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uk-UA">
                <a:latin typeface="Arial" charset="0"/>
              </a:endParaRPr>
            </a:p>
          </p:txBody>
        </p:sp>
        <p:sp>
          <p:nvSpPr>
            <p:cNvPr id="91159" name="Line 23"/>
            <p:cNvSpPr>
              <a:spLocks noChangeShapeType="1"/>
            </p:cNvSpPr>
            <p:nvPr/>
          </p:nvSpPr>
          <p:spPr bwMode="auto">
            <a:xfrm>
              <a:off x="8496" y="4752"/>
              <a:ext cx="0" cy="864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>
                <a:defRPr/>
              </a:pPr>
              <a:endParaRPr lang="uk-UA">
                <a:latin typeface="Arial" charset="0"/>
              </a:endParaRPr>
            </a:p>
          </p:txBody>
        </p:sp>
        <p:sp>
          <p:nvSpPr>
            <p:cNvPr id="91160" name="Line 24"/>
            <p:cNvSpPr>
              <a:spLocks noChangeShapeType="1"/>
            </p:cNvSpPr>
            <p:nvPr/>
          </p:nvSpPr>
          <p:spPr bwMode="auto">
            <a:xfrm>
              <a:off x="3744" y="6336"/>
              <a:ext cx="0" cy="144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uk-UA">
                <a:latin typeface="Arial" charset="0"/>
              </a:endParaRPr>
            </a:p>
          </p:txBody>
        </p:sp>
        <p:sp>
          <p:nvSpPr>
            <p:cNvPr id="91161" name="Line 25"/>
            <p:cNvSpPr>
              <a:spLocks noChangeShapeType="1"/>
            </p:cNvSpPr>
            <p:nvPr/>
          </p:nvSpPr>
          <p:spPr bwMode="auto">
            <a:xfrm flipH="1">
              <a:off x="1872" y="6480"/>
              <a:ext cx="1872" cy="0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uk-UA">
                <a:latin typeface="Arial" charset="0"/>
              </a:endParaRPr>
            </a:p>
          </p:txBody>
        </p:sp>
        <p:sp>
          <p:nvSpPr>
            <p:cNvPr id="91162" name="Line 26"/>
            <p:cNvSpPr>
              <a:spLocks noChangeShapeType="1"/>
            </p:cNvSpPr>
            <p:nvPr/>
          </p:nvSpPr>
          <p:spPr bwMode="auto">
            <a:xfrm>
              <a:off x="3744" y="6480"/>
              <a:ext cx="3600" cy="0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uk-UA">
                <a:latin typeface="Arial" charset="0"/>
              </a:endParaRPr>
            </a:p>
          </p:txBody>
        </p:sp>
        <p:sp>
          <p:nvSpPr>
            <p:cNvPr id="91163" name="Line 27"/>
            <p:cNvSpPr>
              <a:spLocks noChangeShapeType="1"/>
            </p:cNvSpPr>
            <p:nvPr/>
          </p:nvSpPr>
          <p:spPr bwMode="auto">
            <a:xfrm>
              <a:off x="9216" y="6336"/>
              <a:ext cx="0" cy="144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uk-UA">
                <a:latin typeface="Arial" charset="0"/>
              </a:endParaRPr>
            </a:p>
          </p:txBody>
        </p:sp>
        <p:sp>
          <p:nvSpPr>
            <p:cNvPr id="91164" name="Line 28"/>
            <p:cNvSpPr>
              <a:spLocks noChangeShapeType="1"/>
            </p:cNvSpPr>
            <p:nvPr/>
          </p:nvSpPr>
          <p:spPr bwMode="auto">
            <a:xfrm flipH="1">
              <a:off x="8208" y="6480"/>
              <a:ext cx="1008" cy="0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uk-UA">
                <a:latin typeface="Arial" charset="0"/>
              </a:endParaRPr>
            </a:p>
          </p:txBody>
        </p:sp>
        <p:sp>
          <p:nvSpPr>
            <p:cNvPr id="91165" name="Line 29"/>
            <p:cNvSpPr>
              <a:spLocks noChangeShapeType="1"/>
            </p:cNvSpPr>
            <p:nvPr/>
          </p:nvSpPr>
          <p:spPr bwMode="auto">
            <a:xfrm>
              <a:off x="9216" y="6480"/>
              <a:ext cx="1872" cy="0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uk-UA">
                <a:latin typeface="Arial" charset="0"/>
              </a:endParaRPr>
            </a:p>
          </p:txBody>
        </p:sp>
        <p:sp>
          <p:nvSpPr>
            <p:cNvPr id="91166" name="Line 30"/>
            <p:cNvSpPr>
              <a:spLocks noChangeShapeType="1"/>
            </p:cNvSpPr>
            <p:nvPr/>
          </p:nvSpPr>
          <p:spPr bwMode="auto">
            <a:xfrm>
              <a:off x="1872" y="6480"/>
              <a:ext cx="0" cy="288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>
                <a:defRPr/>
              </a:pPr>
              <a:endParaRPr lang="uk-UA">
                <a:latin typeface="Arial" charset="0"/>
              </a:endParaRPr>
            </a:p>
          </p:txBody>
        </p:sp>
        <p:sp>
          <p:nvSpPr>
            <p:cNvPr id="91167" name="Line 31"/>
            <p:cNvSpPr>
              <a:spLocks noChangeShapeType="1"/>
            </p:cNvSpPr>
            <p:nvPr/>
          </p:nvSpPr>
          <p:spPr bwMode="auto">
            <a:xfrm>
              <a:off x="2448" y="6480"/>
              <a:ext cx="0" cy="288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>
                <a:defRPr/>
              </a:pPr>
              <a:endParaRPr lang="uk-UA">
                <a:latin typeface="Arial" charset="0"/>
              </a:endParaRPr>
            </a:p>
          </p:txBody>
        </p:sp>
        <p:sp>
          <p:nvSpPr>
            <p:cNvPr id="91168" name="Line 32"/>
            <p:cNvSpPr>
              <a:spLocks noChangeShapeType="1"/>
            </p:cNvSpPr>
            <p:nvPr/>
          </p:nvSpPr>
          <p:spPr bwMode="auto">
            <a:xfrm>
              <a:off x="3168" y="6480"/>
              <a:ext cx="0" cy="288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>
                <a:defRPr/>
              </a:pPr>
              <a:endParaRPr lang="uk-UA">
                <a:latin typeface="Arial" charset="0"/>
              </a:endParaRPr>
            </a:p>
          </p:txBody>
        </p:sp>
        <p:sp>
          <p:nvSpPr>
            <p:cNvPr id="91169" name="Line 33"/>
            <p:cNvSpPr>
              <a:spLocks noChangeShapeType="1"/>
            </p:cNvSpPr>
            <p:nvPr/>
          </p:nvSpPr>
          <p:spPr bwMode="auto">
            <a:xfrm>
              <a:off x="4032" y="6480"/>
              <a:ext cx="0" cy="288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>
                <a:defRPr/>
              </a:pPr>
              <a:endParaRPr lang="uk-UA">
                <a:latin typeface="Arial" charset="0"/>
              </a:endParaRPr>
            </a:p>
          </p:txBody>
        </p:sp>
        <p:sp>
          <p:nvSpPr>
            <p:cNvPr id="91170" name="Line 34"/>
            <p:cNvSpPr>
              <a:spLocks noChangeShapeType="1"/>
            </p:cNvSpPr>
            <p:nvPr/>
          </p:nvSpPr>
          <p:spPr bwMode="auto">
            <a:xfrm>
              <a:off x="5040" y="6480"/>
              <a:ext cx="0" cy="288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>
                <a:defRPr/>
              </a:pPr>
              <a:endParaRPr lang="uk-UA">
                <a:latin typeface="Arial" charset="0"/>
              </a:endParaRPr>
            </a:p>
          </p:txBody>
        </p:sp>
        <p:sp>
          <p:nvSpPr>
            <p:cNvPr id="91171" name="Line 35"/>
            <p:cNvSpPr>
              <a:spLocks noChangeShapeType="1"/>
            </p:cNvSpPr>
            <p:nvPr/>
          </p:nvSpPr>
          <p:spPr bwMode="auto">
            <a:xfrm>
              <a:off x="5760" y="6480"/>
              <a:ext cx="0" cy="288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>
                <a:defRPr/>
              </a:pPr>
              <a:endParaRPr lang="uk-UA">
                <a:latin typeface="Arial" charset="0"/>
              </a:endParaRPr>
            </a:p>
          </p:txBody>
        </p:sp>
        <p:sp>
          <p:nvSpPr>
            <p:cNvPr id="91172" name="Line 36"/>
            <p:cNvSpPr>
              <a:spLocks noChangeShapeType="1"/>
            </p:cNvSpPr>
            <p:nvPr/>
          </p:nvSpPr>
          <p:spPr bwMode="auto">
            <a:xfrm>
              <a:off x="6480" y="6480"/>
              <a:ext cx="0" cy="288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>
                <a:defRPr/>
              </a:pPr>
              <a:endParaRPr lang="uk-UA">
                <a:latin typeface="Arial" charset="0"/>
              </a:endParaRPr>
            </a:p>
          </p:txBody>
        </p:sp>
        <p:sp>
          <p:nvSpPr>
            <p:cNvPr id="91173" name="Line 37"/>
            <p:cNvSpPr>
              <a:spLocks noChangeShapeType="1"/>
            </p:cNvSpPr>
            <p:nvPr/>
          </p:nvSpPr>
          <p:spPr bwMode="auto">
            <a:xfrm>
              <a:off x="7344" y="6480"/>
              <a:ext cx="0" cy="288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>
                <a:defRPr/>
              </a:pPr>
              <a:endParaRPr lang="uk-UA">
                <a:latin typeface="Arial" charset="0"/>
              </a:endParaRPr>
            </a:p>
          </p:txBody>
        </p:sp>
        <p:sp>
          <p:nvSpPr>
            <p:cNvPr id="91174" name="Line 38"/>
            <p:cNvSpPr>
              <a:spLocks noChangeShapeType="1"/>
            </p:cNvSpPr>
            <p:nvPr/>
          </p:nvSpPr>
          <p:spPr bwMode="auto">
            <a:xfrm>
              <a:off x="8208" y="6480"/>
              <a:ext cx="0" cy="288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>
                <a:defRPr/>
              </a:pPr>
              <a:endParaRPr lang="uk-UA">
                <a:latin typeface="Arial" charset="0"/>
              </a:endParaRPr>
            </a:p>
          </p:txBody>
        </p:sp>
        <p:sp>
          <p:nvSpPr>
            <p:cNvPr id="91175" name="Line 39"/>
            <p:cNvSpPr>
              <a:spLocks noChangeShapeType="1"/>
            </p:cNvSpPr>
            <p:nvPr/>
          </p:nvSpPr>
          <p:spPr bwMode="auto">
            <a:xfrm>
              <a:off x="8928" y="6480"/>
              <a:ext cx="0" cy="288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>
                <a:defRPr/>
              </a:pPr>
              <a:endParaRPr lang="uk-UA">
                <a:latin typeface="Arial" charset="0"/>
              </a:endParaRPr>
            </a:p>
          </p:txBody>
        </p:sp>
        <p:sp>
          <p:nvSpPr>
            <p:cNvPr id="91176" name="Line 40"/>
            <p:cNvSpPr>
              <a:spLocks noChangeShapeType="1"/>
            </p:cNvSpPr>
            <p:nvPr/>
          </p:nvSpPr>
          <p:spPr bwMode="auto">
            <a:xfrm>
              <a:off x="9648" y="6480"/>
              <a:ext cx="0" cy="288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>
                <a:defRPr/>
              </a:pPr>
              <a:endParaRPr lang="uk-UA">
                <a:latin typeface="Arial" charset="0"/>
              </a:endParaRPr>
            </a:p>
          </p:txBody>
        </p:sp>
        <p:sp>
          <p:nvSpPr>
            <p:cNvPr id="91177" name="Line 41"/>
            <p:cNvSpPr>
              <a:spLocks noChangeShapeType="1"/>
            </p:cNvSpPr>
            <p:nvPr/>
          </p:nvSpPr>
          <p:spPr bwMode="auto">
            <a:xfrm>
              <a:off x="10368" y="6480"/>
              <a:ext cx="0" cy="288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>
                <a:defRPr/>
              </a:pPr>
              <a:endParaRPr lang="uk-UA">
                <a:latin typeface="Arial" charset="0"/>
              </a:endParaRPr>
            </a:p>
          </p:txBody>
        </p:sp>
        <p:sp>
          <p:nvSpPr>
            <p:cNvPr id="91178" name="Line 42"/>
            <p:cNvSpPr>
              <a:spLocks noChangeShapeType="1"/>
            </p:cNvSpPr>
            <p:nvPr/>
          </p:nvSpPr>
          <p:spPr bwMode="auto">
            <a:xfrm>
              <a:off x="11088" y="6480"/>
              <a:ext cx="0" cy="288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>
                <a:defRPr/>
              </a:pPr>
              <a:endParaRPr lang="uk-UA">
                <a:latin typeface="Arial" charset="0"/>
              </a:endParaRPr>
            </a:p>
          </p:txBody>
        </p:sp>
      </p:grp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AutoShap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7848600" cy="1066800"/>
          </a:xfrm>
          <a:solidFill>
            <a:schemeClr val="folHlink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uk-UA" sz="6600" i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-52"/>
              </a:rPr>
              <a:t>ЛЕКЦІЯ 1</a:t>
            </a:r>
            <a:endParaRPr lang="ru-RU" sz="6600" i="1" smtClean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233475" name="AutoShape 3"/>
          <p:cNvSpPr>
            <a:spLocks noChangeArrowheads="1"/>
          </p:cNvSpPr>
          <p:nvPr/>
        </p:nvSpPr>
        <p:spPr bwMode="auto">
          <a:xfrm>
            <a:off x="838200" y="549275"/>
            <a:ext cx="8153400" cy="1355725"/>
          </a:xfrm>
          <a:prstGeom prst="roundRect">
            <a:avLst>
              <a:gd name="adj" fmla="val 21667"/>
            </a:avLst>
          </a:prstGeom>
          <a:solidFill>
            <a:schemeClr val="folHlink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anchor="b"/>
          <a:lstStyle/>
          <a:p>
            <a:pPr algn="ctr">
              <a:lnSpc>
                <a:spcPct val="90000"/>
              </a:lnSpc>
              <a:defRPr/>
            </a:pPr>
            <a:r>
              <a:rPr lang="uk-UA" sz="2400" b="1" dirty="0">
                <a:latin typeface="Arial" charset="0"/>
              </a:rPr>
              <a:t>Структура регіональної економічної політики складається з наступних елементів:</a:t>
            </a:r>
            <a:endParaRPr lang="ru-RU" sz="2400" dirty="0">
              <a:latin typeface="Arial" charset="0"/>
            </a:endParaRPr>
          </a:p>
          <a:p>
            <a:pPr algn="ctr">
              <a:lnSpc>
                <a:spcPct val="90000"/>
              </a:lnSpc>
              <a:defRPr/>
            </a:pPr>
            <a:endParaRPr lang="ru-RU" sz="2400" b="1" i="1" dirty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990600" y="2286000"/>
            <a:ext cx="7924800" cy="4343400"/>
          </a:xfrm>
          <a:noFill/>
        </p:spPr>
        <p:txBody>
          <a:bodyPr/>
          <a:lstStyle/>
          <a:p>
            <a:pPr marL="0" indent="0" algn="just" eaLnBrk="1" hangingPunct="1">
              <a:lnSpc>
                <a:spcPct val="90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uk-UA" altLang="ru-RU" b="1" smtClean="0">
                <a:solidFill>
                  <a:srgbClr val="000000"/>
                </a:solidFill>
              </a:rPr>
              <a:t> </a:t>
            </a:r>
            <a:endParaRPr lang="uk-UA" altLang="ru-RU" sz="2400" b="1" smtClean="0">
              <a:solidFill>
                <a:srgbClr val="000000"/>
              </a:solidFill>
            </a:endParaRPr>
          </a:p>
        </p:txBody>
      </p:sp>
      <p:sp>
        <p:nvSpPr>
          <p:cNvPr id="56325" name="Rectangle 5"/>
          <p:cNvSpPr>
            <a:spLocks noChangeArrowheads="1"/>
          </p:cNvSpPr>
          <p:nvPr/>
        </p:nvSpPr>
        <p:spPr bwMode="auto">
          <a:xfrm>
            <a:off x="323850" y="2060575"/>
            <a:ext cx="8569325" cy="41354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50850" eaLnBrk="0" hangingPunct="0">
              <a:tabLst>
                <a:tab pos="6302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6302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6302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6302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6302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buFontTx/>
              <a:buChar char="•"/>
            </a:pPr>
            <a:r>
              <a:rPr lang="uk-UA" altLang="ru-RU" sz="2400">
                <a:cs typeface="Times New Roman" panose="02020603050405020304" pitchFamily="18" charset="0"/>
              </a:rPr>
              <a:t>аналіз ситуації в економічному розвитку регіону, в тому числі стан діючого законодавства, що регламентує основні напрямки економічного розвитку регіону, а також виявлення позитивних тенденцій у цьому розвитку;</a:t>
            </a:r>
            <a:endParaRPr lang="ru-RU" altLang="ru-RU" sz="2400"/>
          </a:p>
          <a:p>
            <a:pPr algn="just">
              <a:buFontTx/>
              <a:buChar char="•"/>
            </a:pPr>
            <a:r>
              <a:rPr lang="uk-UA" altLang="ru-RU" sz="2400">
                <a:cs typeface="Times New Roman" panose="02020603050405020304" pitchFamily="18" charset="0"/>
              </a:rPr>
              <a:t>визначення ключових проблем регіонального економічного розвитку, що вимагають поетапного вирішення;</a:t>
            </a:r>
            <a:endParaRPr lang="ru-RU" altLang="ru-RU" sz="2400"/>
          </a:p>
          <a:p>
            <a:pPr algn="just">
              <a:buFontTx/>
              <a:buChar char="•"/>
            </a:pPr>
            <a:r>
              <a:rPr lang="uk-UA" altLang="ru-RU" sz="2400">
                <a:cs typeface="Times New Roman" panose="02020603050405020304" pitchFamily="18" charset="0"/>
              </a:rPr>
              <a:t>формулювання головної мети регіональної економічної політики, основних цілей, реалізація яких сприяє досягненню головної мети, а також постановка конкретних завдань;</a:t>
            </a:r>
            <a:endParaRPr lang="ru-RU" altLang="ru-RU" sz="240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AutoShap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7848600" cy="1066800"/>
          </a:xfrm>
          <a:solidFill>
            <a:schemeClr val="folHlink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uk-UA" sz="6600" i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-52"/>
              </a:rPr>
              <a:t>ЛЕКЦІЯ 1</a:t>
            </a:r>
            <a:endParaRPr lang="ru-RU" sz="6600" i="1" smtClean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233475" name="AutoShape 3"/>
          <p:cNvSpPr>
            <a:spLocks noChangeArrowheads="1"/>
          </p:cNvSpPr>
          <p:nvPr/>
        </p:nvSpPr>
        <p:spPr bwMode="auto">
          <a:xfrm>
            <a:off x="838200" y="549275"/>
            <a:ext cx="8153400" cy="1355725"/>
          </a:xfrm>
          <a:prstGeom prst="roundRect">
            <a:avLst>
              <a:gd name="adj" fmla="val 21667"/>
            </a:avLst>
          </a:prstGeom>
          <a:solidFill>
            <a:schemeClr val="folHlink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anchor="b"/>
          <a:lstStyle/>
          <a:p>
            <a:pPr algn="ctr">
              <a:lnSpc>
                <a:spcPct val="90000"/>
              </a:lnSpc>
              <a:defRPr/>
            </a:pPr>
            <a:r>
              <a:rPr lang="uk-UA" sz="2400" b="1" dirty="0">
                <a:latin typeface="Arial" charset="0"/>
              </a:rPr>
              <a:t>Структура регіональної економічної політики складається з наступних елементів:</a:t>
            </a:r>
            <a:endParaRPr lang="ru-RU" sz="2400" dirty="0">
              <a:latin typeface="Arial" charset="0"/>
            </a:endParaRPr>
          </a:p>
          <a:p>
            <a:pPr algn="ctr">
              <a:lnSpc>
                <a:spcPct val="90000"/>
              </a:lnSpc>
              <a:defRPr/>
            </a:pPr>
            <a:endParaRPr lang="ru-RU" sz="2400" b="1" i="1" dirty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990600" y="2286000"/>
            <a:ext cx="7924800" cy="4343400"/>
          </a:xfrm>
          <a:noFill/>
        </p:spPr>
        <p:txBody>
          <a:bodyPr/>
          <a:lstStyle/>
          <a:p>
            <a:pPr marL="0" indent="0" algn="just" eaLnBrk="1" hangingPunct="1">
              <a:lnSpc>
                <a:spcPct val="90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uk-UA" altLang="ru-RU" b="1" smtClean="0">
                <a:solidFill>
                  <a:srgbClr val="000000"/>
                </a:solidFill>
              </a:rPr>
              <a:t> </a:t>
            </a:r>
            <a:endParaRPr lang="uk-UA" altLang="ru-RU" sz="2400" b="1" smtClean="0">
              <a:solidFill>
                <a:srgbClr val="000000"/>
              </a:solidFill>
            </a:endParaRPr>
          </a:p>
        </p:txBody>
      </p:sp>
      <p:sp>
        <p:nvSpPr>
          <p:cNvPr id="57349" name="Rectangle 5"/>
          <p:cNvSpPr>
            <a:spLocks noChangeArrowheads="1"/>
          </p:cNvSpPr>
          <p:nvPr/>
        </p:nvSpPr>
        <p:spPr bwMode="auto">
          <a:xfrm>
            <a:off x="250825" y="2305050"/>
            <a:ext cx="8569325" cy="37846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50850" eaLnBrk="0" hangingPunct="0">
              <a:tabLst>
                <a:tab pos="6302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6302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6302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6302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6302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buFontTx/>
              <a:buChar char="•"/>
            </a:pPr>
            <a:r>
              <a:rPr lang="uk-UA" altLang="ru-RU" sz="2400">
                <a:cs typeface="Times New Roman" panose="02020603050405020304" pitchFamily="18" charset="0"/>
              </a:rPr>
              <a:t>розробка критеріїв досягнення головної і основних цілей;</a:t>
            </a:r>
            <a:endParaRPr lang="ru-RU" altLang="ru-RU" sz="2400"/>
          </a:p>
          <a:p>
            <a:pPr algn="just">
              <a:buFontTx/>
              <a:buChar char="•"/>
            </a:pPr>
            <a:r>
              <a:rPr lang="uk-UA" altLang="ru-RU" sz="2400">
                <a:cs typeface="Times New Roman" panose="02020603050405020304" pitchFamily="18" charset="0"/>
              </a:rPr>
              <a:t>характеристика ризиків, пов'язаних з реалізацією намічених цілей і поставлених завдань регіональної економічної політики;</a:t>
            </a:r>
            <a:endParaRPr lang="ru-RU" altLang="ru-RU" sz="2400"/>
          </a:p>
          <a:p>
            <a:pPr algn="just">
              <a:buFontTx/>
              <a:buChar char="•"/>
            </a:pPr>
            <a:r>
              <a:rPr lang="uk-UA" altLang="ru-RU" sz="2400">
                <a:cs typeface="Times New Roman" panose="02020603050405020304" pitchFamily="18" charset="0"/>
              </a:rPr>
              <a:t>розробка заходів, спрямованих на створення сприятливих умов реалізації регіональної економічної політики;</a:t>
            </a:r>
            <a:endParaRPr lang="ru-RU" altLang="ru-RU" sz="2400"/>
          </a:p>
          <a:p>
            <a:pPr algn="just">
              <a:buFontTx/>
              <a:buChar char="•"/>
            </a:pPr>
            <a:r>
              <a:rPr lang="uk-UA" altLang="ru-RU" sz="2400">
                <a:cs typeface="Times New Roman" panose="02020603050405020304" pitchFamily="18" charset="0"/>
              </a:rPr>
              <a:t>формування ресурсного забезпечення реалізації напрямків регіональної економічної політики.</a:t>
            </a:r>
            <a:endParaRPr lang="uk-UA" altLang="ru-RU" sz="240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AutoShap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7848600" cy="1066800"/>
          </a:xfrm>
          <a:solidFill>
            <a:schemeClr val="folHlink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uk-UA" sz="6600" i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-52"/>
              </a:rPr>
              <a:t>ЛЕКЦІЯ 1</a:t>
            </a:r>
            <a:endParaRPr lang="ru-RU" sz="6600" i="1" smtClean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234499" name="AutoShape 3"/>
          <p:cNvSpPr>
            <a:spLocks noChangeArrowheads="1"/>
          </p:cNvSpPr>
          <p:nvPr/>
        </p:nvSpPr>
        <p:spPr bwMode="auto">
          <a:xfrm>
            <a:off x="838200" y="0"/>
            <a:ext cx="8153400" cy="1905000"/>
          </a:xfrm>
          <a:prstGeom prst="roundRect">
            <a:avLst>
              <a:gd name="adj" fmla="val 21667"/>
            </a:avLst>
          </a:prstGeom>
          <a:solidFill>
            <a:schemeClr val="folHlink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anchor="b"/>
          <a:lstStyle/>
          <a:p>
            <a:pPr algn="ctr">
              <a:lnSpc>
                <a:spcPct val="90000"/>
              </a:lnSpc>
              <a:defRPr/>
            </a:pPr>
            <a:r>
              <a:rPr lang="uk-UA" sz="2400" b="1" dirty="0">
                <a:latin typeface="Arial" charset="0"/>
              </a:rPr>
              <a:t>Регіональна економічна і соціальна політики тісно зв'язані одна з одною, тому в основі змісту структурних елементів регіональної політики лежать такі показники:</a:t>
            </a:r>
            <a:endParaRPr lang="ru-RU" sz="2400" dirty="0">
              <a:latin typeface="Arial" charset="0"/>
            </a:endParaRPr>
          </a:p>
          <a:p>
            <a:pPr algn="ctr">
              <a:lnSpc>
                <a:spcPct val="90000"/>
              </a:lnSpc>
              <a:defRPr/>
            </a:pPr>
            <a:endParaRPr lang="ru-RU" sz="2400" b="1" i="1" dirty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68313" y="2133600"/>
            <a:ext cx="8523287" cy="4391025"/>
          </a:xfrm>
          <a:solidFill>
            <a:schemeClr val="bg1"/>
          </a:solidFill>
        </p:spPr>
        <p:txBody>
          <a:bodyPr/>
          <a:lstStyle/>
          <a:p>
            <a:pPr>
              <a:defRPr/>
            </a:pPr>
            <a:r>
              <a:rPr lang="uk-UA" sz="2400" dirty="0" smtClean="0"/>
              <a:t>валова додана вартість, створена в регіоні за певний період часу, як правило за рік; валова додана вартість у розрахунку на душу населення регіону;</a:t>
            </a:r>
            <a:endParaRPr lang="ru-RU" sz="2400" dirty="0" smtClean="0"/>
          </a:p>
          <a:p>
            <a:pPr>
              <a:defRPr/>
            </a:pPr>
            <a:r>
              <a:rPr lang="uk-UA" sz="2400" dirty="0" smtClean="0"/>
              <a:t>обсяг продукції та послуг промисловості, сільського господарства і будівництва, який вироблений в регіоні і рівень їх споживання;</a:t>
            </a:r>
            <a:endParaRPr lang="ru-RU" sz="2400" dirty="0" smtClean="0"/>
          </a:p>
          <a:p>
            <a:pPr>
              <a:defRPr/>
            </a:pPr>
            <a:r>
              <a:rPr lang="uk-UA" sz="2400" dirty="0" smtClean="0"/>
              <a:t>виробництво та споживання товарів народного споживання в регіоні;</a:t>
            </a:r>
            <a:endParaRPr lang="ru-RU" sz="2400" dirty="0" smtClean="0"/>
          </a:p>
          <a:p>
            <a:pPr>
              <a:defRPr/>
            </a:pPr>
            <a:r>
              <a:rPr lang="uk-UA" sz="2400" dirty="0" smtClean="0"/>
              <a:t>обсяг інвестицій в основний капітал і обсяг освоєних інвестицій у регіоні;</a:t>
            </a:r>
            <a:endParaRPr lang="ru-RU" sz="2400" dirty="0" smtClean="0"/>
          </a:p>
          <a:p>
            <a:pPr>
              <a:defRPr/>
            </a:pPr>
            <a:r>
              <a:rPr lang="uk-UA" sz="2400" dirty="0" smtClean="0"/>
              <a:t>обсяг іноземних інвестицій і їх освоєння в регіоні;</a:t>
            </a:r>
            <a:endParaRPr lang="ru-RU" sz="2400" dirty="0" smtClean="0"/>
          </a:p>
          <a:p>
            <a:pPr marL="0" indent="0" algn="just" eaLnBrk="1" hangingPunct="1">
              <a:spcBef>
                <a:spcPct val="30000"/>
              </a:spcBef>
              <a:buFont typeface="Wingdings" panose="05000000000000000000" pitchFamily="2" charset="2"/>
              <a:buNone/>
              <a:defRPr/>
            </a:pPr>
            <a:endParaRPr lang="uk-UA" sz="2400" b="1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AutoShap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7848600" cy="1066800"/>
          </a:xfrm>
          <a:solidFill>
            <a:schemeClr val="folHlink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uk-UA" sz="6600" i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-52"/>
              </a:rPr>
              <a:t>ЛЕКЦІЯ 1</a:t>
            </a:r>
            <a:endParaRPr lang="ru-RU" sz="6600" i="1" smtClean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234499" name="AutoShape 3"/>
          <p:cNvSpPr>
            <a:spLocks noChangeArrowheads="1"/>
          </p:cNvSpPr>
          <p:nvPr/>
        </p:nvSpPr>
        <p:spPr bwMode="auto">
          <a:xfrm>
            <a:off x="838200" y="0"/>
            <a:ext cx="8153400" cy="1905000"/>
          </a:xfrm>
          <a:prstGeom prst="roundRect">
            <a:avLst>
              <a:gd name="adj" fmla="val 21667"/>
            </a:avLst>
          </a:prstGeom>
          <a:solidFill>
            <a:schemeClr val="folHlink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anchor="b"/>
          <a:lstStyle/>
          <a:p>
            <a:pPr algn="ctr">
              <a:lnSpc>
                <a:spcPct val="90000"/>
              </a:lnSpc>
              <a:defRPr/>
            </a:pPr>
            <a:r>
              <a:rPr lang="uk-UA" sz="2400" b="1" dirty="0">
                <a:latin typeface="Arial" charset="0"/>
              </a:rPr>
              <a:t>Регіональна економічна і соціальна політики тісно зв'язані одна з одною, тому в основі змісту структурних елементів регіональної політики лежать такі показники:</a:t>
            </a:r>
            <a:endParaRPr lang="ru-RU" sz="2400" dirty="0">
              <a:latin typeface="Arial" charset="0"/>
            </a:endParaRPr>
          </a:p>
          <a:p>
            <a:pPr algn="ctr">
              <a:lnSpc>
                <a:spcPct val="90000"/>
              </a:lnSpc>
              <a:defRPr/>
            </a:pPr>
            <a:endParaRPr lang="ru-RU" sz="2400" b="1" i="1" dirty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68313" y="2133600"/>
            <a:ext cx="8523287" cy="4724400"/>
          </a:xfrm>
          <a:solidFill>
            <a:schemeClr val="bg1"/>
          </a:solidFill>
        </p:spPr>
        <p:txBody>
          <a:bodyPr/>
          <a:lstStyle/>
          <a:p>
            <a:pPr>
              <a:defRPr/>
            </a:pPr>
            <a:r>
              <a:rPr lang="uk-UA" sz="2400" dirty="0" smtClean="0"/>
              <a:t>кількість створених нових робочих місць (при збереженні діючих);</a:t>
            </a:r>
            <a:endParaRPr lang="ru-RU" sz="2400" dirty="0" smtClean="0"/>
          </a:p>
          <a:p>
            <a:pPr>
              <a:defRPr/>
            </a:pPr>
            <a:r>
              <a:rPr lang="uk-UA" sz="2400" dirty="0" smtClean="0"/>
              <a:t>податки й збори, що мобілізуються в бюджети всіх рівнів на території регіону;</a:t>
            </a:r>
            <a:endParaRPr lang="ru-RU" sz="2400" dirty="0" smtClean="0"/>
          </a:p>
          <a:p>
            <a:pPr>
              <a:defRPr/>
            </a:pPr>
            <a:r>
              <a:rPr lang="uk-UA" sz="2400" dirty="0" smtClean="0"/>
              <a:t>індекс споживчих цін, що характеризує динаміку загального рівня цін;</a:t>
            </a:r>
            <a:endParaRPr lang="ru-RU" sz="2400" dirty="0" smtClean="0"/>
          </a:p>
          <a:p>
            <a:pPr>
              <a:defRPr/>
            </a:pPr>
            <a:r>
              <a:rPr lang="uk-UA" sz="2400" dirty="0" smtClean="0"/>
              <a:t>середньомісячна заробітна плата (реальна й номінальна) працівників, зайнятих у галузях економіки регіону, а також структура доходів населення регіону;</a:t>
            </a:r>
            <a:endParaRPr lang="ru-RU" sz="2400" dirty="0" smtClean="0"/>
          </a:p>
          <a:p>
            <a:pPr>
              <a:defRPr/>
            </a:pPr>
            <a:r>
              <a:rPr lang="uk-UA" sz="2400" dirty="0" smtClean="0"/>
              <a:t>рівень безробіття в регіоні, що відображує ситуацію на ринку праці.</a:t>
            </a:r>
            <a:endParaRPr lang="ru-RU" sz="2400" dirty="0" smtClean="0"/>
          </a:p>
          <a:p>
            <a:pPr>
              <a:defRPr/>
            </a:pPr>
            <a:endParaRPr lang="ru-RU" sz="2400" dirty="0" smtClean="0"/>
          </a:p>
          <a:p>
            <a:pPr marL="0" indent="0" algn="just" eaLnBrk="1" hangingPunct="1">
              <a:spcBef>
                <a:spcPct val="30000"/>
              </a:spcBef>
              <a:buFont typeface="Wingdings" panose="05000000000000000000" pitchFamily="2" charset="2"/>
              <a:buNone/>
              <a:defRPr/>
            </a:pPr>
            <a:endParaRPr lang="uk-UA" sz="2400" b="1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AutoShap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7848600" cy="1066800"/>
          </a:xfrm>
          <a:solidFill>
            <a:schemeClr val="folHlink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uk-UA" sz="6600" i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-52"/>
              </a:rPr>
              <a:t>ЛЕКЦІЯ 1</a:t>
            </a:r>
            <a:endParaRPr lang="ru-RU" sz="6600" i="1" smtClean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235523" name="AutoShape 3"/>
          <p:cNvSpPr>
            <a:spLocks noChangeArrowheads="1"/>
          </p:cNvSpPr>
          <p:nvPr/>
        </p:nvSpPr>
        <p:spPr bwMode="auto">
          <a:xfrm>
            <a:off x="838200" y="838200"/>
            <a:ext cx="8153400" cy="1066800"/>
          </a:xfrm>
          <a:prstGeom prst="roundRect">
            <a:avLst>
              <a:gd name="adj" fmla="val 21667"/>
            </a:avLst>
          </a:prstGeom>
          <a:solidFill>
            <a:schemeClr val="folHlink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anchor="b"/>
          <a:lstStyle/>
          <a:p>
            <a:pPr algn="ctr">
              <a:lnSpc>
                <a:spcPct val="90000"/>
              </a:lnSpc>
              <a:defRPr/>
            </a:pPr>
            <a:r>
              <a:rPr lang="uk-UA" sz="3600" b="1" dirty="0">
                <a:latin typeface="Arial" charset="0"/>
              </a:rPr>
              <a:t>Головною метою регіональної політики є</a:t>
            </a:r>
            <a:endParaRPr lang="ru-RU" sz="6600" b="1" i="1" dirty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900113" y="2492375"/>
            <a:ext cx="7862887" cy="3984625"/>
          </a:xfrm>
          <a:noFill/>
        </p:spPr>
        <p:txBody>
          <a:bodyPr/>
          <a:lstStyle/>
          <a:p>
            <a:pPr marL="0" indent="0" algn="just" eaLnBrk="1" hangingPunct="1"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uk-UA" altLang="ru-RU" b="1" smtClean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60421" name="Rectangle 6"/>
          <p:cNvSpPr>
            <a:spLocks noChangeArrowheads="1"/>
          </p:cNvSpPr>
          <p:nvPr/>
        </p:nvSpPr>
        <p:spPr bwMode="auto">
          <a:xfrm>
            <a:off x="323850" y="2632075"/>
            <a:ext cx="8496300" cy="23082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uk-UA" altLang="ru-RU" sz="2400">
                <a:cs typeface="Times New Roman" panose="02020603050405020304" pitchFamily="18" charset="0"/>
              </a:rPr>
              <a:t>створення умов для динамічного, збалансованого розвитку території і усунення регіональних диспропорцій. </a:t>
            </a:r>
            <a:r>
              <a:rPr lang="uk-UA" altLang="ru-RU" sz="2400" b="1">
                <a:cs typeface="Times New Roman" panose="02020603050405020304" pitchFamily="18" charset="0"/>
              </a:rPr>
              <a:t>Головною метою економічної регіональної політики є</a:t>
            </a:r>
            <a:r>
              <a:rPr lang="uk-UA" altLang="ru-RU" sz="2400">
                <a:cs typeface="Times New Roman" panose="02020603050405020304" pitchFamily="18" charset="0"/>
              </a:rPr>
              <a:t> раціональне використання сукупного ресурсного потенціалу регіону як основи підвищення його конкурентоздатності шляхом інноваційного розвитку.</a:t>
            </a:r>
            <a:endParaRPr lang="uk-UA" altLang="ru-RU" sz="240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AutoShap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7848600" cy="1066800"/>
          </a:xfrm>
          <a:solidFill>
            <a:schemeClr val="folHlink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uk-UA" sz="6600" i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-52"/>
              </a:rPr>
              <a:t>ЛЕКЦІЯ 1</a:t>
            </a:r>
            <a:endParaRPr lang="ru-RU" sz="6600" i="1" smtClean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61443" name="AutoShape 3"/>
          <p:cNvSpPr>
            <a:spLocks noChangeArrowheads="1"/>
          </p:cNvSpPr>
          <p:nvPr/>
        </p:nvSpPr>
        <p:spPr bwMode="auto">
          <a:xfrm>
            <a:off x="838200" y="549275"/>
            <a:ext cx="8153400" cy="1355725"/>
          </a:xfrm>
          <a:prstGeom prst="roundRect">
            <a:avLst>
              <a:gd name="adj" fmla="val 21667"/>
            </a:avLst>
          </a:prstGeom>
          <a:solidFill>
            <a:schemeClr val="folHlink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uk-UA" altLang="ru-RU" sz="2400" b="1"/>
              <a:t>На сучасному етапі розвитку України до пріоритетних завдань регіональної економічної політики слід віднести:</a:t>
            </a:r>
            <a:endParaRPr lang="ru-RU" altLang="ru-RU" sz="2400"/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68313" y="1916113"/>
            <a:ext cx="8294687" cy="4608512"/>
          </a:xfrm>
          <a:solidFill>
            <a:schemeClr val="bg1"/>
          </a:solidFill>
        </p:spPr>
        <p:txBody>
          <a:bodyPr/>
          <a:lstStyle/>
          <a:p>
            <a:pPr marL="0" indent="0" algn="just" eaLnBrk="1" hangingPunct="1">
              <a:spcBef>
                <a:spcPct val="30000"/>
              </a:spcBef>
              <a:defRPr/>
            </a:pPr>
            <a:r>
              <a:rPr lang="uk-UA" sz="2400" b="1" dirty="0" smtClean="0">
                <a:solidFill>
                  <a:srgbClr val="000000"/>
                </a:solidFill>
              </a:rPr>
              <a:t> </a:t>
            </a:r>
            <a:r>
              <a:rPr lang="uk-UA" sz="2400" dirty="0" smtClean="0"/>
              <a:t>оптимізацію структури господарства регіонів;</a:t>
            </a:r>
          </a:p>
          <a:p>
            <a:pPr marL="0" indent="0" algn="just" eaLnBrk="1" hangingPunct="1">
              <a:spcBef>
                <a:spcPct val="30000"/>
              </a:spcBef>
              <a:defRPr/>
            </a:pPr>
            <a:r>
              <a:rPr lang="uk-UA" sz="2400" dirty="0" smtClean="0"/>
              <a:t> об'єднання фінансових ресурсів регіональних бюджетів і бюджетів місцевого самоврядування;</a:t>
            </a:r>
          </a:p>
          <a:p>
            <a:pPr>
              <a:defRPr/>
            </a:pPr>
            <a:r>
              <a:rPr lang="uk-UA" sz="2400" dirty="0" smtClean="0"/>
              <a:t> розвиток міжрегіонального і міжнародного економічного співробітництва;</a:t>
            </a:r>
            <a:endParaRPr lang="ru-RU" sz="2400" dirty="0" smtClean="0"/>
          </a:p>
          <a:p>
            <a:pPr>
              <a:defRPr/>
            </a:pPr>
            <a:r>
              <a:rPr lang="uk-UA" sz="2400" dirty="0" smtClean="0"/>
              <a:t>розширення повноважень і посилення відповідальності за регіональний розвиток місцевих органів влади;</a:t>
            </a:r>
          </a:p>
          <a:p>
            <a:pPr>
              <a:defRPr/>
            </a:pPr>
            <a:r>
              <a:rPr lang="uk-UA" sz="2400" dirty="0" smtClean="0"/>
              <a:t>забезпечення розробки системної стратегії регіонального розвитку, що враховує регіональну специфіку.</a:t>
            </a:r>
            <a:endParaRPr lang="ru-RU" sz="2400" dirty="0" smtClean="0"/>
          </a:p>
          <a:p>
            <a:pPr>
              <a:defRPr/>
            </a:pPr>
            <a:endParaRPr lang="uk-UA" sz="2400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AutoShap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7848600" cy="1066800"/>
          </a:xfrm>
          <a:solidFill>
            <a:schemeClr val="folHlink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uk-UA" sz="6600" i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-52"/>
              </a:rPr>
              <a:t>ЛЕКЦІЯ 1</a:t>
            </a:r>
            <a:endParaRPr lang="ru-RU" sz="6600" i="1" smtClean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154627" name="AutoShape 3"/>
          <p:cNvSpPr>
            <a:spLocks noChangeArrowheads="1"/>
          </p:cNvSpPr>
          <p:nvPr/>
        </p:nvSpPr>
        <p:spPr bwMode="auto">
          <a:xfrm>
            <a:off x="900113" y="692150"/>
            <a:ext cx="8091487" cy="1212850"/>
          </a:xfrm>
          <a:prstGeom prst="roundRect">
            <a:avLst>
              <a:gd name="adj" fmla="val 21667"/>
            </a:avLst>
          </a:prstGeom>
          <a:solidFill>
            <a:schemeClr val="folHlink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anchor="b"/>
          <a:lstStyle/>
          <a:p>
            <a:pPr algn="ctr">
              <a:lnSpc>
                <a:spcPct val="90000"/>
              </a:lnSpc>
              <a:defRPr/>
            </a:pPr>
            <a:r>
              <a:rPr lang="uk-UA" sz="3200" b="1" dirty="0">
                <a:latin typeface="Arial" charset="0"/>
              </a:rPr>
              <a:t>Державна регіональна політика базується на</a:t>
            </a:r>
            <a:endParaRPr lang="ru-RU" sz="3200" b="1" i="1" dirty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990600" y="2286000"/>
            <a:ext cx="7924800" cy="4343400"/>
          </a:xfrm>
        </p:spPr>
        <p:txBody>
          <a:bodyPr/>
          <a:lstStyle/>
          <a:p>
            <a:pPr marL="0" indent="0" algn="just" eaLnBrk="1" hangingPunct="1">
              <a:lnSpc>
                <a:spcPct val="90000"/>
              </a:lnSpc>
              <a:spcBef>
                <a:spcPct val="30000"/>
              </a:spcBef>
              <a:buFont typeface="Wingdings" panose="05000000000000000000" pitchFamily="2" charset="2"/>
              <a:buNone/>
              <a:defRPr/>
            </a:pPr>
            <a:r>
              <a:rPr lang="uk-UA" sz="2400" b="1" dirty="0" smtClean="0"/>
              <a:t>здійсненні перерозподілу ресурсів для підтримки депресивних територій та розв’язання проблем, що за своїми масштабами є загальнодержавними.</a:t>
            </a:r>
            <a:endParaRPr lang="ru-RU" sz="2400" b="1" i="1" dirty="0" smtClean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  <a:p>
            <a:pPr marL="0" indent="0" algn="just" eaLnBrk="1" hangingPunct="1">
              <a:lnSpc>
                <a:spcPct val="90000"/>
              </a:lnSpc>
              <a:spcBef>
                <a:spcPct val="30000"/>
              </a:spcBef>
              <a:buFont typeface="Wingdings" panose="05000000000000000000" pitchFamily="2" charset="2"/>
              <a:buNone/>
              <a:defRPr/>
            </a:pPr>
            <a:endParaRPr lang="uk-UA" sz="2400" b="1" dirty="0" smtClean="0">
              <a:solidFill>
                <a:srgbClr val="000000"/>
              </a:solidFill>
            </a:endParaRPr>
          </a:p>
          <a:p>
            <a:pPr marL="0" indent="0" algn="just" eaLnBrk="1" hangingPunct="1">
              <a:lnSpc>
                <a:spcPct val="90000"/>
              </a:lnSpc>
              <a:spcBef>
                <a:spcPct val="30000"/>
              </a:spcBef>
              <a:buFont typeface="Wingdings" panose="05000000000000000000" pitchFamily="2" charset="2"/>
              <a:buNone/>
              <a:defRPr/>
            </a:pPr>
            <a:r>
              <a:rPr lang="uk-UA" sz="2400" b="1" dirty="0" smtClean="0"/>
              <a:t>Уряд гарантує стандарт якості життя, визначений для кожного громадянина незалежно від місця його проживання. Необхідна для цього державна підтримка має надаватися на основі чітких критеріїв визначення територій, що потребують підтримки.</a:t>
            </a:r>
            <a:endParaRPr lang="uk-UA" sz="2400" b="1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AutoShap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7848600" cy="1066800"/>
          </a:xfrm>
          <a:solidFill>
            <a:schemeClr val="folHlink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uk-UA" sz="6600" i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-52"/>
              </a:rPr>
              <a:t>ЛЕКЦІЯ 1</a:t>
            </a:r>
            <a:endParaRPr lang="ru-RU" sz="6600" i="1" smtClean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257027" name="AutoShape 3"/>
          <p:cNvSpPr>
            <a:spLocks noChangeArrowheads="1"/>
          </p:cNvSpPr>
          <p:nvPr/>
        </p:nvSpPr>
        <p:spPr bwMode="auto">
          <a:xfrm>
            <a:off x="755650" y="333375"/>
            <a:ext cx="8388350" cy="1617663"/>
          </a:xfrm>
          <a:prstGeom prst="roundRect">
            <a:avLst>
              <a:gd name="adj" fmla="val 21667"/>
            </a:avLst>
          </a:prstGeom>
          <a:solidFill>
            <a:schemeClr val="folHlink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anchor="b"/>
          <a:lstStyle/>
          <a:p>
            <a:pPr algn="ctr">
              <a:lnSpc>
                <a:spcPct val="90000"/>
              </a:lnSpc>
              <a:defRPr/>
            </a:pPr>
            <a:endParaRPr lang="uk-UA" sz="3200" dirty="0">
              <a:latin typeface="Arial" charset="0"/>
            </a:endParaRPr>
          </a:p>
          <a:p>
            <a:pPr algn="ctr">
              <a:lnSpc>
                <a:spcPct val="90000"/>
              </a:lnSpc>
              <a:defRPr/>
            </a:pPr>
            <a:endParaRPr lang="uk-UA" sz="3200" dirty="0">
              <a:latin typeface="Arial" charset="0"/>
            </a:endParaRPr>
          </a:p>
          <a:p>
            <a:pPr algn="ctr">
              <a:lnSpc>
                <a:spcPct val="90000"/>
              </a:lnSpc>
              <a:defRPr/>
            </a:pPr>
            <a:endParaRPr lang="uk-UA" sz="3200" dirty="0">
              <a:latin typeface="Arial" charset="0"/>
            </a:endParaRPr>
          </a:p>
          <a:p>
            <a:pPr algn="ctr">
              <a:lnSpc>
                <a:spcPct val="90000"/>
              </a:lnSpc>
              <a:defRPr/>
            </a:pPr>
            <a:r>
              <a:rPr lang="uk-UA" sz="3200" dirty="0">
                <a:latin typeface="Arial" charset="0"/>
              </a:rPr>
              <a:t>При визначенні поняття </a:t>
            </a:r>
            <a:r>
              <a:rPr lang="uk-UA" sz="3200" dirty="0" err="1">
                <a:latin typeface="Arial" charset="0"/>
              </a:rPr>
              <a:t>“</a:t>
            </a:r>
            <a:r>
              <a:rPr lang="uk-UA" sz="3200" b="1" dirty="0" err="1">
                <a:latin typeface="Arial" charset="0"/>
              </a:rPr>
              <a:t>регіон”</a:t>
            </a:r>
            <a:r>
              <a:rPr lang="uk-UA" sz="3200" dirty="0">
                <a:latin typeface="Arial" charset="0"/>
              </a:rPr>
              <a:t> виділяються наступні </a:t>
            </a:r>
            <a:r>
              <a:rPr lang="uk-UA" sz="3200" b="1" dirty="0">
                <a:latin typeface="Arial" charset="0"/>
              </a:rPr>
              <a:t>типи районування:</a:t>
            </a:r>
            <a:r>
              <a:rPr lang="uk-UA" sz="3200" dirty="0">
                <a:latin typeface="Arial" charset="0"/>
              </a:rPr>
              <a:t/>
            </a:r>
            <a:br>
              <a:rPr lang="uk-UA" sz="3200" dirty="0">
                <a:latin typeface="Arial" charset="0"/>
              </a:rPr>
            </a:br>
            <a:endParaRPr lang="uk-UA" sz="3200" b="1" i="1" dirty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25702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990600" y="2514600"/>
            <a:ext cx="7924800" cy="4083050"/>
          </a:xfrm>
        </p:spPr>
        <p:txBody>
          <a:bodyPr/>
          <a:lstStyle/>
          <a:p>
            <a:pPr marL="0" indent="0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uk-UA" sz="2000" dirty="0" smtClean="0"/>
              <a:t>– </a:t>
            </a:r>
            <a:r>
              <a:rPr lang="uk-UA" sz="2000" b="1" dirty="0" smtClean="0"/>
              <a:t>Адміністративне районування, </a:t>
            </a:r>
            <a:r>
              <a:rPr lang="uk-UA" sz="2000" dirty="0" smtClean="0"/>
              <a:t>яке засноване на використанні існуючої системи адміністративно-територіального поділу країни.</a:t>
            </a:r>
          </a:p>
          <a:p>
            <a:pPr marL="0" indent="0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uk-UA" sz="2000" dirty="0" smtClean="0"/>
              <a:t>– </a:t>
            </a:r>
            <a:r>
              <a:rPr lang="uk-UA" sz="2000" b="1" dirty="0" smtClean="0"/>
              <a:t>Планове (або програмне) районування,</a:t>
            </a:r>
            <a:r>
              <a:rPr lang="uk-UA" sz="2000" dirty="0" smtClean="0"/>
              <a:t> що здійснюється за принципом кратності шляхом об’єднання адміністративних районів (наприклад, районів у область або у США – графства у штат).</a:t>
            </a:r>
          </a:p>
          <a:p>
            <a:pPr marL="0" indent="0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uk-UA" sz="2000" dirty="0" smtClean="0"/>
              <a:t>– </a:t>
            </a:r>
            <a:r>
              <a:rPr lang="uk-UA" sz="2000" b="1" dirty="0" smtClean="0"/>
              <a:t>Економічне районування,</a:t>
            </a:r>
            <a:r>
              <a:rPr lang="uk-UA" sz="2000" dirty="0" smtClean="0"/>
              <a:t> яке передбачає процес ламання існуючого адміністративно-територіального поділу і заміни його новим поділом території.</a:t>
            </a:r>
          </a:p>
          <a:p>
            <a:pPr marL="0" indent="0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uk-UA" sz="2000" dirty="0" smtClean="0"/>
              <a:t>– </a:t>
            </a:r>
            <a:r>
              <a:rPr lang="uk-UA" sz="2000" b="1" dirty="0" smtClean="0"/>
              <a:t>Індустріальне районування,</a:t>
            </a:r>
            <a:r>
              <a:rPr lang="uk-UA" sz="2000" dirty="0" smtClean="0"/>
              <a:t> характерне для слабо розвинутих країн, де розвиток пов’язаний лише з великими містами і регіональне планування робить лише перші кроки.</a:t>
            </a:r>
          </a:p>
          <a:p>
            <a:pPr marL="0" indent="0" algn="just" eaLnBrk="1" hangingPunct="1">
              <a:spcBef>
                <a:spcPct val="30000"/>
              </a:spcBef>
              <a:buFont typeface="Wingdings" panose="05000000000000000000" pitchFamily="2" charset="2"/>
              <a:buNone/>
              <a:defRPr/>
            </a:pPr>
            <a:endParaRPr lang="uk-UA" sz="1800" b="1" i="1" u="sng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7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7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7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7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7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7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7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7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7028" grpId="0" build="p" autoUpdateAnimBg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AutoShap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7848600" cy="1066800"/>
          </a:xfrm>
          <a:solidFill>
            <a:schemeClr val="folHlink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uk-UA" sz="6600" i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-52"/>
              </a:rPr>
              <a:t>ЛЕКЦІЯ 1</a:t>
            </a:r>
            <a:endParaRPr lang="ru-RU" sz="6600" i="1" smtClean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126979" name="AutoShape 3"/>
          <p:cNvSpPr>
            <a:spLocks noChangeArrowheads="1"/>
          </p:cNvSpPr>
          <p:nvPr/>
        </p:nvSpPr>
        <p:spPr bwMode="auto">
          <a:xfrm>
            <a:off x="827088" y="0"/>
            <a:ext cx="8164512" cy="1905000"/>
          </a:xfrm>
          <a:prstGeom prst="roundRect">
            <a:avLst>
              <a:gd name="adj" fmla="val 21667"/>
            </a:avLst>
          </a:prstGeom>
          <a:solidFill>
            <a:schemeClr val="folHlink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anchor="b"/>
          <a:lstStyle/>
          <a:p>
            <a:pPr algn="ctr">
              <a:lnSpc>
                <a:spcPct val="90000"/>
              </a:lnSpc>
              <a:defRPr/>
            </a:pPr>
            <a:endParaRPr lang="uk-UA" sz="2400" b="1" dirty="0">
              <a:latin typeface="Arial" charset="0"/>
            </a:endParaRPr>
          </a:p>
          <a:p>
            <a:pPr algn="ctr">
              <a:lnSpc>
                <a:spcPct val="90000"/>
              </a:lnSpc>
              <a:defRPr/>
            </a:pPr>
            <a:r>
              <a:rPr lang="uk-UA" sz="2400" b="1" dirty="0">
                <a:latin typeface="Arial" charset="0"/>
              </a:rPr>
              <a:t>Місцеві органи влади повинні мати адекватні інструменти впливу на соціально-економічний регіональний розвиток. З цією метою необхідно забезпечити:</a:t>
            </a:r>
            <a:endParaRPr lang="ru-RU" sz="2400" dirty="0">
              <a:latin typeface="Arial" charset="0"/>
            </a:endParaRPr>
          </a:p>
          <a:p>
            <a:pPr algn="ctr">
              <a:lnSpc>
                <a:spcPct val="90000"/>
              </a:lnSpc>
              <a:defRPr/>
            </a:pPr>
            <a:endParaRPr lang="ru-RU" sz="2400" b="1" i="1" dirty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11188" y="2205038"/>
            <a:ext cx="8304212" cy="4652962"/>
          </a:xfrm>
          <a:solidFill>
            <a:schemeClr val="bg1"/>
          </a:solidFill>
        </p:spPr>
        <p:txBody>
          <a:bodyPr/>
          <a:lstStyle/>
          <a:p>
            <a:pPr>
              <a:defRPr/>
            </a:pPr>
            <a:r>
              <a:rPr lang="uk-UA" sz="2400" dirty="0" smtClean="0"/>
              <a:t>узгодження стратегічних цілей і пріоритетів розвитку національних і регіональних інтересів, забезпечити стабільність й прогнозованість відносин між центральними і місцевими органами виконавчої влади щодо розвитку територій;</a:t>
            </a:r>
            <a:endParaRPr lang="ru-RU" sz="2400" dirty="0" smtClean="0"/>
          </a:p>
          <a:p>
            <a:pPr>
              <a:defRPr/>
            </a:pPr>
            <a:r>
              <a:rPr lang="uk-UA" sz="2400" dirty="0" smtClean="0"/>
              <a:t>здійснення державних інвестицій у поліпшення регіональної інфраструктури;</a:t>
            </a:r>
            <a:endParaRPr lang="ru-RU" sz="2400" dirty="0" smtClean="0"/>
          </a:p>
          <a:p>
            <a:pPr>
              <a:defRPr/>
            </a:pPr>
            <a:r>
              <a:rPr lang="uk-UA" sz="2400" dirty="0" smtClean="0"/>
              <a:t>реалізацію масштабних проектів приватного інвестування, що потребують підтримки виконавчої </a:t>
            </a:r>
            <a:r>
              <a:rPr lang="uk-UA" sz="2400" dirty="0" err="1" smtClean="0"/>
              <a:t>вдади</a:t>
            </a:r>
            <a:r>
              <a:rPr lang="uk-UA" sz="2400" dirty="0" smtClean="0"/>
              <a:t>, і спрямування кредитів міжнародних фінансових організацій на соціально-економічний розвиток територій;</a:t>
            </a:r>
            <a:endParaRPr lang="ru-RU" sz="2400" dirty="0" smtClean="0"/>
          </a:p>
          <a:p>
            <a:pPr marL="0" indent="0" algn="just" eaLnBrk="1" hangingPunct="1">
              <a:lnSpc>
                <a:spcPct val="90000"/>
              </a:lnSpc>
              <a:spcBef>
                <a:spcPct val="30000"/>
              </a:spcBef>
              <a:buFont typeface="Wingdings" panose="05000000000000000000" pitchFamily="2" charset="2"/>
              <a:buNone/>
              <a:defRPr/>
            </a:pPr>
            <a:endParaRPr lang="uk-UA" sz="2400" b="1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AutoShap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7848600" cy="1066800"/>
          </a:xfrm>
          <a:solidFill>
            <a:schemeClr val="folHlink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uk-UA" sz="6600" i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-52"/>
              </a:rPr>
              <a:t>ЛЕКЦІЯ 1</a:t>
            </a:r>
            <a:endParaRPr lang="ru-RU" sz="6600" i="1" smtClean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126979" name="AutoShape 3"/>
          <p:cNvSpPr>
            <a:spLocks noChangeArrowheads="1"/>
          </p:cNvSpPr>
          <p:nvPr/>
        </p:nvSpPr>
        <p:spPr bwMode="auto">
          <a:xfrm>
            <a:off x="827088" y="0"/>
            <a:ext cx="8164512" cy="1905000"/>
          </a:xfrm>
          <a:prstGeom prst="roundRect">
            <a:avLst>
              <a:gd name="adj" fmla="val 21667"/>
            </a:avLst>
          </a:prstGeom>
          <a:solidFill>
            <a:schemeClr val="folHlink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anchor="b"/>
          <a:lstStyle/>
          <a:p>
            <a:pPr algn="ctr">
              <a:lnSpc>
                <a:spcPct val="90000"/>
              </a:lnSpc>
              <a:defRPr/>
            </a:pPr>
            <a:endParaRPr lang="uk-UA" sz="2400" b="1" dirty="0">
              <a:latin typeface="Arial" charset="0"/>
            </a:endParaRPr>
          </a:p>
          <a:p>
            <a:pPr algn="ctr">
              <a:lnSpc>
                <a:spcPct val="90000"/>
              </a:lnSpc>
              <a:defRPr/>
            </a:pPr>
            <a:r>
              <a:rPr lang="uk-UA" sz="2400" b="1" dirty="0">
                <a:latin typeface="Arial" charset="0"/>
              </a:rPr>
              <a:t>Місцеві органи влади повинні мати адекватні інструменти впливу на соціально-економічний регіональний розвиток. З цією метою необхідно забезпечити:</a:t>
            </a:r>
            <a:endParaRPr lang="ru-RU" sz="2400" dirty="0">
              <a:latin typeface="Arial" charset="0"/>
            </a:endParaRPr>
          </a:p>
          <a:p>
            <a:pPr algn="ctr">
              <a:lnSpc>
                <a:spcPct val="90000"/>
              </a:lnSpc>
              <a:defRPr/>
            </a:pPr>
            <a:endParaRPr lang="ru-RU" sz="2400" b="1" i="1" dirty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11188" y="2205038"/>
            <a:ext cx="8304212" cy="4652962"/>
          </a:xfrm>
          <a:solidFill>
            <a:schemeClr val="bg1"/>
          </a:solidFill>
        </p:spPr>
        <p:txBody>
          <a:bodyPr/>
          <a:lstStyle/>
          <a:p>
            <a:pPr>
              <a:defRPr/>
            </a:pPr>
            <a:r>
              <a:rPr lang="uk-UA" sz="2400" b="1" dirty="0" smtClean="0">
                <a:solidFill>
                  <a:srgbClr val="000000"/>
                </a:solidFill>
              </a:rPr>
              <a:t> </a:t>
            </a:r>
            <a:r>
              <a:rPr lang="uk-UA" sz="2400" dirty="0" smtClean="0"/>
              <a:t>мобільність робочої сили шляхом реформування професійної освіти й системи підвищення кваліфікації працівників, запровадження новітніх технологій регіонального менеджменту;</a:t>
            </a:r>
            <a:endParaRPr lang="ru-RU" sz="2400" dirty="0" smtClean="0"/>
          </a:p>
          <a:p>
            <a:pPr>
              <a:defRPr/>
            </a:pPr>
            <a:r>
              <a:rPr lang="uk-UA" sz="2400" dirty="0" smtClean="0"/>
              <a:t>децентралізацію і розмежування повноважень між центральними й місцевими органами виконавчої влади та органами місцевого самоврядування щодо надання послуг, розширення прав і посилення відповідальності цих органів за розв’язання соціально-економічних проблем розвитку регіонів, запровадження прозорого механізму контролю, в тому числі громадського, на кожному рівні управління;</a:t>
            </a:r>
            <a:endParaRPr lang="ru-RU" sz="2400" dirty="0" smtClean="0"/>
          </a:p>
          <a:p>
            <a:pPr marL="0" indent="0" algn="just" eaLnBrk="1" hangingPunct="1">
              <a:lnSpc>
                <a:spcPct val="90000"/>
              </a:lnSpc>
              <a:spcBef>
                <a:spcPct val="30000"/>
              </a:spcBef>
              <a:defRPr/>
            </a:pPr>
            <a:endParaRPr lang="uk-UA" sz="2400" b="1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AutoShap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7848600" cy="1066800"/>
          </a:xfrm>
          <a:solidFill>
            <a:schemeClr val="folHlink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uk-UA" sz="6600" i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-52"/>
              </a:rPr>
              <a:t>ЛЕКЦІЯ 1</a:t>
            </a:r>
            <a:endParaRPr lang="ru-RU" sz="6600" i="1" smtClean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126979" name="AutoShape 3"/>
          <p:cNvSpPr>
            <a:spLocks noChangeArrowheads="1"/>
          </p:cNvSpPr>
          <p:nvPr/>
        </p:nvSpPr>
        <p:spPr bwMode="auto">
          <a:xfrm>
            <a:off x="827088" y="0"/>
            <a:ext cx="8164512" cy="1905000"/>
          </a:xfrm>
          <a:prstGeom prst="roundRect">
            <a:avLst>
              <a:gd name="adj" fmla="val 21667"/>
            </a:avLst>
          </a:prstGeom>
          <a:solidFill>
            <a:schemeClr val="folHlink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anchor="b"/>
          <a:lstStyle/>
          <a:p>
            <a:pPr algn="ctr">
              <a:lnSpc>
                <a:spcPct val="90000"/>
              </a:lnSpc>
              <a:defRPr/>
            </a:pPr>
            <a:endParaRPr lang="uk-UA" sz="2400" b="1" dirty="0">
              <a:latin typeface="Arial" charset="0"/>
            </a:endParaRPr>
          </a:p>
          <a:p>
            <a:pPr algn="ctr">
              <a:lnSpc>
                <a:spcPct val="90000"/>
              </a:lnSpc>
              <a:defRPr/>
            </a:pPr>
            <a:r>
              <a:rPr lang="uk-UA" sz="2400" b="1" dirty="0">
                <a:latin typeface="Arial" charset="0"/>
              </a:rPr>
              <a:t>Місцеві органи влади повинні мати адекватні інструменти впливу на соціально-економічний регіональний розвиток. З цією метою необхідно забезпечити:</a:t>
            </a:r>
            <a:endParaRPr lang="ru-RU" sz="2400" dirty="0">
              <a:latin typeface="Arial" charset="0"/>
            </a:endParaRPr>
          </a:p>
          <a:p>
            <a:pPr algn="ctr">
              <a:lnSpc>
                <a:spcPct val="90000"/>
              </a:lnSpc>
              <a:defRPr/>
            </a:pPr>
            <a:endParaRPr lang="ru-RU" sz="2400" b="1" i="1" dirty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11188" y="2205038"/>
            <a:ext cx="8304212" cy="4652962"/>
          </a:xfrm>
          <a:solidFill>
            <a:schemeClr val="bg1"/>
          </a:solidFill>
        </p:spPr>
        <p:txBody>
          <a:bodyPr/>
          <a:lstStyle/>
          <a:p>
            <a:r>
              <a:rPr lang="uk-UA" altLang="ru-RU" sz="2400" b="1" smtClean="0">
                <a:solidFill>
                  <a:srgbClr val="000000"/>
                </a:solidFill>
              </a:rPr>
              <a:t> </a:t>
            </a:r>
            <a:r>
              <a:rPr lang="uk-UA" altLang="ru-RU" sz="2400" smtClean="0"/>
              <a:t>чітке розмежування функцій між центральними, регіональними і місцевими органами влади стосовно питань бюджету, власності, державної влади та механізму надання соціальних послуг;</a:t>
            </a:r>
            <a:endParaRPr lang="ru-RU" altLang="ru-RU" sz="2400" smtClean="0"/>
          </a:p>
          <a:p>
            <a:r>
              <a:rPr lang="uk-UA" altLang="ru-RU" sz="2400" smtClean="0"/>
              <a:t>створення правових, економічних та організаційних умов для ефективної реалізації завдань і функцій місцевого самоврядування;</a:t>
            </a:r>
            <a:endParaRPr lang="ru-RU" altLang="ru-RU" sz="2400" smtClean="0"/>
          </a:p>
          <a:p>
            <a:r>
              <a:rPr lang="uk-UA" altLang="ru-RU" sz="2400" smtClean="0"/>
              <a:t>врегулювання основних засад і визначення порядку здійснення права комунальної власності, управління об’єктами комунальної власності;</a:t>
            </a:r>
            <a:endParaRPr lang="ru-RU" altLang="ru-RU" sz="2400" smtClean="0"/>
          </a:p>
          <a:p>
            <a:r>
              <a:rPr lang="uk-UA" altLang="ru-RU" sz="2400" smtClean="0"/>
              <a:t>удосконалення міжбюджетних відносин.</a:t>
            </a:r>
            <a:endParaRPr lang="ru-RU" altLang="ru-RU" sz="2400" smtClean="0"/>
          </a:p>
          <a:p>
            <a:pPr>
              <a:buFont typeface="Wingdings" panose="05000000000000000000" pitchFamily="2" charset="2"/>
              <a:buNone/>
            </a:pPr>
            <a:endParaRPr lang="uk-UA" altLang="ru-RU" sz="2400" b="1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AutoShap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7848600" cy="1066800"/>
          </a:xfrm>
          <a:solidFill>
            <a:schemeClr val="folHlink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uk-UA" sz="6600" i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-52"/>
              </a:rPr>
              <a:t>ЛЕКЦІЯ 1</a:t>
            </a:r>
            <a:endParaRPr lang="ru-RU" sz="6600" i="1" smtClean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128003" name="AutoShape 3"/>
          <p:cNvSpPr>
            <a:spLocks noChangeArrowheads="1"/>
          </p:cNvSpPr>
          <p:nvPr/>
        </p:nvSpPr>
        <p:spPr bwMode="auto">
          <a:xfrm>
            <a:off x="838200" y="838200"/>
            <a:ext cx="8153400" cy="1066800"/>
          </a:xfrm>
          <a:prstGeom prst="roundRect">
            <a:avLst>
              <a:gd name="adj" fmla="val 21667"/>
            </a:avLst>
          </a:prstGeom>
          <a:solidFill>
            <a:schemeClr val="folHlink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anchor="b"/>
          <a:lstStyle/>
          <a:p>
            <a:pPr algn="ctr">
              <a:lnSpc>
                <a:spcPct val="90000"/>
              </a:lnSpc>
              <a:defRPr/>
            </a:pPr>
            <a:endParaRPr lang="ru-RU" sz="6600" b="1" i="1" dirty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990600" y="2286000"/>
            <a:ext cx="7924800" cy="4343400"/>
          </a:xfrm>
          <a:noFill/>
        </p:spPr>
        <p:txBody>
          <a:bodyPr/>
          <a:lstStyle/>
          <a:p>
            <a:pPr marL="0" indent="0" algn="just" eaLnBrk="1" hangingPunct="1">
              <a:lnSpc>
                <a:spcPct val="90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endParaRPr lang="uk-UA" altLang="ru-RU" sz="2400" b="1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AutoShap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7848600" cy="1066800"/>
          </a:xfrm>
          <a:solidFill>
            <a:schemeClr val="folHlink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uk-UA" sz="6600" i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-52"/>
              </a:rPr>
              <a:t>ЛЕКЦІЯ 1</a:t>
            </a:r>
            <a:endParaRPr lang="ru-RU" sz="6600" i="1" smtClean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129027" name="AutoShape 3"/>
          <p:cNvSpPr>
            <a:spLocks noChangeArrowheads="1"/>
          </p:cNvSpPr>
          <p:nvPr/>
        </p:nvSpPr>
        <p:spPr bwMode="auto">
          <a:xfrm>
            <a:off x="838200" y="838200"/>
            <a:ext cx="8153400" cy="1066800"/>
          </a:xfrm>
          <a:prstGeom prst="roundRect">
            <a:avLst>
              <a:gd name="adj" fmla="val 21667"/>
            </a:avLst>
          </a:prstGeom>
          <a:solidFill>
            <a:schemeClr val="folHlink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anchor="b"/>
          <a:lstStyle/>
          <a:p>
            <a:pPr algn="ctr">
              <a:lnSpc>
                <a:spcPct val="90000"/>
              </a:lnSpc>
              <a:defRPr/>
            </a:pPr>
            <a:r>
              <a:rPr lang="uk-UA" sz="3600" b="1" u="sng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-52"/>
              </a:rPr>
              <a:t>Види</a:t>
            </a:r>
            <a:br>
              <a:rPr lang="uk-UA" sz="3600" b="1" u="sng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-52"/>
              </a:rPr>
            </a:br>
            <a:r>
              <a:rPr lang="uk-UA" sz="3600" b="1" u="sng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-52"/>
              </a:rPr>
              <a:t>юридичної відповідальності</a:t>
            </a:r>
            <a:endParaRPr lang="ru-RU" sz="6600" b="1" i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8153400" cy="3505200"/>
          </a:xfrm>
        </p:spPr>
        <p:txBody>
          <a:bodyPr/>
          <a:lstStyle/>
          <a:p>
            <a:pPr marL="0" indent="0" algn="just" eaLnBrk="1" hangingPunct="1">
              <a:spcBef>
                <a:spcPct val="30000"/>
              </a:spcBef>
            </a:pPr>
            <a:endParaRPr lang="uk-UA" altLang="ru-RU" b="1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AutoShap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7848600" cy="1066800"/>
          </a:xfrm>
          <a:solidFill>
            <a:schemeClr val="folHlink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uk-UA" sz="6600" i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-52"/>
              </a:rPr>
              <a:t>ЛЕКЦІЯ 1</a:t>
            </a:r>
            <a:endParaRPr lang="ru-RU" sz="6600" i="1" smtClean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130051" name="AutoShape 3"/>
          <p:cNvSpPr>
            <a:spLocks noChangeArrowheads="1"/>
          </p:cNvSpPr>
          <p:nvPr/>
        </p:nvSpPr>
        <p:spPr bwMode="auto">
          <a:xfrm>
            <a:off x="838200" y="838200"/>
            <a:ext cx="8153400" cy="1066800"/>
          </a:xfrm>
          <a:prstGeom prst="roundRect">
            <a:avLst>
              <a:gd name="adj" fmla="val 21667"/>
            </a:avLst>
          </a:prstGeom>
          <a:solidFill>
            <a:schemeClr val="folHlink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anchor="b"/>
          <a:lstStyle/>
          <a:p>
            <a:pPr algn="ctr">
              <a:lnSpc>
                <a:spcPct val="90000"/>
              </a:lnSpc>
              <a:defRPr/>
            </a:pPr>
            <a:r>
              <a:rPr lang="uk-UA" sz="3600" b="1" u="sng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-52"/>
              </a:rPr>
              <a:t>Види</a:t>
            </a:r>
            <a:br>
              <a:rPr lang="uk-UA" sz="3600" b="1" u="sng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-52"/>
              </a:rPr>
            </a:br>
            <a:r>
              <a:rPr lang="uk-UA" sz="3600" b="1" u="sng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-52"/>
              </a:rPr>
              <a:t>юридичної відповідальності</a:t>
            </a:r>
            <a:endParaRPr lang="ru-RU" sz="6600" b="1" i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6861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143000" y="2743200"/>
            <a:ext cx="7620000" cy="3733800"/>
          </a:xfrm>
          <a:noFill/>
        </p:spPr>
        <p:txBody>
          <a:bodyPr/>
          <a:lstStyle/>
          <a:p>
            <a:pPr marL="0" indent="0" algn="just" eaLnBrk="1" hangingPunct="1"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uk-UA" altLang="ru-RU" b="1" smtClean="0">
                <a:solidFill>
                  <a:srgbClr val="000000"/>
                </a:solidFill>
              </a:rPr>
              <a:t> </a:t>
            </a: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AutoShap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7848600" cy="1066800"/>
          </a:xfrm>
          <a:solidFill>
            <a:schemeClr val="folHlink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uk-UA" sz="6600" i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-52"/>
              </a:rPr>
              <a:t>ЛЕКЦІЯ 1</a:t>
            </a:r>
            <a:endParaRPr lang="ru-RU" sz="6600" i="1" smtClean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131075" name="AutoShape 3"/>
          <p:cNvSpPr>
            <a:spLocks noChangeArrowheads="1"/>
          </p:cNvSpPr>
          <p:nvPr/>
        </p:nvSpPr>
        <p:spPr bwMode="auto">
          <a:xfrm>
            <a:off x="838200" y="838200"/>
            <a:ext cx="8153400" cy="1066800"/>
          </a:xfrm>
          <a:prstGeom prst="roundRect">
            <a:avLst>
              <a:gd name="adj" fmla="val 21667"/>
            </a:avLst>
          </a:prstGeom>
          <a:solidFill>
            <a:schemeClr val="folHlink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anchor="b"/>
          <a:lstStyle/>
          <a:p>
            <a:pPr algn="ctr">
              <a:lnSpc>
                <a:spcPct val="90000"/>
              </a:lnSpc>
              <a:defRPr/>
            </a:pPr>
            <a:r>
              <a:rPr lang="uk-UA" sz="3600" b="1" u="sng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-52"/>
              </a:rPr>
              <a:t>Види</a:t>
            </a:r>
            <a:br>
              <a:rPr lang="uk-UA" sz="3600" b="1" u="sng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-52"/>
              </a:rPr>
            </a:br>
            <a:r>
              <a:rPr lang="uk-UA" sz="3600" b="1" u="sng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-52"/>
              </a:rPr>
              <a:t>юридичної відповідальності</a:t>
            </a:r>
            <a:endParaRPr lang="ru-RU" sz="6600" b="1" i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6963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143000" y="2667000"/>
            <a:ext cx="7620000" cy="3505200"/>
          </a:xfrm>
          <a:noFill/>
        </p:spPr>
        <p:txBody>
          <a:bodyPr/>
          <a:lstStyle/>
          <a:p>
            <a:pPr marL="0" indent="0" algn="just" eaLnBrk="1" hangingPunct="1"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uk-UA" altLang="ru-RU" b="1" smtClean="0">
                <a:solidFill>
                  <a:srgbClr val="000000"/>
                </a:solidFill>
              </a:rPr>
              <a:t> </a:t>
            </a: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AutoShap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7848600" cy="1066800"/>
          </a:xfrm>
          <a:solidFill>
            <a:schemeClr val="folHlink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uk-UA" sz="6600" i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-52"/>
              </a:rPr>
              <a:t>ЛЕКЦІЯ 1</a:t>
            </a:r>
            <a:endParaRPr lang="ru-RU" sz="6600" i="1" smtClean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121859" name="AutoShape 3"/>
          <p:cNvSpPr>
            <a:spLocks noChangeArrowheads="1"/>
          </p:cNvSpPr>
          <p:nvPr/>
        </p:nvSpPr>
        <p:spPr bwMode="auto">
          <a:xfrm>
            <a:off x="838200" y="838200"/>
            <a:ext cx="8153400" cy="1066800"/>
          </a:xfrm>
          <a:prstGeom prst="roundRect">
            <a:avLst>
              <a:gd name="adj" fmla="val 21667"/>
            </a:avLst>
          </a:prstGeom>
          <a:solidFill>
            <a:schemeClr val="folHlink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anchor="b"/>
          <a:lstStyle/>
          <a:p>
            <a:pPr algn="ctr">
              <a:lnSpc>
                <a:spcPct val="90000"/>
              </a:lnSpc>
              <a:defRPr/>
            </a:pPr>
            <a:r>
              <a:rPr lang="uk-UA" sz="3600" b="1" u="sng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-52"/>
              </a:rPr>
              <a:t>Види</a:t>
            </a:r>
            <a:br>
              <a:rPr lang="uk-UA" sz="3600" b="1" u="sng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-52"/>
              </a:rPr>
            </a:br>
            <a:r>
              <a:rPr lang="uk-UA" sz="3600" b="1" u="sng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-52"/>
              </a:rPr>
              <a:t>юридичної відповідальності</a:t>
            </a:r>
            <a:endParaRPr lang="ru-RU" sz="6600" b="1" i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990600" y="2286000"/>
            <a:ext cx="7924800" cy="4343400"/>
          </a:xfrm>
        </p:spPr>
        <p:txBody>
          <a:bodyPr/>
          <a:lstStyle/>
          <a:p>
            <a:pPr marL="0" indent="0" algn="just" eaLnBrk="1" hangingPunct="1">
              <a:lnSpc>
                <a:spcPct val="90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endParaRPr lang="uk-UA" altLang="ru-RU" sz="2400" b="1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AutoShap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7848600" cy="1066800"/>
          </a:xfrm>
          <a:solidFill>
            <a:schemeClr val="folHlink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uk-UA" sz="6600" i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-52"/>
              </a:rPr>
              <a:t>ЛЕКЦІЯ 1</a:t>
            </a:r>
            <a:endParaRPr lang="ru-RU" sz="6600" i="1" smtClean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122883" name="AutoShape 3"/>
          <p:cNvSpPr>
            <a:spLocks noChangeArrowheads="1"/>
          </p:cNvSpPr>
          <p:nvPr/>
        </p:nvSpPr>
        <p:spPr bwMode="auto">
          <a:xfrm>
            <a:off x="838200" y="838200"/>
            <a:ext cx="8153400" cy="1066800"/>
          </a:xfrm>
          <a:prstGeom prst="roundRect">
            <a:avLst>
              <a:gd name="adj" fmla="val 21667"/>
            </a:avLst>
          </a:prstGeom>
          <a:solidFill>
            <a:schemeClr val="folHlink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anchor="b"/>
          <a:lstStyle/>
          <a:p>
            <a:pPr algn="ctr">
              <a:lnSpc>
                <a:spcPct val="90000"/>
              </a:lnSpc>
              <a:defRPr/>
            </a:pPr>
            <a:r>
              <a:rPr lang="uk-UA" sz="3600" b="1" u="sng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-52"/>
              </a:rPr>
              <a:t>Види</a:t>
            </a:r>
            <a:br>
              <a:rPr lang="uk-UA" sz="3600" b="1" u="sng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-52"/>
              </a:rPr>
            </a:br>
            <a:r>
              <a:rPr lang="uk-UA" sz="3600" b="1" u="sng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-52"/>
              </a:rPr>
              <a:t>юридичної відповідальності</a:t>
            </a:r>
            <a:endParaRPr lang="ru-RU" sz="6600" b="1" i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7168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990600" y="2286000"/>
            <a:ext cx="7924800" cy="4343400"/>
          </a:xfrm>
          <a:noFill/>
        </p:spPr>
        <p:txBody>
          <a:bodyPr/>
          <a:lstStyle/>
          <a:p>
            <a:pPr marL="0" indent="0" algn="just" eaLnBrk="1" hangingPunct="1">
              <a:lnSpc>
                <a:spcPct val="90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uk-UA" altLang="ru-RU" b="1" smtClean="0">
                <a:solidFill>
                  <a:srgbClr val="000000"/>
                </a:solidFill>
              </a:rPr>
              <a:t> </a:t>
            </a:r>
            <a:endParaRPr lang="uk-UA" altLang="ru-RU" sz="2400" b="1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AutoShap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7848600" cy="1066800"/>
          </a:xfrm>
          <a:solidFill>
            <a:schemeClr val="folHlink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uk-UA" sz="6600" i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-52"/>
              </a:rPr>
              <a:t>ЛЕКЦІЯ 1</a:t>
            </a:r>
            <a:endParaRPr lang="ru-RU" sz="6600" i="1" smtClean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258051" name="AutoShape 3"/>
          <p:cNvSpPr>
            <a:spLocks noChangeArrowheads="1"/>
          </p:cNvSpPr>
          <p:nvPr/>
        </p:nvSpPr>
        <p:spPr bwMode="auto">
          <a:xfrm>
            <a:off x="785813" y="428625"/>
            <a:ext cx="8153400" cy="1404938"/>
          </a:xfrm>
          <a:prstGeom prst="roundRect">
            <a:avLst>
              <a:gd name="adj" fmla="val 21667"/>
            </a:avLst>
          </a:prstGeom>
          <a:solidFill>
            <a:schemeClr val="folHlink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anchor="b"/>
          <a:lstStyle/>
          <a:p>
            <a:pPr algn="ctr">
              <a:lnSpc>
                <a:spcPct val="90000"/>
              </a:lnSpc>
              <a:defRPr/>
            </a:pPr>
            <a:r>
              <a:rPr lang="uk-UA" sz="2400" b="1" dirty="0">
                <a:latin typeface="Arial" charset="0"/>
              </a:rPr>
              <a:t>Виходячи з наведених типів районування, регіони можна класифікувати за наступними критеріями:</a:t>
            </a:r>
            <a:r>
              <a:rPr lang="ru-RU" sz="3600" dirty="0">
                <a:latin typeface="Arial" charset="0"/>
              </a:rPr>
              <a:t/>
            </a:r>
            <a:br>
              <a:rPr lang="ru-RU" sz="3600" dirty="0">
                <a:latin typeface="Arial" charset="0"/>
              </a:rPr>
            </a:br>
            <a:endParaRPr lang="ru-RU" sz="3600" b="1" u="sng" dirty="0">
              <a:solidFill>
                <a:srgbClr val="66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25805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85813" y="2420938"/>
            <a:ext cx="7824787" cy="4056062"/>
          </a:xfrm>
        </p:spPr>
        <p:txBody>
          <a:bodyPr/>
          <a:lstStyle/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ru-RU" sz="2400" dirty="0" smtClean="0"/>
              <a:t>1. </a:t>
            </a:r>
            <a:r>
              <a:rPr lang="uk-UA" sz="2400" dirty="0" smtClean="0"/>
              <a:t>Економічне районування на основі територіального поділу праці (крупні економічні райони і зони; територіально-виробничі комплекси).</a:t>
            </a:r>
            <a:br>
              <a:rPr lang="uk-UA" sz="2400" dirty="0" smtClean="0"/>
            </a:br>
            <a:r>
              <a:rPr lang="uk-UA" sz="2400" dirty="0" smtClean="0"/>
              <a:t>2. Національно-державний устрій відповідно з конституцією держави (республіка, область, район, місто).</a:t>
            </a:r>
            <a:br>
              <a:rPr lang="uk-UA" sz="2400" dirty="0" smtClean="0"/>
            </a:br>
            <a:r>
              <a:rPr lang="uk-UA" sz="2400" dirty="0" smtClean="0"/>
              <a:t>3. Адміністративно-територіальний поділ кожного суб’єкта держави (місто – райони в місті).</a:t>
            </a:r>
            <a:br>
              <a:rPr lang="uk-UA" sz="2400" dirty="0" smtClean="0"/>
            </a:br>
            <a:r>
              <a:rPr lang="uk-UA" sz="2400" dirty="0" smtClean="0"/>
              <a:t>4. Райони реалізації крупних програм (сировинних, екологічних, розвиток депресивних територій).</a:t>
            </a:r>
          </a:p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uk-UA" sz="2000" dirty="0" smtClean="0"/>
          </a:p>
          <a:p>
            <a:pPr marL="514350" indent="-514350" eaLnBrk="1" hangingPunct="1">
              <a:spcBef>
                <a:spcPct val="30000"/>
              </a:spcBef>
              <a:buFont typeface="Wingdings" panose="05000000000000000000" pitchFamily="2" charset="2"/>
              <a:buAutoNum type="arabicParenR"/>
              <a:defRPr/>
            </a:pPr>
            <a:endParaRPr lang="ru-RU" dirty="0" smtClean="0"/>
          </a:p>
          <a:p>
            <a:pPr marL="0" indent="0" eaLnBrk="1" hangingPunct="1">
              <a:spcBef>
                <a:spcPct val="30000"/>
              </a:spcBef>
              <a:buFont typeface="Arial" pitchFamily="34" charset="0"/>
              <a:buChar char="•"/>
              <a:defRPr/>
            </a:pPr>
            <a:endParaRPr lang="uk-UA" b="1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AutoShap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7848600" cy="1066800"/>
          </a:xfrm>
          <a:solidFill>
            <a:schemeClr val="folHlink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uk-UA" sz="6600" i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-52"/>
              </a:rPr>
              <a:t>ЛЕКЦІЯ 1</a:t>
            </a:r>
            <a:endParaRPr lang="ru-RU" sz="6600" i="1" smtClean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259075" name="AutoShape 3"/>
          <p:cNvSpPr>
            <a:spLocks noChangeArrowheads="1"/>
          </p:cNvSpPr>
          <p:nvPr/>
        </p:nvSpPr>
        <p:spPr bwMode="auto">
          <a:xfrm>
            <a:off x="838200" y="500063"/>
            <a:ext cx="8153400" cy="1344612"/>
          </a:xfrm>
          <a:prstGeom prst="roundRect">
            <a:avLst>
              <a:gd name="adj" fmla="val 21667"/>
            </a:avLst>
          </a:prstGeom>
          <a:solidFill>
            <a:schemeClr val="folHlink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anchor="b"/>
          <a:lstStyle/>
          <a:p>
            <a:pPr algn="ctr">
              <a:lnSpc>
                <a:spcPct val="90000"/>
              </a:lnSpc>
              <a:defRPr/>
            </a:pPr>
            <a:r>
              <a:rPr lang="uk-UA" sz="3200" b="1" dirty="0">
                <a:latin typeface="Arial" charset="0"/>
              </a:rPr>
              <a:t>Регіон</a:t>
            </a:r>
            <a:endParaRPr lang="uk-UA" sz="3200" b="1" u="sng" dirty="0">
              <a:solidFill>
                <a:srgbClr val="66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2590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827088" y="2420938"/>
            <a:ext cx="8137525" cy="4103687"/>
          </a:xfrm>
        </p:spPr>
        <p:txBody>
          <a:bodyPr/>
          <a:lstStyle/>
          <a:p>
            <a:pPr>
              <a:defRPr/>
            </a:pPr>
            <a:r>
              <a:rPr lang="uk-UA" sz="2400" dirty="0" smtClean="0"/>
              <a:t>територіальне утворення, в межах якого відбуваються соціальні та економічні процеси відтворення та забезпечення життєдіяльності населення, що обумовлюється місцем регіону в системі територіального і суспільного поділу праці.</a:t>
            </a:r>
          </a:p>
          <a:p>
            <a:pPr>
              <a:defRPr/>
            </a:pPr>
            <a:r>
              <a:rPr lang="uk-UA" sz="2400" b="1" dirty="0" smtClean="0"/>
              <a:t>Регіон</a:t>
            </a:r>
            <a:r>
              <a:rPr lang="uk-UA" sz="2400" dirty="0" smtClean="0"/>
              <a:t> має чітко визначені </a:t>
            </a:r>
            <a:r>
              <a:rPr lang="uk-UA" sz="2400" b="1" dirty="0" smtClean="0"/>
              <a:t>кордони своєї території, власні органи управління, матеріальну і фінансову основу,</a:t>
            </a:r>
            <a:r>
              <a:rPr lang="uk-UA" sz="2400" dirty="0" smtClean="0"/>
              <a:t> і, як правило, визначається законодавчими актами держави, виходячи з її стратегічних і тактичних цілей і завдань.</a:t>
            </a:r>
          </a:p>
          <a:p>
            <a:pPr marL="0" indent="0" algn="just" eaLnBrk="1" hangingPunct="1">
              <a:spcBef>
                <a:spcPct val="30000"/>
              </a:spcBef>
              <a:buFont typeface="Wingdings" panose="05000000000000000000" pitchFamily="2" charset="2"/>
              <a:buNone/>
              <a:defRPr/>
            </a:pPr>
            <a:endParaRPr lang="uk-UA" sz="2400" b="1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9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9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9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9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9076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AutoShap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7848600" cy="1066800"/>
          </a:xfrm>
          <a:solidFill>
            <a:schemeClr val="folHlink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uk-UA" sz="6600" i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-52"/>
              </a:rPr>
              <a:t>ЛЕКЦІЯ 1</a:t>
            </a:r>
            <a:endParaRPr lang="ru-RU" sz="6600" i="1" smtClean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260099" name="AutoShape 3"/>
          <p:cNvSpPr>
            <a:spLocks noChangeArrowheads="1"/>
          </p:cNvSpPr>
          <p:nvPr/>
        </p:nvSpPr>
        <p:spPr bwMode="auto">
          <a:xfrm>
            <a:off x="857250" y="357188"/>
            <a:ext cx="8153400" cy="1595437"/>
          </a:xfrm>
          <a:prstGeom prst="roundRect">
            <a:avLst>
              <a:gd name="adj" fmla="val 21667"/>
            </a:avLst>
          </a:prstGeom>
          <a:solidFill>
            <a:schemeClr val="folHlink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anchor="b"/>
          <a:lstStyle/>
          <a:p>
            <a:pPr algn="ctr">
              <a:lnSpc>
                <a:spcPct val="90000"/>
              </a:lnSpc>
              <a:defRPr/>
            </a:pPr>
            <a:endParaRPr lang="uk-UA" sz="2800" dirty="0">
              <a:latin typeface="Arial" charset="0"/>
            </a:endParaRPr>
          </a:p>
          <a:p>
            <a:pPr algn="ctr">
              <a:lnSpc>
                <a:spcPct val="90000"/>
              </a:lnSpc>
              <a:defRPr/>
            </a:pPr>
            <a:r>
              <a:rPr lang="uk-UA" sz="3200" b="1" noProof="1">
                <a:latin typeface="Arial" charset="0"/>
              </a:rPr>
              <a:t>Наука регіонального менеджменту</a:t>
            </a:r>
            <a:endParaRPr lang="uk-UA" sz="3200" b="1" u="sng" noProof="1">
              <a:solidFill>
                <a:srgbClr val="66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-52"/>
            </a:endParaRP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900113" y="2420938"/>
            <a:ext cx="8015287" cy="4176712"/>
          </a:xfrm>
        </p:spPr>
        <p:txBody>
          <a:bodyPr/>
          <a:lstStyle/>
          <a:p>
            <a:pPr marL="0" indent="0" algn="just" eaLnBrk="1" hangingPunct="1">
              <a:lnSpc>
                <a:spcPct val="90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ru-RU" altLang="ru-RU" sz="2400" b="1" smtClean="0"/>
              <a:t>сформувалася з початку ХХ ст., коли виникла необхідність забезпечення ефективного управління відносно великими територіями. Розподіл території на регіони й формування органів управління цією територією дозволило забезпечити економічний розвиток регіону і соціальний розвиток населення, яке проживає на цій території.</a:t>
            </a:r>
            <a:endParaRPr lang="uk-UA" altLang="ru-RU" sz="2400" smtClean="0"/>
          </a:p>
          <a:p>
            <a:pPr marL="0" indent="0" algn="just" ea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</a:pPr>
            <a:endParaRPr lang="ru-RU" altLang="ru-RU" sz="2400" smtClean="0"/>
          </a:p>
          <a:p>
            <a:pPr marL="0" indent="0" algn="just" ea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</a:pPr>
            <a:endParaRPr lang="uk-UA" altLang="ru-RU" sz="2400" b="1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апсулы">
  <a:themeElements>
    <a:clrScheme name="Капсулы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Капсулы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апсулы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3451</TotalTime>
  <Words>3184</Words>
  <Application>Microsoft Office PowerPoint</Application>
  <PresentationFormat>Экран (4:3)</PresentationFormat>
  <Paragraphs>597</Paragraphs>
  <Slides>68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68</vt:i4>
      </vt:variant>
    </vt:vector>
  </HeadingPairs>
  <TitlesOfParts>
    <vt:vector size="74" baseType="lpstr">
      <vt:lpstr>Arial</vt:lpstr>
      <vt:lpstr>Calibri</vt:lpstr>
      <vt:lpstr>Times New Roman</vt:lpstr>
      <vt:lpstr>Verdana</vt:lpstr>
      <vt:lpstr>Wingdings</vt:lpstr>
      <vt:lpstr>Капсулы</vt:lpstr>
      <vt:lpstr>   РЕГІОНАЛЬНИЙ МЕНЕДЖМЕНТ ЯК НАУКА  І СФЕРА ПРАКТИЧНОЇ ДІЯЛЬНОСТІ  </vt:lpstr>
      <vt:lpstr>Питання</vt:lpstr>
      <vt:lpstr>Презентация PowerPoint</vt:lpstr>
      <vt:lpstr>Презентация PowerPoint</vt:lpstr>
      <vt:lpstr>Презентация PowerPoint</vt:lpstr>
      <vt:lpstr>ЛЕКЦІЯ 1</vt:lpstr>
      <vt:lpstr>ЛЕКЦІЯ 1</vt:lpstr>
      <vt:lpstr>ЛЕКЦІЯ 1</vt:lpstr>
      <vt:lpstr>ЛЕКЦІЯ 1</vt:lpstr>
      <vt:lpstr>Презентация PowerPoint</vt:lpstr>
      <vt:lpstr>Регіональний менеджмент вивчає  </vt:lpstr>
      <vt:lpstr>Адміністративно-територіальний поділ країни</vt:lpstr>
      <vt:lpstr>Адміністративно-територіальна одиниця</vt:lpstr>
      <vt:lpstr>Презентация PowerPoint</vt:lpstr>
      <vt:lpstr>ЛЕКЦІЯ 1</vt:lpstr>
      <vt:lpstr>ЛЕКЦІЯ 1</vt:lpstr>
      <vt:lpstr>Презентация PowerPoint</vt:lpstr>
      <vt:lpstr>Презентация PowerPoint</vt:lpstr>
      <vt:lpstr>Презентация PowerPoint</vt:lpstr>
      <vt:lpstr>Презентация PowerPoint</vt:lpstr>
      <vt:lpstr>ЛЕКЦІЯ 1</vt:lpstr>
      <vt:lpstr>ЛЕКЦІЯ 1</vt:lpstr>
      <vt:lpstr>ЛЕКЦІЯ 1</vt:lpstr>
      <vt:lpstr>ЛЕКЦІЯ 1</vt:lpstr>
      <vt:lpstr>ЛЕКЦІЯ 1</vt:lpstr>
      <vt:lpstr>ЛЕКЦІЯ 1</vt:lpstr>
      <vt:lpstr>ЛЕКЦІЯ 1</vt:lpstr>
      <vt:lpstr>ЛЕКЦІЯ 1</vt:lpstr>
      <vt:lpstr>ЛЕКЦІЯ 1</vt:lpstr>
      <vt:lpstr>ЛЕКЦІЯ 1</vt:lpstr>
      <vt:lpstr>ЛЕКЦІЯ 1</vt:lpstr>
      <vt:lpstr>Презентация PowerPoint</vt:lpstr>
      <vt:lpstr>ЛЕКЦІЯ 1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ЛЕКЦІЯ 1</vt:lpstr>
      <vt:lpstr>ЛЕКЦІЯ 1</vt:lpstr>
      <vt:lpstr>ЛЕКЦІЯ 1</vt:lpstr>
      <vt:lpstr>ЛЕКЦІЯ 1</vt:lpstr>
      <vt:lpstr>ЛЕКЦІЯ 1</vt:lpstr>
      <vt:lpstr>ЛЕКЦІЯ 1</vt:lpstr>
      <vt:lpstr>ЛЕКЦІЯ 1</vt:lpstr>
      <vt:lpstr>ЛЕКЦІЯ 1</vt:lpstr>
      <vt:lpstr>Презентация PowerPoint</vt:lpstr>
      <vt:lpstr>ЛЕКЦІЯ 1</vt:lpstr>
      <vt:lpstr>Презентация PowerPoint</vt:lpstr>
      <vt:lpstr>ЛЕКЦІЯ 1</vt:lpstr>
      <vt:lpstr>ЛЕКЦІЯ 1</vt:lpstr>
      <vt:lpstr>ЛЕКЦІЯ 1</vt:lpstr>
      <vt:lpstr>ЛЕКЦІЯ 1</vt:lpstr>
      <vt:lpstr>ЛЕКЦІЯ 1</vt:lpstr>
      <vt:lpstr>ЛЕКЦІЯ 1</vt:lpstr>
      <vt:lpstr>ЛЕКЦІЯ 1</vt:lpstr>
      <vt:lpstr>ЛЕКЦІЯ 1</vt:lpstr>
      <vt:lpstr>ЛЕКЦІЯ 1</vt:lpstr>
      <vt:lpstr>ЛЕКЦІЯ 1</vt:lpstr>
      <vt:lpstr>ЛЕКЦІЯ 1</vt:lpstr>
      <vt:lpstr>ЛЕКЦІЯ 1</vt:lpstr>
      <vt:lpstr>ЛЕКЦІЯ 1</vt:lpstr>
      <vt:lpstr>ЛЕКЦІЯ 1</vt:lpstr>
      <vt:lpstr>ЛЕКЦІЯ 1</vt:lpstr>
      <vt:lpstr>ЛЕКЦІЯ 1</vt:lpstr>
    </vt:vector>
  </TitlesOfParts>
  <Company>ХарРИ НАГУ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Кадрова політика і державна служба</dc:title>
  <dc:creator>Admin</dc:creator>
  <cp:lastModifiedBy>RYZEN</cp:lastModifiedBy>
  <cp:revision>194</cp:revision>
  <dcterms:created xsi:type="dcterms:W3CDTF">2006-09-15T11:01:38Z</dcterms:created>
  <dcterms:modified xsi:type="dcterms:W3CDTF">2024-02-02T10:58:45Z</dcterms:modified>
</cp:coreProperties>
</file>