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6" d="100"/>
          <a:sy n="96" d="100"/>
        </p:scale>
        <p:origin x="-178"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kumimoji="0" lang="ru-RU" sz="1600" b="1"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rPr>
              <a:t>Этнические группы в Южной </a:t>
            </a:r>
            <a:r>
              <a:rPr kumimoji="0" lang="ru-RU" sz="1600" b="1" i="0" u="none" strike="noStrike" kern="1200" cap="none" spc="0" normalizeH="0" baseline="0" noProof="0" dirty="0" smtClean="0">
                <a:ln>
                  <a:noFill/>
                </a:ln>
                <a:solidFill>
                  <a:prstClr val="black">
                    <a:lumMod val="75000"/>
                    <a:lumOff val="25000"/>
                  </a:prstClr>
                </a:solidFill>
                <a:effectLst/>
                <a:uLnTx/>
                <a:uFillTx/>
                <a:latin typeface="Arial Black" panose="020B0A04020102020204" pitchFamily="34" charset="0"/>
              </a:rPr>
              <a:t>Африке. Современное состояние</a:t>
            </a:r>
            <a:endParaRPr lang="ru-RU" sz="1600" dirty="0">
              <a:latin typeface="Arial Black" panose="020B0A04020102020204" pitchFamily="34" charset="0"/>
            </a:endParaRPr>
          </a:p>
        </c:rich>
      </c:tx>
      <c:layout/>
      <c:overlay val="0"/>
      <c:spPr>
        <a:noFill/>
        <a:ln>
          <a:noFill/>
        </a:ln>
        <a:effectLst/>
      </c:spPr>
    </c:title>
    <c:autoTitleDeleted val="0"/>
    <c:plotArea>
      <c:layout>
        <c:manualLayout>
          <c:layoutTarget val="inner"/>
          <c:xMode val="edge"/>
          <c:yMode val="edge"/>
          <c:x val="4.3640664727192108E-2"/>
          <c:y val="0.29296630425697917"/>
          <c:w val="0.9112359957761712"/>
          <c:h val="0.42499654197520748"/>
        </c:manualLayout>
      </c:layout>
      <c:pieChart>
        <c:varyColors val="1"/>
        <c:ser>
          <c:idx val="0"/>
          <c:order val="0"/>
          <c:tx>
            <c:strRef>
              <c:f>Лист1!$B$1</c:f>
              <c:strCache>
                <c:ptCount val="1"/>
                <c:pt idx="0">
                  <c:v>Этнические группы в Южной Африке</c:v>
                </c:pt>
              </c:strCache>
            </c:strRef>
          </c:tx>
          <c:explosion val="2"/>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CD6-4583-B21C-E897242D7CD2}"/>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CD6-4583-B21C-E897242D7CD2}"/>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CD6-4583-B21C-E897242D7CD2}"/>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CD6-4583-B21C-E897242D7CD2}"/>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Segoe UI" panose="020B0502040204020203" pitchFamily="34" charset="0"/>
                    <a:ea typeface="Segoe UI" panose="020B0502040204020203" pitchFamily="34" charset="0"/>
                    <a:cs typeface="Segoe UI" panose="020B0502040204020203" pitchFamily="34" charset="0"/>
                  </a:defRPr>
                </a:pPr>
                <a:endParaRPr lang="ru-RU"/>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Лист1!$A$2:$A$5</c:f>
              <c:strCache>
                <c:ptCount val="4"/>
                <c:pt idx="0">
                  <c:v>Темнокожие африканцы</c:v>
                </c:pt>
                <c:pt idx="1">
                  <c:v>Цветные</c:v>
                </c:pt>
                <c:pt idx="2">
                  <c:v>Белые</c:v>
                </c:pt>
                <c:pt idx="3">
                  <c:v>Индийцы и азиаты</c:v>
                </c:pt>
              </c:strCache>
            </c:strRef>
          </c:cat>
          <c:val>
            <c:numRef>
              <c:f>Лист1!$B$2:$B$5</c:f>
              <c:numCache>
                <c:formatCode>General</c:formatCode>
                <c:ptCount val="4"/>
                <c:pt idx="0">
                  <c:v>0.80200000000000005</c:v>
                </c:pt>
                <c:pt idx="1">
                  <c:v>8.7999999999999995E-2</c:v>
                </c:pt>
                <c:pt idx="2">
                  <c:v>8.4000000000000005E-2</c:v>
                </c:pt>
                <c:pt idx="3">
                  <c:v>2.5000000000000001E-2</c:v>
                </c:pt>
              </c:numCache>
            </c:numRef>
          </c:val>
          <c:extLst xmlns:c16r2="http://schemas.microsoft.com/office/drawing/2015/06/chart">
            <c:ext xmlns:c16="http://schemas.microsoft.com/office/drawing/2014/chart" uri="{C3380CC4-5D6E-409C-BE32-E72D297353CC}">
              <c16:uniqueId val="{00000000-E3FB-4653-9567-0C05CBE6799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3.0427698198051002E-2"/>
          <c:y val="0.7320072330962869"/>
          <c:w val="0.92444896230531237"/>
          <c:h val="0.266020104280016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6350"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5BF8E-3D2C-4929-8776-E7E0414244F4}" type="datetimeFigureOut">
              <a:rPr lang="ru-RU" smtClean="0"/>
              <a:t>28.10.2020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F131D-76B5-4617-B2D8-6075FCA43420}" type="slidenum">
              <a:rPr lang="ru-RU" smtClean="0"/>
              <a:t>‹#›</a:t>
            </a:fld>
            <a:endParaRPr lang="ru-RU"/>
          </a:p>
        </p:txBody>
      </p:sp>
    </p:spTree>
    <p:extLst>
      <p:ext uri="{BB962C8B-B14F-4D97-AF65-F5344CB8AC3E}">
        <p14:creationId xmlns:p14="http://schemas.microsoft.com/office/powerpoint/2010/main" val="97445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97E77-AD46-4A51-8A9F-97FABCA5474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24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426746"/>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401570"/>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110940"/>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95532"/>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68047"/>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071131"/>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043023"/>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93661"/>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003427"/>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10486"/>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337039"/>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9DC426-7E47-4D88-BBF3-5625E7ED4D0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3EE59C-02E4-4E75-97E6-23DBEF71496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542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1062;&#1074;&#1077;&#1090;&#1085;&#1099;&#1077;_&#1070;&#1078;&#1085;&#1086;&#1081;_&#1040;&#1092;&#1088;&#1080;&#1082;&#1080;"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88758" y="2175154"/>
            <a:ext cx="1175886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white"/>
                </a:solidFill>
                <a:effectLst/>
                <a:uLnTx/>
                <a:uFillTx/>
                <a:latin typeface="Museo Sans Cyrl 900" panose="02000000000000000000" pitchFamily="50" charset="-52"/>
                <a:ea typeface="Segoe UI Black" panose="020B0A02040204020203" pitchFamily="34" charset="0"/>
                <a:cs typeface="+mn-cs"/>
              </a:rPr>
              <a:t>Деколонизация Черной Африки.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white"/>
                </a:solidFill>
                <a:effectLst/>
                <a:uLnTx/>
                <a:uFillTx/>
                <a:latin typeface="Museo Sans Cyrl 900" panose="02000000000000000000" pitchFamily="50" charset="-52"/>
                <a:ea typeface="Segoe UI Black" panose="020B0A02040204020203" pitchFamily="34" charset="0"/>
                <a:cs typeface="+mn-cs"/>
              </a:rPr>
              <a:t>Режим апартеида в ЮАР.</a:t>
            </a:r>
            <a:endParaRPr kumimoji="0" lang="ru-RU" sz="3600" b="0" i="0" u="none" strike="noStrike" kern="1200" cap="none" spc="0" normalizeH="0" baseline="0" noProof="0" dirty="0">
              <a:ln>
                <a:noFill/>
              </a:ln>
              <a:solidFill>
                <a:prstClr val="white"/>
              </a:solidFill>
              <a:effectLst/>
              <a:uLnTx/>
              <a:uFillTx/>
              <a:latin typeface="Museo Sans Cyrl 900" panose="02000000000000000000" pitchFamily="50" charset="-52"/>
              <a:ea typeface="Segoe UI Black" panose="020B0A02040204020203" pitchFamily="34" charset="0"/>
              <a:cs typeface="+mn-cs"/>
            </a:endParaRPr>
          </a:p>
        </p:txBody>
      </p:sp>
      <p:sp>
        <p:nvSpPr>
          <p:cNvPr id="4" name="Rectangle 3"/>
          <p:cNvSpPr/>
          <p:nvPr/>
        </p:nvSpPr>
        <p:spPr>
          <a:xfrm>
            <a:off x="288758" y="4676299"/>
            <a:ext cx="380585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smtClean="0">
                <a:ln>
                  <a:noFill/>
                </a:ln>
                <a:solidFill>
                  <a:prstClr val="white"/>
                </a:solidFill>
                <a:effectLst/>
                <a:uLnTx/>
                <a:uFillTx/>
                <a:latin typeface="Museo Sans Cyrl 500" panose="02000000000000000000" pitchFamily="50" charset="-52"/>
                <a:ea typeface="+mn-ea"/>
                <a:cs typeface="Arial" panose="020B0604020202020204" pitchFamily="34" charset="0"/>
              </a:rPr>
              <a:t>Новейшая история</a:t>
            </a:r>
            <a:endParaRPr kumimoji="0" lang="ru-RU" sz="3200" b="0" i="0" u="none" strike="noStrike" kern="1200" cap="none" spc="0" normalizeH="0" baseline="0" noProof="0" dirty="0">
              <a:ln>
                <a:noFill/>
              </a:ln>
              <a:solidFill>
                <a:prstClr val="white"/>
              </a:solidFill>
              <a:effectLst/>
              <a:uLnTx/>
              <a:uFillTx/>
              <a:latin typeface="Museo Sans Cyrl 500" panose="02000000000000000000" pitchFamily="50" charset="-52"/>
              <a:ea typeface="+mn-ea"/>
              <a:cs typeface="Arial" panose="020B0604020202020204" pitchFamily="34" charset="0"/>
            </a:endParaRPr>
          </a:p>
        </p:txBody>
      </p:sp>
      <p:sp>
        <p:nvSpPr>
          <p:cNvPr id="5" name="Rectangle 4"/>
          <p:cNvSpPr/>
          <p:nvPr/>
        </p:nvSpPr>
        <p:spPr>
          <a:xfrm>
            <a:off x="288758" y="4073812"/>
            <a:ext cx="3849189" cy="13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58" y="418009"/>
            <a:ext cx="2306755" cy="1293223"/>
          </a:xfrm>
          <a:prstGeom prst="rect">
            <a:avLst/>
          </a:prstGeom>
        </p:spPr>
      </p:pic>
    </p:spTree>
    <p:extLst>
      <p:ext uri="{BB962C8B-B14F-4D97-AF65-F5344CB8AC3E}">
        <p14:creationId xmlns:p14="http://schemas.microsoft.com/office/powerpoint/2010/main" val="1028903725"/>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rPr>
              <a:t>Апартеид в ЮАР</a:t>
            </a:r>
          </a:p>
        </p:txBody>
      </p:sp>
      <p:sp>
        <p:nvSpPr>
          <p:cNvPr id="9" name="Прямоугольник 8"/>
          <p:cNvSpPr/>
          <p:nvPr/>
        </p:nvSpPr>
        <p:spPr>
          <a:xfrm>
            <a:off x="9059983" y="719996"/>
            <a:ext cx="3132015" cy="613800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то же время на законодательном уровне было закреплено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ущемление прав темнокожего населения в повседневной жизни</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так, например, в автобусах практически все сидячие места были предназначены для белых, существовали отдельные больницы хорошего качества для белого населения, тогда как темнокожие часто вовсе не получали необходимой медицинской помощи, на образование же одного африканца правительство тратило в десять раз меньше, нежели на образование европейца. </a:t>
            </a:r>
          </a:p>
        </p:txBody>
      </p:sp>
      <p:pic>
        <p:nvPicPr>
          <p:cNvPr id="7170" name="Picture 2" descr="Ð¤Ð¾ÑÐ¾ 5. Ð§ÐµÑÐ½Ð¾ÐºÐ¾Ð¶Ð¸Ð¹ ÑÐ½Ð¾ÑÐ° Ð² Ð·Ð½Ð°Ðº Ð¿ÑÐ¾ÑÐµÑÑÐ° Ð¿ÑÐ¾ÑÐ¸Ð² Ð¿Ð¾Ð»Ð¸ÑÐ¸ÐºÐ¸ Ð°Ð¿Ð°ÑÑÐµÐ¸Ð´Ð° ÑÐ°Ð´Ð¸ÑÑÑ Ð² Ð°Ð²ÑÐ¾Ð±ÑÑ _ÑÐ¾Ð»ÑÐºÐ¾ Ð´Ð»Ñ Ð±ÐµÐ»ÑÑ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9995"/>
            <a:ext cx="9059984" cy="613800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2968" y="6610865"/>
            <a:ext cx="7867152" cy="24713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Чернокожий юноша в знак протеста против политики апартеида садится в автобус для белых</a:t>
            </a:r>
          </a:p>
        </p:txBody>
      </p:sp>
    </p:spTree>
    <p:extLst>
      <p:ext uri="{BB962C8B-B14F-4D97-AF65-F5344CB8AC3E}">
        <p14:creationId xmlns:p14="http://schemas.microsoft.com/office/powerpoint/2010/main" val="284419857"/>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558745" y="719997"/>
            <a:ext cx="8633254" cy="15165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Расовая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сегрегация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коснулась даже пляжей: самые лучшие европейцы зарезервировали для себя. Также африканцы практически не имели возможности посещать кинотеатры, гостиницы, театры и рестораны. Не только потому, что у них просто не хватило бы на это денег, но ещё и потому, что вход в эти заведения им был попросту запрещён</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rPr>
              <a:t>Апартеид в ЮАР</a:t>
            </a:r>
          </a:p>
        </p:txBody>
      </p:sp>
      <p:pic>
        <p:nvPicPr>
          <p:cNvPr id="10244" name="Picture 4" descr="https://upload.wikimedia.org/wikipedia/commons/8/81/DurbanSign1989.jpg?uselang=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0" y="741404"/>
            <a:ext cx="3591715" cy="611876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558744" y="2224216"/>
            <a:ext cx="1595161" cy="465735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Объявление на одном из пляжей ЮАР, запрещающее проход на пляж жителям страны не белой расы. 1989 </a:t>
            </a:r>
            <a:r>
              <a:rPr kumimoji="0" lang="ru-RU" sz="16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г.</a:t>
            </a:r>
            <a:endParaRPr kumimoji="0" lang="ru-RU" sz="16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2" name="Рисунок 1"/>
          <p:cNvPicPr>
            <a:picLocks noChangeAspect="1"/>
          </p:cNvPicPr>
          <p:nvPr/>
        </p:nvPicPr>
        <p:blipFill>
          <a:blip r:embed="rId3"/>
          <a:stretch>
            <a:fillRect/>
          </a:stretch>
        </p:blipFill>
        <p:spPr>
          <a:xfrm>
            <a:off x="5153905" y="2236574"/>
            <a:ext cx="7038095" cy="4623864"/>
          </a:xfrm>
          <a:prstGeom prst="rect">
            <a:avLst/>
          </a:prstGeom>
          <a:ln w="6350">
            <a:solidFill>
              <a:schemeClr val="tx1"/>
            </a:solidFill>
          </a:ln>
        </p:spPr>
      </p:pic>
    </p:spTree>
    <p:extLst>
      <p:ext uri="{BB962C8B-B14F-4D97-AF65-F5344CB8AC3E}">
        <p14:creationId xmlns:p14="http://schemas.microsoft.com/office/powerpoint/2010/main" val="246768250"/>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8883884" y="769424"/>
            <a:ext cx="3308114" cy="608857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Очевидно, что такое положение дел не устраивало темнокожее население.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Поначалу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сопротивление силовым структурам режима оказывали гангстерские группировки африканской молодежи, которые иногда даже совершали вооруженные набеги на белые поселения.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1960 году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полиция расстреляла мирных темнокожих демонстрантов в посёлке </a:t>
            </a:r>
            <a:r>
              <a:rPr kumimoji="0" lang="ru-RU" sz="1800" b="1"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Шарпевиль</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тогда погибло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69 человек. </a:t>
            </a:r>
            <a:endParaRPr kumimoji="0" lang="ru-RU" sz="1800" b="1" i="1" u="none" strike="noStrike" kern="0" cap="none" spc="0" normalizeH="0" baseline="0" noProof="0" dirty="0" smtClean="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После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этого инцидента лидеры движения против апартеида создали боевую организацию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«Копьё нации</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0242" name="Picture 2" descr="https://diletant.media/upload/medialibrary/067/067d365bfd724e61086aa286f75d03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9423"/>
            <a:ext cx="8883883" cy="6088573"/>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Апартеид в ЮАР</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10" name="Прямоугольник 9"/>
          <p:cNvSpPr/>
          <p:nvPr/>
        </p:nvSpPr>
        <p:spPr>
          <a:xfrm>
            <a:off x="5436973" y="6586151"/>
            <a:ext cx="3446911" cy="27184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Паспорт чернокожего времён апартеида</a:t>
            </a:r>
          </a:p>
        </p:txBody>
      </p:sp>
    </p:spTree>
    <p:extLst>
      <p:ext uri="{BB962C8B-B14F-4D97-AF65-F5344CB8AC3E}">
        <p14:creationId xmlns:p14="http://schemas.microsoft.com/office/powerpoint/2010/main" val="103475823"/>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419605" y="719996"/>
            <a:ext cx="8772393" cy="613800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«Копье нации»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стало вооруженным крылом партии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«Африканский национальный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конгресс».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Обе организации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с 1960-х годов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поддерживалась СССР.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Самым известным борцом с апартеидом был лидер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«Копья нации» </a:t>
            </a:r>
            <a:r>
              <a:rPr kumimoji="0" lang="ru-RU" sz="1800" b="1" i="0" u="none" strike="noStrike" kern="0" cap="none" spc="0" normalizeH="0" baseline="0" noProof="0" dirty="0"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Нельсон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После бойни в </a:t>
            </a:r>
            <a:r>
              <a:rPr kumimoji="0" lang="ru-RU" sz="1800" b="0" i="0" u="none" strike="noStrike" kern="0" cap="none" spc="0" normalizeH="0" baseline="0" noProof="0" dirty="0" err="1"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Шарпевиле</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члены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АНК стали требовать от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отказаться от постулатов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Махатмы Ганди</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заменив их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принципом «кровь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за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кровь».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начал действовать нелегально,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«Копье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нации</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использовала насильственные методы борьбы.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Соратник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Вулфи</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Кадеш</a:t>
            </a:r>
            <a:r>
              <a:rPr kumimoji="0" lang="ru-RU" sz="1800" b="1" i="0" u="none" strike="noStrike" kern="0" cap="none" spc="0" normalizeH="0" baseline="0" noProof="0" dirty="0"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вспоминал: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«…с 16 декабря 1961 года мы должны были начать взрывать символичные места апартеида, такие как паспортные столы, местные мировые суды, отделения почты и правительственные учреждения</a:t>
            </a:r>
            <a:r>
              <a:rPr kumimoji="0" lang="ru-RU" sz="1800" b="0"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К 1980-м годам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число жертв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черного террора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исчислялось сотнями. Даже сам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признавал, что АНК в своей борьбе грубо нарушала права человека.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5 августа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1962 года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Нельсон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уже числившийся в розыске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17 месяцев</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был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арестован.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20 апреля 1964 г.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над ним произошел суд, где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озвучил свою знаменитую речь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«Я готов к смерти».</a:t>
            </a: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Борьба с апартеидом. Нельсон </a:t>
            </a:r>
            <a:r>
              <a:rPr kumimoji="0" lang="ru-RU" sz="4400" b="1" i="0" u="none" strike="noStrike" kern="1200" cap="none" spc="0" normalizeH="0" baseline="0" noProof="0" dirty="0" err="1" smtClean="0">
                <a:ln>
                  <a:noFill/>
                </a:ln>
                <a:solidFill>
                  <a:srgbClr val="B85410"/>
                </a:solidFill>
                <a:effectLst/>
                <a:uLnTx/>
                <a:uFillTx/>
                <a:latin typeface="Museo Sans Cyrl 500"/>
                <a:ea typeface="Segoe UI" panose="020B0502040204020203" pitchFamily="34" charset="0"/>
                <a:cs typeface="Segoe UI" panose="020B0502040204020203" pitchFamily="34" charset="0"/>
              </a:rPr>
              <a:t>Манделла</a:t>
            </a:r>
            <a:r>
              <a:rPr kumimoji="0" lang="ru-RU" sz="44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a:t>
            </a:r>
            <a:endParaRPr kumimoji="0" lang="ru-RU" sz="44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pic>
        <p:nvPicPr>
          <p:cNvPr id="1026" name="Picture 2" descr="https://upload.wikimedia.org/wikipedia/commons/1/11/Young_Mande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19996"/>
            <a:ext cx="3419604" cy="468360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5251731"/>
            <a:ext cx="3419605" cy="160627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Нельсон </a:t>
            </a:r>
            <a:r>
              <a:rPr kumimoji="0" lang="ru-RU" sz="2400" b="1" i="0" u="none" strike="noStrike" kern="0" cap="none" spc="0" normalizeH="0" baseline="0" noProof="0" dirty="0" err="1"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endParaRPr kumimoji="0" lang="ru-RU" sz="2400" b="1" i="0" u="none" strike="noStrike" kern="0" cap="none" spc="0" normalizeH="0" baseline="0" noProof="0" dirty="0"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(1918-2013)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Один </a:t>
            </a:r>
            <a:r>
              <a:rPr kumimoji="0" lang="ru-RU" sz="11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из самых известных активистов в борьбе за права человека в период существования апартеида, за что 27 лет сидел в тюрьме. Лауреат Нобелевской премии мира </a:t>
            </a:r>
            <a:r>
              <a:rPr kumimoji="0" lang="ru-RU" sz="11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1993 года. Президент </a:t>
            </a:r>
            <a:r>
              <a:rPr kumimoji="0" lang="ru-RU" sz="11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ЮАР с 10 мая 1994 года по 14 июня 1999 года. </a:t>
            </a:r>
          </a:p>
        </p:txBody>
      </p:sp>
    </p:spTree>
    <p:extLst>
      <p:ext uri="{BB962C8B-B14F-4D97-AF65-F5344CB8AC3E}">
        <p14:creationId xmlns:p14="http://schemas.microsoft.com/office/powerpoint/2010/main" val="3248862300"/>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Нельсон </a:t>
            </a:r>
            <a:r>
              <a:rPr kumimoji="0" lang="ru-RU" sz="4400" b="1" i="0" u="none" strike="noStrike" kern="1200" cap="none" spc="0" normalizeH="0" baseline="0" noProof="0" dirty="0" err="1" smtClean="0">
                <a:ln>
                  <a:noFill/>
                </a:ln>
                <a:solidFill>
                  <a:srgbClr val="B85410"/>
                </a:solidFill>
                <a:effectLst/>
                <a:uLnTx/>
                <a:uFillTx/>
                <a:latin typeface="Museo Sans Cyrl 500"/>
                <a:ea typeface="Segoe UI" panose="020B0502040204020203" pitchFamily="34" charset="0"/>
                <a:cs typeface="Segoe UI" panose="020B0502040204020203" pitchFamily="34" charset="0"/>
              </a:rPr>
              <a:t>Мандела</a:t>
            </a:r>
            <a:r>
              <a:rPr kumimoji="0" lang="ru-RU" sz="44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 «Я готов к смерти».</a:t>
            </a:r>
            <a:endParaRPr kumimoji="0" lang="ru-RU" sz="44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8" name="Прямоугольник 7"/>
          <p:cNvSpPr/>
          <p:nvPr/>
        </p:nvSpPr>
        <p:spPr>
          <a:xfrm>
            <a:off x="7690982" y="2918564"/>
            <a:ext cx="4501016" cy="394228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Трехчасовая речь на суде сделала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Манделу</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мировой знаменитостью и символом борьбы с апартеидом.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11 июня 1964 года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 еще семь человек были осуждены, а на следующий день были приговорены к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пожизненному заключению.</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отбывал свой срок на острове </a:t>
            </a:r>
            <a:r>
              <a:rPr kumimoji="0" lang="ru-RU" sz="1800" b="0"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Роббен</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Большую часть тюремного заключения он провел в одиночной камере, где имел право на один визит и одно письмо в течение полугода. </a:t>
            </a:r>
          </a:p>
        </p:txBody>
      </p:sp>
      <p:pic>
        <p:nvPicPr>
          <p:cNvPr id="2050" name="Picture 2" descr="https://www.ridus.ru/images/2018/12/4/851915/in_article_5f7bd54bc5.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2160"/>
          <a:stretch/>
        </p:blipFill>
        <p:spPr bwMode="auto">
          <a:xfrm>
            <a:off x="0" y="719995"/>
            <a:ext cx="7690982" cy="585897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 y="6578970"/>
            <a:ext cx="7690982" cy="28188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Камера Манделы в тюрьме на острове Роббен.</a:t>
            </a:r>
            <a:endParaRPr kumimoji="0" lang="ru-RU" sz="18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Прямоугольник 6"/>
          <p:cNvSpPr/>
          <p:nvPr/>
        </p:nvSpPr>
        <p:spPr>
          <a:xfrm>
            <a:off x="6588690" y="707469"/>
            <a:ext cx="5603311" cy="2198569"/>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Нельсон </a:t>
            </a:r>
            <a:r>
              <a:rPr kumimoji="0" lang="ru-RU" sz="1800" b="1" i="0" u="none" strike="noStrike" kern="0" cap="none" spc="0" normalizeH="0" baseline="0" noProof="0" dirty="0" err="1"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Мандела</a:t>
            </a:r>
            <a:r>
              <a:rPr kumimoji="0" lang="ru-RU" sz="18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в своей защитной речи на заседании суда 20 апреля 1964 </a:t>
            </a:r>
            <a:r>
              <a:rPr kumimoji="0" lang="ru-RU" sz="18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года</a:t>
            </a:r>
            <a:r>
              <a:rPr kumimoji="0" lang="ru-RU" sz="18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a:t>
            </a:r>
            <a:endParaRPr kumimoji="0" lang="ru-RU" sz="18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«Я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лелею мечту о демократическом и свободном обществе, в котором все люди живут вместе в гармонии и имеют равные возможности. Это тот идеал, ради которого я живу и к которому стремлюсь. Но если будет нужно, то я готов умереть за этот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идеал»</a:t>
            </a: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8987400"/>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0095978" y="769424"/>
            <a:ext cx="2096019" cy="608857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1976 году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полицейские опять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открыли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огонь по мирной демонстрации: теперь под ударом оказались немногочисленные африканские студенты, недовольные принудительным обучением на языке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африкаанс</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Согласно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официальным данным, было убито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26 человек</a:t>
            </a:r>
            <a:r>
              <a:rPr kumimoji="0" lang="ru-RU" sz="1800" b="1" i="1" u="none" strike="noStrike" kern="0" cap="none" spc="0" normalizeH="0" baseline="0" noProof="0" dirty="0" smtClean="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2290" name="Picture 2" descr="https://diletant.media/upload/medialibrary/437/43745c50c5dae10453ce4aeedaf736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9424"/>
            <a:ext cx="10101293" cy="556210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rPr>
              <a:t>Апартеид в ЮАР</a:t>
            </a:r>
          </a:p>
        </p:txBody>
      </p:sp>
      <p:sp>
        <p:nvSpPr>
          <p:cNvPr id="7" name="Прямоугольник 6"/>
          <p:cNvSpPr/>
          <p:nvPr/>
        </p:nvSpPr>
        <p:spPr>
          <a:xfrm>
            <a:off x="0" y="6331529"/>
            <a:ext cx="10095978" cy="52647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Полиция избивает темнокожих </a:t>
            </a:r>
            <a:r>
              <a:rPr kumimoji="0" lang="ru-RU" sz="18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демонстрантов</a:t>
            </a:r>
            <a:endParaRPr kumimoji="0" lang="ru-RU" sz="18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3961735"/>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2141950"/>
            <a:ext cx="6914368" cy="471604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Политика апартеида была не просто антигуманной, она была тупиковой.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К началу 1980-х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гг.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ЮАР</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 существу, состояла из двух общин, настроенных крайне враждебно друг к другу. П</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равительство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под давлением усиливающихся выступлений против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апартеида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 страха перед хаосом начало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отменять расистские законы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Ликвидация этого режима произошла мирным путём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1994 г. </a:t>
            </a:r>
            <a:endPar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1990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г.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условиях кризиса системы апартеида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был освобожден и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1991 году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возглавил АНК</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1993 году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Нельсон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 президент ЮАР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Фредерик де Клерк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были удостоены Нобелевской премии мира за их усилия положить конец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апартеиду.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1994 году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Южной Африке были проведены первые общенациональные выборы с участием африканского большинства, в результате которых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Нельсон </a:t>
            </a:r>
            <a:r>
              <a:rPr kumimoji="0" lang="ru-RU" sz="1800" b="1" i="0" u="none" strike="noStrike" kern="0" cap="none" spc="0" normalizeH="0" baseline="0" noProof="0" dirty="0" err="1">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стал первым чернокожим президентом ЮАР</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Прямоугольник 8"/>
          <p:cNvSpPr/>
          <p:nvPr/>
        </p:nvSpPr>
        <p:spPr>
          <a:xfrm>
            <a:off x="0" y="719996"/>
            <a:ext cx="12191999" cy="14219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Проведя 18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лет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тюрьме на острове </a:t>
            </a:r>
            <a:r>
              <a:rPr kumimoji="0" lang="ru-RU" sz="1800" b="0"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Роббон</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(1964‑1982</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Манделла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1982 году был переведен в </a:t>
            </a:r>
            <a:r>
              <a:rPr kumimoji="0" lang="ru-RU" sz="1800" b="0"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кейптаунскую</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тюрьму, в которой провел шесть лет, после чего был госпитализирован в связи с туберкулезом.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1985 году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отверг предложение президента ЮАР </a:t>
            </a:r>
            <a:r>
              <a:rPr kumimoji="0" lang="ru-RU" sz="1800" b="1" i="0"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Питера Боты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об освобождении в обмен на отказ от политической борьбы</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p>
        </p:txBody>
      </p:sp>
      <p:sp>
        <p:nvSpPr>
          <p:cNvPr id="6"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rPr>
              <a:t>Апартеид в ЮАР</a:t>
            </a:r>
          </a:p>
        </p:txBody>
      </p:sp>
      <p:pic>
        <p:nvPicPr>
          <p:cNvPr id="3074" name="Picture 2" descr="https://upload.wikimedia.org/wikipedia/commons/c/c8/Frederik_de_Klerk_with_Nelson_Mandela_-_World_Economic_Forum_Annual_Meeting_Davos_1992.jpg?uselang=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369" y="2141950"/>
            <a:ext cx="5277632" cy="41231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914368" y="6265100"/>
            <a:ext cx="5277632" cy="5929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err="1">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 и </a:t>
            </a:r>
            <a:r>
              <a:rPr kumimoji="0" lang="ru-RU" sz="1800" b="1" i="0" u="none" strike="noStrike" kern="0" cap="none" spc="0" normalizeH="0" baseline="0" noProof="0" dirty="0" err="1">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Фре́дерик</a:t>
            </a:r>
            <a:r>
              <a:rPr kumimoji="0" lang="ru-RU" sz="18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 де </a:t>
            </a:r>
            <a:r>
              <a:rPr kumimoji="0" lang="ru-RU" sz="1800" b="1" i="0" u="none" strike="noStrike" kern="0" cap="none" spc="0" normalizeH="0" baseline="0" noProof="0" dirty="0"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Клерк</a:t>
            </a:r>
            <a:r>
              <a:rPr kumimoji="0" lang="ru-RU" sz="18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1992 r.</a:t>
            </a:r>
          </a:p>
        </p:txBody>
      </p:sp>
    </p:spTree>
    <p:extLst>
      <p:ext uri="{BB962C8B-B14F-4D97-AF65-F5344CB8AC3E}">
        <p14:creationId xmlns:p14="http://schemas.microsoft.com/office/powerpoint/2010/main" val="3944014478"/>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719996"/>
            <a:ext cx="12191999" cy="65043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После </a:t>
            </a:r>
            <a:r>
              <a:rPr kumimoji="0" lang="ru-RU" sz="1800" b="1" i="1" u="none" strike="noStrike" kern="0" cap="none" spc="0" normalizeH="0" baseline="0" noProof="0" dirty="0" smtClean="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27-летнего</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тюремного срока (который изначально был пожизненным) несгибаемый </a:t>
            </a:r>
            <a:r>
              <a:rPr kumimoji="0" lang="ru-RU" sz="1800" b="1" i="0" u="none" strike="noStrike" kern="0" cap="none" spc="0" normalizeH="0" baseline="0" noProof="0" dirty="0" err="1"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победил.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Апартеид был уничтожен.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равда, в современной ЮАР несладко приходится уже белому меньшинству.</a:t>
            </a:r>
          </a:p>
        </p:txBody>
      </p:sp>
      <p:pic>
        <p:nvPicPr>
          <p:cNvPr id="4098" name="Picture 2" descr="https://cdn.wallpapersafari.com/96/51/deIvl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70428"/>
            <a:ext cx="8141110" cy="506784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f/fe/Nelson_Mandela_on_Parliament_Square%2C_Westminster_-_geograph.org.uk_-_1229312.jpg?uselang=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46" y="1370428"/>
            <a:ext cx="3746453" cy="499527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5928851"/>
            <a:ext cx="8141111" cy="92914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Нельсон </a:t>
            </a:r>
            <a:r>
              <a:rPr kumimoji="0" lang="ru-RU" sz="2400" b="1" i="0" u="none" strike="noStrike" kern="0" cap="none" spc="0" normalizeH="0" baseline="0" noProof="0" dirty="0" err="1"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Мандела</a:t>
            </a:r>
            <a:r>
              <a:rPr kumimoji="0" lang="ru-RU" sz="24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2400" b="1" i="0" u="none" strike="noStrike" kern="0" cap="none" spc="0" normalizeH="0" baseline="0" noProof="0" dirty="0"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(1918-2013)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Один </a:t>
            </a:r>
            <a:r>
              <a:rPr kumimoji="0" lang="ru-RU" sz="11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из самых известных активистов в борьбе за права человека в период существования апартеида, за что 27 лет сидел в тюрьме. Лауреат Нобелевской премии мира </a:t>
            </a:r>
            <a:r>
              <a:rPr kumimoji="0" lang="ru-RU" sz="11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1993 года. Президент </a:t>
            </a:r>
            <a:r>
              <a:rPr kumimoji="0" lang="ru-RU" sz="11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ЮАР с 10 мая 1994 года по 14 июня 1999 года. </a:t>
            </a:r>
          </a:p>
        </p:txBody>
      </p:sp>
      <p:sp>
        <p:nvSpPr>
          <p:cNvPr id="8" name="Прямоугольник 7"/>
          <p:cNvSpPr/>
          <p:nvPr/>
        </p:nvSpPr>
        <p:spPr>
          <a:xfrm>
            <a:off x="8391120" y="6365699"/>
            <a:ext cx="3869785" cy="492301"/>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Памятник Нельсону </a:t>
            </a:r>
            <a:r>
              <a:rPr kumimoji="0" lang="ru-RU" sz="1600" b="0" i="0" u="none" strike="noStrike" kern="0" cap="none" spc="0" normalizeH="0" baseline="0" noProof="0" dirty="0" err="1"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Манделе</a:t>
            </a:r>
            <a:r>
              <a:rPr kumimoji="0" lang="ru-RU" sz="16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в Лондоне</a:t>
            </a:r>
            <a:endParaRPr kumimoji="0" lang="ru-RU" sz="9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rPr>
              <a:t>Апартеид в ЮАР</a:t>
            </a:r>
          </a:p>
        </p:txBody>
      </p:sp>
    </p:spTree>
    <p:extLst>
      <p:ext uri="{BB962C8B-B14F-4D97-AF65-F5344CB8AC3E}">
        <p14:creationId xmlns:p14="http://schemas.microsoft.com/office/powerpoint/2010/main" val="3441111098"/>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Черная Африка</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4" name="Прямоугольник 3"/>
          <p:cNvSpPr/>
          <p:nvPr/>
        </p:nvSpPr>
        <p:spPr>
          <a:xfrm>
            <a:off x="0" y="719995"/>
            <a:ext cx="6053997" cy="613800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Отчаянная ситуация сложилась в </a:t>
            </a:r>
            <a:r>
              <a:rPr kumimoji="0" lang="ru-RU" sz="1800" b="1" i="0" u="none" strike="noStrike" kern="0" cap="none" spc="0" normalizeH="0" baseline="0" noProof="0" dirty="0" err="1"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субсахарской</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(Черной)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Африке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части Африканского континента, находящейся к югу от пустыни Сахара. Хотя ряд стран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Ботсвана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Камерун</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Конго</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Габон</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Кения</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после обретения независимости значительно повысили уровень жизни, это было исключение.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0" cap="none" spc="0" normalizeH="0" baseline="0" noProof="0" dirty="0" smtClean="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28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из 45 государств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этого региона по классификации специализированных организаций </a:t>
            </a:r>
            <a:r>
              <a:rPr kumimoji="0" lang="ru-RU" sz="1800" b="1" i="0"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ООН</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вошли в число самых отсталых в мире. Наименьших успехов добились те страны, которые недооценили последствия своей отсталости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недостаток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профессиональных и опытных специалистов, руководящих кадров, экономистов, поголовную неграмотность населения.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При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этом более половины стран, имея крайне низкий уровень развития, ориентировались на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социалистическую модель</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попытка внедрения которой завела их в тупик. Трудным оказался и путь государств, выбравших модель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капиталистического рынка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так как здесь сильно сказывался низкий уровень работников. </a:t>
            </a:r>
          </a:p>
        </p:txBody>
      </p:sp>
      <p:pic>
        <p:nvPicPr>
          <p:cNvPr id="1026" name="Picture 2" descr="https://upload.wikimedia.org/wikipedia/commons/8/80/Sub-Saharan-Africa.png?uselang=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997" y="719994"/>
            <a:ext cx="6138004" cy="6138006"/>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823269" y="6557554"/>
            <a:ext cx="2368731" cy="300446"/>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Черная Африка на карте</a:t>
            </a:r>
            <a:endParaRPr kumimoji="0" lang="ru-RU" sz="16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62235360"/>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719996"/>
            <a:ext cx="12192000" cy="16971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оложение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во многих странах усугубилось также в результате мощного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демографического взрыва.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Одна из причин роста населения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резкое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сокращение смертности вследствие западной медицинской помощи и успешной борьбы с опасными болезнями.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Если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к началу XX 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население Африки составляло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110 млн человек</a:t>
            </a:r>
            <a:r>
              <a:rPr kumimoji="0" lang="ru-RU" sz="1800" b="1" i="1"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а к моменту деколонизации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1" u="none" strike="noStrike" kern="0" cap="none" spc="0" normalizeH="0" baseline="0" noProof="0" dirty="0" smtClean="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275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млн человек</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то ещё через 30 лет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600 млн.</a:t>
            </a:r>
          </a:p>
        </p:txBody>
      </p:sp>
      <p:sp>
        <p:nvSpPr>
          <p:cNvPr id="6"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Черная Африка</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7" name="Прямоугольник 6"/>
          <p:cNvSpPr/>
          <p:nvPr/>
        </p:nvSpPr>
        <p:spPr>
          <a:xfrm>
            <a:off x="-1" y="2404046"/>
            <a:ext cx="3540035" cy="4440891"/>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Карта мира по среднему количеству детей рожденных женщиной в течение жизни, с учетом средних показателей для женщин всех возрастов, данные 2016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года.</a:t>
            </a: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2052" name="Picture 4" descr="https://upload.wikimedia.org/wikipedia/commons/thumb/2/2e/Countriesbyfertilityrate.svg/1280px-Countriesbyfertilityrat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034" y="2417109"/>
            <a:ext cx="8651966" cy="4440892"/>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17896"/>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904409" y="816530"/>
            <a:ext cx="6287589" cy="604147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Существующие сельскохозяйственные ресурсы стран </a:t>
            </a:r>
            <a:r>
              <a:rPr kumimoji="0" lang="ru-RU" sz="1800" b="0"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субсахарской</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Африки оказались сильно истощёнными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сверхинтенсивным выпасом рогатого скота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Лес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бесконтрольно вырубался</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поэтому в период дождей вода смывала с полей плодородный слой, ранее удерживаемый густыми лесонасаждениями.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результате экономика Африки, за исключением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Ботсваны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Маврикия</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сегодня находится в куда </a:t>
            </a:r>
            <a:r>
              <a:rPr kumimoji="0" lang="ru-RU" sz="1800" b="1" i="1" u="none" strike="noStrike" kern="0" cap="none" spc="0" normalizeH="0" baseline="0" noProof="0" dirty="0">
                <a:ln>
                  <a:noFill/>
                </a:ln>
                <a:solidFill>
                  <a:srgbClr val="008000"/>
                </a:solidFill>
                <a:effectLst/>
                <a:uLnTx/>
                <a:uFillTx/>
                <a:latin typeface="Segoe UI" panose="020B0502040204020203" pitchFamily="34" charset="0"/>
                <a:ea typeface="Segoe UI" panose="020B0502040204020203" pitchFamily="34" charset="0"/>
                <a:cs typeface="Segoe UI" panose="020B0502040204020203" pitchFamily="34" charset="0"/>
              </a:rPr>
              <a:t>более худшем положении, чем в эпоху приобретения независимости</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err="1"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Субсахарская</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Африка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кроме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Южно-Африканской Республики (ЮАР</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 её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450 млн населения</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имеет такой же валовый национальный продукт (ВНП), как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Бельгия</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где проживают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11 млн человек</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Быстро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множатся признаки всеобщего упадка: разваливающаяся инфраструктура, сбои в электроснабжении, заброшенные предприятия.</a:t>
            </a:r>
          </a:p>
        </p:txBody>
      </p:sp>
      <p:sp>
        <p:nvSpPr>
          <p:cNvPr id="6" name="Заголовок 1"/>
          <p:cNvSpPr txBox="1">
            <a:spLocks/>
          </p:cNvSpPr>
          <p:nvPr/>
        </p:nvSpPr>
        <p:spPr bwMode="auto">
          <a:xfrm>
            <a:off x="5904410" y="-5"/>
            <a:ext cx="6287590" cy="816535"/>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Черная Африка</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pic>
        <p:nvPicPr>
          <p:cNvPr id="4" name="Рисунок 3"/>
          <p:cNvPicPr>
            <a:picLocks noChangeAspect="1"/>
          </p:cNvPicPr>
          <p:nvPr/>
        </p:nvPicPr>
        <p:blipFill>
          <a:blip r:embed="rId2"/>
          <a:stretch>
            <a:fillRect/>
          </a:stretch>
        </p:blipFill>
        <p:spPr>
          <a:xfrm>
            <a:off x="-1" y="-1"/>
            <a:ext cx="5904412" cy="6903620"/>
          </a:xfrm>
          <a:prstGeom prst="rect">
            <a:avLst/>
          </a:prstGeom>
          <a:ln w="6350">
            <a:solidFill>
              <a:schemeClr val="tx1"/>
            </a:solidFill>
          </a:ln>
        </p:spPr>
      </p:pic>
      <p:sp>
        <p:nvSpPr>
          <p:cNvPr id="5" name="Прямоугольник 4"/>
          <p:cNvSpPr/>
          <p:nvPr/>
        </p:nvSpPr>
        <p:spPr>
          <a:xfrm>
            <a:off x="0" y="6544491"/>
            <a:ext cx="5904409" cy="31350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Сельва – влажный тропический </a:t>
            </a:r>
            <a:r>
              <a:rPr kumimoji="0" lang="ru-RU" sz="18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лес в Африке.</a:t>
            </a:r>
            <a:endParaRPr kumimoji="0" lang="ru-RU" sz="18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063132"/>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729969" y="719996"/>
            <a:ext cx="4462029" cy="393038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Значительные перемены в жизни африканских государств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1960-х гг.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не затронули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Южно-Африканскую Республику</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где господствующее положение удерживало </a:t>
            </a:r>
            <a:r>
              <a:rPr kumimoji="0" lang="ru-RU" sz="1800" b="1" i="1" u="sng"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белое население</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составляющее </a:t>
            </a:r>
            <a:r>
              <a:rPr kumimoji="0" lang="ru-RU" sz="1800" b="1" i="1" u="none" strike="noStrike" kern="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1/4 часть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страны.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Это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были не представители колониальной державы, а граждане страны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потомки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голландцев</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немцев</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французов</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переселившихся на юг Африки ещё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XVII в.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африканеры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или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буры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англичане</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p>
        </p:txBody>
      </p:sp>
      <p:pic>
        <p:nvPicPr>
          <p:cNvPr id="3076" name="Picture 4" descr="https://upload.wikimedia.org/wikipedia/commons/thumb/a/af/Flag_of_South_Africa.svg/1024px-Flag_of_South_Africa.svg.png?uselang=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9967" y="4650377"/>
            <a:ext cx="3309818" cy="2207623"/>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Южно-Африканская республика (ЮАР)</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pic>
        <p:nvPicPr>
          <p:cNvPr id="3074" name="Picture 2" descr="https://www.bagira.guru/images/joomgallery/originals/_42/_____20170324_1530176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19996"/>
            <a:ext cx="7729968" cy="613800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1039785" y="4650377"/>
            <a:ext cx="1152213" cy="2207623"/>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Флаг ЮАР</a:t>
            </a:r>
            <a:endParaRPr kumimoji="0" lang="ru-RU" sz="24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2112162"/>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Южно-Африканская республика (ЮАР)</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pic>
        <p:nvPicPr>
          <p:cNvPr id="5122" name="Picture 2" descr="https://upload.wikimedia.org/wikipedia/commons/thumb/9/9b/South_Africa_2011_dominant_population_group_map.svg/2000px-South_Africa_2011_dominant_population_group_map.svg.png?uselang=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19997"/>
            <a:ext cx="7002856" cy="613800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002857" y="719995"/>
            <a:ext cx="2380760" cy="2258725"/>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Карта</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показывающая доминирующие группы населения в Южной Африке, согласно переписи 2011 года</a:t>
            </a:r>
          </a:p>
        </p:txBody>
      </p:sp>
      <p:sp>
        <p:nvSpPr>
          <p:cNvPr id="10" name="Прямоугольник 9"/>
          <p:cNvSpPr/>
          <p:nvPr/>
        </p:nvSpPr>
        <p:spPr>
          <a:xfrm>
            <a:off x="6996735" y="2978720"/>
            <a:ext cx="2380760" cy="3879280"/>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Прямоугольник 10"/>
          <p:cNvSpPr/>
          <p:nvPr/>
        </p:nvSpPr>
        <p:spPr>
          <a:xfrm>
            <a:off x="7081042" y="3299735"/>
            <a:ext cx="468000" cy="468000"/>
          </a:xfrm>
          <a:prstGeom prst="rect">
            <a:avLst/>
          </a:prstGeom>
          <a:solidFill>
            <a:srgbClr val="FB8072"/>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Прямоугольник 11"/>
          <p:cNvSpPr/>
          <p:nvPr/>
        </p:nvSpPr>
        <p:spPr>
          <a:xfrm>
            <a:off x="7627226" y="3299735"/>
            <a:ext cx="1682143" cy="46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Темнокожие африканцы</a:t>
            </a:r>
            <a:endParaRPr kumimoji="0" lang="ru-RU"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Прямоугольник 12"/>
          <p:cNvSpPr/>
          <p:nvPr/>
        </p:nvSpPr>
        <p:spPr>
          <a:xfrm>
            <a:off x="7081042" y="3936594"/>
            <a:ext cx="468000" cy="468000"/>
          </a:xfrm>
          <a:prstGeom prst="rect">
            <a:avLst/>
          </a:prstGeom>
          <a:solidFill>
            <a:srgbClr val="8DD3C7"/>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Прямоугольник 13"/>
          <p:cNvSpPr/>
          <p:nvPr/>
        </p:nvSpPr>
        <p:spPr>
          <a:xfrm>
            <a:off x="7622197" y="3936594"/>
            <a:ext cx="1682143" cy="46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hlinkClick r:id="rId3"/>
              </a:rPr>
              <a:t>Цветные</a:t>
            </a:r>
            <a:endParaRPr kumimoji="0" lang="ru-RU"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Прямоугольник 14"/>
          <p:cNvSpPr/>
          <p:nvPr/>
        </p:nvSpPr>
        <p:spPr>
          <a:xfrm>
            <a:off x="7081041" y="4573453"/>
            <a:ext cx="468000" cy="468000"/>
          </a:xfrm>
          <a:prstGeom prst="rect">
            <a:avLst/>
          </a:prstGeom>
          <a:solidFill>
            <a:srgbClr val="80B1D3"/>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Прямоугольник 15"/>
          <p:cNvSpPr/>
          <p:nvPr/>
        </p:nvSpPr>
        <p:spPr>
          <a:xfrm>
            <a:off x="7622197" y="4573453"/>
            <a:ext cx="1682143" cy="46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Индийцы и азиаты</a:t>
            </a:r>
            <a:endParaRPr kumimoji="0" lang="ru-RU"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 name="Прямоугольник 16"/>
          <p:cNvSpPr/>
          <p:nvPr/>
        </p:nvSpPr>
        <p:spPr>
          <a:xfrm>
            <a:off x="7081041" y="5210312"/>
            <a:ext cx="468000" cy="468000"/>
          </a:xfrm>
          <a:prstGeom prst="rect">
            <a:avLst/>
          </a:prstGeom>
          <a:solidFill>
            <a:srgbClr val="FFFFB4"/>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Прямоугольник 17"/>
          <p:cNvSpPr/>
          <p:nvPr/>
        </p:nvSpPr>
        <p:spPr>
          <a:xfrm>
            <a:off x="7622196" y="5210312"/>
            <a:ext cx="1682143" cy="46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Белые</a:t>
            </a:r>
            <a:endParaRPr kumimoji="0" lang="ru-RU"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 name="Прямоугольник 18"/>
          <p:cNvSpPr/>
          <p:nvPr/>
        </p:nvSpPr>
        <p:spPr>
          <a:xfrm>
            <a:off x="7081041" y="5847171"/>
            <a:ext cx="468000" cy="468000"/>
          </a:xfrm>
          <a:prstGeom prst="rect">
            <a:avLst/>
          </a:prstGeom>
          <a:solidFill>
            <a:srgbClr val="BEBADA"/>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 name="Прямоугольник 19"/>
          <p:cNvSpPr/>
          <p:nvPr/>
        </p:nvSpPr>
        <p:spPr>
          <a:xfrm>
            <a:off x="7622195" y="5847171"/>
            <a:ext cx="1682143" cy="46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Нет доминирующей группы</a:t>
            </a:r>
            <a:endParaRPr kumimoji="0" lang="ru-RU"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5" name="Диаграмма 24"/>
          <p:cNvGraphicFramePr/>
          <p:nvPr>
            <p:extLst/>
          </p:nvPr>
        </p:nvGraphicFramePr>
        <p:xfrm>
          <a:off x="9377492" y="719994"/>
          <a:ext cx="2814508" cy="61378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6521289"/>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841183" y="2354576"/>
            <a:ext cx="2254404" cy="45034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Идеологической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основой апартеида являлся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расизм</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деливший людей на высших (полноценных) и низших (неполноценных).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С</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1950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г.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начал работать один из основных законов режима </a:t>
            </a:r>
            <a:r>
              <a:rPr kumimoji="0" lang="ru-RU" sz="1800" b="1" i="1" u="none" strike="noStrike" kern="0" cap="none" spc="0" normalizeH="0" baseline="0" noProof="0" dirty="0"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апартеида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закон о запрете смешанных браков</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p>
        </p:txBody>
      </p:sp>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Южно-Африканская республика (ЮАР)</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5" name="Прямоугольник 4"/>
          <p:cNvSpPr/>
          <p:nvPr/>
        </p:nvSpPr>
        <p:spPr>
          <a:xfrm>
            <a:off x="1" y="719996"/>
            <a:ext cx="12191997" cy="163458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1948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г.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 власти в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ЮАС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(так</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до 1961 г.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называлась</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ЮАР</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пришла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Национальная партия</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отстаивавшая интересы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белых</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Прийти к власти ей было просто – коренное население уже тогда было поражено в правах.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Со временем правления Национальной партии связаны ужасные годы </a:t>
            </a:r>
            <a:r>
              <a:rPr kumimoji="0" lang="ru-RU" sz="1800" b="1" i="1" u="none" strike="noStrike" kern="0" cap="none" spc="0" normalizeH="0" baseline="0" noProof="0" dirty="0"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апартеида</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1"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 переводе с африкаанс – «раздельное проживание»)</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в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ЮАР</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Все население страны поделили на белых, у которых было больше всего прав, </a:t>
            </a:r>
            <a:r>
              <a:rPr kumimoji="0" lang="ru-RU" sz="1800" b="1" i="1"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черных</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1" i="1"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цветных</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 </a:t>
            </a:r>
            <a:r>
              <a:rPr kumimoji="0" lang="ru-RU" sz="1800" b="1" i="1"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индийцев</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p>
        </p:txBody>
      </p:sp>
      <p:pic>
        <p:nvPicPr>
          <p:cNvPr id="6" name="Рисунок 5"/>
          <p:cNvPicPr>
            <a:picLocks noChangeAspect="1"/>
          </p:cNvPicPr>
          <p:nvPr/>
        </p:nvPicPr>
        <p:blipFill rotWithShape="1">
          <a:blip r:embed="rId2"/>
          <a:srcRect t="10854"/>
          <a:stretch/>
        </p:blipFill>
        <p:spPr>
          <a:xfrm>
            <a:off x="7095589" y="2354578"/>
            <a:ext cx="5096411" cy="4503420"/>
          </a:xfrm>
          <a:prstGeom prst="rect">
            <a:avLst/>
          </a:prstGeom>
          <a:ln w="6350">
            <a:solidFill>
              <a:schemeClr val="tx1"/>
            </a:solidFill>
          </a:ln>
        </p:spPr>
      </p:pic>
      <p:sp>
        <p:nvSpPr>
          <p:cNvPr id="7" name="Прямоугольник 6"/>
          <p:cNvSpPr/>
          <p:nvPr/>
        </p:nvSpPr>
        <p:spPr>
          <a:xfrm>
            <a:off x="7095587" y="6629400"/>
            <a:ext cx="5096411" cy="228599"/>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Белые дети в пруду только для белых </a:t>
            </a:r>
            <a:r>
              <a:rPr kumimoji="0" lang="ru-RU" sz="1000" b="1" i="0" u="none" strike="noStrike" kern="0" cap="none" spc="0" normalizeH="0" baseline="0" noProof="0" dirty="0" smtClean="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детей. </a:t>
            </a:r>
            <a:r>
              <a:rPr kumimoji="0" lang="ru-RU" sz="1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1956 </a:t>
            </a:r>
            <a:r>
              <a:rPr kumimoji="0" lang="ru-RU" sz="10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год.</a:t>
            </a:r>
            <a:endParaRPr kumimoji="0" lang="ru-RU" sz="1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6146" name="Picture 2" descr="Ð¤Ð¾ÑÐ¾ 3. 1955 Ð·Ð½Ð°ÐºÐ¸ ÐÐµÐ»Ð»Ð¸Ð½Ð³ÑÐ¾Ð½ÑÐºÐ¾Ð¹ Ð¶Ð´ ÑÑÐ°Ð½ÑÐ¸Ð¸ Ð¿Ð¾ ÑÐ°ÑÐ¾Ð²Ð¾Ð¹ ÑÐµÐ³Ð¼ÐµÐ½ÑÐ°ÑÐ¸Ð¸.jpg"/>
          <p:cNvPicPr>
            <a:picLocks noChangeAspect="1" noChangeArrowheads="1"/>
          </p:cNvPicPr>
          <p:nvPr/>
        </p:nvPicPr>
        <p:blipFill rotWithShape="1">
          <a:blip r:embed="rId3">
            <a:extLst>
              <a:ext uri="{28A0092B-C50C-407E-A947-70E740481C1C}">
                <a14:useLocalDpi xmlns:a14="http://schemas.microsoft.com/office/drawing/2010/main" val="0"/>
              </a:ext>
            </a:extLst>
          </a:blip>
          <a:srcRect t="7517"/>
          <a:stretch/>
        </p:blipFill>
        <p:spPr bwMode="auto">
          <a:xfrm>
            <a:off x="0" y="2354577"/>
            <a:ext cx="4841183" cy="450342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2968" y="6629400"/>
            <a:ext cx="4874149" cy="22859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a:ln>
                  <a:noFill/>
                </a:ln>
                <a:solidFill>
                  <a:srgbClr val="FFFF00"/>
                </a:solidFill>
                <a:effectLst/>
                <a:uLnTx/>
                <a:uFillTx/>
                <a:latin typeface="Segoe UI" panose="020B0502040204020203" pitchFamily="34" charset="0"/>
                <a:ea typeface="Segoe UI" panose="020B0502040204020203" pitchFamily="34" charset="0"/>
                <a:cs typeface="Segoe UI" panose="020B0502040204020203" pitchFamily="34" charset="0"/>
              </a:rPr>
              <a:t>Знаки Веллингтонской ж/д станции по расовой сегментации. </a:t>
            </a:r>
            <a:r>
              <a:rPr kumimoji="0" lang="ru-RU" sz="1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1955 </a:t>
            </a:r>
            <a:r>
              <a:rPr kumimoji="0" lang="ru-RU" sz="10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год.</a:t>
            </a:r>
            <a:endParaRPr kumimoji="0" lang="ru-RU" sz="1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6961777"/>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817758"/>
            <a:ext cx="5511450" cy="604024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В том же 1950 году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был издан так называемый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«Акт о групповых областях»</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в рамках которого расовые группы разделили географически </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путём создания специальных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1"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хоумлендов</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для чернокожих африканцев.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Таким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образом, внутри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ЮАС</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были созданы специальные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резервации для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темнокожих </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(бантустаны или </a:t>
            </a:r>
            <a:r>
              <a:rPr kumimoji="0" lang="ru-RU" sz="1800" b="1" i="0" u="none" strike="noStrike" kern="0" cap="none" spc="0" normalizeH="0" baseline="0" noProof="0" dirty="0" err="1"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хоумленды</a:t>
            </a:r>
            <a:r>
              <a:rPr kumimoji="0" lang="ru-RU" sz="1800" b="1" i="0" u="none" strike="noStrike" kern="0" cap="none" spc="0" normalizeH="0" baseline="0" noProof="0" dirty="0" smtClean="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которые находились под управлением местной африканской политической элиты. При этом для африканцев, проживающих в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1"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хоумлендах</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был введён особый паспортный режим: не могли попасть на территорию «для белых людей», которая, кстати, занимала большую часть страны.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При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этом даже те немногие африканцы, имевшие возможность покидать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1" i="0" u="none" strike="noStrike" kern="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хоумтаун</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выполняли самую тяжёлую и грязную работу. Пойманный без особого разрешения африканец на территории «для белых» должен был быть арестован, а его дело передавалось в суд</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Заголовок 1"/>
          <p:cNvSpPr txBox="1">
            <a:spLocks/>
          </p:cNvSpPr>
          <p:nvPr/>
        </p:nvSpPr>
        <p:spPr bwMode="auto">
          <a:xfrm>
            <a:off x="1" y="-4"/>
            <a:ext cx="12191999" cy="720000"/>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Южно-Африканская республика (ЮАР)</a:t>
            </a:r>
            <a:endParaRPr kumimoji="0" lang="ru-RU" sz="48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11" name="Прямоугольник 10"/>
          <p:cNvSpPr/>
          <p:nvPr/>
        </p:nvSpPr>
        <p:spPr>
          <a:xfrm>
            <a:off x="5511450" y="817757"/>
            <a:ext cx="6680549" cy="1737552"/>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Бантуста́н</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территория</a:t>
            </a:r>
            <a:r>
              <a:rPr kumimoji="0" lang="ru-RU" sz="20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использовавшаяся в качестве резерваций для коренного чёрного населения Южной Африки и Юго-Западной Африки (ныне Намибия) в рамках </a:t>
            </a:r>
            <a:r>
              <a:rPr kumimoji="0" lang="ru-RU" sz="20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политики </a:t>
            </a:r>
            <a:r>
              <a:rPr kumimoji="0" lang="ru-RU" sz="2000" b="1" i="1" u="none" strike="noStrike" kern="0" cap="none" spc="0" normalizeH="0" baseline="0" noProof="0" dirty="0" smtClean="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апартеида</a:t>
            </a:r>
            <a:r>
              <a:rPr kumimoji="0" lang="ru-RU" sz="20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p>
        </p:txBody>
      </p:sp>
      <p:pic>
        <p:nvPicPr>
          <p:cNvPr id="7172" name="Picture 4" descr="http://otpusk-info.ru/images/enc-africa/01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451" y="2555309"/>
            <a:ext cx="6680549" cy="389698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5511451" y="6452296"/>
            <a:ext cx="6680548" cy="40570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Поселок </a:t>
            </a:r>
            <a:r>
              <a:rPr kumimoji="0" lang="ru-RU" sz="20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в </a:t>
            </a:r>
            <a:r>
              <a:rPr kumimoji="0" lang="ru-RU" sz="2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бантустане </a:t>
            </a:r>
            <a:r>
              <a:rPr kumimoji="0" lang="ru-RU" sz="2000" b="0" i="0" u="none" strike="noStrike" kern="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Транскей</a:t>
            </a:r>
            <a:endParaRPr kumimoji="0" lang="ru-RU" sz="20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28247602"/>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1"/>
          <p:cNvSpPr txBox="1">
            <a:spLocks/>
          </p:cNvSpPr>
          <p:nvPr/>
        </p:nvSpPr>
        <p:spPr bwMode="auto">
          <a:xfrm>
            <a:off x="7824301" y="-4"/>
            <a:ext cx="4367699" cy="1680523"/>
          </a:xfrm>
          <a:prstGeom prst="rect">
            <a:avLst/>
          </a:prstGeom>
          <a:solidFill>
            <a:schemeClr val="bg1"/>
          </a:solidFill>
          <a:ln w="38100">
            <a:noFill/>
            <a:miter lim="800000"/>
            <a:headEnd/>
            <a:tailEnd/>
          </a:ln>
          <a:extLst/>
        </p:spPr>
        <p:txBody>
          <a:bodyPr vert="horz" wrap="square" lIns="0" tIns="0" rIns="0" bIns="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rgbClr val="B85410"/>
                </a:solidFill>
                <a:effectLst/>
                <a:uLnTx/>
                <a:uFillTx/>
                <a:latin typeface="Museo Sans Cyrl 500"/>
                <a:ea typeface="Segoe UI" panose="020B0502040204020203" pitchFamily="34" charset="0"/>
                <a:cs typeface="Segoe UI" panose="020B0502040204020203" pitchFamily="34" charset="0"/>
              </a:rPr>
              <a:t>Бантустаны в ЮАР</a:t>
            </a:r>
            <a:endParaRPr kumimoji="0" lang="ru-RU" sz="4400" b="1" i="0" u="none" strike="noStrike" kern="1200" cap="none" spc="0" normalizeH="0" baseline="0" noProof="0" dirty="0">
              <a:ln>
                <a:noFill/>
              </a:ln>
              <a:solidFill>
                <a:srgbClr val="B85410"/>
              </a:solidFill>
              <a:effectLst/>
              <a:uLnTx/>
              <a:uFillTx/>
              <a:latin typeface="Museo Sans Cyrl 500"/>
              <a:ea typeface="Segoe UI" panose="020B0502040204020203" pitchFamily="34" charset="0"/>
              <a:cs typeface="Segoe UI" panose="020B0502040204020203" pitchFamily="34" charset="0"/>
            </a:endParaRPr>
          </a:p>
        </p:txBody>
      </p:sp>
      <p:sp>
        <p:nvSpPr>
          <p:cNvPr id="26" name="Прямоугольник 25"/>
          <p:cNvSpPr/>
          <p:nvPr/>
        </p:nvSpPr>
        <p:spPr>
          <a:xfrm>
            <a:off x="7851018" y="1680519"/>
            <a:ext cx="4340982" cy="517748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Некоторые бантустаны получили «на бумаге» независимость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Транскей, Венда, Бопутатсвана и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Сискей</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ещё несколько (</a:t>
            </a:r>
            <a:r>
              <a:rPr kumimoji="0" lang="ru-RU" sz="18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Квазулу, Лебова, </a:t>
            </a:r>
            <a:r>
              <a:rPr kumimoji="0" lang="ru-RU" sz="18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Куакуа</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получили ограниченную автономию. </a:t>
            </a: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Статус </a:t>
            </a:r>
            <a:r>
              <a:rPr kumimoji="0" lang="ru-RU" sz="1800" b="1" i="1"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бантустанов</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как суверенных независимых государств не получил международного признания.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Бантустаны</a:t>
            </a: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были в целом бедны и имели мало рабочих мест</a:t>
            </a:r>
            <a:r>
              <a:rPr kumimoji="0" lang="ru-RU" sz="1800" b="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Неразвитость экономики и коррупция местных властей прямо подталкивали население бантустанов искать работу на «белой» территории ЮАР. </a:t>
            </a:r>
          </a:p>
        </p:txBody>
      </p:sp>
      <p:pic>
        <p:nvPicPr>
          <p:cNvPr id="9218" name="Picture 2" descr="http://komiwiki.syktsu.ru/images/c/ca/2000px-Bantustans_in_South_Afric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824301" cy="68580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9423" y="188843"/>
            <a:ext cx="782604"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Транскей</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Прямоугольник 6"/>
          <p:cNvSpPr/>
          <p:nvPr/>
        </p:nvSpPr>
        <p:spPr>
          <a:xfrm>
            <a:off x="519423" y="431451"/>
            <a:ext cx="1152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Бопутатсвана</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Прямоугольник 7"/>
          <p:cNvSpPr/>
          <p:nvPr/>
        </p:nvSpPr>
        <p:spPr>
          <a:xfrm>
            <a:off x="519423" y="668189"/>
            <a:ext cx="468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Венда</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Прямоугольник 8"/>
          <p:cNvSpPr/>
          <p:nvPr/>
        </p:nvSpPr>
        <p:spPr>
          <a:xfrm>
            <a:off x="519423" y="908996"/>
            <a:ext cx="1152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Сискей</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Прямоугольник 9"/>
          <p:cNvSpPr/>
          <p:nvPr/>
        </p:nvSpPr>
        <p:spPr>
          <a:xfrm>
            <a:off x="519423" y="1145734"/>
            <a:ext cx="1152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err="1"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Газанкулу</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Прямоугольник 10"/>
          <p:cNvSpPr/>
          <p:nvPr/>
        </p:nvSpPr>
        <p:spPr>
          <a:xfrm>
            <a:off x="2103058" y="185241"/>
            <a:ext cx="900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err="1"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Куангване</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Прямоугольник 11"/>
          <p:cNvSpPr/>
          <p:nvPr/>
        </p:nvSpPr>
        <p:spPr>
          <a:xfrm>
            <a:off x="2103058" y="431451"/>
            <a:ext cx="900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Квандебеле</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Прямоугольник 12"/>
          <p:cNvSpPr/>
          <p:nvPr/>
        </p:nvSpPr>
        <p:spPr>
          <a:xfrm>
            <a:off x="2099180" y="677661"/>
            <a:ext cx="900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Квазулу</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Прямоугольник 13"/>
          <p:cNvSpPr/>
          <p:nvPr/>
        </p:nvSpPr>
        <p:spPr>
          <a:xfrm>
            <a:off x="2099180" y="923871"/>
            <a:ext cx="900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Лебова</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Прямоугольник 14"/>
          <p:cNvSpPr/>
          <p:nvPr/>
        </p:nvSpPr>
        <p:spPr>
          <a:xfrm>
            <a:off x="2099180" y="1171757"/>
            <a:ext cx="900000" cy="18884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Куакуа</a:t>
            </a:r>
            <a:endParaRPr kumimoji="0" lang="ru-RU" sz="105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Прямоугольник 15"/>
          <p:cNvSpPr/>
          <p:nvPr/>
        </p:nvSpPr>
        <p:spPr>
          <a:xfrm>
            <a:off x="3349487" y="620295"/>
            <a:ext cx="1093304" cy="207821"/>
          </a:xfrm>
          <a:prstGeom prst="rect">
            <a:avLst/>
          </a:prstGeom>
          <a:solidFill>
            <a:srgbClr val="E0E0E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Ботсвана</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17" name="Прямоугольник 16"/>
          <p:cNvSpPr/>
          <p:nvPr/>
        </p:nvSpPr>
        <p:spPr>
          <a:xfrm>
            <a:off x="364073" y="2114478"/>
            <a:ext cx="1093304" cy="207821"/>
          </a:xfrm>
          <a:prstGeom prst="rect">
            <a:avLst/>
          </a:prstGeom>
          <a:solidFill>
            <a:srgbClr val="E0E0E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Намибия</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18" name="Прямоугольник 17"/>
          <p:cNvSpPr/>
          <p:nvPr/>
        </p:nvSpPr>
        <p:spPr>
          <a:xfrm>
            <a:off x="6241774" y="19879"/>
            <a:ext cx="967408" cy="175302"/>
          </a:xfrm>
          <a:prstGeom prst="rect">
            <a:avLst/>
          </a:prstGeom>
          <a:solidFill>
            <a:srgbClr val="E0E0E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Зимбабве</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19" name="Прямоугольник 18"/>
          <p:cNvSpPr/>
          <p:nvPr/>
        </p:nvSpPr>
        <p:spPr>
          <a:xfrm>
            <a:off x="6937513" y="818176"/>
            <a:ext cx="896727" cy="11563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Мозамбик</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20" name="Прямоугольник 19"/>
          <p:cNvSpPr/>
          <p:nvPr/>
        </p:nvSpPr>
        <p:spPr>
          <a:xfrm>
            <a:off x="5121964" y="3896139"/>
            <a:ext cx="702365" cy="148798"/>
          </a:xfrm>
          <a:prstGeom prst="rect">
            <a:avLst/>
          </a:prstGeom>
          <a:solidFill>
            <a:srgbClr val="E0E0E0"/>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Лесото</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21" name="Прямоугольник 20"/>
          <p:cNvSpPr/>
          <p:nvPr/>
        </p:nvSpPr>
        <p:spPr>
          <a:xfrm>
            <a:off x="5121964" y="2196548"/>
            <a:ext cx="1106558" cy="178611"/>
          </a:xfrm>
          <a:prstGeom prst="rect">
            <a:avLst/>
          </a:prstGeom>
          <a:solidFill>
            <a:srgbClr val="FEFEE9"/>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Трансвааль</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22" name="Прямоугольник 21"/>
          <p:cNvSpPr/>
          <p:nvPr/>
        </p:nvSpPr>
        <p:spPr>
          <a:xfrm>
            <a:off x="4224131" y="3046342"/>
            <a:ext cx="1123122" cy="432353"/>
          </a:xfrm>
          <a:prstGeom prst="rect">
            <a:avLst/>
          </a:prstGeom>
          <a:solidFill>
            <a:srgbClr val="FEFEE9"/>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Оранжевая республика</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23" name="Прямоугольник 22"/>
          <p:cNvSpPr/>
          <p:nvPr/>
        </p:nvSpPr>
        <p:spPr>
          <a:xfrm>
            <a:off x="2138937" y="4530585"/>
            <a:ext cx="1123122" cy="432353"/>
          </a:xfrm>
          <a:prstGeom prst="rect">
            <a:avLst/>
          </a:prstGeom>
          <a:solidFill>
            <a:srgbClr val="FEFEE9"/>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Кейп</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
        <p:nvSpPr>
          <p:cNvPr id="24" name="Прямоугольник 23"/>
          <p:cNvSpPr/>
          <p:nvPr/>
        </p:nvSpPr>
        <p:spPr>
          <a:xfrm>
            <a:off x="6425094" y="2432236"/>
            <a:ext cx="1064594" cy="161878"/>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rPr>
              <a:t>Свазиленд</a:t>
            </a:r>
            <a:endParaRPr kumimoji="0" lang="ru-RU" sz="1200" b="1" i="0" u="none" strike="noStrike" kern="0" cap="none" spc="0" normalizeH="0" baseline="0" noProof="0" dirty="0">
              <a:ln>
                <a:noFill/>
              </a:ln>
              <a:solidFill>
                <a:prstClr val="black"/>
              </a:solidFill>
              <a:effectLst/>
              <a:uLnTx/>
              <a:uFillTx/>
              <a:latin typeface="Arial Black" panose="020B0A0402010202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3293769"/>
      </p:ext>
    </p:extLst>
  </p:cSld>
  <p:clrMapOvr>
    <a:masterClrMapping/>
  </p:clrMapOvr>
  <mc:AlternateContent xmlns:mc="http://schemas.openxmlformats.org/markup-compatibility/2006" xmlns:p14="http://schemas.microsoft.com/office/powerpoint/2010/main">
    <mc:Choice Requires="p14">
      <p:transition p14:dur="150">
        <p:randomBar/>
      </p:transition>
    </mc:Choice>
    <mc:Fallback xmlns="">
      <p:transition>
        <p:randomBar/>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headEnd type="none" w="med" len="med"/>
          <a:tailEnd type="triangle" w="med" len="me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105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defRPr>
        </a:defPPr>
      </a:lstStyle>
      <a:style>
        <a:lnRef idx="2">
          <a:schemeClr val="dk1"/>
        </a:lnRef>
        <a:fillRef idx="1">
          <a:schemeClr val="lt1"/>
        </a:fillRef>
        <a:effectRef idx="0">
          <a:schemeClr val="dk1"/>
        </a:effectRef>
        <a:fontRef idx="minor">
          <a:schemeClr val="dk1"/>
        </a:fontRef>
      </a:style>
    </a:spDef>
    <a:lnDef>
      <a:spPr>
        <a:ln w="38100">
          <a:solidFill>
            <a:srgbClr val="FF0000"/>
          </a:solidFill>
          <a:headEnd type="none" w="med" len="med"/>
          <a:tailEnd type="stealth" w="lg" len="lg"/>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1817</Words>
  <Application>Microsoft Office PowerPoint</Application>
  <PresentationFormat>Произвольный</PresentationFormat>
  <Paragraphs>142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sony</dc:creator>
  <cp:lastModifiedBy>User</cp:lastModifiedBy>
  <cp:revision>2</cp:revision>
  <dcterms:created xsi:type="dcterms:W3CDTF">2019-03-13T21:58:59Z</dcterms:created>
  <dcterms:modified xsi:type="dcterms:W3CDTF">2020-10-28T20:15:55Z</dcterms:modified>
</cp:coreProperties>
</file>