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82" r:id="rId3"/>
    <p:sldId id="257" r:id="rId4"/>
    <p:sldId id="258" r:id="rId5"/>
    <p:sldId id="259" r:id="rId6"/>
    <p:sldId id="260" r:id="rId7"/>
    <p:sldId id="275" r:id="rId8"/>
    <p:sldId id="277" r:id="rId9"/>
    <p:sldId id="274" r:id="rId10"/>
    <p:sldId id="276" r:id="rId11"/>
    <p:sldId id="278" r:id="rId12"/>
    <p:sldId id="279" r:id="rId13"/>
    <p:sldId id="261" r:id="rId14"/>
    <p:sldId id="280" r:id="rId15"/>
    <p:sldId id="281"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D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11" autoAdjust="0"/>
    <p:restoredTop sz="94660"/>
  </p:normalViewPr>
  <p:slideViewPr>
    <p:cSldViewPr snapToGrid="0">
      <p:cViewPr varScale="1">
        <p:scale>
          <a:sx n="87" d="100"/>
          <a:sy n="87" d="100"/>
        </p:scale>
        <p:origin x="209" y="5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817BD9-FE61-420E-8F48-67DB8C42880F}" type="datetimeFigureOut">
              <a:rPr lang="ru-UA" smtClean="0"/>
              <a:t>10/05/2025</a:t>
            </a:fld>
            <a:endParaRPr lang="ru-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95521F-5DF8-416B-B6FE-33876C05932B}" type="slidenum">
              <a:rPr lang="ru-UA" smtClean="0"/>
              <a:t>‹№›</a:t>
            </a:fld>
            <a:endParaRPr lang="ru-UA"/>
          </a:p>
        </p:txBody>
      </p:sp>
    </p:spTree>
    <p:extLst>
      <p:ext uri="{BB962C8B-B14F-4D97-AF65-F5344CB8AC3E}">
        <p14:creationId xmlns:p14="http://schemas.microsoft.com/office/powerpoint/2010/main" val="2279980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UA" dirty="0"/>
          </a:p>
        </p:txBody>
      </p:sp>
      <p:sp>
        <p:nvSpPr>
          <p:cNvPr id="4" name="Номер слайда 3"/>
          <p:cNvSpPr>
            <a:spLocks noGrp="1"/>
          </p:cNvSpPr>
          <p:nvPr>
            <p:ph type="sldNum" sz="quarter" idx="5"/>
          </p:nvPr>
        </p:nvSpPr>
        <p:spPr/>
        <p:txBody>
          <a:bodyPr/>
          <a:lstStyle/>
          <a:p>
            <a:fld id="{1995521F-5DF8-416B-B6FE-33876C05932B}" type="slidenum">
              <a:rPr lang="ru-UA" smtClean="0"/>
              <a:t>7</a:t>
            </a:fld>
            <a:endParaRPr lang="ru-UA"/>
          </a:p>
        </p:txBody>
      </p:sp>
    </p:spTree>
    <p:extLst>
      <p:ext uri="{BB962C8B-B14F-4D97-AF65-F5344CB8AC3E}">
        <p14:creationId xmlns:p14="http://schemas.microsoft.com/office/powerpoint/2010/main" val="3894873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UA" dirty="0"/>
          </a:p>
        </p:txBody>
      </p:sp>
      <p:sp>
        <p:nvSpPr>
          <p:cNvPr id="4" name="Номер слайда 3"/>
          <p:cNvSpPr>
            <a:spLocks noGrp="1"/>
          </p:cNvSpPr>
          <p:nvPr>
            <p:ph type="sldNum" sz="quarter" idx="5"/>
          </p:nvPr>
        </p:nvSpPr>
        <p:spPr/>
        <p:txBody>
          <a:bodyPr/>
          <a:lstStyle/>
          <a:p>
            <a:fld id="{1995521F-5DF8-416B-B6FE-33876C05932B}" type="slidenum">
              <a:rPr lang="ru-UA" smtClean="0"/>
              <a:t>14</a:t>
            </a:fld>
            <a:endParaRPr lang="ru-UA"/>
          </a:p>
        </p:txBody>
      </p:sp>
    </p:spTree>
    <p:extLst>
      <p:ext uri="{BB962C8B-B14F-4D97-AF65-F5344CB8AC3E}">
        <p14:creationId xmlns:p14="http://schemas.microsoft.com/office/powerpoint/2010/main" val="863584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UA" dirty="0"/>
          </a:p>
        </p:txBody>
      </p:sp>
      <p:sp>
        <p:nvSpPr>
          <p:cNvPr id="4" name="Номер слайда 3"/>
          <p:cNvSpPr>
            <a:spLocks noGrp="1"/>
          </p:cNvSpPr>
          <p:nvPr>
            <p:ph type="sldNum" sz="quarter" idx="5"/>
          </p:nvPr>
        </p:nvSpPr>
        <p:spPr/>
        <p:txBody>
          <a:bodyPr/>
          <a:lstStyle/>
          <a:p>
            <a:fld id="{1995521F-5DF8-416B-B6FE-33876C05932B}" type="slidenum">
              <a:rPr lang="ru-UA" smtClean="0"/>
              <a:t>15</a:t>
            </a:fld>
            <a:endParaRPr lang="ru-UA"/>
          </a:p>
        </p:txBody>
      </p:sp>
    </p:spTree>
    <p:extLst>
      <p:ext uri="{BB962C8B-B14F-4D97-AF65-F5344CB8AC3E}">
        <p14:creationId xmlns:p14="http://schemas.microsoft.com/office/powerpoint/2010/main" val="1972525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05.10.2025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189151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05.10.2025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3320976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05.10.2025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372788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05.10.2025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6259219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05.10.2025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734446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05.10.2025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89217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05.10.2025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1428601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05.10.2025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2431803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05.10.2025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2772916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05.10.2025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365668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14F97C1-9614-4B39-974F-3B9B49849869}" type="datetimeFigureOut">
              <a:rPr lang="ru-RU" smtClean="0"/>
              <a:t>05.10.2025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2851679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14F97C1-9614-4B39-974F-3B9B49849869}" type="datetimeFigureOut">
              <a:rPr lang="ru-RU" smtClean="0"/>
              <a:t>05.10.2025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298192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14F97C1-9614-4B39-974F-3B9B49849869}" type="datetimeFigureOut">
              <a:rPr lang="ru-RU" smtClean="0"/>
              <a:t>05.10.2025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916164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4F97C1-9614-4B39-974F-3B9B49849869}" type="datetimeFigureOut">
              <a:rPr lang="ru-RU" smtClean="0"/>
              <a:t>05.10.2025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616970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14F97C1-9614-4B39-974F-3B9B49849869}" type="datetimeFigureOut">
              <a:rPr lang="ru-RU" smtClean="0"/>
              <a:t>05.10.2025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3694303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14F97C1-9614-4B39-974F-3B9B49849869}" type="datetimeFigureOut">
              <a:rPr lang="ru-RU" smtClean="0"/>
              <a:t>05.10.2025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982666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4F97C1-9614-4B39-974F-3B9B49849869}" type="datetimeFigureOut">
              <a:rPr lang="ru-RU" smtClean="0"/>
              <a:t>05.10.2025</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C6168F1-F037-49CF-9C25-A8D7A79186EA}" type="slidenum">
              <a:rPr lang="ru-RU" smtClean="0"/>
              <a:t>‹№›</a:t>
            </a:fld>
            <a:endParaRPr lang="ru-RU"/>
          </a:p>
        </p:txBody>
      </p:sp>
    </p:spTree>
    <p:extLst>
      <p:ext uri="{BB962C8B-B14F-4D97-AF65-F5344CB8AC3E}">
        <p14:creationId xmlns:p14="http://schemas.microsoft.com/office/powerpoint/2010/main" val="30462128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11033" y="168812"/>
            <a:ext cx="7958050" cy="1564376"/>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br>
              <a:rPr lang="ru-RU" sz="3200" b="1" i="1" dirty="0">
                <a:solidFill>
                  <a:srgbClr val="FF0000"/>
                </a:solidFill>
                <a:latin typeface="Cambria" panose="02040503050406030204" pitchFamily="18" charset="0"/>
              </a:rPr>
            </a:br>
            <a:r>
              <a:rPr lang="ru-RU" sz="3200" b="1" i="1" dirty="0">
                <a:solidFill>
                  <a:srgbClr val="FF0000"/>
                </a:solidFill>
                <a:latin typeface="Cambria" panose="02040503050406030204" pitchFamily="18" charset="0"/>
              </a:rPr>
              <a:t>ЕКОНОМІЧНИЙ РОЗВИТОК УКРАЇНИ: ЄВРОПЕЙСЬКИЙ ВЕКТОР ІНТЕГРАЦІЇ</a:t>
            </a:r>
          </a:p>
        </p:txBody>
      </p:sp>
      <p:sp>
        <p:nvSpPr>
          <p:cNvPr id="3" name="Подзаголовок 2"/>
          <p:cNvSpPr>
            <a:spLocks noGrp="1"/>
          </p:cNvSpPr>
          <p:nvPr>
            <p:ph type="subTitle" idx="1"/>
          </p:nvPr>
        </p:nvSpPr>
        <p:spPr>
          <a:xfrm>
            <a:off x="637309" y="2060918"/>
            <a:ext cx="9477362" cy="4628270"/>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2500" lnSpcReduction="20000"/>
          </a:bodyPr>
          <a:lstStyle/>
          <a:p>
            <a:pPr algn="ctr">
              <a:spcBef>
                <a:spcPts val="0"/>
              </a:spcBef>
            </a:pPr>
            <a:r>
              <a:rPr lang="uk-UA" sz="2400" b="1" i="1" dirty="0">
                <a:solidFill>
                  <a:schemeClr val="tx1"/>
                </a:solidFill>
                <a:latin typeface="Cambria" panose="02040503050406030204" pitchFamily="18" charset="0"/>
                <a:ea typeface="Cambria" panose="02040503050406030204" pitchFamily="18" charset="0"/>
              </a:rPr>
              <a:t>ТЕМА 1</a:t>
            </a:r>
          </a:p>
          <a:p>
            <a:pPr algn="ctr">
              <a:spcBef>
                <a:spcPts val="0"/>
              </a:spcBef>
            </a:pPr>
            <a:r>
              <a:rPr lang="uk-UA" sz="2400" b="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ІНТЕГРАЦІЙНІ ПРОЦЕСИ В УКРАЇНІ ТА СВІТІ: ПЕРЕДУМОВИ, ПРОТИРІЧЧЯ ТА ПЕРСПЕКТИВИ</a:t>
            </a:r>
          </a:p>
          <a:p>
            <a:pPr algn="just">
              <a:spcBef>
                <a:spcPts val="0"/>
              </a:spcBef>
            </a:pPr>
            <a:endParaRPr lang="uk-UA"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Реальна, функціональна та інституціональна інтеграція, «економічна інтеграційна модель», «модель міжурядового співробітництва», поступова інтеграція (на прикладі сучасного ЄС), феномен інтеграції – співвідношення економіки і політики.</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Міжнародні інтеграційні процеси (передумови формування), стадії економічної інтеграції.</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Становлення і сучасні тенденції інтеграційних процесів ЄС.</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Інтенсивність міжнародної торгівлі як індикатор ступеня інтеграції.</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Розвиток європейської економічної інтеграції, зовнішня і безпекова політика ЄС.</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Україна в процесах європейської інтеграції.</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ru-UA"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l">
              <a:spcBef>
                <a:spcPts val="0"/>
              </a:spcBef>
            </a:pPr>
            <a:endParaRPr lang="uk-UA" sz="2400" i="1" dirty="0">
              <a:solidFill>
                <a:schemeClr val="tx1"/>
              </a:solidFill>
              <a:latin typeface="Cambria" panose="02040503050406030204" pitchFamily="18" charset="0"/>
            </a:endParaRPr>
          </a:p>
        </p:txBody>
      </p:sp>
    </p:spTree>
    <p:extLst>
      <p:ext uri="{BB962C8B-B14F-4D97-AF65-F5344CB8AC3E}">
        <p14:creationId xmlns:p14="http://schemas.microsoft.com/office/powerpoint/2010/main" val="1430446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190" y="255722"/>
            <a:ext cx="10600841" cy="686813"/>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p>
            <a:pPr algn="ctr"/>
            <a:r>
              <a:rPr lang="uk-UA" sz="2000" i="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rPr>
              <a:t>2. Міжнародні інтеграційні процеси (передумови формування), стадії економічної інтеграції</a:t>
            </a:r>
            <a:br>
              <a:rPr lang="ru-UA" sz="20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endParaRPr lang="uk-UA" sz="2000" b="1" i="1" dirty="0">
              <a:solidFill>
                <a:schemeClr val="tx1"/>
              </a:solidFill>
              <a:latin typeface="Cambria" panose="02040503050406030204" pitchFamily="18" charset="0"/>
            </a:endParaRPr>
          </a:p>
        </p:txBody>
      </p:sp>
      <p:sp>
        <p:nvSpPr>
          <p:cNvPr id="5" name="Объект 4">
            <a:extLst>
              <a:ext uri="{FF2B5EF4-FFF2-40B4-BE49-F238E27FC236}">
                <a16:creationId xmlns:a16="http://schemas.microsoft.com/office/drawing/2014/main" id="{4B7FA532-FEF8-4DDD-A7AC-A89196B97E2C}"/>
              </a:ext>
            </a:extLst>
          </p:cNvPr>
          <p:cNvSpPr>
            <a:spLocks noGrp="1"/>
          </p:cNvSpPr>
          <p:nvPr>
            <p:ph idx="1"/>
          </p:nvPr>
        </p:nvSpPr>
        <p:spPr>
          <a:xfrm>
            <a:off x="154982" y="942535"/>
            <a:ext cx="11236271" cy="5659743"/>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lnSpcReduction="10000"/>
          </a:bodyPr>
          <a:lstStyle/>
          <a:p>
            <a:pPr marL="0" indent="0">
              <a:spcBef>
                <a:spcPts val="0"/>
              </a:spcBef>
              <a:buNone/>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indent="0" algn="just">
              <a:lnSpc>
                <a:spcPct val="107000"/>
              </a:lnSpc>
              <a:spcAft>
                <a:spcPts val="800"/>
              </a:spcAft>
              <a:buNone/>
            </a:pPr>
            <a:endParaRPr lang="uk-UA" sz="2400" i="1" dirty="0">
              <a:latin typeface="Cambria" panose="02040503050406030204" pitchFamily="18" charset="0"/>
              <a:ea typeface="Cambria" panose="02040503050406030204" pitchFamily="18" charset="0"/>
            </a:endParaRPr>
          </a:p>
          <a:p>
            <a:pPr indent="0" algn="just">
              <a:spcBef>
                <a:spcPts val="0"/>
              </a:spcBef>
              <a:buNone/>
            </a:pPr>
            <a:r>
              <a:rPr lang="uk-UA" sz="2400" dirty="0">
                <a:effectLst/>
                <a:latin typeface="Cambria" panose="02040503050406030204" pitchFamily="18" charset="0"/>
                <a:ea typeface="Cambria" panose="02040503050406030204" pitchFamily="18" charset="0"/>
                <a:cs typeface="Times New Roman" panose="02020603050405020304" pitchFamily="18" charset="0"/>
              </a:rPr>
              <a:t>Формування міжнародного поділу праці та рівень залучення до нього окремих держав або їх груп </a:t>
            </a:r>
            <a:r>
              <a:rPr lang="uk-UA"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залежить від впливу чинників</a:t>
            </a:r>
            <a:r>
              <a:rPr lang="uk-UA" sz="2400"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endParaRPr lang="ru-UA" sz="2400"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endParaRPr>
          </a:p>
          <a:p>
            <a:pPr lvl="0" algn="just">
              <a:spcBef>
                <a:spcPts val="0"/>
              </a:spcBef>
              <a:buFont typeface="Wingdings" panose="05000000000000000000" pitchFamily="2" charset="2"/>
              <a:buChar char="Ø"/>
            </a:pPr>
            <a:r>
              <a:rPr lang="uk-UA" sz="2400" i="1" dirty="0">
                <a:effectLst/>
                <a:latin typeface="Cambria" panose="02040503050406030204" pitchFamily="18" charset="0"/>
                <a:ea typeface="Cambria" panose="02040503050406030204" pitchFamily="18" charset="0"/>
                <a:cs typeface="Times New Roman" panose="02020603050405020304" pitchFamily="18" charset="0"/>
              </a:rPr>
              <a:t>природно-географічного,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spcBef>
                <a:spcPts val="0"/>
              </a:spcBef>
              <a:buFont typeface="Wingdings" panose="05000000000000000000" pitchFamily="2" charset="2"/>
              <a:buChar char="Ø"/>
            </a:pPr>
            <a:r>
              <a:rPr lang="uk-UA" sz="2400" i="1" dirty="0">
                <a:effectLst/>
                <a:latin typeface="Cambria" panose="02040503050406030204" pitchFamily="18" charset="0"/>
                <a:ea typeface="Cambria" panose="02040503050406030204" pitchFamily="18" charset="0"/>
                <a:cs typeface="Times New Roman" panose="02020603050405020304" pitchFamily="18" charset="0"/>
              </a:rPr>
              <a:t>соціально-економічного та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spcBef>
                <a:spcPts val="0"/>
              </a:spcBef>
              <a:buFont typeface="Wingdings" panose="05000000000000000000" pitchFamily="2" charset="2"/>
              <a:buChar char="Ø"/>
            </a:pPr>
            <a:r>
              <a:rPr lang="uk-UA" sz="2400" i="1" dirty="0">
                <a:effectLst/>
                <a:latin typeface="Cambria" panose="02040503050406030204" pitchFamily="18" charset="0"/>
                <a:ea typeface="Cambria" panose="02040503050406030204" pitchFamily="18" charset="0"/>
                <a:cs typeface="Times New Roman" panose="02020603050405020304" pitchFamily="18" charset="0"/>
              </a:rPr>
              <a:t>науково-технологічного процесів.</a:t>
            </a:r>
          </a:p>
          <a:p>
            <a:pPr marL="0" indent="0" algn="ctr">
              <a:spcBef>
                <a:spcPts val="0"/>
              </a:spcBef>
              <a:buNone/>
            </a:pPr>
            <a:r>
              <a:rPr lang="uk-UA" sz="2400" i="1" dirty="0">
                <a:effectLst/>
                <a:latin typeface="Cambria" panose="02040503050406030204" pitchFamily="18" charset="0"/>
                <a:ea typeface="Calibri" panose="020F0502020204030204" pitchFamily="34" charset="0"/>
                <a:cs typeface="Times New Roman" panose="02020603050405020304" pitchFamily="18" charset="0"/>
              </a:rPr>
              <a:t>Певний вплив справляють </a:t>
            </a:r>
            <a:r>
              <a:rPr lang="uk-UA" sz="2400" i="1" dirty="0">
                <a:solidFill>
                  <a:srgbClr val="FF0000"/>
                </a:solidFill>
                <a:effectLst/>
                <a:latin typeface="Cambria" panose="02040503050406030204" pitchFamily="18" charset="0"/>
                <a:ea typeface="Calibri" panose="020F0502020204030204" pitchFamily="34" charset="0"/>
                <a:cs typeface="Times New Roman" panose="02020603050405020304" pitchFamily="18" charset="0"/>
              </a:rPr>
              <a:t>політичні фактори: </a:t>
            </a:r>
          </a:p>
          <a:p>
            <a:pPr algn="just">
              <a:spcBef>
                <a:spcPts val="0"/>
              </a:spcBef>
              <a:buFont typeface="Wingdings" panose="05000000000000000000" pitchFamily="2" charset="2"/>
              <a:buChar char="ü"/>
            </a:pPr>
            <a:r>
              <a:rPr lang="uk-UA" sz="2400" i="1" dirty="0">
                <a:effectLst/>
                <a:latin typeface="Cambria" panose="02040503050406030204" pitchFamily="18" charset="0"/>
                <a:ea typeface="Calibri" panose="020F0502020204030204" pitchFamily="34" charset="0"/>
                <a:cs typeface="Times New Roman" panose="02020603050405020304" pitchFamily="18" charset="0"/>
              </a:rPr>
              <a:t>ступінь розвитку державного суверенітету, </a:t>
            </a:r>
          </a:p>
          <a:p>
            <a:pPr algn="just">
              <a:spcBef>
                <a:spcPts val="0"/>
              </a:spcBef>
              <a:buFont typeface="Wingdings" panose="05000000000000000000" pitchFamily="2" charset="2"/>
              <a:buChar char="ü"/>
            </a:pPr>
            <a:r>
              <a:rPr lang="uk-UA" sz="2400" i="1" dirty="0">
                <a:effectLst/>
                <a:latin typeface="Cambria" panose="02040503050406030204" pitchFamily="18" charset="0"/>
                <a:ea typeface="Calibri" panose="020F0502020204030204" pitchFamily="34" charset="0"/>
                <a:cs typeface="Times New Roman" panose="02020603050405020304" pitchFamily="18" charset="0"/>
              </a:rPr>
              <a:t>міжнародні економічні позиції, </a:t>
            </a:r>
          </a:p>
          <a:p>
            <a:pPr algn="just">
              <a:spcBef>
                <a:spcPts val="0"/>
              </a:spcBef>
              <a:buFont typeface="Wingdings" panose="05000000000000000000" pitchFamily="2" charset="2"/>
              <a:buChar char="ü"/>
            </a:pPr>
            <a:r>
              <a:rPr lang="uk-UA" sz="2400" i="1" dirty="0">
                <a:effectLst/>
                <a:latin typeface="Cambria" panose="02040503050406030204" pitchFamily="18" charset="0"/>
                <a:ea typeface="Calibri" panose="020F0502020204030204" pitchFamily="34" charset="0"/>
                <a:cs typeface="Times New Roman" panose="02020603050405020304" pitchFamily="18" charset="0"/>
              </a:rPr>
              <a:t>співвідношення політичних сил у країні, </a:t>
            </a:r>
          </a:p>
          <a:p>
            <a:pPr algn="just">
              <a:spcBef>
                <a:spcPts val="0"/>
              </a:spcBef>
              <a:buFont typeface="Wingdings" panose="05000000000000000000" pitchFamily="2" charset="2"/>
              <a:buChar char="ü"/>
            </a:pPr>
            <a:r>
              <a:rPr lang="uk-UA" sz="2400" i="1" dirty="0">
                <a:effectLst/>
                <a:latin typeface="Cambria" panose="02040503050406030204" pitchFamily="18" charset="0"/>
                <a:ea typeface="Calibri" panose="020F0502020204030204" pitchFamily="34" charset="0"/>
                <a:cs typeface="Times New Roman" panose="02020603050405020304" pitchFamily="18" charset="0"/>
              </a:rPr>
              <a:t>характер і ступінь впливу державних інститутів на економічні процеси. </a:t>
            </a:r>
            <a:endParaRPr lang="ru-UA" sz="2400" i="1"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Bef>
                <a:spcPts val="0"/>
              </a:spcBef>
              <a:buNone/>
            </a:pP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buFont typeface="Wingdings" panose="05000000000000000000" pitchFamily="2" charset="2"/>
              <a:buChar char="ü"/>
            </a:pPr>
            <a:endParaRPr lang="ru-UA" sz="2400" i="1" dirty="0">
              <a:latin typeface="Cambria" panose="02040503050406030204" pitchFamily="18" charset="0"/>
              <a:ea typeface="Cambria" panose="02040503050406030204" pitchFamily="18" charset="0"/>
            </a:endParaRPr>
          </a:p>
        </p:txBody>
      </p:sp>
      <p:pic>
        <p:nvPicPr>
          <p:cNvPr id="3" name="Рисунок 2">
            <a:extLst>
              <a:ext uri="{FF2B5EF4-FFF2-40B4-BE49-F238E27FC236}">
                <a16:creationId xmlns:a16="http://schemas.microsoft.com/office/drawing/2014/main" id="{CD7D59F9-B754-408F-B2C3-58700200AD5E}"/>
              </a:ext>
            </a:extLst>
          </p:cNvPr>
          <p:cNvPicPr>
            <a:picLocks noChangeAspect="1"/>
          </p:cNvPicPr>
          <p:nvPr/>
        </p:nvPicPr>
        <p:blipFill>
          <a:blip r:embed="rId2"/>
          <a:stretch>
            <a:fillRect/>
          </a:stretch>
        </p:blipFill>
        <p:spPr>
          <a:xfrm>
            <a:off x="590794" y="1111349"/>
            <a:ext cx="6443052" cy="1631756"/>
          </a:xfrm>
          <a:prstGeom prst="rect">
            <a:avLst/>
          </a:prstGeom>
        </p:spPr>
      </p:pic>
      <p:pic>
        <p:nvPicPr>
          <p:cNvPr id="10" name="Рисунок 9">
            <a:extLst>
              <a:ext uri="{FF2B5EF4-FFF2-40B4-BE49-F238E27FC236}">
                <a16:creationId xmlns:a16="http://schemas.microsoft.com/office/drawing/2014/main" id="{8BD7EC1A-9914-4743-BECD-2DF00CFA39F0}"/>
              </a:ext>
            </a:extLst>
          </p:cNvPr>
          <p:cNvPicPr>
            <a:picLocks noChangeAspect="1"/>
          </p:cNvPicPr>
          <p:nvPr/>
        </p:nvPicPr>
        <p:blipFill>
          <a:blip r:embed="rId3"/>
          <a:stretch>
            <a:fillRect/>
          </a:stretch>
        </p:blipFill>
        <p:spPr>
          <a:xfrm>
            <a:off x="1639237" y="1111349"/>
            <a:ext cx="4255125" cy="640367"/>
          </a:xfrm>
          <a:prstGeom prst="rect">
            <a:avLst/>
          </a:prstGeom>
        </p:spPr>
      </p:pic>
    </p:spTree>
    <p:extLst>
      <p:ext uri="{BB962C8B-B14F-4D97-AF65-F5344CB8AC3E}">
        <p14:creationId xmlns:p14="http://schemas.microsoft.com/office/powerpoint/2010/main" val="3186212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624E6D4B-2C92-45DB-944A-18B713D99962}"/>
              </a:ext>
            </a:extLst>
          </p:cNvPr>
          <p:cNvSpPr txBox="1">
            <a:spLocks/>
          </p:cNvSpPr>
          <p:nvPr/>
        </p:nvSpPr>
        <p:spPr>
          <a:xfrm>
            <a:off x="126609" y="193322"/>
            <a:ext cx="11674052" cy="1086837"/>
          </a:xfrm>
          <a:prstGeom prst="rect">
            <a:avLst/>
          </a:prstGeo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indent="450215" algn="ctr"/>
            <a:r>
              <a:rPr lang="uk-UA" sz="2000" b="1" i="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rPr>
              <a:t>Розвинені країни швидше і впевненіше інтегруються в економічний простір. </a:t>
            </a:r>
          </a:p>
          <a:p>
            <a:pPr indent="450215" algn="ctr"/>
            <a:r>
              <a:rPr lang="uk-UA" sz="2000" b="1" i="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rPr>
              <a:t>У країн з вищим рівнем економічного розвитку більше можливостей для інтеграції. Здатність країн до такого процесу визначається </a:t>
            </a:r>
            <a:r>
              <a:rPr lang="uk-UA" sz="2400" b="1" i="1" dirty="0">
                <a:solidFill>
                  <a:srgbClr val="FF0000"/>
                </a:solidFill>
                <a:effectLst/>
                <a:latin typeface="Cambria" panose="02040503050406030204" pitchFamily="18" charset="0"/>
                <a:ea typeface="Calibri" panose="020F0502020204030204" pitchFamily="34" charset="0"/>
                <a:cs typeface="Times New Roman" panose="02020603050405020304" pitchFamily="18" charset="0"/>
              </a:rPr>
              <a:t>взаємодоповнюваністю. </a:t>
            </a:r>
            <a:endParaRPr lang="ru-UA" sz="2400" b="1"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Объект 7">
            <a:extLst>
              <a:ext uri="{FF2B5EF4-FFF2-40B4-BE49-F238E27FC236}">
                <a16:creationId xmlns:a16="http://schemas.microsoft.com/office/drawing/2014/main" id="{47C46880-935B-4AE0-9147-580BA276DD50}"/>
              </a:ext>
            </a:extLst>
          </p:cNvPr>
          <p:cNvSpPr>
            <a:spLocks noGrp="1"/>
          </p:cNvSpPr>
          <p:nvPr>
            <p:ph idx="1"/>
          </p:nvPr>
        </p:nvSpPr>
        <p:spPr>
          <a:xfrm>
            <a:off x="321173" y="1505244"/>
            <a:ext cx="10947049" cy="5159434"/>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marL="0" indent="0">
              <a:spcBef>
                <a:spcPts val="0"/>
              </a:spcBef>
              <a:buNone/>
            </a:pPr>
            <a:r>
              <a:rPr lang="uk-UA" sz="2400" dirty="0">
                <a:effectLst/>
                <a:latin typeface="Cambria" panose="02040503050406030204" pitchFamily="18" charset="0"/>
                <a:ea typeface="Cambria" panose="02040503050406030204" pitchFamily="18" charset="0"/>
                <a:cs typeface="Times New Roman" panose="02020603050405020304" pitchFamily="18" charset="0"/>
              </a:rPr>
              <a:t>У сучасному розумінні </a:t>
            </a:r>
            <a:r>
              <a:rPr lang="uk-UA" sz="2400" b="1"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міжнародна економічна інтеграція</a:t>
            </a:r>
            <a:r>
              <a:rPr lang="uk-UA" sz="2400"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uk-UA" sz="2400" dirty="0">
                <a:effectLst/>
                <a:latin typeface="Cambria" panose="02040503050406030204" pitchFamily="18" charset="0"/>
                <a:ea typeface="Cambria" panose="02040503050406030204" pitchFamily="18" charset="0"/>
                <a:cs typeface="Times New Roman" panose="02020603050405020304" pitchFamily="18" charset="0"/>
              </a:rPr>
              <a:t>– це високий рівень міжнародних економічних відносин, за якого процес господарсько-політичного об’єднання країн відбувається на основі </a:t>
            </a:r>
            <a:r>
              <a:rPr lang="uk-UA" sz="2400" b="1" i="1" dirty="0">
                <a:effectLst/>
                <a:latin typeface="Cambria" panose="02040503050406030204" pitchFamily="18" charset="0"/>
                <a:ea typeface="Cambria" panose="02040503050406030204" pitchFamily="18" charset="0"/>
                <a:cs typeface="Times New Roman" panose="02020603050405020304" pitchFamily="18" charset="0"/>
              </a:rPr>
              <a:t>міжнародного поділу праці </a:t>
            </a:r>
            <a:r>
              <a:rPr lang="uk-UA" sz="2400" dirty="0">
                <a:effectLst/>
                <a:latin typeface="Cambria" panose="02040503050406030204" pitchFamily="18" charset="0"/>
                <a:ea typeface="Cambria" panose="02040503050406030204" pitchFamily="18" charset="0"/>
                <a:cs typeface="Times New Roman" panose="02020603050405020304" pitchFamily="18" charset="0"/>
              </a:rPr>
              <a:t>та здійсненні узгодженої </a:t>
            </a:r>
            <a:r>
              <a:rPr lang="uk-UA" sz="2400" b="1" i="1" dirty="0">
                <a:effectLst/>
                <a:latin typeface="Cambria" panose="02040503050406030204" pitchFamily="18" charset="0"/>
                <a:ea typeface="Cambria" panose="02040503050406030204" pitchFamily="18" charset="0"/>
                <a:cs typeface="Times New Roman" panose="02020603050405020304" pitchFamily="18" charset="0"/>
              </a:rPr>
              <a:t>міжнародної торговельно-економічної політики</a:t>
            </a:r>
            <a:r>
              <a:rPr lang="uk-UA" sz="2400" dirty="0">
                <a:effectLst/>
                <a:latin typeface="Cambria" panose="02040503050406030204" pitchFamily="18" charset="0"/>
                <a:ea typeface="Cambria" panose="02040503050406030204" pitchFamily="18" charset="0"/>
                <a:cs typeface="Times New Roman" panose="02020603050405020304" pitchFamily="18" charset="0"/>
              </a:rPr>
              <a:t>. </a:t>
            </a:r>
          </a:p>
          <a:p>
            <a:pPr marL="0" indent="0">
              <a:spcBef>
                <a:spcPts val="0"/>
              </a:spcBef>
              <a:buNone/>
            </a:pPr>
            <a:endParaRPr lang="ru-UA" sz="2400" dirty="0">
              <a:effectLst/>
              <a:latin typeface="Cambria" panose="02040503050406030204" pitchFamily="18" charset="0"/>
              <a:ea typeface="Cambria" panose="02040503050406030204" pitchFamily="18" charset="0"/>
              <a:cs typeface="Times New Roman" panose="02020603050405020304" pitchFamily="18" charset="0"/>
            </a:endParaRPr>
          </a:p>
          <a:p>
            <a:pPr marL="0" indent="0">
              <a:spcBef>
                <a:spcPts val="0"/>
              </a:spcBef>
              <a:buNone/>
            </a:pPr>
            <a:endParaRPr lang="ru-UA" sz="2400" dirty="0">
              <a:latin typeface="Cambria" panose="02040503050406030204" pitchFamily="18" charset="0"/>
              <a:ea typeface="Cambria" panose="02040503050406030204" pitchFamily="18" charset="0"/>
            </a:endParaRPr>
          </a:p>
        </p:txBody>
      </p:sp>
      <p:pic>
        <p:nvPicPr>
          <p:cNvPr id="2" name="Рисунок 1">
            <a:extLst>
              <a:ext uri="{FF2B5EF4-FFF2-40B4-BE49-F238E27FC236}">
                <a16:creationId xmlns:a16="http://schemas.microsoft.com/office/drawing/2014/main" id="{10FA3387-4860-4143-97F7-11A7838DCAB5}"/>
              </a:ext>
            </a:extLst>
          </p:cNvPr>
          <p:cNvPicPr>
            <a:picLocks noChangeAspect="1"/>
          </p:cNvPicPr>
          <p:nvPr/>
        </p:nvPicPr>
        <p:blipFill>
          <a:blip r:embed="rId2"/>
          <a:stretch>
            <a:fillRect/>
          </a:stretch>
        </p:blipFill>
        <p:spPr>
          <a:xfrm>
            <a:off x="2208628" y="2940148"/>
            <a:ext cx="8721969" cy="3469561"/>
          </a:xfrm>
          <a:prstGeom prst="rect">
            <a:avLst/>
          </a:prstGeom>
        </p:spPr>
      </p:pic>
    </p:spTree>
    <p:extLst>
      <p:ext uri="{BB962C8B-B14F-4D97-AF65-F5344CB8AC3E}">
        <p14:creationId xmlns:p14="http://schemas.microsoft.com/office/powerpoint/2010/main" val="2218945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624E6D4B-2C92-45DB-944A-18B713D99962}"/>
              </a:ext>
            </a:extLst>
          </p:cNvPr>
          <p:cNvSpPr txBox="1">
            <a:spLocks/>
          </p:cNvSpPr>
          <p:nvPr/>
        </p:nvSpPr>
        <p:spPr>
          <a:xfrm>
            <a:off x="168812" y="235525"/>
            <a:ext cx="10772991" cy="1283785"/>
          </a:xfrm>
          <a:prstGeom prst="rect">
            <a:avLst/>
          </a:prstGeo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uk-UA" sz="2400" i="1">
                <a:solidFill>
                  <a:schemeClr val="tx1"/>
                </a:solidFill>
                <a:effectLst/>
                <a:latin typeface="Cambria" panose="02040503050406030204" pitchFamily="18" charset="0"/>
                <a:ea typeface="Calibri" panose="020F0502020204030204" pitchFamily="34" charset="0"/>
                <a:cs typeface="Times New Roman" panose="02020603050405020304" pitchFamily="18" charset="0"/>
              </a:rPr>
              <a:t>Відмінності між економікою групи країн та економікою окремої країни ліквідуються в процесі міжнародної економічної інтеграції і характеризуються наступним:</a:t>
            </a:r>
            <a:endParaRPr lang="ru-RU" sz="2400" b="1" i="1" dirty="0">
              <a:solidFill>
                <a:schemeClr val="tx1"/>
              </a:solidFill>
              <a:latin typeface="Cambria" panose="02040503050406030204" pitchFamily="18" charset="0"/>
              <a:cs typeface="Times New Roman" panose="02020603050405020304" pitchFamily="18" charset="0"/>
            </a:endParaRPr>
          </a:p>
        </p:txBody>
      </p:sp>
      <p:sp>
        <p:nvSpPr>
          <p:cNvPr id="8" name="Объект 7">
            <a:extLst>
              <a:ext uri="{FF2B5EF4-FFF2-40B4-BE49-F238E27FC236}">
                <a16:creationId xmlns:a16="http://schemas.microsoft.com/office/drawing/2014/main" id="{47C46880-935B-4AE0-9147-580BA276DD50}"/>
              </a:ext>
            </a:extLst>
          </p:cNvPr>
          <p:cNvSpPr>
            <a:spLocks noGrp="1"/>
          </p:cNvSpPr>
          <p:nvPr>
            <p:ph idx="1"/>
          </p:nvPr>
        </p:nvSpPr>
        <p:spPr>
          <a:xfrm>
            <a:off x="168812" y="1645920"/>
            <a:ext cx="11437033" cy="3516924"/>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lvl="1" algn="just">
              <a:lnSpc>
                <a:spcPct val="110000"/>
              </a:lnSpc>
              <a:spcBef>
                <a:spcPts val="0"/>
              </a:spcBef>
              <a:buFont typeface="Wingdings" panose="05000000000000000000" pitchFamily="2" charset="2"/>
              <a:buChar char="Ø"/>
            </a:pPr>
            <a:r>
              <a:rPr lang="uk-UA" sz="2000" i="1" dirty="0">
                <a:effectLst/>
                <a:latin typeface="Cambria" panose="02040503050406030204" pitchFamily="18" charset="0"/>
                <a:ea typeface="Cambria" panose="02040503050406030204" pitchFamily="18" charset="0"/>
                <a:cs typeface="Times New Roman" panose="02020603050405020304" pitchFamily="18" charset="0"/>
              </a:rPr>
              <a:t>у межах однієї країни товари, послуги та робоча сила </a:t>
            </a:r>
            <a:r>
              <a:rPr lang="uk-UA" sz="20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переміщуються вільно</a:t>
            </a:r>
            <a:r>
              <a:rPr lang="uk-UA" sz="2000" i="1" dirty="0">
                <a:effectLst/>
                <a:latin typeface="Cambria" panose="02040503050406030204" pitchFamily="18" charset="0"/>
                <a:ea typeface="Cambria" panose="02040503050406030204" pitchFamily="18" charset="0"/>
                <a:cs typeface="Times New Roman" panose="02020603050405020304" pitchFamily="18" charset="0"/>
              </a:rPr>
              <a:t>;</a:t>
            </a:r>
            <a:endParaRPr lang="ru-UA" sz="2000" i="1" dirty="0">
              <a:effectLst/>
              <a:latin typeface="Cambria" panose="02040503050406030204" pitchFamily="18" charset="0"/>
              <a:ea typeface="Cambria" panose="02040503050406030204" pitchFamily="18" charset="0"/>
              <a:cs typeface="Times New Roman" panose="02020603050405020304" pitchFamily="18" charset="0"/>
            </a:endParaRPr>
          </a:p>
          <a:p>
            <a:pPr lvl="1" algn="just">
              <a:lnSpc>
                <a:spcPct val="110000"/>
              </a:lnSpc>
              <a:spcBef>
                <a:spcPts val="0"/>
              </a:spcBef>
              <a:buFont typeface="Wingdings" panose="05000000000000000000" pitchFamily="2" charset="2"/>
              <a:buChar char="Ø"/>
            </a:pPr>
            <a:r>
              <a:rPr lang="uk-UA" sz="2000" i="1" dirty="0">
                <a:effectLst/>
                <a:latin typeface="Cambria" panose="02040503050406030204" pitchFamily="18" charset="0"/>
                <a:ea typeface="Cambria" panose="02040503050406030204" pitchFamily="18" charset="0"/>
                <a:cs typeface="Times New Roman" panose="02020603050405020304" pitchFamily="18" charset="0"/>
              </a:rPr>
              <a:t>товари, послуги, капітал і робоча сила, які переміщуються із одного регіону країни до іншого, залишаються в </a:t>
            </a:r>
            <a:r>
              <a:rPr lang="uk-UA" sz="20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межах дій системи законів однієї країни</a:t>
            </a:r>
            <a:r>
              <a:rPr lang="uk-UA" sz="2000" i="1" dirty="0">
                <a:effectLst/>
                <a:latin typeface="Cambria" panose="02040503050406030204" pitchFamily="18" charset="0"/>
                <a:ea typeface="Cambria" panose="02040503050406030204" pitchFamily="18" charset="0"/>
                <a:cs typeface="Times New Roman" panose="02020603050405020304" pitchFamily="18" charset="0"/>
              </a:rPr>
              <a:t>, в тому числі й тих, які регулюють </a:t>
            </a:r>
            <a:r>
              <a:rPr lang="uk-UA" sz="20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економічні відносини</a:t>
            </a:r>
            <a:r>
              <a:rPr lang="uk-UA" sz="2000" i="1" dirty="0">
                <a:effectLst/>
                <a:latin typeface="Cambria" panose="02040503050406030204" pitchFamily="18" charset="0"/>
                <a:ea typeface="Cambria" panose="02040503050406030204" pitchFamily="18" charset="0"/>
                <a:cs typeface="Times New Roman" panose="02020603050405020304" pitchFamily="18" charset="0"/>
              </a:rPr>
              <a:t>;</a:t>
            </a:r>
            <a:endParaRPr lang="ru-UA" sz="2000" i="1" dirty="0">
              <a:effectLst/>
              <a:latin typeface="Cambria" panose="02040503050406030204" pitchFamily="18" charset="0"/>
              <a:ea typeface="Cambria" panose="02040503050406030204" pitchFamily="18" charset="0"/>
              <a:cs typeface="Times New Roman" panose="02020603050405020304" pitchFamily="18" charset="0"/>
            </a:endParaRPr>
          </a:p>
          <a:p>
            <a:pPr lvl="1" algn="just">
              <a:lnSpc>
                <a:spcPct val="110000"/>
              </a:lnSpc>
              <a:spcBef>
                <a:spcPts val="0"/>
              </a:spcBef>
              <a:buFont typeface="Wingdings" panose="05000000000000000000" pitchFamily="2" charset="2"/>
              <a:buChar char="Ø"/>
            </a:pPr>
            <a:r>
              <a:rPr lang="uk-UA" sz="2000" i="1" dirty="0">
                <a:effectLst/>
                <a:latin typeface="Cambria" panose="02040503050406030204" pitchFamily="18" charset="0"/>
                <a:ea typeface="Cambria" panose="02040503050406030204" pitchFamily="18" charset="0"/>
                <a:cs typeface="Times New Roman" panose="02020603050405020304" pitchFamily="18" charset="0"/>
              </a:rPr>
              <a:t>у масштабах групи країн існує </a:t>
            </a:r>
            <a:r>
              <a:rPr lang="uk-UA" sz="20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кілька валют</a:t>
            </a:r>
            <a:r>
              <a:rPr lang="uk-UA" sz="2000" i="1" dirty="0">
                <a:effectLst/>
                <a:latin typeface="Cambria" panose="02040503050406030204" pitchFamily="18" charset="0"/>
                <a:ea typeface="Cambria" panose="02040503050406030204" pitchFamily="18" charset="0"/>
                <a:cs typeface="Times New Roman" panose="02020603050405020304" pitchFamily="18" charset="0"/>
              </a:rPr>
              <a:t> і центральних банків, які </a:t>
            </a:r>
            <a:r>
              <a:rPr lang="uk-UA" sz="20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регулюють обіг грошей</a:t>
            </a:r>
            <a:r>
              <a:rPr lang="uk-UA" sz="2000" i="1" dirty="0">
                <a:effectLst/>
                <a:latin typeface="Cambria" panose="02040503050406030204" pitchFamily="18" charset="0"/>
                <a:ea typeface="Cambria" panose="02040503050406030204" pitchFamily="18" charset="0"/>
                <a:cs typeface="Times New Roman" panose="02020603050405020304" pitchFamily="18" charset="0"/>
              </a:rPr>
              <a:t>. У регіонах однієї країни в обігу знаходиться одна національна валюта, яка регулюється центральним банком;</a:t>
            </a:r>
            <a:endParaRPr lang="ru-UA" sz="2000" i="1" dirty="0">
              <a:effectLst/>
              <a:latin typeface="Cambria" panose="02040503050406030204" pitchFamily="18" charset="0"/>
              <a:ea typeface="Cambria" panose="02040503050406030204" pitchFamily="18" charset="0"/>
              <a:cs typeface="Times New Roman" panose="02020603050405020304" pitchFamily="18" charset="0"/>
            </a:endParaRPr>
          </a:p>
          <a:p>
            <a:pPr lvl="1" algn="just">
              <a:lnSpc>
                <a:spcPct val="110000"/>
              </a:lnSpc>
              <a:spcBef>
                <a:spcPts val="0"/>
              </a:spcBef>
              <a:buFont typeface="Wingdings" panose="05000000000000000000" pitchFamily="2" charset="2"/>
              <a:buChar char="Ø"/>
            </a:pPr>
            <a:r>
              <a:rPr lang="uk-UA" sz="2000" i="1" dirty="0">
                <a:effectLst/>
                <a:latin typeface="Cambria" panose="02040503050406030204" pitchFamily="18" charset="0"/>
                <a:ea typeface="Cambria" panose="02040503050406030204" pitchFamily="18" charset="0"/>
                <a:cs typeface="Times New Roman" panose="02020603050405020304" pitchFamily="18" charset="0"/>
              </a:rPr>
              <a:t>міжнародний рух товарів, послуг і робочої сили є </a:t>
            </a:r>
            <a:r>
              <a:rPr lang="uk-UA" sz="20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об’єктом спеціальних міжурядових договорів та угод</a:t>
            </a:r>
            <a:r>
              <a:rPr lang="uk-UA" sz="2000" i="1" dirty="0">
                <a:effectLst/>
                <a:latin typeface="Cambria" panose="02040503050406030204" pitchFamily="18" charset="0"/>
                <a:ea typeface="Cambria" panose="02040503050406030204" pitchFamily="18" charset="0"/>
                <a:cs typeface="Times New Roman" panose="02020603050405020304" pitchFamily="18" charset="0"/>
              </a:rPr>
              <a:t>, положення яких не поширюється на економічні відносини, що діють усередині країн. </a:t>
            </a:r>
            <a:endParaRPr lang="ru-UA" sz="20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spcBef>
                <a:spcPts val="0"/>
              </a:spcBef>
              <a:buNone/>
            </a:pPr>
            <a:endParaRPr lang="ru-UA" sz="2400" dirty="0">
              <a:latin typeface="Cambria" panose="02040503050406030204" pitchFamily="18" charset="0"/>
              <a:ea typeface="Cambria" panose="02040503050406030204" pitchFamily="18" charset="0"/>
            </a:endParaRPr>
          </a:p>
        </p:txBody>
      </p:sp>
      <p:sp>
        <p:nvSpPr>
          <p:cNvPr id="5" name="Заголовок 1">
            <a:extLst>
              <a:ext uri="{FF2B5EF4-FFF2-40B4-BE49-F238E27FC236}">
                <a16:creationId xmlns:a16="http://schemas.microsoft.com/office/drawing/2014/main" id="{3F181869-7A8F-4BB5-B063-853C1F047E80}"/>
              </a:ext>
            </a:extLst>
          </p:cNvPr>
          <p:cNvSpPr>
            <a:spLocks noGrp="1"/>
          </p:cNvSpPr>
          <p:nvPr>
            <p:ph type="title"/>
          </p:nvPr>
        </p:nvSpPr>
        <p:spPr>
          <a:xfrm>
            <a:off x="576776" y="5809957"/>
            <a:ext cx="10635176" cy="881543"/>
          </a:xfr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uk-UA" sz="2400" b="1"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Зменшення цих відмінностей до їх повної ліквідації є процесом міжнародної регіональної економічної інтеграції</a:t>
            </a:r>
            <a:endParaRPr lang="ru-RU" sz="2400" b="1" i="1" dirty="0">
              <a:solidFill>
                <a:srgbClr val="FF0000"/>
              </a:solidFill>
              <a:latin typeface="Cambria" panose="02040503050406030204" pitchFamily="18" charset="0"/>
              <a:ea typeface="Cambria" panose="02040503050406030204" pitchFamily="18" charset="0"/>
              <a:cs typeface="Times New Roman" panose="02020603050405020304" pitchFamily="18" charset="0"/>
            </a:endParaRPr>
          </a:p>
        </p:txBody>
      </p:sp>
      <p:sp>
        <p:nvSpPr>
          <p:cNvPr id="2" name="Стрелка: вниз 1">
            <a:extLst>
              <a:ext uri="{FF2B5EF4-FFF2-40B4-BE49-F238E27FC236}">
                <a16:creationId xmlns:a16="http://schemas.microsoft.com/office/drawing/2014/main" id="{0386C899-0AB7-4E86-B649-FBD024466E52}"/>
              </a:ext>
            </a:extLst>
          </p:cNvPr>
          <p:cNvSpPr/>
          <p:nvPr/>
        </p:nvSpPr>
        <p:spPr>
          <a:xfrm>
            <a:off x="4909625" y="5022166"/>
            <a:ext cx="2152357" cy="67524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a:p>
        </p:txBody>
      </p:sp>
    </p:spTree>
    <p:extLst>
      <p:ext uri="{BB962C8B-B14F-4D97-AF65-F5344CB8AC3E}">
        <p14:creationId xmlns:p14="http://schemas.microsoft.com/office/powerpoint/2010/main" val="21816086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9772" y="138221"/>
            <a:ext cx="11732455" cy="677706"/>
          </a:xfrm>
          <a:gradFill>
            <a:gsLst>
              <a:gs pos="58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pPr algn="ct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Особливості, сутність та обмеження форм міжнародної економічної інтеграції</a:t>
            </a:r>
            <a:br>
              <a:rPr lang="ru-UA" sz="2400" i="1" dirty="0">
                <a:effectLst/>
                <a:latin typeface="Cambria" panose="02040503050406030204" pitchFamily="18" charset="0"/>
                <a:ea typeface="Cambria" panose="02040503050406030204" pitchFamily="18" charset="0"/>
                <a:cs typeface="Times New Roman" panose="02020603050405020304" pitchFamily="18" charset="0"/>
              </a:rPr>
            </a:br>
            <a:endParaRPr lang="ru-RU" sz="2400" i="1" dirty="0">
              <a:latin typeface="Cambria" panose="02040503050406030204" pitchFamily="18" charset="0"/>
              <a:ea typeface="Cambria" panose="02040503050406030204" pitchFamily="18" charset="0"/>
            </a:endParaRPr>
          </a:p>
        </p:txBody>
      </p:sp>
      <p:graphicFrame>
        <p:nvGraphicFramePr>
          <p:cNvPr id="3" name="Объект 2">
            <a:extLst>
              <a:ext uri="{FF2B5EF4-FFF2-40B4-BE49-F238E27FC236}">
                <a16:creationId xmlns:a16="http://schemas.microsoft.com/office/drawing/2014/main" id="{8849164B-FF18-40AD-9D9E-30234D6CF6F6}"/>
              </a:ext>
            </a:extLst>
          </p:cNvPr>
          <p:cNvGraphicFramePr>
            <a:graphicFrameLocks noGrp="1"/>
          </p:cNvGraphicFramePr>
          <p:nvPr>
            <p:ph idx="1"/>
            <p:extLst>
              <p:ext uri="{D42A27DB-BD31-4B8C-83A1-F6EECF244321}">
                <p14:modId xmlns:p14="http://schemas.microsoft.com/office/powerpoint/2010/main" val="152809963"/>
              </p:ext>
            </p:extLst>
          </p:nvPr>
        </p:nvGraphicFramePr>
        <p:xfrm>
          <a:off x="337625" y="1012874"/>
          <a:ext cx="10607040" cy="5598941"/>
        </p:xfrm>
        <a:graphic>
          <a:graphicData uri="http://schemas.openxmlformats.org/drawingml/2006/table">
            <a:tbl>
              <a:tblPr firstRow="1" firstCol="1" bandRow="1">
                <a:tableStyleId>{5C22544A-7EE6-4342-B048-85BDC9FD1C3A}</a:tableStyleId>
              </a:tblPr>
              <a:tblGrid>
                <a:gridCol w="1740969">
                  <a:extLst>
                    <a:ext uri="{9D8B030D-6E8A-4147-A177-3AD203B41FA5}">
                      <a16:colId xmlns:a16="http://schemas.microsoft.com/office/drawing/2014/main" val="2256389564"/>
                    </a:ext>
                  </a:extLst>
                </a:gridCol>
                <a:gridCol w="3174051">
                  <a:extLst>
                    <a:ext uri="{9D8B030D-6E8A-4147-A177-3AD203B41FA5}">
                      <a16:colId xmlns:a16="http://schemas.microsoft.com/office/drawing/2014/main" val="3796877824"/>
                    </a:ext>
                  </a:extLst>
                </a:gridCol>
                <a:gridCol w="3015069">
                  <a:extLst>
                    <a:ext uri="{9D8B030D-6E8A-4147-A177-3AD203B41FA5}">
                      <a16:colId xmlns:a16="http://schemas.microsoft.com/office/drawing/2014/main" val="3475341389"/>
                    </a:ext>
                  </a:extLst>
                </a:gridCol>
                <a:gridCol w="2676951">
                  <a:extLst>
                    <a:ext uri="{9D8B030D-6E8A-4147-A177-3AD203B41FA5}">
                      <a16:colId xmlns:a16="http://schemas.microsoft.com/office/drawing/2014/main" val="2230199055"/>
                    </a:ext>
                  </a:extLst>
                </a:gridCol>
              </a:tblGrid>
              <a:tr h="929255">
                <a:tc>
                  <a:txBody>
                    <a:bodyPr/>
                    <a:lstStyle/>
                    <a:p>
                      <a:pPr algn="ctr">
                        <a:lnSpc>
                          <a:spcPct val="107000"/>
                        </a:lnSpc>
                        <a:spcAft>
                          <a:spcPts val="800"/>
                        </a:spcAft>
                      </a:pPr>
                      <a:r>
                        <a:rPr lang="uk-UA" sz="1400" dirty="0">
                          <a:effectLst/>
                        </a:rPr>
                        <a:t>Форми міжнародної економічної інтеграції</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dirty="0">
                          <a:effectLst/>
                        </a:rPr>
                        <a:t>Особливості форм міжнародної економічної інтеграції</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a:effectLst/>
                        </a:rPr>
                        <a:t>Сутність форм міжнародної економічної інтеграції</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a:effectLst/>
                        </a:rPr>
                        <a:t>Обмеження форм міжнародної економічної інтеграції</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18129115"/>
                  </a:ext>
                </a:extLst>
              </a:tr>
              <a:tr h="1634975">
                <a:tc>
                  <a:txBody>
                    <a:bodyPr/>
                    <a:lstStyle/>
                    <a:p>
                      <a:pPr algn="ctr">
                        <a:lnSpc>
                          <a:spcPct val="107000"/>
                        </a:lnSpc>
                        <a:spcAft>
                          <a:spcPts val="800"/>
                        </a:spcAft>
                      </a:pPr>
                      <a:r>
                        <a:rPr lang="uk-UA" sz="1400">
                          <a:effectLst/>
                        </a:rPr>
                        <a:t>Зона економічного росту</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dirty="0">
                          <a:effectLst/>
                        </a:rPr>
                        <a:t>Транснаціональний розвиток географічно близьких регіонів на основі спільного використання факторів виробництва. Підвищення рівня розвитку менш розвинутих регіонів</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a:effectLst/>
                        </a:rPr>
                        <a:t>Ранній напрям поглиблення інтернаціоналізації економічного розвитку. Нова форма економічної співпраці на основі високого рівня взаємозалежності та взаємодоповнюваності</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a:effectLst/>
                        </a:rPr>
                        <a:t>За участю тільки географічно близьких регіонів кількох країн</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60188442"/>
                  </a:ext>
                </a:extLst>
              </a:tr>
              <a:tr h="1870216">
                <a:tc>
                  <a:txBody>
                    <a:bodyPr/>
                    <a:lstStyle/>
                    <a:p>
                      <a:pPr algn="ctr">
                        <a:lnSpc>
                          <a:spcPct val="107000"/>
                        </a:lnSpc>
                        <a:spcAft>
                          <a:spcPts val="800"/>
                        </a:spcAft>
                      </a:pPr>
                      <a:r>
                        <a:rPr lang="uk-UA" sz="1400">
                          <a:effectLst/>
                        </a:rPr>
                        <a:t>Зона преференційної торгівлі</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a:effectLst/>
                        </a:rPr>
                        <a:t>Встановлюються відносно нижчі тарифи або нетарифні бар’єри у відносинах з країнами-членами угруповання. Збереження національних тарифів відносно третіх країн</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dirty="0">
                          <a:effectLst/>
                        </a:rPr>
                        <a:t>Найнижчий рівень економічної інтеграції. Всі учасники самостійно визначають засади та механізми національної зовнішньоторговельної політики</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dirty="0">
                          <a:effectLst/>
                        </a:rPr>
                        <a:t>Ризик непогодження іншими країнами-учасницями при самостійному визначенні кожною країною національної зовнішньоторговельної політики</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78838122"/>
                  </a:ext>
                </a:extLst>
              </a:tr>
              <a:tr h="1164495">
                <a:tc>
                  <a:txBody>
                    <a:bodyPr/>
                    <a:lstStyle/>
                    <a:p>
                      <a:pPr algn="ctr">
                        <a:lnSpc>
                          <a:spcPct val="107000"/>
                        </a:lnSpc>
                        <a:spcAft>
                          <a:spcPts val="800"/>
                        </a:spcAft>
                      </a:pPr>
                      <a:r>
                        <a:rPr lang="uk-UA" sz="1400">
                          <a:effectLst/>
                        </a:rPr>
                        <a:t>Промислова зона вільної торгівлі</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a:effectLst/>
                        </a:rPr>
                        <a:t>Скасування тарифів і квот та тарифів між учасниками. Сприяння розвитку торгівлі промисловими товарами</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a:effectLst/>
                        </a:rPr>
                        <a:t>Учасники інтеграційних процесів отримують позитивний ефект для розвитку промислового виробництва</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dirty="0">
                          <a:effectLst/>
                        </a:rPr>
                        <a:t>Підвищення торгівлі тільки промисловими товарами</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5721381"/>
                  </a:ext>
                </a:extLst>
              </a:tr>
            </a:tbl>
          </a:graphicData>
        </a:graphic>
      </p:graphicFrame>
    </p:spTree>
    <p:extLst>
      <p:ext uri="{BB962C8B-B14F-4D97-AF65-F5344CB8AC3E}">
        <p14:creationId xmlns:p14="http://schemas.microsoft.com/office/powerpoint/2010/main" val="3784256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55E4D547-8BDB-4841-B656-2365F618D66D}"/>
              </a:ext>
            </a:extLst>
          </p:cNvPr>
          <p:cNvSpPr txBox="1">
            <a:spLocks/>
          </p:cNvSpPr>
          <p:nvPr/>
        </p:nvSpPr>
        <p:spPr>
          <a:xfrm>
            <a:off x="8554462" y="249594"/>
            <a:ext cx="3317842" cy="453791"/>
          </a:xfrm>
          <a:prstGeom prst="rect">
            <a:avLst/>
          </a:prstGeo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000" b="1" i="1">
                <a:solidFill>
                  <a:srgbClr val="FF0000"/>
                </a:solidFill>
                <a:latin typeface="Cambria" panose="02040503050406030204" pitchFamily="18" charset="0"/>
                <a:cs typeface="Times New Roman" panose="02020603050405020304" pitchFamily="18" charset="0"/>
              </a:rPr>
              <a:t>ПРОДОВЖЕННЯ СЛАЙДУ </a:t>
            </a:r>
            <a:endParaRPr lang="ru-RU" sz="2000" b="1" i="1" dirty="0">
              <a:solidFill>
                <a:srgbClr val="FF0000"/>
              </a:solidFill>
              <a:latin typeface="Cambria" panose="02040503050406030204" pitchFamily="18" charset="0"/>
              <a:cs typeface="Times New Roman" panose="02020603050405020304" pitchFamily="18" charset="0"/>
            </a:endParaRPr>
          </a:p>
        </p:txBody>
      </p:sp>
      <p:graphicFrame>
        <p:nvGraphicFramePr>
          <p:cNvPr id="3" name="Таблица 2">
            <a:extLst>
              <a:ext uri="{FF2B5EF4-FFF2-40B4-BE49-F238E27FC236}">
                <a16:creationId xmlns:a16="http://schemas.microsoft.com/office/drawing/2014/main" id="{3433FA75-8B9E-476B-A6D2-8447CE51363F}"/>
              </a:ext>
            </a:extLst>
          </p:cNvPr>
          <p:cNvGraphicFramePr>
            <a:graphicFrameLocks noGrp="1"/>
          </p:cNvGraphicFramePr>
          <p:nvPr>
            <p:extLst>
              <p:ext uri="{D42A27DB-BD31-4B8C-83A1-F6EECF244321}">
                <p14:modId xmlns:p14="http://schemas.microsoft.com/office/powerpoint/2010/main" val="1587601877"/>
              </p:ext>
            </p:extLst>
          </p:nvPr>
        </p:nvGraphicFramePr>
        <p:xfrm>
          <a:off x="225083" y="914401"/>
          <a:ext cx="10607039" cy="5616993"/>
        </p:xfrm>
        <a:graphic>
          <a:graphicData uri="http://schemas.openxmlformats.org/drawingml/2006/table">
            <a:tbl>
              <a:tblPr firstRow="1" firstCol="1" bandRow="1">
                <a:tableStyleId>{5C22544A-7EE6-4342-B048-85BDC9FD1C3A}</a:tableStyleId>
              </a:tblPr>
              <a:tblGrid>
                <a:gridCol w="1740969">
                  <a:extLst>
                    <a:ext uri="{9D8B030D-6E8A-4147-A177-3AD203B41FA5}">
                      <a16:colId xmlns:a16="http://schemas.microsoft.com/office/drawing/2014/main" val="546239785"/>
                    </a:ext>
                  </a:extLst>
                </a:gridCol>
                <a:gridCol w="3174050">
                  <a:extLst>
                    <a:ext uri="{9D8B030D-6E8A-4147-A177-3AD203B41FA5}">
                      <a16:colId xmlns:a16="http://schemas.microsoft.com/office/drawing/2014/main" val="3313123000"/>
                    </a:ext>
                  </a:extLst>
                </a:gridCol>
                <a:gridCol w="3015068">
                  <a:extLst>
                    <a:ext uri="{9D8B030D-6E8A-4147-A177-3AD203B41FA5}">
                      <a16:colId xmlns:a16="http://schemas.microsoft.com/office/drawing/2014/main" val="2139302844"/>
                    </a:ext>
                  </a:extLst>
                </a:gridCol>
                <a:gridCol w="2676952">
                  <a:extLst>
                    <a:ext uri="{9D8B030D-6E8A-4147-A177-3AD203B41FA5}">
                      <a16:colId xmlns:a16="http://schemas.microsoft.com/office/drawing/2014/main" val="4029374716"/>
                    </a:ext>
                  </a:extLst>
                </a:gridCol>
              </a:tblGrid>
              <a:tr h="1461360">
                <a:tc>
                  <a:txBody>
                    <a:bodyPr/>
                    <a:lstStyle/>
                    <a:p>
                      <a:pPr algn="ctr">
                        <a:lnSpc>
                          <a:spcPct val="107000"/>
                        </a:lnSpc>
                        <a:spcAft>
                          <a:spcPts val="800"/>
                        </a:spcAft>
                      </a:pPr>
                      <a:r>
                        <a:rPr lang="uk-UA" sz="1400" dirty="0">
                          <a:effectLst/>
                        </a:rPr>
                        <a:t>Зона вільної торгівлі</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dirty="0">
                          <a:effectLst/>
                        </a:rPr>
                        <a:t>Особливий торговельний режим для країн-учасниць за рахунок усунення внутрішніх тарифів при забезпеченні їх в торгівлі з іншими країнами. Свобода руху товарів і послуг між країнами</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a:effectLst/>
                        </a:rPr>
                        <a:t>Принцип зони вільної торгівлі застосовується як до всіх, так і до певного класу товарів та послуг</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a:effectLst/>
                        </a:rPr>
                        <a:t>Ризик втрати взаємовигідної торгівлі між сировинно- та технологічно орієнтованими країнами угруповання</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extLst>
                  <a:ext uri="{0D108BD9-81ED-4DB2-BD59-A6C34878D82A}">
                    <a16:rowId xmlns:a16="http://schemas.microsoft.com/office/drawing/2014/main" val="3681367515"/>
                  </a:ext>
                </a:extLst>
              </a:tr>
              <a:tr h="941798">
                <a:tc>
                  <a:txBody>
                    <a:bodyPr/>
                    <a:lstStyle/>
                    <a:p>
                      <a:pPr algn="ctr">
                        <a:lnSpc>
                          <a:spcPct val="107000"/>
                        </a:lnSpc>
                        <a:spcAft>
                          <a:spcPts val="800"/>
                        </a:spcAft>
                      </a:pPr>
                      <a:r>
                        <a:rPr lang="uk-UA" sz="1400">
                          <a:effectLst/>
                        </a:rPr>
                        <a:t>Митний союз</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dirty="0">
                          <a:effectLst/>
                        </a:rPr>
                        <a:t>Спільний внутрішній тариф. Встановлення спільного зовнішнього тарифу</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dirty="0">
                          <a:effectLst/>
                        </a:rPr>
                        <a:t>Зручність для третіх країн при торгівлі з різними країнами-учасницями, через спільний зовнішній тариф</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a:effectLst/>
                        </a:rPr>
                        <a:t>Спільний зовнішній тариф для третіх країн може бути невигідний для окремих країн-інтегрантів</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extLst>
                  <a:ext uri="{0D108BD9-81ED-4DB2-BD59-A6C34878D82A}">
                    <a16:rowId xmlns:a16="http://schemas.microsoft.com/office/drawing/2014/main" val="2525777880"/>
                  </a:ext>
                </a:extLst>
              </a:tr>
              <a:tr h="1180233">
                <a:tc>
                  <a:txBody>
                    <a:bodyPr/>
                    <a:lstStyle/>
                    <a:p>
                      <a:pPr algn="ctr">
                        <a:lnSpc>
                          <a:spcPct val="107000"/>
                        </a:lnSpc>
                        <a:spcAft>
                          <a:spcPts val="800"/>
                        </a:spcAft>
                      </a:pPr>
                      <a:r>
                        <a:rPr lang="uk-UA" sz="1400">
                          <a:effectLst/>
                        </a:rPr>
                        <a:t>Спільний ринок</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dirty="0">
                          <a:effectLst/>
                        </a:rPr>
                        <a:t>Вільний рух товарів і послуг, капіталів та громадян</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dirty="0">
                          <a:effectLst/>
                        </a:rPr>
                        <a:t>Інтеграція безпосередньо у сфері виробництва, співпраця у грошовій, податковій політиці та політиці зайнятості</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dirty="0">
                          <a:effectLst/>
                        </a:rPr>
                        <a:t>Можливий відплив робочої сили, інтелектуальна міграція, що невигідно для менш розвинених країн угруповання</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extLst>
                  <a:ext uri="{0D108BD9-81ED-4DB2-BD59-A6C34878D82A}">
                    <a16:rowId xmlns:a16="http://schemas.microsoft.com/office/drawing/2014/main" val="673362382"/>
                  </a:ext>
                </a:extLst>
              </a:tr>
              <a:tr h="1180233">
                <a:tc>
                  <a:txBody>
                    <a:bodyPr/>
                    <a:lstStyle/>
                    <a:p>
                      <a:pPr algn="ctr">
                        <a:lnSpc>
                          <a:spcPct val="107000"/>
                        </a:lnSpc>
                        <a:spcAft>
                          <a:spcPts val="800"/>
                        </a:spcAft>
                      </a:pPr>
                      <a:r>
                        <a:rPr lang="uk-UA" sz="1400">
                          <a:effectLst/>
                        </a:rPr>
                        <a:t>Економічний союз</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a:effectLst/>
                        </a:rPr>
                        <a:t>Гармонізація внутрішньої та зовнішньої економічної політики</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a:effectLst/>
                        </a:rPr>
                        <a:t>У країнах інтегрантах - функціонує єдина грошова одиниця. Процес пов'язаний не тільки з економічними, але й соціальними параметрами</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dirty="0">
                          <a:effectLst/>
                        </a:rPr>
                        <a:t>В умовах погіршення економічної кон’юнктури криза може виникати у всіх країнах-учасницях</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extLst>
                  <a:ext uri="{0D108BD9-81ED-4DB2-BD59-A6C34878D82A}">
                    <a16:rowId xmlns:a16="http://schemas.microsoft.com/office/drawing/2014/main" val="1788470995"/>
                  </a:ext>
                </a:extLst>
              </a:tr>
              <a:tr h="853369">
                <a:tc>
                  <a:txBody>
                    <a:bodyPr/>
                    <a:lstStyle/>
                    <a:p>
                      <a:pPr algn="ctr">
                        <a:lnSpc>
                          <a:spcPct val="107000"/>
                        </a:lnSpc>
                        <a:spcAft>
                          <a:spcPts val="800"/>
                        </a:spcAft>
                      </a:pPr>
                      <a:r>
                        <a:rPr lang="uk-UA" sz="1400">
                          <a:effectLst/>
                        </a:rPr>
                        <a:t>Політичний союз</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a:effectLst/>
                        </a:rPr>
                        <a:t>Поряд із економічною забезпечується і політична інтеграція. Повна інтеграція</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a:effectLst/>
                        </a:rPr>
                        <a:t>Наднаціональний рівень управління</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dirty="0">
                          <a:effectLst/>
                        </a:rPr>
                        <a:t>Втрата країнами-учасницями часткового суверенітету</a:t>
                      </a:r>
                      <a:endParaRPr lang="ru-UA" sz="1400" dirty="0">
                        <a:effectLst/>
                      </a:endParaRPr>
                    </a:p>
                    <a:p>
                      <a:pPr algn="ctr">
                        <a:lnSpc>
                          <a:spcPct val="107000"/>
                        </a:lnSpc>
                        <a:spcAft>
                          <a:spcPts val="800"/>
                        </a:spcAft>
                      </a:pPr>
                      <a:r>
                        <a:rPr lang="uk-UA" sz="1400" dirty="0">
                          <a:effectLst/>
                        </a:rPr>
                        <a:t> </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extLst>
                  <a:ext uri="{0D108BD9-81ED-4DB2-BD59-A6C34878D82A}">
                    <a16:rowId xmlns:a16="http://schemas.microsoft.com/office/drawing/2014/main" val="1025479236"/>
                  </a:ext>
                </a:extLst>
              </a:tr>
            </a:tbl>
          </a:graphicData>
        </a:graphic>
      </p:graphicFrame>
    </p:spTree>
    <p:extLst>
      <p:ext uri="{BB962C8B-B14F-4D97-AF65-F5344CB8AC3E}">
        <p14:creationId xmlns:p14="http://schemas.microsoft.com/office/powerpoint/2010/main" val="3451108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377371"/>
            <a:ext cx="8596668" cy="705841"/>
          </a:xfrm>
          <a:gradFill>
            <a:gsLst>
              <a:gs pos="58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uk-UA" sz="2000" i="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rPr>
              <a:t>3. Становлення і сучасні тенденції інтеграційних процесів ЄС</a:t>
            </a:r>
            <a:endParaRPr lang="uk-UA" sz="2000" b="1" i="1" dirty="0">
              <a:solidFill>
                <a:schemeClr val="tx1"/>
              </a:solidFill>
              <a:latin typeface="Cambria" panose="02040503050406030204" pitchFamily="18" charset="0"/>
            </a:endParaRPr>
          </a:p>
        </p:txBody>
      </p:sp>
      <p:sp>
        <p:nvSpPr>
          <p:cNvPr id="5" name="Объект 4">
            <a:extLst>
              <a:ext uri="{FF2B5EF4-FFF2-40B4-BE49-F238E27FC236}">
                <a16:creationId xmlns:a16="http://schemas.microsoft.com/office/drawing/2014/main" id="{62A00236-BCC9-42EF-9462-2C347B8E771A}"/>
              </a:ext>
            </a:extLst>
          </p:cNvPr>
          <p:cNvSpPr>
            <a:spLocks noGrp="1"/>
          </p:cNvSpPr>
          <p:nvPr>
            <p:ph idx="1"/>
          </p:nvPr>
        </p:nvSpPr>
        <p:spPr>
          <a:xfrm>
            <a:off x="337621" y="1195754"/>
            <a:ext cx="10677382" cy="5514535"/>
          </a:xfrm>
          <a:gradFill>
            <a:gsLst>
              <a:gs pos="6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lnSpcReduction="10000"/>
          </a:bodyPr>
          <a:lstStyle/>
          <a:p>
            <a:pPr marL="0" indent="0" algn="just">
              <a:lnSpc>
                <a:spcPct val="110000"/>
              </a:lnSpc>
              <a:spcBef>
                <a:spcPts val="0"/>
              </a:spcBef>
              <a:buNone/>
            </a:pPr>
            <a:r>
              <a:rPr lang="uk-UA" sz="2000" b="1"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Утворення Європейського Союзу </a:t>
            </a:r>
            <a:r>
              <a:rPr lang="uk-UA" sz="20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 </a:t>
            </a:r>
            <a:r>
              <a:rPr lang="uk-UA" sz="2000"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складний, багатоетапний процес, під час якого країнам-учасницям довелося розв’язати гострі економічні, соціальні, політико-правові проблеми, відшукувати адекватні відповіді на виклики часу.</a:t>
            </a:r>
            <a:endParaRPr lang="ru-UA" sz="20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just">
              <a:lnSpc>
                <a:spcPct val="110000"/>
              </a:lnSpc>
              <a:spcBef>
                <a:spcPts val="0"/>
              </a:spcBef>
              <a:buNone/>
            </a:pPr>
            <a:r>
              <a:rPr lang="uk-UA" sz="20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В умовах політичного суперництва відбувається </a:t>
            </a:r>
            <a:r>
              <a:rPr lang="uk-UA" sz="2000" b="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підготовка </a:t>
            </a:r>
            <a:r>
              <a:rPr lang="uk-UA" sz="2000" b="1" dirty="0">
                <a:solidFill>
                  <a:srgbClr val="000000"/>
                </a:solidFill>
                <a:latin typeface="Cambria" panose="02040503050406030204" pitchFamily="18" charset="0"/>
                <a:ea typeface="Cambria" panose="02040503050406030204" pitchFamily="18" charset="0"/>
                <a:cs typeface="Times New Roman" panose="02020603050405020304" pitchFamily="18" charset="0"/>
              </a:rPr>
              <a:t>нової угоди співпраці між Україною і ЄС</a:t>
            </a:r>
            <a:r>
              <a:rPr lang="uk-UA" sz="2000" dirty="0">
                <a:solidFill>
                  <a:srgbClr val="000000"/>
                </a:solidFill>
                <a:latin typeface="Cambria" panose="02040503050406030204" pitchFamily="18" charset="0"/>
                <a:ea typeface="Cambria" panose="02040503050406030204" pitchFamily="18" charset="0"/>
                <a:cs typeface="Times New Roman" panose="02020603050405020304" pitchFamily="18" charset="0"/>
              </a:rPr>
              <a:t>, </a:t>
            </a:r>
            <a:r>
              <a:rPr lang="uk-UA" sz="2000"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яка підносить європейську інтеграцію до рангу державної ідеології, покликаної так чи інакше об'єднати країну.</a:t>
            </a:r>
            <a:endParaRPr lang="ru-UA" sz="20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just">
              <a:lnSpc>
                <a:spcPct val="110000"/>
              </a:lnSpc>
              <a:spcBef>
                <a:spcPts val="0"/>
              </a:spcBef>
              <a:buNone/>
            </a:pPr>
            <a:r>
              <a:rPr lang="uk-UA" sz="2000" b="1"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Вибір оптимальної моделі європейської інтеграції </a:t>
            </a:r>
            <a:r>
              <a:rPr lang="uk-UA" sz="20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 </a:t>
            </a:r>
            <a:r>
              <a:rPr lang="uk-UA" sz="2000"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питання, яке супроводжувало формування європейських співтовариств і Європейського Союзу на всіх етапах. Ідеї європейської інтеграції спираються на тривалу історичну традицію, що включає досвід Римської імперії, імперії Карла Великого, Священної Римської імперії, імперії Наполеона, дискусій про створення Сполучених Штатів Європи початку ХХ ст., інтеграційних процесів, які розпочалися після Другої світової війни. </a:t>
            </a:r>
            <a:endParaRPr lang="ru-UA" sz="20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just">
              <a:lnSpc>
                <a:spcPct val="110000"/>
              </a:lnSpc>
              <a:spcBef>
                <a:spcPts val="0"/>
              </a:spcBef>
              <a:buNone/>
            </a:pPr>
            <a:r>
              <a:rPr lang="uk-UA" sz="2000"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Після закінчення Другої світової війни європейські країни розпочали пошук стратегій розвитку з метою не допустити, щоб на європейський континент повернулася війна, і гарантувати тривалу безпеку його народам. Інтеграційні процеси економічного характеру в Західній Європі розпочалися з утворення Бенілюксу (1948 р.), Європейського об’єднання вугілля та сталі (1951 р.). </a:t>
            </a:r>
            <a:endParaRPr lang="ru-UA" sz="20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nSpc>
                <a:spcPct val="110000"/>
              </a:lnSpc>
              <a:spcBef>
                <a:spcPts val="0"/>
              </a:spcBef>
              <a:buNone/>
            </a:pPr>
            <a:endParaRPr lang="uk-UA"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897325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1329B-F54D-3C0A-4DCF-57BE6B2ECC1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9EEDA5-6F5B-8460-F5AA-259CAD9D1EB7}"/>
              </a:ext>
            </a:extLst>
          </p:cNvPr>
          <p:cNvSpPr>
            <a:spLocks noGrp="1"/>
          </p:cNvSpPr>
          <p:nvPr>
            <p:ph type="ctrTitle"/>
          </p:nvPr>
        </p:nvSpPr>
        <p:spPr>
          <a:xfrm>
            <a:off x="1411033" y="563671"/>
            <a:ext cx="7958050" cy="1158658"/>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3200" b="1" i="1" dirty="0">
                <a:solidFill>
                  <a:srgbClr val="FF0000"/>
                </a:solidFill>
                <a:latin typeface="Cambria" panose="02040503050406030204" pitchFamily="18" charset="0"/>
              </a:rPr>
              <a:t>ЕКОНОМІЧНИЙ РОЗВИТОК УКРАЇНИ: ЄВРОПЕЙСЬКИЙ ВЕКТОР ІНТЕГРАЦІЇ</a:t>
            </a:r>
          </a:p>
        </p:txBody>
      </p:sp>
      <p:sp>
        <p:nvSpPr>
          <p:cNvPr id="3" name="Подзаголовок 2">
            <a:extLst>
              <a:ext uri="{FF2B5EF4-FFF2-40B4-BE49-F238E27FC236}">
                <a16:creationId xmlns:a16="http://schemas.microsoft.com/office/drawing/2014/main" id="{831C3680-9347-A23D-2FF7-266ED0C1B85E}"/>
              </a:ext>
            </a:extLst>
          </p:cNvPr>
          <p:cNvSpPr>
            <a:spLocks noGrp="1"/>
          </p:cNvSpPr>
          <p:nvPr>
            <p:ph type="subTitle" idx="1"/>
          </p:nvPr>
        </p:nvSpPr>
        <p:spPr>
          <a:xfrm>
            <a:off x="637309" y="2060918"/>
            <a:ext cx="9477362" cy="4628270"/>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2500" lnSpcReduction="20000"/>
          </a:bodyPr>
          <a:lstStyle/>
          <a:p>
            <a:pPr algn="ctr">
              <a:spcBef>
                <a:spcPts val="0"/>
              </a:spcBef>
            </a:pPr>
            <a:r>
              <a:rPr lang="uk-UA" sz="2400" b="1" i="1" dirty="0">
                <a:solidFill>
                  <a:schemeClr val="tx1"/>
                </a:solidFill>
                <a:latin typeface="Cambria" panose="02040503050406030204" pitchFamily="18" charset="0"/>
                <a:ea typeface="Cambria" panose="02040503050406030204" pitchFamily="18" charset="0"/>
              </a:rPr>
              <a:t>ТЕМА 1</a:t>
            </a:r>
          </a:p>
          <a:p>
            <a:pPr algn="ctr">
              <a:spcBef>
                <a:spcPts val="0"/>
              </a:spcBef>
            </a:pPr>
            <a:r>
              <a:rPr lang="uk-UA" sz="2400" b="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ІНТЕГРАЦІЙНІ ПРОЦЕСИ В УКРАЇНІ ТА СВІТІ: ПЕРЕДУМОВИ, ПРОТИРІЧЧЯ ТА ПЕРСПЕКТИВИ</a:t>
            </a:r>
          </a:p>
          <a:p>
            <a:pPr algn="just">
              <a:spcBef>
                <a:spcPts val="0"/>
              </a:spcBef>
            </a:pPr>
            <a:endParaRPr lang="uk-UA"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Реальна, функціональна та інституціональна інтеграція, «економічна інтеграційна модель», «модель міжурядового співробітництва», поступова інтеграція (на прикладі сучасного ЄС), феномен інтеграції – співвідношення економіки і політики.</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Міжнародні інтеграційні процеси (передумови формування), стадії економічної інтеграції.</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Становлення і сучасні тенденції інтеграційних процесів ЄС.</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Інтенсивність міжнародної торгівлі як індикатор ступеня інтеграції.</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Розвиток європейської економічної інтеграції, зовнішня і безпекова політика ЄС.</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Україна в процесах європейської інтеграції.</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ru-UA"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l">
              <a:spcBef>
                <a:spcPts val="0"/>
              </a:spcBef>
            </a:pPr>
            <a:endParaRPr lang="uk-UA" sz="2400" i="1" dirty="0">
              <a:solidFill>
                <a:schemeClr val="tx1"/>
              </a:solidFill>
              <a:latin typeface="Cambria" panose="02040503050406030204" pitchFamily="18" charset="0"/>
            </a:endParaRPr>
          </a:p>
        </p:txBody>
      </p:sp>
    </p:spTree>
    <p:extLst>
      <p:ext uri="{BB962C8B-B14F-4D97-AF65-F5344CB8AC3E}">
        <p14:creationId xmlns:p14="http://schemas.microsoft.com/office/powerpoint/2010/main" val="603685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a:extLst>
              <a:ext uri="{FF2B5EF4-FFF2-40B4-BE49-F238E27FC236}">
                <a16:creationId xmlns:a16="http://schemas.microsoft.com/office/drawing/2014/main" id="{C6FB0BB8-7B58-4245-AF72-4FBE4F69B67D}"/>
              </a:ext>
            </a:extLst>
          </p:cNvPr>
          <p:cNvSpPr>
            <a:spLocks noGrp="1"/>
          </p:cNvSpPr>
          <p:nvPr>
            <p:ph type="title"/>
          </p:nvPr>
        </p:nvSpPr>
        <p:spPr>
          <a:xfrm>
            <a:off x="228600" y="228600"/>
            <a:ext cx="10634133" cy="1203960"/>
          </a:xfr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p>
            <a:pPr algn="ctr"/>
            <a:r>
              <a:rPr lang="uk-UA" sz="20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1. Реальна, функціональна та інституціональна інтеграція, «економічна інтеграційна модель», «модель міжурядового співробітництва», поступова інтеграція (на прикладі сучасного ЄС), феномен інтеграції – співвідношення економіки і політики</a:t>
            </a:r>
            <a:br>
              <a:rPr lang="ru-UA" sz="20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br>
            <a:endParaRPr lang="ru-UA" sz="2000" b="1" i="1" dirty="0">
              <a:solidFill>
                <a:schemeClr val="tx1"/>
              </a:solidFill>
              <a:latin typeface="Cambria" panose="02040503050406030204" pitchFamily="18" charset="0"/>
              <a:ea typeface="Cambria" panose="02040503050406030204" pitchFamily="18" charset="0"/>
            </a:endParaRPr>
          </a:p>
        </p:txBody>
      </p:sp>
      <p:sp>
        <p:nvSpPr>
          <p:cNvPr id="9" name="Объект 8">
            <a:extLst>
              <a:ext uri="{FF2B5EF4-FFF2-40B4-BE49-F238E27FC236}">
                <a16:creationId xmlns:a16="http://schemas.microsoft.com/office/drawing/2014/main" id="{CC3D2C69-7154-4132-B0AE-DE1001374F3C}"/>
              </a:ext>
            </a:extLst>
          </p:cNvPr>
          <p:cNvSpPr>
            <a:spLocks noGrp="1"/>
          </p:cNvSpPr>
          <p:nvPr>
            <p:ph idx="1"/>
          </p:nvPr>
        </p:nvSpPr>
        <p:spPr>
          <a:xfrm>
            <a:off x="228600" y="1627189"/>
            <a:ext cx="10634133" cy="5002211"/>
          </a:xfr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marL="0" indent="0">
              <a:spcBef>
                <a:spcPts val="0"/>
              </a:spcBef>
              <a:buNone/>
            </a:pPr>
            <a:r>
              <a:rPr lang="uk-UA" sz="2400" b="1" i="1" dirty="0">
                <a:solidFill>
                  <a:schemeClr val="tx1"/>
                </a:solidFill>
                <a:latin typeface="Cambria" panose="02040503050406030204" pitchFamily="18" charset="0"/>
                <a:ea typeface="Cambria" panose="02040503050406030204" pitchFamily="18" charset="0"/>
              </a:rPr>
              <a:t>РЕАЛІСТИ</a:t>
            </a:r>
            <a:r>
              <a:rPr lang="uk-UA" sz="2400" dirty="0">
                <a:solidFill>
                  <a:schemeClr val="tx1"/>
                </a:solidFill>
                <a:latin typeface="Cambria" panose="02040503050406030204" pitchFamily="18" charset="0"/>
                <a:ea typeface="Cambria" panose="02040503050406030204" pitchFamily="18" charset="0"/>
              </a:rPr>
              <a:t> - </a:t>
            </a:r>
            <a:r>
              <a:rPr lang="uk-UA" sz="2400" i="1" dirty="0">
                <a:effectLst/>
                <a:latin typeface="Cambria" panose="02040503050406030204" pitchFamily="18" charset="0"/>
                <a:ea typeface="Calibri" panose="020F0502020204030204" pitchFamily="34" charset="0"/>
                <a:cs typeface="Times New Roman" panose="02020603050405020304" pitchFamily="18" charset="0"/>
              </a:rPr>
              <a:t>найважливішим завданням суверенної держави є утримання свого впливу та поширення його на решту світу.</a:t>
            </a:r>
          </a:p>
          <a:p>
            <a:pPr marL="0" indent="0">
              <a:spcBef>
                <a:spcPts val="0"/>
              </a:spcBef>
              <a:buNone/>
            </a:pPr>
            <a:r>
              <a:rPr lang="uk-UA" sz="2400" b="1" i="1" dirty="0">
                <a:latin typeface="Cambria" panose="02040503050406030204" pitchFamily="18" charset="0"/>
                <a:ea typeface="Calibri" panose="020F0502020204030204" pitchFamily="34" charset="0"/>
                <a:cs typeface="Times New Roman" panose="02020603050405020304" pitchFamily="18" charset="0"/>
              </a:rPr>
              <a:t>ІДЕАЛІСТИ</a:t>
            </a:r>
            <a:r>
              <a:rPr lang="uk-UA" sz="2400" i="1" dirty="0">
                <a:latin typeface="Cambria" panose="02040503050406030204" pitchFamily="18" charset="0"/>
                <a:ea typeface="Calibri" panose="020F0502020204030204" pitchFamily="34" charset="0"/>
                <a:cs typeface="Times New Roman" panose="02020603050405020304" pitchFamily="18" charset="0"/>
              </a:rPr>
              <a:t> - </a:t>
            </a:r>
            <a:r>
              <a:rPr lang="uk-UA" sz="2400" i="1" dirty="0">
                <a:effectLst/>
                <a:latin typeface="Cambria" panose="02040503050406030204" pitchFamily="18" charset="0"/>
                <a:ea typeface="Calibri" panose="020F0502020204030204" pitchFamily="34" charset="0"/>
                <a:cs typeface="Times New Roman" panose="02020603050405020304" pitchFamily="18" charset="0"/>
              </a:rPr>
              <a:t>вважають, що традиційна національна політика з позиції сили втрачає своє значення в умовах зростаючої залежності промислових держав, тобто спостерігається політична взаємозалежність, і особливо у таких сферах, як економіка, технологія та екологія. </a:t>
            </a:r>
          </a:p>
          <a:p>
            <a:pPr marL="0" indent="0">
              <a:spcBef>
                <a:spcPts val="0"/>
              </a:spcBef>
              <a:buNone/>
            </a:pPr>
            <a:r>
              <a:rPr lang="uk-UA" sz="2400" b="1" i="1" dirty="0">
                <a:effectLst/>
                <a:latin typeface="Cambria" panose="02040503050406030204" pitchFamily="18" charset="0"/>
                <a:ea typeface="Cambria" panose="02040503050406030204" pitchFamily="18" charset="0"/>
                <a:cs typeface="Times New Roman" panose="02020603050405020304" pitchFamily="18" charset="0"/>
              </a:rPr>
              <a:t>Реальна інтеграція</a:t>
            </a:r>
            <a:r>
              <a:rPr lang="uk-UA" sz="2400" dirty="0">
                <a:effectLst/>
                <a:latin typeface="Cambria" panose="02040503050406030204" pitchFamily="18" charset="0"/>
                <a:ea typeface="Cambria" panose="02040503050406030204" pitchFamily="18" charset="0"/>
                <a:cs typeface="Times New Roman" panose="02020603050405020304" pitchFamily="18" charset="0"/>
              </a:rPr>
              <a:t> </a:t>
            </a:r>
            <a:r>
              <a:rPr lang="uk-UA" sz="2400" i="1" dirty="0">
                <a:effectLst/>
                <a:latin typeface="Cambria" panose="02040503050406030204" pitchFamily="18" charset="0"/>
                <a:ea typeface="Cambria" panose="02040503050406030204" pitchFamily="18" charset="0"/>
                <a:cs typeface="Times New Roman" panose="02020603050405020304" pitchFamily="18" charset="0"/>
              </a:rPr>
              <a:t>втілюється через інтенсивність формування та поглиблення економічних зв’язків національних економічних систем на різних рівнях, а також через розширення політичних та суспільних контактів. </a:t>
            </a:r>
          </a:p>
          <a:p>
            <a:pPr marL="0" indent="0">
              <a:spcBef>
                <a:spcPts val="0"/>
              </a:spcBef>
              <a:buNone/>
            </a:pPr>
            <a:r>
              <a:rPr lang="uk-UA" sz="2400" b="1" i="1" dirty="0">
                <a:effectLst/>
                <a:latin typeface="Cambria" panose="02040503050406030204" pitchFamily="18" charset="0"/>
                <a:ea typeface="Cambria" panose="02040503050406030204" pitchFamily="18" charset="0"/>
                <a:cs typeface="Times New Roman" panose="02020603050405020304" pitchFamily="18" charset="0"/>
              </a:rPr>
              <a:t>Функціональна інтеграція</a:t>
            </a:r>
            <a:r>
              <a:rPr lang="uk-UA" sz="2400" i="1" dirty="0">
                <a:effectLst/>
                <a:latin typeface="Cambria" panose="02040503050406030204" pitchFamily="18" charset="0"/>
                <a:ea typeface="Cambria" panose="02040503050406030204" pitchFamily="18" charset="0"/>
                <a:cs typeface="Times New Roman" panose="02020603050405020304" pitchFamily="18" charset="0"/>
              </a:rPr>
              <a:t> передбачає формування механізмів взаємодії в економічній, політичній, інституціонально-правовій, соціальній та інших сферах.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spcBef>
                <a:spcPts val="0"/>
              </a:spcBef>
              <a:buNone/>
            </a:pP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spcBef>
                <a:spcPts val="0"/>
              </a:spcBef>
              <a:buNone/>
            </a:pPr>
            <a:endParaRPr lang="uk-UA" sz="2400" i="1" dirty="0">
              <a:effectLst/>
              <a:latin typeface="Cambria" panose="02040503050406030204" pitchFamily="18" charset="0"/>
              <a:ea typeface="Calibri" panose="020F0502020204030204" pitchFamily="34" charset="0"/>
              <a:cs typeface="Times New Roman" panose="02020603050405020304" pitchFamily="18" charset="0"/>
            </a:endParaRPr>
          </a:p>
          <a:p>
            <a:pPr marL="0" indent="0">
              <a:spcBef>
                <a:spcPts val="0"/>
              </a:spcBef>
              <a:buNone/>
            </a:pPr>
            <a:endParaRPr lang="uk-UA" sz="2400" i="1" dirty="0">
              <a:solidFill>
                <a:schemeClr val="tx1"/>
              </a:solidFill>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dirty="0">
              <a:solidFill>
                <a:schemeClr val="tx1"/>
              </a:solidFill>
              <a:latin typeface="Cambria" panose="02040503050406030204" pitchFamily="18" charset="0"/>
              <a:ea typeface="Cambria" panose="02040503050406030204" pitchFamily="18" charset="0"/>
            </a:endParaRPr>
          </a:p>
          <a:p>
            <a:pPr marL="0" indent="0">
              <a:buNone/>
            </a:pPr>
            <a:endParaRPr lang="ru-UA" sz="3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85189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411118" y="137052"/>
            <a:ext cx="3317842" cy="453791"/>
          </a:xfr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ru-RU" sz="2000" b="1" i="1" dirty="0">
                <a:solidFill>
                  <a:srgbClr val="FF0000"/>
                </a:solidFill>
                <a:latin typeface="Cambria" panose="02040503050406030204" pitchFamily="18" charset="0"/>
                <a:cs typeface="Times New Roman" panose="02020603050405020304" pitchFamily="18" charset="0"/>
              </a:rPr>
              <a:t>ПРОДОВЖЕННЯ СЛАЙДУ </a:t>
            </a:r>
          </a:p>
        </p:txBody>
      </p:sp>
      <p:sp>
        <p:nvSpPr>
          <p:cNvPr id="3" name="Объект 2"/>
          <p:cNvSpPr>
            <a:spLocks noGrp="1"/>
          </p:cNvSpPr>
          <p:nvPr>
            <p:ph idx="1"/>
          </p:nvPr>
        </p:nvSpPr>
        <p:spPr>
          <a:xfrm>
            <a:off x="196949" y="689317"/>
            <a:ext cx="10916528" cy="5933157"/>
          </a:xfr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p>
            <a:pPr marL="0" indent="0" algn="just">
              <a:spcBef>
                <a:spcPts val="0"/>
              </a:spcBef>
              <a:buNone/>
            </a:pPr>
            <a:r>
              <a:rPr lang="uk-UA" sz="2300" b="1" i="1" dirty="0">
                <a:effectLst/>
                <a:latin typeface="Cambria" panose="02040503050406030204" pitchFamily="18" charset="0"/>
                <a:ea typeface="Cambria" panose="02040503050406030204" pitchFamily="18" charset="0"/>
                <a:cs typeface="Times New Roman" panose="02020603050405020304" pitchFamily="18" charset="0"/>
              </a:rPr>
              <a:t>Інституціональна інтеграція</a:t>
            </a:r>
            <a:r>
              <a:rPr lang="uk-UA" sz="2300" i="1" dirty="0">
                <a:effectLst/>
                <a:latin typeface="Cambria" panose="02040503050406030204" pitchFamily="18" charset="0"/>
                <a:ea typeface="Cambria" panose="02040503050406030204" pitchFamily="18" charset="0"/>
                <a:cs typeface="Times New Roman" panose="02020603050405020304" pitchFamily="18" charset="0"/>
              </a:rPr>
              <a:t> – процес встановлення та розширення інституціональних, інструментальних та адміністративних зв’язків, правового оформлення поглиблення взаємодії держав, тобто створення інституціонального середовища (політичних, соціально-економічних, юридичних правил для зниження затрат ресурсів) як базису суспільно-економічних відносин. </a:t>
            </a:r>
          </a:p>
          <a:p>
            <a:pPr marL="0" indent="0" algn="just">
              <a:spcBef>
                <a:spcPts val="0"/>
              </a:spcBef>
              <a:buNone/>
            </a:pPr>
            <a:r>
              <a:rPr lang="uk-UA" sz="2300" b="1" i="1" dirty="0">
                <a:effectLst/>
                <a:latin typeface="Cambria" panose="02040503050406030204" pitchFamily="18" charset="0"/>
                <a:ea typeface="Calibri" panose="020F0502020204030204" pitchFamily="34" charset="0"/>
                <a:cs typeface="Times New Roman" panose="02020603050405020304" pitchFamily="18" charset="0"/>
              </a:rPr>
              <a:t>«Економічна інтеграційна модель»</a:t>
            </a:r>
            <a:r>
              <a:rPr lang="uk-UA" sz="2300" dirty="0">
                <a:effectLst/>
                <a:latin typeface="Cambria" panose="02040503050406030204" pitchFamily="18" charset="0"/>
                <a:ea typeface="Calibri" panose="020F0502020204030204" pitchFamily="34" charset="0"/>
                <a:cs typeface="Times New Roman" panose="02020603050405020304" pitchFamily="18" charset="0"/>
              </a:rPr>
              <a:t> – </a:t>
            </a:r>
            <a:r>
              <a:rPr lang="uk-UA" sz="2300" i="1" dirty="0">
                <a:effectLst/>
                <a:latin typeface="Cambria" panose="02040503050406030204" pitchFamily="18" charset="0"/>
                <a:ea typeface="Calibri" panose="020F0502020204030204" pitchFamily="34" charset="0"/>
                <a:cs typeface="Times New Roman" panose="02020603050405020304" pitchFamily="18" charset="0"/>
              </a:rPr>
              <a:t>базується на ідеї зовнішньоекономічної політики, орієнтованої на вільну торгівлю. </a:t>
            </a:r>
          </a:p>
          <a:p>
            <a:pPr marL="0" indent="0" algn="just">
              <a:spcBef>
                <a:spcPts val="0"/>
              </a:spcBef>
              <a:buNone/>
            </a:pPr>
            <a:r>
              <a:rPr lang="uk-UA" sz="2300" b="1" i="1" dirty="0">
                <a:effectLst/>
                <a:latin typeface="Cambria" panose="02040503050406030204" pitchFamily="18" charset="0"/>
                <a:ea typeface="Calibri" panose="020F0502020204030204" pitchFamily="34" charset="0"/>
                <a:cs typeface="Times New Roman" panose="02020603050405020304" pitchFamily="18" charset="0"/>
              </a:rPr>
              <a:t>Модель міжурядового співробітництва</a:t>
            </a:r>
            <a:r>
              <a:rPr lang="uk-UA" sz="2300" i="1" dirty="0">
                <a:effectLst/>
                <a:latin typeface="Cambria" panose="02040503050406030204" pitchFamily="18" charset="0"/>
                <a:ea typeface="Calibri" panose="020F0502020204030204" pitchFamily="34" charset="0"/>
                <a:cs typeface="Times New Roman" panose="02020603050405020304" pitchFamily="18" charset="0"/>
              </a:rPr>
              <a:t> передбачає поступове спільне злиття держав угрупування. Ця модель відноситься до «реалістичної» школи. </a:t>
            </a:r>
            <a:endParaRPr lang="ru-UA" sz="23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just">
              <a:spcBef>
                <a:spcPts val="0"/>
              </a:spcBef>
              <a:buNone/>
            </a:pPr>
            <a:r>
              <a:rPr lang="uk-UA" sz="2300" b="1" i="1" dirty="0">
                <a:effectLst/>
                <a:latin typeface="Cambria" panose="02040503050406030204" pitchFamily="18" charset="0"/>
                <a:ea typeface="Calibri" panose="020F0502020204030204" pitchFamily="34" charset="0"/>
                <a:cs typeface="Times New Roman" panose="02020603050405020304" pitchFamily="18" charset="0"/>
              </a:rPr>
              <a:t>«Поступова інтеграція»</a:t>
            </a:r>
            <a:r>
              <a:rPr lang="uk-UA" sz="2300" i="1" dirty="0">
                <a:effectLst/>
                <a:latin typeface="Cambria" panose="02040503050406030204" pitchFamily="18" charset="0"/>
                <a:ea typeface="Calibri" panose="020F0502020204030204" pitchFamily="34" charset="0"/>
                <a:cs typeface="Times New Roman" panose="02020603050405020304" pitchFamily="18" charset="0"/>
              </a:rPr>
              <a:t> простежується на прикладі сучасного ЄС, держави-учасниці якого при вступі мають певні відмінності в економічному розвитку і змушені застосовувати певні заходи для покращення своєї економічної ситуації, що в майбутньому сприяє економічному вирівнюванню в усіх державах-членах інтеграційного угрупування. </a:t>
            </a:r>
            <a:endParaRPr lang="ru-UA" sz="2300" i="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spcBef>
                <a:spcPts val="0"/>
              </a:spcBef>
              <a:buNone/>
            </a:pPr>
            <a:r>
              <a:rPr lang="uk-UA" sz="2300" b="1" i="1" dirty="0">
                <a:effectLst/>
                <a:latin typeface="Cambria" panose="02040503050406030204" pitchFamily="18" charset="0"/>
                <a:ea typeface="Cambria" panose="02040503050406030204" pitchFamily="18" charset="0"/>
                <a:cs typeface="Times New Roman" panose="02020603050405020304" pitchFamily="18" charset="0"/>
              </a:rPr>
              <a:t>Модель «часткової участі» </a:t>
            </a:r>
            <a:r>
              <a:rPr lang="uk-UA" sz="2300" i="1" dirty="0">
                <a:effectLst/>
                <a:latin typeface="Cambria" panose="02040503050406030204" pitchFamily="18" charset="0"/>
                <a:ea typeface="Cambria" panose="02040503050406030204" pitchFamily="18" charset="0"/>
                <a:cs typeface="Times New Roman" panose="02020603050405020304" pitchFamily="18" charset="0"/>
              </a:rPr>
              <a:t>в інтеграції передбачає участь країн в окремих сферах взаємодії (зовнішня, оборонна або соціальна політика). </a:t>
            </a:r>
          </a:p>
          <a:p>
            <a:pPr marL="0" indent="0" algn="just">
              <a:spcBef>
                <a:spcPts val="0"/>
              </a:spcBef>
              <a:buNone/>
            </a:pPr>
            <a:endParaRPr lang="uk-UA" sz="2400" i="1" dirty="0">
              <a:latin typeface="Cambria" panose="02040503050406030204" pitchFamily="18" charset="0"/>
              <a:ea typeface="Cambria" panose="02040503050406030204" pitchFamily="18" charset="0"/>
            </a:endParaRPr>
          </a:p>
          <a:p>
            <a:pPr algn="just">
              <a:spcBef>
                <a:spcPts val="0"/>
              </a:spcBef>
              <a:buFont typeface="Wingdings" panose="05000000000000000000" pitchFamily="2" charset="2"/>
              <a:buChar char="ü"/>
            </a:pPr>
            <a:endParaRPr lang="uk-UA"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18668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16580" y="278657"/>
            <a:ext cx="10670288" cy="6333157"/>
          </a:xfrm>
          <a:gradFill>
            <a:gsLst>
              <a:gs pos="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p>
            <a:pPr marL="0" indent="0">
              <a:spcBef>
                <a:spcPts val="0"/>
              </a:spcBef>
              <a:buNone/>
            </a:pPr>
            <a:r>
              <a:rPr lang="uk-UA" sz="2400" i="1" dirty="0">
                <a:effectLst/>
                <a:latin typeface="Cambria" panose="02040503050406030204" pitchFamily="18" charset="0"/>
                <a:ea typeface="Cambria" panose="02040503050406030204" pitchFamily="18" charset="0"/>
                <a:cs typeface="Times New Roman" panose="02020603050405020304" pitchFamily="18" charset="0"/>
              </a:rPr>
              <a:t>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ctr">
              <a:spcBef>
                <a:spcPts val="0"/>
              </a:spcBef>
              <a:buNone/>
            </a:pPr>
            <a:r>
              <a:rPr lang="uk-UA" sz="2400" b="1" i="1" dirty="0">
                <a:solidFill>
                  <a:schemeClr val="tx1"/>
                </a:solidFill>
                <a:latin typeface="Cambria" panose="02040503050406030204" pitchFamily="18" charset="0"/>
                <a:ea typeface="Cambria" panose="02040503050406030204" pitchFamily="18" charset="0"/>
              </a:rPr>
              <a:t>ВАРІАНТИ ПОЯСНЕННЯ ФЕНОМЕНУ ІНТЕГРАЦІЇ ЩОДО СПІВВІДНОШЕННЯ «ЕКОНОМІКА – ПОЛІТИКА»</a:t>
            </a:r>
          </a:p>
          <a:p>
            <a:pPr marL="342900" lvl="0" indent="-342900" algn="just">
              <a:spcBef>
                <a:spcPts val="0"/>
              </a:spcBef>
              <a:buFont typeface="Symbol" panose="05050102010706020507" pitchFamily="18" charset="2"/>
              <a:buChar char=""/>
            </a:pPr>
            <a:r>
              <a:rPr lang="uk-UA" sz="2400" i="1" dirty="0">
                <a:effectLst/>
                <a:latin typeface="Cambria" panose="02040503050406030204" pitchFamily="18" charset="0"/>
                <a:ea typeface="Cambria" panose="02040503050406030204" pitchFamily="18" charset="0"/>
                <a:cs typeface="Times New Roman" panose="02020603050405020304" pitchFamily="18" charset="0"/>
              </a:rPr>
              <a:t>перший напрям – інтеграційні процеси мають політичні причини і є політичною дією; об’єктивний історичний процес веде перш за все до досягнення політичної єдності держав, повинен свідомо регулюватися та керуватися, а економічні переваги можуть бути незначними;</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uk-UA" sz="2400" i="1" dirty="0">
                <a:effectLst/>
                <a:latin typeface="Cambria" panose="02040503050406030204" pitchFamily="18" charset="0"/>
                <a:ea typeface="Cambria" panose="02040503050406030204" pitchFamily="18" charset="0"/>
                <a:cs typeface="Times New Roman" panose="02020603050405020304" pitchFamily="18" charset="0"/>
              </a:rPr>
              <a:t>другий напрям – інтеграційні процеси базуються насамперед на економічних факторах, мають економічне походження (інтернаціоналізація господарських зв’язків, міжнародний поділ праці і т. д.), однак переслідують і політичні цілі, які є більш важливі;</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uk-UA" sz="2400" i="1" dirty="0">
                <a:effectLst/>
                <a:latin typeface="Cambria" panose="02040503050406030204" pitchFamily="18" charset="0"/>
                <a:ea typeface="Cambria" panose="02040503050406030204" pitchFamily="18" charset="0"/>
                <a:cs typeface="Times New Roman" panose="02020603050405020304" pitchFamily="18" charset="0"/>
              </a:rPr>
              <a:t>третій напрям – інтеграційні процеси розуміють винятково як об’єктивну економічну закономірність (необхідність розширення масштабів виробництва, вихід виробничих циклів за національні кордони).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ctr">
              <a:spcBef>
                <a:spcPts val="0"/>
              </a:spcBef>
              <a:buNone/>
            </a:pPr>
            <a:endParaRPr lang="uk-UA" sz="2400" i="1" dirty="0">
              <a:solidFill>
                <a:schemeClr val="tx1"/>
              </a:solidFill>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solidFill>
                <a:schemeClr val="tx1"/>
              </a:solidFill>
              <a:latin typeface="Cambria" panose="02040503050406030204" pitchFamily="18" charset="0"/>
            </a:endParaRPr>
          </a:p>
          <a:p>
            <a:pPr>
              <a:spcBef>
                <a:spcPts val="0"/>
              </a:spcBef>
              <a:buFont typeface="Wingdings" panose="05000000000000000000" pitchFamily="2" charset="2"/>
              <a:buChar char="ü"/>
            </a:pPr>
            <a:endParaRPr lang="uk-UA" sz="2400" i="1" dirty="0">
              <a:solidFill>
                <a:schemeClr val="tx1"/>
              </a:solidFill>
              <a:latin typeface="Cambria" panose="02040503050406030204" pitchFamily="18" charset="0"/>
            </a:endParaRPr>
          </a:p>
          <a:p>
            <a:pPr>
              <a:spcBef>
                <a:spcPts val="0"/>
              </a:spcBef>
              <a:buFont typeface="Wingdings" panose="05000000000000000000" pitchFamily="2" charset="2"/>
              <a:buChar char="ü"/>
            </a:pPr>
            <a:endParaRPr lang="uk-UA" sz="2400" i="1" dirty="0">
              <a:solidFill>
                <a:schemeClr val="tx1"/>
              </a:solidFill>
              <a:latin typeface="Cambria" panose="02040503050406030204" pitchFamily="18" charset="0"/>
            </a:endParaRPr>
          </a:p>
        </p:txBody>
      </p:sp>
    </p:spTree>
    <p:extLst>
      <p:ext uri="{BB962C8B-B14F-4D97-AF65-F5344CB8AC3E}">
        <p14:creationId xmlns:p14="http://schemas.microsoft.com/office/powerpoint/2010/main" val="2263130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6080" y="193729"/>
            <a:ext cx="3854548" cy="661850"/>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uk-UA" sz="2800" b="1" i="1" dirty="0">
                <a:latin typeface="Cambria" panose="02040503050406030204" pitchFamily="18" charset="0"/>
              </a:rPr>
              <a:t>ОЗНАКИ ІНТЕГРАЦІЇ:</a:t>
            </a:r>
          </a:p>
        </p:txBody>
      </p:sp>
      <p:sp>
        <p:nvSpPr>
          <p:cNvPr id="5" name="Объект 4">
            <a:extLst>
              <a:ext uri="{FF2B5EF4-FFF2-40B4-BE49-F238E27FC236}">
                <a16:creationId xmlns:a16="http://schemas.microsoft.com/office/drawing/2014/main" id="{4B7FA532-FEF8-4DDD-A7AC-A89196B97E2C}"/>
              </a:ext>
            </a:extLst>
          </p:cNvPr>
          <p:cNvSpPr>
            <a:spLocks noGrp="1"/>
          </p:cNvSpPr>
          <p:nvPr>
            <p:ph idx="1"/>
          </p:nvPr>
        </p:nvSpPr>
        <p:spPr>
          <a:xfrm>
            <a:off x="309728" y="1055077"/>
            <a:ext cx="10414861" cy="5609194"/>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lnSpcReduction="10000"/>
          </a:bodyPr>
          <a:lstStyle/>
          <a:p>
            <a:pPr marL="342900" lvl="0" indent="-342900" algn="just">
              <a:spcBef>
                <a:spcPts val="0"/>
              </a:spcBef>
              <a:buFont typeface="Symbol" panose="05050102010706020507" pitchFamily="18" charset="2"/>
              <a:buChar char=""/>
            </a:pPr>
            <a:r>
              <a:rPr lang="uk-UA" sz="2400" i="1" dirty="0">
                <a:effectLst/>
                <a:latin typeface="Cambria" panose="02040503050406030204" pitchFamily="18" charset="0"/>
                <a:ea typeface="Cambria" panose="02040503050406030204" pitchFamily="18" charset="0"/>
                <a:cs typeface="Times New Roman" panose="02020603050405020304" pitchFamily="18" charset="0"/>
              </a:rPr>
              <a:t>взаємопроникнення і переплетіння національних виробничих процесів;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uk-UA" sz="2400" i="1" dirty="0">
                <a:effectLst/>
                <a:latin typeface="Cambria" panose="02040503050406030204" pitchFamily="18" charset="0"/>
                <a:ea typeface="Cambria" panose="02040503050406030204" pitchFamily="18" charset="0"/>
                <a:cs typeface="Times New Roman" panose="02020603050405020304" pitchFamily="18" charset="0"/>
              </a:rPr>
              <a:t>широкий розвиток міжнародної спеціалізації і кооперації у виробництві, науці, техніці на основі найбільш прогресивних їх форм;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uk-UA" sz="2400" i="1" dirty="0">
                <a:effectLst/>
                <a:latin typeface="Cambria" panose="02040503050406030204" pitchFamily="18" charset="0"/>
                <a:ea typeface="Cambria" panose="02040503050406030204" pitchFamily="18" charset="0"/>
                <a:cs typeface="Times New Roman" panose="02020603050405020304" pitchFamily="18" charset="0"/>
              </a:rPr>
              <a:t>глибокі структурні зрушення в економічних системах країн-учасниць;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uk-UA" sz="2400" i="1" dirty="0">
                <a:effectLst/>
                <a:latin typeface="Cambria" panose="02040503050406030204" pitchFamily="18" charset="0"/>
                <a:ea typeface="Cambria" panose="02040503050406030204" pitchFamily="18" charset="0"/>
                <a:cs typeface="Times New Roman" panose="02020603050405020304" pitchFamily="18" charset="0"/>
              </a:rPr>
              <a:t>необхідність цілеспрямованого регулювання інтеграційного процесу, розроблення скоординованої економічної стратегії та політики;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uk-UA" sz="2400" i="1" dirty="0">
                <a:effectLst/>
                <a:latin typeface="Cambria" panose="02040503050406030204" pitchFamily="18" charset="0"/>
                <a:ea typeface="Cambria" panose="02040503050406030204" pitchFamily="18" charset="0"/>
                <a:cs typeface="Times New Roman" panose="02020603050405020304" pitchFamily="18" charset="0"/>
              </a:rPr>
              <a:t>регіональність територіальних масштабів. </a:t>
            </a:r>
            <a:endParaRPr lang="uk-UA" sz="2400" i="1" dirty="0">
              <a:latin typeface="Cambria" panose="02040503050406030204" pitchFamily="18" charset="0"/>
              <a:ea typeface="Cambria" panose="02040503050406030204" pitchFamily="18" charset="0"/>
              <a:cs typeface="Times New Roman" panose="02020603050405020304" pitchFamily="18" charset="0"/>
            </a:endParaRPr>
          </a:p>
          <a:p>
            <a:pPr marL="0" indent="0" algn="just">
              <a:spcBef>
                <a:spcPts val="0"/>
              </a:spcBef>
              <a:buNone/>
            </a:pPr>
            <a:r>
              <a:rPr lang="uk-UA" sz="2400" i="1" dirty="0">
                <a:effectLst/>
                <a:latin typeface="Cambria" panose="02040503050406030204" pitchFamily="18" charset="0"/>
                <a:ea typeface="Cambria" panose="02040503050406030204" pitchFamily="18" charset="0"/>
                <a:cs typeface="Times New Roman" panose="02020603050405020304" pitchFamily="18" charset="0"/>
              </a:rPr>
              <a:t>Як зазначено в Законі України «Про засади внутрішньої і зовнішньої політики» від 01.07.2010 року № 2411-VI, одна із засад зовнішньої політики – забезпечення </a:t>
            </a:r>
            <a:r>
              <a:rPr lang="uk-UA" sz="28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інтеграції України в європейський політичний, економічний, правовий простір.</a:t>
            </a:r>
          </a:p>
          <a:p>
            <a:pPr marL="0" indent="0" algn="ctr">
              <a:spcBef>
                <a:spcPts val="0"/>
              </a:spcBef>
              <a:buNone/>
            </a:pPr>
            <a:r>
              <a:rPr lang="uk-UA" sz="28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ТАКИМ ЧИНОМ,</a:t>
            </a:r>
          </a:p>
          <a:p>
            <a:pPr marL="0" indent="0" algn="just">
              <a:spcBef>
                <a:spcPts val="0"/>
              </a:spcBef>
              <a:buNone/>
            </a:pPr>
            <a:r>
              <a:rPr lang="uk-UA" sz="2400" b="1"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Інтеграція</a:t>
            </a:r>
            <a:r>
              <a:rPr lang="uk-UA" sz="2400" i="1" dirty="0">
                <a:effectLst/>
                <a:latin typeface="Cambria" panose="02040503050406030204" pitchFamily="18" charset="0"/>
                <a:ea typeface="Cambria" panose="02040503050406030204" pitchFamily="18" charset="0"/>
                <a:cs typeface="Times New Roman" panose="02020603050405020304" pitchFamily="18" charset="0"/>
              </a:rPr>
              <a:t> – це єднання різних систем (в контексті нашого дослідження мова йдеться про країни), для проведення спільної міжнародної політики, з метою досягнення поставлених цілей.</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just">
              <a:spcBef>
                <a:spcPts val="0"/>
              </a:spcBef>
              <a:buNone/>
            </a:pPr>
            <a:endParaRPr lang="ru-UA"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endParaRPr>
          </a:p>
          <a:p>
            <a:pPr marL="0" lvl="0" indent="0" algn="just">
              <a:spcBef>
                <a:spcPts val="0"/>
              </a:spcBef>
              <a:buNone/>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buFont typeface="Wingdings" panose="05000000000000000000" pitchFamily="2" charset="2"/>
              <a:buChar char="ü"/>
            </a:pPr>
            <a:endParaRPr lang="ru-UA"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198345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3119" y="3429000"/>
            <a:ext cx="11282049" cy="3309425"/>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pPr lvl="0" algn="ctr"/>
            <a:r>
              <a:rPr lang="uk-UA" sz="2800" b="1" i="1" dirty="0">
                <a:latin typeface="Cambria" panose="02040503050406030204" pitchFamily="18" charset="0"/>
              </a:rPr>
              <a:t>ХАРАКТЕРНІ УМОВИ ЄВРОПЕЙСЬКОЇ ІНТЕГРАЦІЇ</a:t>
            </a:r>
            <a:br>
              <a:rPr lang="uk-UA" sz="2800" b="1" i="1" dirty="0">
                <a:latin typeface="Cambria" panose="02040503050406030204" pitchFamily="18" charset="0"/>
              </a:rPr>
            </a:br>
            <a:r>
              <a:rPr lang="uk-UA" sz="2200" b="1"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економічні</a:t>
            </a:r>
            <a:r>
              <a:rPr lang="uk-UA" sz="22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 можливість взаємодоповнюючого економічного і науково-технічного розвитку, зрощування національних економік з метою подолання суперечностей між інтернаціоналізацією господарського життя та обмеженими можливостями внутрішніх ринків тощо;</a:t>
            </a:r>
            <a:br>
              <a:rPr lang="ru-UA" sz="22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br>
            <a:r>
              <a:rPr lang="uk-UA" sz="2200" b="1"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політичні</a:t>
            </a:r>
            <a:r>
              <a:rPr lang="uk-UA" sz="22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 спільність інтересів з головних питань міжнародного життя, співробітництво у воєнно-політичних союзах, врегулювання територіальних суперечок та інше;</a:t>
            </a:r>
            <a:br>
              <a:rPr lang="ru-UA" sz="22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br>
            <a:r>
              <a:rPr lang="uk-UA" sz="2200" b="1"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ідеологічні</a:t>
            </a:r>
            <a:r>
              <a:rPr lang="uk-UA" sz="22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 наявність спільних духовних цінностей, сумісність соціальних і політичних ідеалів; традиційна взаємодія, взаємоповага, традиційне прагнення до єдності (насиллям або добровільне) тощо. </a:t>
            </a:r>
            <a:br>
              <a:rPr lang="ru-UA" sz="22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br>
            <a:endParaRPr lang="uk-UA" sz="2200" b="1" i="1" dirty="0">
              <a:solidFill>
                <a:schemeClr val="tx1"/>
              </a:solidFill>
              <a:latin typeface="Cambria" panose="02040503050406030204" pitchFamily="18" charset="0"/>
              <a:ea typeface="Cambria" panose="02040503050406030204" pitchFamily="18" charset="0"/>
            </a:endParaRPr>
          </a:p>
        </p:txBody>
      </p:sp>
      <p:sp>
        <p:nvSpPr>
          <p:cNvPr id="5" name="Объект 4">
            <a:extLst>
              <a:ext uri="{FF2B5EF4-FFF2-40B4-BE49-F238E27FC236}">
                <a16:creationId xmlns:a16="http://schemas.microsoft.com/office/drawing/2014/main" id="{4B7FA532-FEF8-4DDD-A7AC-A89196B97E2C}"/>
              </a:ext>
            </a:extLst>
          </p:cNvPr>
          <p:cNvSpPr>
            <a:spLocks noGrp="1"/>
          </p:cNvSpPr>
          <p:nvPr>
            <p:ph idx="1"/>
          </p:nvPr>
        </p:nvSpPr>
        <p:spPr>
          <a:xfrm>
            <a:off x="183119" y="237959"/>
            <a:ext cx="8792070" cy="3053881"/>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marL="0" indent="0">
              <a:spcBef>
                <a:spcPts val="0"/>
              </a:spcBef>
              <a:buNone/>
            </a:pPr>
            <a:r>
              <a:rPr lang="uk-UA" sz="2400" b="1"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Європейський Союз </a:t>
            </a:r>
            <a:r>
              <a:rPr lang="uk-UA" sz="2400" i="1" dirty="0">
                <a:effectLst/>
                <a:latin typeface="Cambria" panose="02040503050406030204" pitchFamily="18" charset="0"/>
                <a:ea typeface="Cambria" panose="02040503050406030204" pitchFamily="18" charset="0"/>
                <a:cs typeface="Times New Roman" panose="02020603050405020304" pitchFamily="18" charset="0"/>
              </a:rPr>
              <a:t>– це результат багаторічної інтеграційної діяльності в Європі, зокрема об’єднання європейських країн, які через цілу низку євроінтеграційних дій, зокрема таких, як створення зони вільної торгівлі, спільного ринку, економічного та валютного союзу, а також шляхом реалізації спільних галузевих політик мають забезпечити безперервне економічне зростання, соціальний розвиток і згуртованість держав-членів. </a:t>
            </a:r>
            <a:endParaRPr lang="ru-UA"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720498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574" y="154077"/>
            <a:ext cx="8635478" cy="591512"/>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uk-UA" sz="2800" b="1" i="1" dirty="0">
                <a:solidFill>
                  <a:srgbClr val="FF0000"/>
                </a:solidFill>
                <a:latin typeface="Cambria" panose="02040503050406030204" pitchFamily="18" charset="0"/>
              </a:rPr>
              <a:t>ІСТОРИЧНІ ПРИЧИНИ ЄВРОПЕЙСЬКОЇ ІНТЕГРАЦІЇ</a:t>
            </a:r>
          </a:p>
        </p:txBody>
      </p:sp>
      <p:sp>
        <p:nvSpPr>
          <p:cNvPr id="5" name="Объект 4">
            <a:extLst>
              <a:ext uri="{FF2B5EF4-FFF2-40B4-BE49-F238E27FC236}">
                <a16:creationId xmlns:a16="http://schemas.microsoft.com/office/drawing/2014/main" id="{4B7FA532-FEF8-4DDD-A7AC-A89196B97E2C}"/>
              </a:ext>
            </a:extLst>
          </p:cNvPr>
          <p:cNvSpPr>
            <a:spLocks noGrp="1"/>
          </p:cNvSpPr>
          <p:nvPr>
            <p:ph idx="1"/>
          </p:nvPr>
        </p:nvSpPr>
        <p:spPr>
          <a:xfrm>
            <a:off x="311574" y="872197"/>
            <a:ext cx="10414861" cy="5536305"/>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85000" lnSpcReduction="10000"/>
          </a:bodyPr>
          <a:lstStyle/>
          <a:p>
            <a:pPr lvl="0" algn="just">
              <a:lnSpc>
                <a:spcPct val="120000"/>
              </a:lnSpc>
              <a:spcBef>
                <a:spcPts val="0"/>
              </a:spcBef>
              <a:buFont typeface="Wingdings" panose="05000000000000000000" pitchFamily="2" charset="2"/>
              <a:buChar char="ü"/>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потреба взаємного порозуміння між країнами (зокрема Францією та Німеччиною (ФРН, так звана Західна Німеччина)) (європейська політика після Другої світової війни стала ґрунтуватися на спільному економічному функціонуванні та мирному співіснуванні всіх народів);</a:t>
            </a:r>
            <a:endParaRPr lang="ru-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сподівання на економічний розвиток та добробут (передбачалося, що співпраця в межах об’єднаної Європи принесе її жителям економічний успіх та стабільність);</a:t>
            </a:r>
            <a:endParaRPr lang="ru-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потреба миру та безпеки (прагнення продемонструвати всьому світу категоричну відмову від застосування сили в міжнародних відносинах та реальні гарантії від повторення жорстокості двох світових воєн; тісна політична та економічна співпраця мала стати ефективним протиставленням поширюваному в деяких європейських країнах комунізму та економічній експансії Сполучених Штатів Америки в Європі);</a:t>
            </a:r>
            <a:endParaRPr lang="ru-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утримання економічного та політичного статусу на міжнародній арені (європейські політики і урядовці, усвідомлюючи значне послаблення позицій їхніх країн у світі, розуміли, що лише плідна співпраця може повернути їм вплив, який вони втратили).</a:t>
            </a:r>
            <a:endParaRPr lang="ru-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nSpc>
                <a:spcPct val="120000"/>
              </a:lnSpc>
              <a:spcBef>
                <a:spcPts val="0"/>
              </a:spcBef>
              <a:buFont typeface="Wingdings" panose="05000000000000000000" pitchFamily="2" charset="2"/>
              <a:buChar char="ü"/>
            </a:pPr>
            <a:endParaRPr lang="uk-UA" sz="2400" i="1" dirty="0">
              <a:solidFill>
                <a:schemeClr val="tx1"/>
              </a:solidFill>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buFont typeface="Wingdings" panose="05000000000000000000" pitchFamily="2" charset="2"/>
              <a:buChar char="ü"/>
            </a:pPr>
            <a:endParaRPr lang="ru-UA"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099004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0842" y="182211"/>
            <a:ext cx="8283247" cy="788459"/>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pPr algn="ctr"/>
            <a:r>
              <a:rPr lang="uk-UA" sz="2400" b="1" i="1" dirty="0">
                <a:solidFill>
                  <a:srgbClr val="FF0000"/>
                </a:solidFill>
                <a:latin typeface="Cambria" panose="02040503050406030204" pitchFamily="18" charset="0"/>
              </a:rPr>
              <a:t>ЄВРОПЕЙСЬКА ІНТЕГРАЦІЯ УКРАЇНИ ЗАБЕЗПЕЧУЄ ДЕМОКРАТИЗАЦІЮ СУСПІЛЬСТВА ЧЕРЕЗ:</a:t>
            </a:r>
          </a:p>
        </p:txBody>
      </p:sp>
      <p:sp>
        <p:nvSpPr>
          <p:cNvPr id="5" name="Объект 4">
            <a:extLst>
              <a:ext uri="{FF2B5EF4-FFF2-40B4-BE49-F238E27FC236}">
                <a16:creationId xmlns:a16="http://schemas.microsoft.com/office/drawing/2014/main" id="{4B7FA532-FEF8-4DDD-A7AC-A89196B97E2C}"/>
              </a:ext>
            </a:extLst>
          </p:cNvPr>
          <p:cNvSpPr>
            <a:spLocks noGrp="1"/>
          </p:cNvSpPr>
          <p:nvPr>
            <p:ph idx="1"/>
          </p:nvPr>
        </p:nvSpPr>
        <p:spPr>
          <a:xfrm>
            <a:off x="154983" y="1153551"/>
            <a:ext cx="10414861" cy="5269019"/>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85000" lnSpcReduction="20000"/>
          </a:bodyPr>
          <a:lstStyle/>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розбудову громадянського суспільства;</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швидке проведення ринкових економічних реформ;</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адаптацію населення до західних ментальних цінностей;</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запровадження форм цивілізованої поведінки в міжнародних відносинах;</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адаптацію українського законодавства до законодавства ЄС;</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забезпечення прав людини;</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економічну інтеграцію та розвиток торговельних відносин між Україною і ЄС;</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політичну консолідацію та зміцнення демократії;</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адаптацію соціальної політики України до стандартів ЄС;</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культурно-освітню, науково-технічну і регіональну інтеграцію;</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галузеву співпрацю і співробітництво в галузі охорони довкілля. </a:t>
            </a:r>
            <a:endParaRPr lang="uk-UA" sz="30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buFont typeface="Wingdings" panose="05000000000000000000" pitchFamily="2" charset="2"/>
              <a:buChar char="ü"/>
            </a:pPr>
            <a:endParaRPr lang="ru-UA"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562873828"/>
      </p:ext>
    </p:extLst>
  </p:cSld>
  <p:clrMapOvr>
    <a:masterClrMapping/>
  </p:clrMapOvr>
</p:sld>
</file>

<file path=ppt/theme/theme1.xml><?xml version="1.0" encoding="utf-8"?>
<a:theme xmlns:a="http://schemas.openxmlformats.org/drawingml/2006/main" name="Аспект">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2111</TotalTime>
  <Words>1915</Words>
  <Application>Microsoft Office PowerPoint</Application>
  <PresentationFormat>Широкий екран</PresentationFormat>
  <Paragraphs>188</Paragraphs>
  <Slides>15</Slides>
  <Notes>3</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15</vt:i4>
      </vt:variant>
    </vt:vector>
  </HeadingPairs>
  <TitlesOfParts>
    <vt:vector size="23" baseType="lpstr">
      <vt:lpstr>Arial</vt:lpstr>
      <vt:lpstr>Calibri</vt:lpstr>
      <vt:lpstr>Cambria</vt:lpstr>
      <vt:lpstr>Symbol</vt:lpstr>
      <vt:lpstr>Trebuchet MS</vt:lpstr>
      <vt:lpstr>Wingdings</vt:lpstr>
      <vt:lpstr>Wingdings 3</vt:lpstr>
      <vt:lpstr>Аспект</vt:lpstr>
      <vt:lpstr> ЕКОНОМІЧНИЙ РОЗВИТОК УКРАЇНИ: ЄВРОПЕЙСЬКИЙ ВЕКТОР ІНТЕГРАЦІЇ</vt:lpstr>
      <vt:lpstr>ЕКОНОМІЧНИЙ РОЗВИТОК УКРАЇНИ: ЄВРОПЕЙСЬКИЙ ВЕКТОР ІНТЕГРАЦІЇ</vt:lpstr>
      <vt:lpstr>1. Реальна, функціональна та інституціональна інтеграція, «економічна інтеграційна модель», «модель міжурядового співробітництва», поступова інтеграція (на прикладі сучасного ЄС), феномен інтеграції – співвідношення економіки і політики </vt:lpstr>
      <vt:lpstr>ПРОДОВЖЕННЯ СЛАЙДУ </vt:lpstr>
      <vt:lpstr>Презентація PowerPoint</vt:lpstr>
      <vt:lpstr>ОЗНАКИ ІНТЕГРАЦІЇ:</vt:lpstr>
      <vt:lpstr>ХАРАКТЕРНІ УМОВИ ЄВРОПЕЙСЬКОЇ ІНТЕГРАЦІЇ економічні – можливість взаємодоповнюючого економічного і науково-технічного розвитку, зрощування національних економік з метою подолання суперечностей між інтернаціоналізацією господарського життя та обмеженими можливостями внутрішніх ринків тощо; політичні – спільність інтересів з головних питань міжнародного життя, співробітництво у воєнно-політичних союзах, врегулювання територіальних суперечок та інше; ідеологічні – наявність спільних духовних цінностей, сумісність соціальних і політичних ідеалів; традиційна взаємодія, взаємоповага, традиційне прагнення до єдності (насиллям або добровільне) тощо.  </vt:lpstr>
      <vt:lpstr>ІСТОРИЧНІ ПРИЧИНИ ЄВРОПЕЙСЬКОЇ ІНТЕГРАЦІЇ</vt:lpstr>
      <vt:lpstr>ЄВРОПЕЙСЬКА ІНТЕГРАЦІЯ УКРАЇНИ ЗАБЕЗПЕЧУЄ ДЕМОКРАТИЗАЦІЮ СУСПІЛЬСТВА ЧЕРЕЗ:</vt:lpstr>
      <vt:lpstr>2. Міжнародні інтеграційні процеси (передумови формування), стадії економічної інтеграції </vt:lpstr>
      <vt:lpstr>Презентація PowerPoint</vt:lpstr>
      <vt:lpstr>Зменшення цих відмінностей до їх повної ліквідації є процесом міжнародної регіональної економічної інтеграції</vt:lpstr>
      <vt:lpstr>Особливості, сутність та обмеження форм міжнародної економічної інтеграції </vt:lpstr>
      <vt:lpstr>Презентація PowerPoint</vt:lpstr>
      <vt:lpstr>3. Становлення і сучасні тенденції інтеграційних процесів ЄС</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ПІДПРИЄМНИЦЬКІ РИЗИКИ ВТРАТИ ФІНАНСОВОЇ БЕЗПЕКИ ПРОМИСЛОВИМИ ПІДПРИЄМСТВАМИ УКРАЇНИ </dc:title>
  <dc:creator>Buh</dc:creator>
  <cp:lastModifiedBy>Наталья Метеленко</cp:lastModifiedBy>
  <cp:revision>123</cp:revision>
  <dcterms:created xsi:type="dcterms:W3CDTF">2019-11-02T14:16:53Z</dcterms:created>
  <dcterms:modified xsi:type="dcterms:W3CDTF">2025-10-05T15:59:22Z</dcterms:modified>
</cp:coreProperties>
</file>