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2" r:id="rId6"/>
    <p:sldId id="263" r:id="rId7"/>
    <p:sldId id="264" r:id="rId8"/>
    <p:sldId id="279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0C012-8312-417F-9F95-192BC06F5925}">
          <p14:sldIdLst>
            <p14:sldId id="257"/>
            <p14:sldId id="258"/>
            <p14:sldId id="259"/>
            <p14:sldId id="276"/>
            <p14:sldId id="262"/>
            <p14:sldId id="263"/>
            <p14:sldId id="264"/>
            <p14:sldId id="279"/>
            <p14:sldId id="268"/>
          </p14:sldIdLst>
        </p14:section>
        <p14:section name="Раздел без заголовка" id="{A41FAB46-23CF-41B5-863B-691ADA42EA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33FF"/>
    <a:srgbClr val="FF0000"/>
    <a:srgbClr val="00CC99"/>
    <a:srgbClr val="FF33CC"/>
    <a:srgbClr val="FFFF66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B031-2440-4784-991B-624ACFF23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55C8E-C61D-4F98-97B1-AA364DE1D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F5AD-E7D9-432D-A783-6B21DCB61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1DD45B-AF27-43D1-92C6-14867D148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2176-9633-42E1-AC88-FB93B583B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50D6C-2909-4CE8-9AE6-2F1D83879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40C8-04DB-4D7D-A34F-B59709DB0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274A-68B4-41F6-A620-ED30DBCFF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F242-ABBB-4574-8CA9-0433E21FE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C27F-3341-4127-BE77-C7ED14A0AE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0EC3-F25B-4880-8B70-974DAC3FA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5995-5AA5-4C6F-BD82-9DF6DEDD1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0CB05-A7E7-4EDB-8F65-B099625BDD2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f8c3ac2aef6d655dcb677f58553661ac/4e7e0cdf75135be6a1e9086f2ef616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64" y="-99393"/>
            <a:ext cx="9221063" cy="7230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232476"/>
            <a:ext cx="6008121" cy="2794322"/>
          </a:xfrm>
        </p:spPr>
        <p:txBody>
          <a:bodyPr/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Дієслівна категорія стану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516032"/>
            <a:ext cx="6707088" cy="4569371"/>
          </a:xfrm>
        </p:spPr>
        <p:txBody>
          <a:bodyPr/>
          <a:lstStyle/>
          <a:p>
            <a:pPr marL="0" indent="0">
              <a:buNone/>
            </a:pPr>
            <a:endParaRPr lang="uk-UA" sz="1800" dirty="0" smtClean="0"/>
          </a:p>
        </p:txBody>
      </p:sp>
    </p:spTree>
    <p:extLst>
      <p:ext uri="{BB962C8B-B14F-4D97-AF65-F5344CB8AC3E}">
        <p14:creationId xmlns:p14="http://schemas.microsoft.com/office/powerpoint/2010/main" val="1293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10/04/100762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5420"/>
            <a:ext cx="7398965" cy="719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5420"/>
            <a:ext cx="7283152" cy="2145467"/>
          </a:xfrm>
        </p:spPr>
        <p:txBody>
          <a:bodyPr/>
          <a:lstStyle/>
          <a:p>
            <a:pPr algn="just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ПЛАН:</a:t>
            </a:r>
            <a:b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Зміст дієслівної категорії стану, її зв'язок із категорією перехідності/неперехідності.</a:t>
            </a:r>
            <a:b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Активний, пасивний, зворотно-середній стан дієслів.</a:t>
            </a:r>
            <a:b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  Дієслова, що перебувають поза категорією стану.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Термін «стан» є українською калькою гр. іменника «розташування», «стан дієслова відносно суб'єкта й об'єкта дії». </a:t>
            </a:r>
          </a:p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Сучасна морфологія сформулювала таке визначення категорії стану.</a:t>
            </a:r>
            <a:r>
              <a:rPr lang="ru-RU" sz="2400" b="1" dirty="0"/>
              <a:t> </a:t>
            </a:r>
            <a:r>
              <a:rPr lang="ru-RU" sz="2400" b="1" dirty="0" err="1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Дієслівна</a:t>
            </a:r>
            <a:r>
              <a:rPr lang="ru-RU" sz="2400" b="1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 —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граматична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дійовою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(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суб'єктом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предметом (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на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неперехідності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неперехідним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постфікса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у формах слова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 означає, що майже всі дієслова мають категорію стану:</a:t>
            </a:r>
          </a:p>
          <a:p>
            <a:pPr marL="454660" marR="151765" algn="just">
              <a:lnSpc>
                <a:spcPct val="115000"/>
              </a:lnSpc>
              <a:spcAft>
                <a:spcPts val="25"/>
              </a:spcAft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особові перехідні</a:t>
            </a:r>
          </a:p>
          <a:p>
            <a:pPr marL="454660" marR="151765" algn="just">
              <a:lnSpc>
                <a:spcPct val="115000"/>
              </a:lnSpc>
              <a:spcAft>
                <a:spcPts val="25"/>
              </a:spcAft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особові неперехідні</a:t>
            </a:r>
          </a:p>
          <a:p>
            <a:pPr marL="454660" marR="151765" algn="just">
              <a:lnSpc>
                <a:spcPct val="115000"/>
              </a:lnSpc>
              <a:spcAft>
                <a:spcPts val="25"/>
              </a:spcAft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безособові, у яких в одних випадках суб'єкт нульовий (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Надворі стихає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в інших виражений Д. в. (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 не спиться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грамемами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грамемою</a:t>
            </a:r>
            <a:r>
              <a:rPr lang="ru-RU" sz="2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активного стану і </a:t>
            </a:r>
            <a:r>
              <a:rPr lang="ru-RU" sz="22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грамемою</a:t>
            </a:r>
            <a:r>
              <a:rPr lang="ru-RU" sz="2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</a:t>
            </a:r>
            <a:r>
              <a:rPr lang="ru-RU" sz="2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стану.</a:t>
            </a:r>
          </a:p>
          <a:p>
            <a:pPr marL="0" indent="0" algn="just">
              <a:buNone/>
            </a:pPr>
            <a:r>
              <a:rPr lang="uk-UA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200" u="sng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(дійсного, основного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належать дієслова, дія яких безвідносно до об'єкта  виконується суб'єктом, який виражається Н. в. і займає позицію підмета: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</a:t>
            </a:r>
            <a:r>
              <a:rPr lang="uk-UA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вчаться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Сонце світить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u="sng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єктом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вираженим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в.,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непрямого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додатка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активного стану за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морфа </a:t>
            </a:r>
            <a:r>
              <a:rPr lang="ru-RU" sz="2200" b="1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 –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на 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пасивний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пор.: </a:t>
            </a:r>
            <a:r>
              <a:rPr lang="ru-RU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фотографують</a:t>
            </a:r>
            <a:r>
              <a:rPr lang="ru-RU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школу 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стан) – </a:t>
            </a:r>
            <a:r>
              <a:rPr lang="ru-RU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фотографується</a:t>
            </a:r>
            <a:r>
              <a:rPr lang="ru-RU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пасивний</a:t>
            </a:r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стан). </a:t>
            </a:r>
          </a:p>
          <a:p>
            <a:pPr marL="0" indent="0" algn="just">
              <a:buNone/>
            </a:pPr>
            <a:r>
              <a:rPr lang="uk-UA" sz="22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пасивному стані підмет не виконує дії, а лише стосується її.</a:t>
            </a:r>
          </a:p>
          <a:p>
            <a:pPr marL="0" indent="0" algn="just">
              <a:buNone/>
            </a:pPr>
            <a:r>
              <a:rPr lang="uk-UA" sz="22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Активна і відповідна пасивна грамема утворюють </a:t>
            </a:r>
            <a:r>
              <a:rPr lang="uk-UA" sz="2200" b="1" u="sng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станову пару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Це дві словоформи одного дієслова: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малює – малюється. </a:t>
            </a:r>
          </a:p>
          <a:p>
            <a:pPr marL="0" indent="0" algn="just">
              <a:buNone/>
            </a:pPr>
            <a:r>
              <a:rPr lang="uk-UA" sz="2200" i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Станові пари утворюються не від усіх активних дієслів, а лише від перехідних: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(завдання) –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виконуватися, читає – </a:t>
            </a:r>
            <a:r>
              <a:rPr lang="uk-UA" sz="2200" i="1" dirty="0" err="1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читається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22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Від неперехідних дієслів станові пари не утворюються: </a:t>
            </a:r>
            <a:r>
              <a:rPr lang="uk-UA" sz="22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пливти, бігти</a:t>
            </a:r>
            <a:r>
              <a:rPr lang="uk-UA" sz="2000" i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endParaRPr lang="uk-UA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Одностанові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(непарні) дієслова на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 </a:t>
            </a:r>
            <a:r>
              <a:rPr lang="uk-UA" sz="2400" b="1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зворотними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митися, взуватися, хвалитися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належать винятково до активного стану. Їх не слід плутати з пасивними формами до активних. Наприклад: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будинок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активний стан.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Будинок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будується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батьком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пасивний стан.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будується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непарне дієслово активного стану. Це не станова форма до дієслова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дієслова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(дім) і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 реченні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 будується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розрізняються лексичним значенням і морф -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тут утворює не форму слова, а похідне слово з іншим лексичним значенням.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у дієсловах є словозмінною морфологічною категорією, яка протиставляє не різні лексеми, а словоформи однієї лексеми. Виражається вона як морфологічними (постфікс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синтаксичними засобами (прямий додаток і суб'єкт в О. в.). 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Постфікс -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функціонує як виразник різних словотвірних значень зворотних дієслів, утворених від перехідних дієслів. </a:t>
            </a:r>
            <a:r>
              <a:rPr lang="uk-UA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err="1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воротні</a:t>
            </a:r>
            <a:r>
              <a:rPr lang="ru-RU" sz="2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означають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дійову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підгрупи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ласне-зворотні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на яку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Постфікс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знахідному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одягатися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умиватися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голитися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 под.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непрямо-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передана ними,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непрямого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поратися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агально-зворотні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вертітися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гніватися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сміятися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журитися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турбуватися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безоб'єктно-зворотні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дійовій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кропива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жалиться, корова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б'ється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собака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кусається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заємно-зворотні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на одного: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листуватися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опозицію актив/пасив можуть формувати лише перехідні дієслова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Їхнім пасивним корелятом виступає предикативно вжитий пасивний дієприкметник доконаного або недоконаного виду, який кваліфікують як аналітичне синтаксичне дієслово зі значенням результативного стану, що є наслідком виконаної дії: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Дівчата вишивають рушники – Рушники вишивані дівчатами.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результативного стану як наслідку виконаної дії передають також співвідносні з пасивними дієприкметниками предикативні форми на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-но, -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опозиція актив/пасив ґрунтується на протиставленні конструкцій, сформованих перехідними дієсловами зі значенням дії, та конструкції, до складу яких входять пасивні дієприкметники або предикативні форми на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-но, -то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 значенням результативного стану, які виступають щодо вихідних перехідних дієслів лексичними дериватами.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нульового</a:t>
            </a:r>
            <a:r>
              <a:rPr lang="ru-RU" sz="2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До них належать: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неперехідні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летіти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пливти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стояти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неперехідні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постфікса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сміятися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постфіксом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спиться, не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сидиться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розвидняється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неперехідних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префікса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постфікса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наплакатися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(пор.: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насидітися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добігатися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5249"/>
            <a:ext cx="8856984" cy="76622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6211"/>
          </a:xfrm>
        </p:spPr>
        <p:txBody>
          <a:bodyPr/>
          <a:lstStyle/>
          <a:p>
            <a:r>
              <a:rPr lang="uk-UA" sz="1600" b="1" dirty="0" smtClean="0">
                <a:solidFill>
                  <a:schemeClr val="accent3"/>
                </a:solidFill>
              </a:rPr>
              <a:t>о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08942"/>
            <a:ext cx="7272808" cy="5490713"/>
          </a:xfrm>
        </p:spPr>
        <p:txBody>
          <a:bodyPr/>
          <a:lstStyle/>
          <a:p>
            <a:pPr marR="151765" lvl="0" algn="just">
              <a:lnSpc>
                <a:spcPct val="150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4400" dirty="0" smtClean="0">
                <a:solidFill>
                  <a:srgbClr val="FFFF66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 буде …</a:t>
            </a:r>
            <a:endParaRPr lang="uk-UA" sz="4400" dirty="0">
              <a:solidFill>
                <a:srgbClr val="FFFF66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582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Оформление по умолчанию</vt:lpstr>
      <vt:lpstr> Дієслівна категорія стану</vt:lpstr>
      <vt:lpstr>  ПЛАН: 1. Зміст дієслівної категорії стану, її зв'язок із категорією перехідності/неперехідності. 2. Активний, пасивний, зворотно-середній стан дієслів. 3.    Дієслова, що перебувають поза категорією стану.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MIYA</cp:lastModifiedBy>
  <cp:revision>52</cp:revision>
  <dcterms:created xsi:type="dcterms:W3CDTF">2010-03-17T16:23:26Z</dcterms:created>
  <dcterms:modified xsi:type="dcterms:W3CDTF">2022-09-27T12:28:00Z</dcterms:modified>
</cp:coreProperties>
</file>