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Default Extension="jpg" ContentType="image/jpe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7370"/>
    <a:srgbClr val="FA332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40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E5EBB2-77DB-4B7E-9CA2-144E778C052F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D70AD9-167C-41FE-B6D9-FE5701F61111}">
      <dgm:prSet phldrT="[Текст]"/>
      <dgm:spPr>
        <a:solidFill>
          <a:schemeClr val="accent1">
            <a:lumMod val="40000"/>
            <a:lumOff val="60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довірчі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фонди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(траст-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фонди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)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A8610CED-D39B-47F4-9D11-844AF355B5E1}" type="parTrans" cxnId="{86C64F37-3A7A-43A0-89A8-D00435D655A7}">
      <dgm:prSet/>
      <dgm:spPr/>
      <dgm:t>
        <a:bodyPr/>
        <a:lstStyle/>
        <a:p>
          <a:endParaRPr lang="ru-RU"/>
        </a:p>
      </dgm:t>
    </dgm:pt>
    <dgm:pt modelId="{315583B0-C11A-461F-8696-51D38D24013A}" type="sibTrans" cxnId="{86C64F37-3A7A-43A0-89A8-D00435D655A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0142D56E-CBE8-4592-9226-7B1341976A5B}">
      <dgm:prSet phldrT="[Текст]"/>
      <dgm:spPr>
        <a:solidFill>
          <a:schemeClr val="accent1">
            <a:lumMod val="40000"/>
            <a:lumOff val="60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урядовий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бюджет; 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84F70A0A-74FC-496E-83E8-4434AE2404F4}" type="parTrans" cxnId="{E17E0C75-7CD6-4EBB-8402-49FABBD2DE04}">
      <dgm:prSet/>
      <dgm:spPr/>
      <dgm:t>
        <a:bodyPr/>
        <a:lstStyle/>
        <a:p>
          <a:endParaRPr lang="ru-RU"/>
        </a:p>
      </dgm:t>
    </dgm:pt>
    <dgm:pt modelId="{28970803-A865-4CB9-83DA-3426F189367E}" type="sibTrans" cxnId="{E17E0C75-7CD6-4EBB-8402-49FABBD2DE04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BFF5BA41-0768-4E4B-9956-B23AD7A7C8FF}" type="pres">
      <dgm:prSet presAssocID="{04E5EBB2-77DB-4B7E-9CA2-144E778C052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7ECAE50-65E9-42FB-8E4C-95482FCD6EA9}" type="pres">
      <dgm:prSet presAssocID="{04E5EBB2-77DB-4B7E-9CA2-144E778C052F}" presName="dot1" presStyleLbl="alignNode1" presStyleIdx="0" presStyleCnt="10"/>
      <dgm:spPr/>
    </dgm:pt>
    <dgm:pt modelId="{336BFEFF-6BE1-4ED9-8262-501F8CDB3CCE}" type="pres">
      <dgm:prSet presAssocID="{04E5EBB2-77DB-4B7E-9CA2-144E778C052F}" presName="dot2" presStyleLbl="alignNode1" presStyleIdx="1" presStyleCnt="10"/>
      <dgm:spPr/>
    </dgm:pt>
    <dgm:pt modelId="{DF9624B0-B4CC-4826-A93B-3DAA9C837FC9}" type="pres">
      <dgm:prSet presAssocID="{04E5EBB2-77DB-4B7E-9CA2-144E778C052F}" presName="dot3" presStyleLbl="alignNode1" presStyleIdx="2" presStyleCnt="10"/>
      <dgm:spPr/>
    </dgm:pt>
    <dgm:pt modelId="{41C9EFC8-0BEB-4135-BB03-52EFE5520F43}" type="pres">
      <dgm:prSet presAssocID="{04E5EBB2-77DB-4B7E-9CA2-144E778C052F}" presName="dotArrow1" presStyleLbl="alignNode1" presStyleIdx="3" presStyleCnt="10"/>
      <dgm:spPr/>
    </dgm:pt>
    <dgm:pt modelId="{9BDB7B7A-9089-4C5A-8296-6F6AECF1FE6B}" type="pres">
      <dgm:prSet presAssocID="{04E5EBB2-77DB-4B7E-9CA2-144E778C052F}" presName="dotArrow2" presStyleLbl="alignNode1" presStyleIdx="4" presStyleCnt="10"/>
      <dgm:spPr/>
    </dgm:pt>
    <dgm:pt modelId="{D6108319-4527-4C0E-B1D1-5DA2BB688D4F}" type="pres">
      <dgm:prSet presAssocID="{04E5EBB2-77DB-4B7E-9CA2-144E778C052F}" presName="dotArrow3" presStyleLbl="alignNode1" presStyleIdx="5" presStyleCnt="10"/>
      <dgm:spPr/>
    </dgm:pt>
    <dgm:pt modelId="{C6BF5E3F-7AF9-4329-9ACD-F6091B00BCEE}" type="pres">
      <dgm:prSet presAssocID="{04E5EBB2-77DB-4B7E-9CA2-144E778C052F}" presName="dotArrow4" presStyleLbl="alignNode1" presStyleIdx="6" presStyleCnt="10"/>
      <dgm:spPr/>
    </dgm:pt>
    <dgm:pt modelId="{2D9C8CEB-91D1-4D46-AC7C-D36A96BA5FFD}" type="pres">
      <dgm:prSet presAssocID="{04E5EBB2-77DB-4B7E-9CA2-144E778C052F}" presName="dotArrow5" presStyleLbl="alignNode1" presStyleIdx="7" presStyleCnt="10"/>
      <dgm:spPr/>
    </dgm:pt>
    <dgm:pt modelId="{D90711DC-582D-432F-8640-C198F84F1167}" type="pres">
      <dgm:prSet presAssocID="{04E5EBB2-77DB-4B7E-9CA2-144E778C052F}" presName="dotArrow6" presStyleLbl="alignNode1" presStyleIdx="8" presStyleCnt="10"/>
      <dgm:spPr/>
    </dgm:pt>
    <dgm:pt modelId="{F5B83E80-1E55-4DE4-94CC-2616DAADD0E1}" type="pres">
      <dgm:prSet presAssocID="{04E5EBB2-77DB-4B7E-9CA2-144E778C052F}" presName="dotArrow7" presStyleLbl="alignNode1" presStyleIdx="9" presStyleCnt="10"/>
      <dgm:spPr/>
    </dgm:pt>
    <dgm:pt modelId="{0A7A64E3-32FE-4B87-9BFF-30AFC702FF86}" type="pres">
      <dgm:prSet presAssocID="{9AD70AD9-167C-41FE-B6D9-FE5701F61111}" presName="parTx1" presStyleLbl="node1" presStyleIdx="0" presStyleCnt="2"/>
      <dgm:spPr/>
      <dgm:t>
        <a:bodyPr/>
        <a:lstStyle/>
        <a:p>
          <a:endParaRPr lang="ru-RU"/>
        </a:p>
      </dgm:t>
    </dgm:pt>
    <dgm:pt modelId="{602FD4D9-1D88-4372-BD0B-F9685CBB02D6}" type="pres">
      <dgm:prSet presAssocID="{315583B0-C11A-461F-8696-51D38D24013A}" presName="picture1" presStyleCnt="0"/>
      <dgm:spPr/>
    </dgm:pt>
    <dgm:pt modelId="{96C652CF-21F3-4D57-BA99-E06AD20A69BE}" type="pres">
      <dgm:prSet presAssocID="{315583B0-C11A-461F-8696-51D38D24013A}" presName="imageRepeatNode" presStyleLbl="fgImgPlace1" presStyleIdx="0" presStyleCnt="2"/>
      <dgm:spPr/>
      <dgm:t>
        <a:bodyPr/>
        <a:lstStyle/>
        <a:p>
          <a:endParaRPr lang="ru-RU"/>
        </a:p>
      </dgm:t>
    </dgm:pt>
    <dgm:pt modelId="{EC329FD8-424C-4308-820A-25BD3DE39964}" type="pres">
      <dgm:prSet presAssocID="{0142D56E-CBE8-4592-9226-7B1341976A5B}" presName="parTx2" presStyleLbl="node1" presStyleIdx="1" presStyleCnt="2"/>
      <dgm:spPr/>
      <dgm:t>
        <a:bodyPr/>
        <a:lstStyle/>
        <a:p>
          <a:endParaRPr lang="ru-RU"/>
        </a:p>
      </dgm:t>
    </dgm:pt>
    <dgm:pt modelId="{0C009720-0B62-4611-9FB9-06DBA3C0E325}" type="pres">
      <dgm:prSet presAssocID="{28970803-A865-4CB9-83DA-3426F189367E}" presName="picture2" presStyleCnt="0"/>
      <dgm:spPr/>
    </dgm:pt>
    <dgm:pt modelId="{82033A9E-966A-4628-B8F0-3489B76FC87F}" type="pres">
      <dgm:prSet presAssocID="{28970803-A865-4CB9-83DA-3426F189367E}" presName="imageRepeatNode" presStyleLbl="fgImgPlace1" presStyleIdx="1" presStyleCnt="2"/>
      <dgm:spPr/>
      <dgm:t>
        <a:bodyPr/>
        <a:lstStyle/>
        <a:p>
          <a:endParaRPr lang="ru-RU"/>
        </a:p>
      </dgm:t>
    </dgm:pt>
  </dgm:ptLst>
  <dgm:cxnLst>
    <dgm:cxn modelId="{91269791-DEC5-4DB4-9AD1-09422D1D7DBB}" type="presOf" srcId="{04E5EBB2-77DB-4B7E-9CA2-144E778C052F}" destId="{BFF5BA41-0768-4E4B-9956-B23AD7A7C8FF}" srcOrd="0" destOrd="0" presId="urn:microsoft.com/office/officeart/2008/layout/AscendingPictureAccentProcess"/>
    <dgm:cxn modelId="{E17E0C75-7CD6-4EBB-8402-49FABBD2DE04}" srcId="{04E5EBB2-77DB-4B7E-9CA2-144E778C052F}" destId="{0142D56E-CBE8-4592-9226-7B1341976A5B}" srcOrd="1" destOrd="0" parTransId="{84F70A0A-74FC-496E-83E8-4434AE2404F4}" sibTransId="{28970803-A865-4CB9-83DA-3426F189367E}"/>
    <dgm:cxn modelId="{ACC0A98C-68B9-4374-B703-5D38D6A7F427}" type="presOf" srcId="{28970803-A865-4CB9-83DA-3426F189367E}" destId="{82033A9E-966A-4628-B8F0-3489B76FC87F}" srcOrd="0" destOrd="0" presId="urn:microsoft.com/office/officeart/2008/layout/AscendingPictureAccentProcess"/>
    <dgm:cxn modelId="{74DAFFF2-19D0-424C-955F-2C323A3E11FE}" type="presOf" srcId="{315583B0-C11A-461F-8696-51D38D24013A}" destId="{96C652CF-21F3-4D57-BA99-E06AD20A69BE}" srcOrd="0" destOrd="0" presId="urn:microsoft.com/office/officeart/2008/layout/AscendingPictureAccentProcess"/>
    <dgm:cxn modelId="{16CCCE14-8D2A-48F0-A09B-CA3575DAB9B6}" type="presOf" srcId="{9AD70AD9-167C-41FE-B6D9-FE5701F61111}" destId="{0A7A64E3-32FE-4B87-9BFF-30AFC702FF86}" srcOrd="0" destOrd="0" presId="urn:microsoft.com/office/officeart/2008/layout/AscendingPictureAccentProcess"/>
    <dgm:cxn modelId="{86C64F37-3A7A-43A0-89A8-D00435D655A7}" srcId="{04E5EBB2-77DB-4B7E-9CA2-144E778C052F}" destId="{9AD70AD9-167C-41FE-B6D9-FE5701F61111}" srcOrd="0" destOrd="0" parTransId="{A8610CED-D39B-47F4-9D11-844AF355B5E1}" sibTransId="{315583B0-C11A-461F-8696-51D38D24013A}"/>
    <dgm:cxn modelId="{3C9467F9-94B6-41F1-94D4-0A6C1969A1A2}" type="presOf" srcId="{0142D56E-CBE8-4592-9226-7B1341976A5B}" destId="{EC329FD8-424C-4308-820A-25BD3DE39964}" srcOrd="0" destOrd="0" presId="urn:microsoft.com/office/officeart/2008/layout/AscendingPictureAccentProcess"/>
    <dgm:cxn modelId="{AB9A2B52-32D3-4F75-85AF-69D4DA19EBBC}" type="presParOf" srcId="{BFF5BA41-0768-4E4B-9956-B23AD7A7C8FF}" destId="{67ECAE50-65E9-42FB-8E4C-95482FCD6EA9}" srcOrd="0" destOrd="0" presId="urn:microsoft.com/office/officeart/2008/layout/AscendingPictureAccentProcess"/>
    <dgm:cxn modelId="{21177F2D-63E3-4D65-924E-2D307D720432}" type="presParOf" srcId="{BFF5BA41-0768-4E4B-9956-B23AD7A7C8FF}" destId="{336BFEFF-6BE1-4ED9-8262-501F8CDB3CCE}" srcOrd="1" destOrd="0" presId="urn:microsoft.com/office/officeart/2008/layout/AscendingPictureAccentProcess"/>
    <dgm:cxn modelId="{3602AC74-F5E6-4DE6-A0D0-39F7793CFD66}" type="presParOf" srcId="{BFF5BA41-0768-4E4B-9956-B23AD7A7C8FF}" destId="{DF9624B0-B4CC-4826-A93B-3DAA9C837FC9}" srcOrd="2" destOrd="0" presId="urn:microsoft.com/office/officeart/2008/layout/AscendingPictureAccentProcess"/>
    <dgm:cxn modelId="{95529B4D-1B36-424F-913C-0B601CD95DA1}" type="presParOf" srcId="{BFF5BA41-0768-4E4B-9956-B23AD7A7C8FF}" destId="{41C9EFC8-0BEB-4135-BB03-52EFE5520F43}" srcOrd="3" destOrd="0" presId="urn:microsoft.com/office/officeart/2008/layout/AscendingPictureAccentProcess"/>
    <dgm:cxn modelId="{4E07A200-DA21-42E5-A626-B4AA400FB064}" type="presParOf" srcId="{BFF5BA41-0768-4E4B-9956-B23AD7A7C8FF}" destId="{9BDB7B7A-9089-4C5A-8296-6F6AECF1FE6B}" srcOrd="4" destOrd="0" presId="urn:microsoft.com/office/officeart/2008/layout/AscendingPictureAccentProcess"/>
    <dgm:cxn modelId="{137E45A0-1066-405D-B178-1D5BE4175B46}" type="presParOf" srcId="{BFF5BA41-0768-4E4B-9956-B23AD7A7C8FF}" destId="{D6108319-4527-4C0E-B1D1-5DA2BB688D4F}" srcOrd="5" destOrd="0" presId="urn:microsoft.com/office/officeart/2008/layout/AscendingPictureAccentProcess"/>
    <dgm:cxn modelId="{F62398B7-37E4-4D42-AD40-2DB68E6FB385}" type="presParOf" srcId="{BFF5BA41-0768-4E4B-9956-B23AD7A7C8FF}" destId="{C6BF5E3F-7AF9-4329-9ACD-F6091B00BCEE}" srcOrd="6" destOrd="0" presId="urn:microsoft.com/office/officeart/2008/layout/AscendingPictureAccentProcess"/>
    <dgm:cxn modelId="{23DB070B-0B2B-4FB5-B4B7-59740DD50CFD}" type="presParOf" srcId="{BFF5BA41-0768-4E4B-9956-B23AD7A7C8FF}" destId="{2D9C8CEB-91D1-4D46-AC7C-D36A96BA5FFD}" srcOrd="7" destOrd="0" presId="urn:microsoft.com/office/officeart/2008/layout/AscendingPictureAccentProcess"/>
    <dgm:cxn modelId="{847A1EEF-3D2A-49FD-9502-76423EA6B2C1}" type="presParOf" srcId="{BFF5BA41-0768-4E4B-9956-B23AD7A7C8FF}" destId="{D90711DC-582D-432F-8640-C198F84F1167}" srcOrd="8" destOrd="0" presId="urn:microsoft.com/office/officeart/2008/layout/AscendingPictureAccentProcess"/>
    <dgm:cxn modelId="{2C0CF1A6-AF59-4D1C-9399-43DF8ECA4B9D}" type="presParOf" srcId="{BFF5BA41-0768-4E4B-9956-B23AD7A7C8FF}" destId="{F5B83E80-1E55-4DE4-94CC-2616DAADD0E1}" srcOrd="9" destOrd="0" presId="urn:microsoft.com/office/officeart/2008/layout/AscendingPictureAccentProcess"/>
    <dgm:cxn modelId="{5DD8C6E4-6F63-4C26-8D76-95279F297F82}" type="presParOf" srcId="{BFF5BA41-0768-4E4B-9956-B23AD7A7C8FF}" destId="{0A7A64E3-32FE-4B87-9BFF-30AFC702FF86}" srcOrd="10" destOrd="0" presId="urn:microsoft.com/office/officeart/2008/layout/AscendingPictureAccentProcess"/>
    <dgm:cxn modelId="{DAD0FDF3-2346-4023-A33A-8505B6B17412}" type="presParOf" srcId="{BFF5BA41-0768-4E4B-9956-B23AD7A7C8FF}" destId="{602FD4D9-1D88-4372-BD0B-F9685CBB02D6}" srcOrd="11" destOrd="0" presId="urn:microsoft.com/office/officeart/2008/layout/AscendingPictureAccentProcess"/>
    <dgm:cxn modelId="{3784FD2A-41F8-4919-B97F-2C418023F543}" type="presParOf" srcId="{602FD4D9-1D88-4372-BD0B-F9685CBB02D6}" destId="{96C652CF-21F3-4D57-BA99-E06AD20A69BE}" srcOrd="0" destOrd="0" presId="urn:microsoft.com/office/officeart/2008/layout/AscendingPictureAccentProcess"/>
    <dgm:cxn modelId="{1D873E1B-9DCD-45C9-BB41-525B220F7D04}" type="presParOf" srcId="{BFF5BA41-0768-4E4B-9956-B23AD7A7C8FF}" destId="{EC329FD8-424C-4308-820A-25BD3DE39964}" srcOrd="12" destOrd="0" presId="urn:microsoft.com/office/officeart/2008/layout/AscendingPictureAccentProcess"/>
    <dgm:cxn modelId="{2C4B7675-CEFF-4C5A-9754-8D64AC6C1300}" type="presParOf" srcId="{BFF5BA41-0768-4E4B-9956-B23AD7A7C8FF}" destId="{0C009720-0B62-4611-9FB9-06DBA3C0E325}" srcOrd="13" destOrd="0" presId="urn:microsoft.com/office/officeart/2008/layout/AscendingPictureAccentProcess"/>
    <dgm:cxn modelId="{2DA31957-6559-4A2C-AF07-FFC00AC4CB44}" type="presParOf" srcId="{0C009720-0B62-4611-9FB9-06DBA3C0E325}" destId="{82033A9E-966A-4628-B8F0-3489B76FC87F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73FFF9-2CB8-42B7-8E29-8EA72CDCF5B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58667E-F57F-40FA-ACC2-A39857D38585}">
      <dgm:prSet phldrT="[Текст]"/>
      <dgm:spPr>
        <a:solidFill>
          <a:schemeClr val="accent1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соціальне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забезпечення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6DA5D971-F3C2-4321-AAAC-2C8E2D0921ED}" type="parTrans" cxnId="{67554D38-32D2-4E5A-AD11-29F85E1254F3}">
      <dgm:prSet/>
      <dgm:spPr/>
      <dgm:t>
        <a:bodyPr/>
        <a:lstStyle/>
        <a:p>
          <a:endParaRPr lang="ru-RU"/>
        </a:p>
      </dgm:t>
    </dgm:pt>
    <dgm:pt modelId="{71352E10-FFB4-4645-8EE2-18EB71598451}" type="sibTrans" cxnId="{67554D38-32D2-4E5A-AD11-29F85E1254F3}">
      <dgm:prSet/>
      <dgm:spPr/>
      <dgm:t>
        <a:bodyPr/>
        <a:lstStyle/>
        <a:p>
          <a:endParaRPr lang="ru-RU"/>
        </a:p>
      </dgm:t>
    </dgm:pt>
    <dgm:pt modelId="{E6CA1495-B07B-4393-A5BE-8AC199EDB3D1}">
      <dgm:prSet phldrT="[Текст]"/>
      <dgm:spPr>
        <a:solidFill>
          <a:schemeClr val="accent1">
            <a:lumMod val="40000"/>
            <a:lumOff val="60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військові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потреби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0DC3A2C1-333D-44BE-9192-07B625BC8B5D}" type="parTrans" cxnId="{C91D9F5E-5908-489C-B901-A7D2D75CAA62}">
      <dgm:prSet/>
      <dgm:spPr/>
      <dgm:t>
        <a:bodyPr/>
        <a:lstStyle/>
        <a:p>
          <a:endParaRPr lang="ru-RU"/>
        </a:p>
      </dgm:t>
    </dgm:pt>
    <dgm:pt modelId="{C0FA88A9-3D91-4DAF-AF36-E0E0667189D1}" type="sibTrans" cxnId="{C91D9F5E-5908-489C-B901-A7D2D75CAA62}">
      <dgm:prSet/>
      <dgm:spPr/>
      <dgm:t>
        <a:bodyPr/>
        <a:lstStyle/>
        <a:p>
          <a:endParaRPr lang="ru-RU"/>
        </a:p>
      </dgm:t>
    </dgm:pt>
    <dgm:pt modelId="{F6BD933D-E8C4-4C24-87F3-D9385DF04806}">
      <dgm:prSet phldrT="[Текст]"/>
      <dgm:spPr>
        <a:solidFill>
          <a:schemeClr val="accent1">
            <a:lumMod val="40000"/>
            <a:lumOff val="60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виконання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федеральної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програми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399FD2DB-1F3F-4E6F-9978-69286144803F}" type="parTrans" cxnId="{2FA8EACD-9308-493D-BC7F-C664BF13B210}">
      <dgm:prSet/>
      <dgm:spPr/>
      <dgm:t>
        <a:bodyPr/>
        <a:lstStyle/>
        <a:p>
          <a:endParaRPr lang="ru-RU"/>
        </a:p>
      </dgm:t>
    </dgm:pt>
    <dgm:pt modelId="{ECB1F30B-D97E-4288-BFD4-7DED48F7A55B}" type="sibTrans" cxnId="{2FA8EACD-9308-493D-BC7F-C664BF13B210}">
      <dgm:prSet/>
      <dgm:spPr/>
      <dgm:t>
        <a:bodyPr/>
        <a:lstStyle/>
        <a:p>
          <a:endParaRPr lang="ru-RU"/>
        </a:p>
      </dgm:t>
    </dgm:pt>
    <dgm:pt modelId="{5FE4AAC6-74C7-41D0-9F6A-D4ECD54EAF94}" type="pres">
      <dgm:prSet presAssocID="{B473FFF9-2CB8-42B7-8E29-8EA72CDCF5B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85D7C01-20A9-46A4-85B8-A4CEB5DE439D}" type="pres">
      <dgm:prSet presAssocID="{B473FFF9-2CB8-42B7-8E29-8EA72CDCF5BA}" presName="Name1" presStyleCnt="0"/>
      <dgm:spPr/>
    </dgm:pt>
    <dgm:pt modelId="{2E5B8338-363C-4D04-B9DF-3DF57A4C78EB}" type="pres">
      <dgm:prSet presAssocID="{B473FFF9-2CB8-42B7-8E29-8EA72CDCF5BA}" presName="cycle" presStyleCnt="0"/>
      <dgm:spPr/>
    </dgm:pt>
    <dgm:pt modelId="{55EAF9D4-431E-49EC-880D-5014FC5407F3}" type="pres">
      <dgm:prSet presAssocID="{B473FFF9-2CB8-42B7-8E29-8EA72CDCF5BA}" presName="srcNode" presStyleLbl="node1" presStyleIdx="0" presStyleCnt="3"/>
      <dgm:spPr/>
    </dgm:pt>
    <dgm:pt modelId="{E3E7D00A-5421-4F4E-9B10-0829195E3BB6}" type="pres">
      <dgm:prSet presAssocID="{B473FFF9-2CB8-42B7-8E29-8EA72CDCF5BA}" presName="conn" presStyleLbl="parChTrans1D2" presStyleIdx="0" presStyleCnt="1"/>
      <dgm:spPr/>
      <dgm:t>
        <a:bodyPr/>
        <a:lstStyle/>
        <a:p>
          <a:endParaRPr lang="ru-RU"/>
        </a:p>
      </dgm:t>
    </dgm:pt>
    <dgm:pt modelId="{8843C01B-FD00-4FCA-BAE7-66D825CDC967}" type="pres">
      <dgm:prSet presAssocID="{B473FFF9-2CB8-42B7-8E29-8EA72CDCF5BA}" presName="extraNode" presStyleLbl="node1" presStyleIdx="0" presStyleCnt="3"/>
      <dgm:spPr/>
    </dgm:pt>
    <dgm:pt modelId="{5331BF0C-9F00-464C-8C89-080BA96DAFED}" type="pres">
      <dgm:prSet presAssocID="{B473FFF9-2CB8-42B7-8E29-8EA72CDCF5BA}" presName="dstNode" presStyleLbl="node1" presStyleIdx="0" presStyleCnt="3"/>
      <dgm:spPr/>
    </dgm:pt>
    <dgm:pt modelId="{B46B4365-671B-4D8C-B225-314A90F87117}" type="pres">
      <dgm:prSet presAssocID="{8458667E-F57F-40FA-ACC2-A39857D38585}" presName="text_1" presStyleLbl="node1" presStyleIdx="0" presStyleCnt="3" custScaleX="74131" custScaleY="73037" custLinFactNeighborX="-11695" custLinFactNeighborY="-3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1BA88-04B3-4964-B257-38D757D568FF}" type="pres">
      <dgm:prSet presAssocID="{8458667E-F57F-40FA-ACC2-A39857D38585}" presName="accent_1" presStyleCnt="0"/>
      <dgm:spPr/>
    </dgm:pt>
    <dgm:pt modelId="{916854F6-FAEA-4F39-A9B4-2A31784470A7}" type="pres">
      <dgm:prSet presAssocID="{8458667E-F57F-40FA-ACC2-A39857D38585}" presName="accentRepeatNode" presStyleLbl="solidFgAcc1" presStyleIdx="0" presStyleCnt="3" custScaleX="78663" custScaleY="77500"/>
      <dgm:spPr/>
    </dgm:pt>
    <dgm:pt modelId="{5FA8038F-2D71-4363-AB51-8F0AC9FBAD95}" type="pres">
      <dgm:prSet presAssocID="{E6CA1495-B07B-4393-A5BE-8AC199EDB3D1}" presName="text_2" presStyleLbl="node1" presStyleIdx="1" presStyleCnt="3" custScaleX="74949" custScaleY="74520" custLinFactNeighborX="-1295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58B81-A827-4A3D-B258-C5A2384F43B1}" type="pres">
      <dgm:prSet presAssocID="{E6CA1495-B07B-4393-A5BE-8AC199EDB3D1}" presName="accent_2" presStyleCnt="0"/>
      <dgm:spPr/>
    </dgm:pt>
    <dgm:pt modelId="{9D2EDAD7-BE5D-4BEA-BD9F-AC56E71CCC12}" type="pres">
      <dgm:prSet presAssocID="{E6CA1495-B07B-4393-A5BE-8AC199EDB3D1}" presName="accentRepeatNode" presStyleLbl="solidFgAcc1" presStyleIdx="1" presStyleCnt="3" custScaleX="75048" custScaleY="72728"/>
      <dgm:spPr/>
    </dgm:pt>
    <dgm:pt modelId="{63D3A57B-26F4-4AFC-A0D4-F7DB56636EED}" type="pres">
      <dgm:prSet presAssocID="{F6BD933D-E8C4-4C24-87F3-D9385DF04806}" presName="text_3" presStyleLbl="node1" presStyleIdx="2" presStyleCnt="3" custScaleX="75426" custScaleY="77467" custLinFactNeighborX="-12132" custLinFactNeighborY="-3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EC984-C8BD-41E9-B4FC-DE132577FA30}" type="pres">
      <dgm:prSet presAssocID="{F6BD933D-E8C4-4C24-87F3-D9385DF04806}" presName="accent_3" presStyleCnt="0"/>
      <dgm:spPr/>
    </dgm:pt>
    <dgm:pt modelId="{5A8F431D-AA6A-497F-BAFA-5FE73A5038BF}" type="pres">
      <dgm:prSet presAssocID="{F6BD933D-E8C4-4C24-87F3-D9385DF04806}" presName="accentRepeatNode" presStyleLbl="solidFgAcc1" presStyleIdx="2" presStyleCnt="3" custScaleX="78663" custScaleY="74773"/>
      <dgm:spPr/>
    </dgm:pt>
  </dgm:ptLst>
  <dgm:cxnLst>
    <dgm:cxn modelId="{665859C7-298D-4913-A472-DD1CE8C3AE9B}" type="presOf" srcId="{E6CA1495-B07B-4393-A5BE-8AC199EDB3D1}" destId="{5FA8038F-2D71-4363-AB51-8F0AC9FBAD95}" srcOrd="0" destOrd="0" presId="urn:microsoft.com/office/officeart/2008/layout/VerticalCurvedList"/>
    <dgm:cxn modelId="{4DCDA47A-A1A2-4E06-A1E9-81621792F7E3}" type="presOf" srcId="{71352E10-FFB4-4645-8EE2-18EB71598451}" destId="{E3E7D00A-5421-4F4E-9B10-0829195E3BB6}" srcOrd="0" destOrd="0" presId="urn:microsoft.com/office/officeart/2008/layout/VerticalCurvedList"/>
    <dgm:cxn modelId="{2FA8EACD-9308-493D-BC7F-C664BF13B210}" srcId="{B473FFF9-2CB8-42B7-8E29-8EA72CDCF5BA}" destId="{F6BD933D-E8C4-4C24-87F3-D9385DF04806}" srcOrd="2" destOrd="0" parTransId="{399FD2DB-1F3F-4E6F-9978-69286144803F}" sibTransId="{ECB1F30B-D97E-4288-BFD4-7DED48F7A55B}"/>
    <dgm:cxn modelId="{01F40164-72EF-4034-82C4-E59086E17A3A}" type="presOf" srcId="{F6BD933D-E8C4-4C24-87F3-D9385DF04806}" destId="{63D3A57B-26F4-4AFC-A0D4-F7DB56636EED}" srcOrd="0" destOrd="0" presId="urn:microsoft.com/office/officeart/2008/layout/VerticalCurvedList"/>
    <dgm:cxn modelId="{C91D9F5E-5908-489C-B901-A7D2D75CAA62}" srcId="{B473FFF9-2CB8-42B7-8E29-8EA72CDCF5BA}" destId="{E6CA1495-B07B-4393-A5BE-8AC199EDB3D1}" srcOrd="1" destOrd="0" parTransId="{0DC3A2C1-333D-44BE-9192-07B625BC8B5D}" sibTransId="{C0FA88A9-3D91-4DAF-AF36-E0E0667189D1}"/>
    <dgm:cxn modelId="{67554D38-32D2-4E5A-AD11-29F85E1254F3}" srcId="{B473FFF9-2CB8-42B7-8E29-8EA72CDCF5BA}" destId="{8458667E-F57F-40FA-ACC2-A39857D38585}" srcOrd="0" destOrd="0" parTransId="{6DA5D971-F3C2-4321-AAAC-2C8E2D0921ED}" sibTransId="{71352E10-FFB4-4645-8EE2-18EB71598451}"/>
    <dgm:cxn modelId="{402B722F-9285-4CE2-8722-08C48AAB0F42}" type="presOf" srcId="{8458667E-F57F-40FA-ACC2-A39857D38585}" destId="{B46B4365-671B-4D8C-B225-314A90F87117}" srcOrd="0" destOrd="0" presId="urn:microsoft.com/office/officeart/2008/layout/VerticalCurvedList"/>
    <dgm:cxn modelId="{19CBE6CA-958E-423D-80B0-FA437CEB8998}" type="presOf" srcId="{B473FFF9-2CB8-42B7-8E29-8EA72CDCF5BA}" destId="{5FE4AAC6-74C7-41D0-9F6A-D4ECD54EAF94}" srcOrd="0" destOrd="0" presId="urn:microsoft.com/office/officeart/2008/layout/VerticalCurvedList"/>
    <dgm:cxn modelId="{8E0986B8-8D94-4AD2-BD54-C1D6A9220512}" type="presParOf" srcId="{5FE4AAC6-74C7-41D0-9F6A-D4ECD54EAF94}" destId="{E85D7C01-20A9-46A4-85B8-A4CEB5DE439D}" srcOrd="0" destOrd="0" presId="urn:microsoft.com/office/officeart/2008/layout/VerticalCurvedList"/>
    <dgm:cxn modelId="{4366AC72-6A55-460A-9F4D-68B210226EE2}" type="presParOf" srcId="{E85D7C01-20A9-46A4-85B8-A4CEB5DE439D}" destId="{2E5B8338-363C-4D04-B9DF-3DF57A4C78EB}" srcOrd="0" destOrd="0" presId="urn:microsoft.com/office/officeart/2008/layout/VerticalCurvedList"/>
    <dgm:cxn modelId="{20B2E647-D0FB-4D8F-83AF-FF0819706B1F}" type="presParOf" srcId="{2E5B8338-363C-4D04-B9DF-3DF57A4C78EB}" destId="{55EAF9D4-431E-49EC-880D-5014FC5407F3}" srcOrd="0" destOrd="0" presId="urn:microsoft.com/office/officeart/2008/layout/VerticalCurvedList"/>
    <dgm:cxn modelId="{47C7E13E-F7CC-40BA-811B-C1373C44A3D4}" type="presParOf" srcId="{2E5B8338-363C-4D04-B9DF-3DF57A4C78EB}" destId="{E3E7D00A-5421-4F4E-9B10-0829195E3BB6}" srcOrd="1" destOrd="0" presId="urn:microsoft.com/office/officeart/2008/layout/VerticalCurvedList"/>
    <dgm:cxn modelId="{971C3112-FDF3-4A0A-B613-F8A96D8E0137}" type="presParOf" srcId="{2E5B8338-363C-4D04-B9DF-3DF57A4C78EB}" destId="{8843C01B-FD00-4FCA-BAE7-66D825CDC967}" srcOrd="2" destOrd="0" presId="urn:microsoft.com/office/officeart/2008/layout/VerticalCurvedList"/>
    <dgm:cxn modelId="{D91DCA9F-E644-4071-A3C8-B7262A14C1E7}" type="presParOf" srcId="{2E5B8338-363C-4D04-B9DF-3DF57A4C78EB}" destId="{5331BF0C-9F00-464C-8C89-080BA96DAFED}" srcOrd="3" destOrd="0" presId="urn:microsoft.com/office/officeart/2008/layout/VerticalCurvedList"/>
    <dgm:cxn modelId="{64EA7AAD-AC19-4B5E-8AB8-80F2BDC3BAFF}" type="presParOf" srcId="{E85D7C01-20A9-46A4-85B8-A4CEB5DE439D}" destId="{B46B4365-671B-4D8C-B225-314A90F87117}" srcOrd="1" destOrd="0" presId="urn:microsoft.com/office/officeart/2008/layout/VerticalCurvedList"/>
    <dgm:cxn modelId="{9CFAF60E-F4B4-465B-91A7-F79DD7F2F4E2}" type="presParOf" srcId="{E85D7C01-20A9-46A4-85B8-A4CEB5DE439D}" destId="{69A1BA88-04B3-4964-B257-38D757D568FF}" srcOrd="2" destOrd="0" presId="urn:microsoft.com/office/officeart/2008/layout/VerticalCurvedList"/>
    <dgm:cxn modelId="{F481CD35-23C5-4AEA-ABE1-7A9C3B6D0184}" type="presParOf" srcId="{69A1BA88-04B3-4964-B257-38D757D568FF}" destId="{916854F6-FAEA-4F39-A9B4-2A31784470A7}" srcOrd="0" destOrd="0" presId="urn:microsoft.com/office/officeart/2008/layout/VerticalCurvedList"/>
    <dgm:cxn modelId="{1561988A-39D4-497B-9117-5A8965B7E367}" type="presParOf" srcId="{E85D7C01-20A9-46A4-85B8-A4CEB5DE439D}" destId="{5FA8038F-2D71-4363-AB51-8F0AC9FBAD95}" srcOrd="3" destOrd="0" presId="urn:microsoft.com/office/officeart/2008/layout/VerticalCurvedList"/>
    <dgm:cxn modelId="{C483B5AE-C2B3-4182-934E-92128DCB4692}" type="presParOf" srcId="{E85D7C01-20A9-46A4-85B8-A4CEB5DE439D}" destId="{FB558B81-A827-4A3D-B258-C5A2384F43B1}" srcOrd="4" destOrd="0" presId="urn:microsoft.com/office/officeart/2008/layout/VerticalCurvedList"/>
    <dgm:cxn modelId="{3C2E660F-140A-4B82-87E1-18740B9E45BE}" type="presParOf" srcId="{FB558B81-A827-4A3D-B258-C5A2384F43B1}" destId="{9D2EDAD7-BE5D-4BEA-BD9F-AC56E71CCC12}" srcOrd="0" destOrd="0" presId="urn:microsoft.com/office/officeart/2008/layout/VerticalCurvedList"/>
    <dgm:cxn modelId="{E7329527-6064-4918-AFC4-50E2DA3E8244}" type="presParOf" srcId="{E85D7C01-20A9-46A4-85B8-A4CEB5DE439D}" destId="{63D3A57B-26F4-4AFC-A0D4-F7DB56636EED}" srcOrd="5" destOrd="0" presId="urn:microsoft.com/office/officeart/2008/layout/VerticalCurvedList"/>
    <dgm:cxn modelId="{75109350-D391-4CA6-8913-8AA0BB89DE5E}" type="presParOf" srcId="{E85D7C01-20A9-46A4-85B8-A4CEB5DE439D}" destId="{3EFEC984-C8BD-41E9-B4FC-DE132577FA30}" srcOrd="6" destOrd="0" presId="urn:microsoft.com/office/officeart/2008/layout/VerticalCurvedList"/>
    <dgm:cxn modelId="{E78B44ED-BD2F-4F51-9692-8B1D26E4C296}" type="presParOf" srcId="{3EFEC984-C8BD-41E9-B4FC-DE132577FA30}" destId="{5A8F431D-AA6A-497F-BAFA-5FE73A5038B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CAE50-65E9-42FB-8E4C-95482FCD6EA9}">
      <dsp:nvSpPr>
        <dsp:cNvPr id="0" name=""/>
        <dsp:cNvSpPr/>
      </dsp:nvSpPr>
      <dsp:spPr>
        <a:xfrm>
          <a:off x="3906080" y="2705361"/>
          <a:ext cx="147425" cy="147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BFEFF-6BE1-4ED9-8262-501F8CDB3CCE}">
      <dsp:nvSpPr>
        <dsp:cNvPr id="0" name=""/>
        <dsp:cNvSpPr/>
      </dsp:nvSpPr>
      <dsp:spPr>
        <a:xfrm>
          <a:off x="3776935" y="2912322"/>
          <a:ext cx="147425" cy="147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9624B0-B4CC-4826-A93B-3DAA9C837FC9}">
      <dsp:nvSpPr>
        <dsp:cNvPr id="0" name=""/>
        <dsp:cNvSpPr/>
      </dsp:nvSpPr>
      <dsp:spPr>
        <a:xfrm>
          <a:off x="3623023" y="3091506"/>
          <a:ext cx="147425" cy="147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9EFC8-0BEB-4135-BB03-52EFE5520F43}">
      <dsp:nvSpPr>
        <dsp:cNvPr id="0" name=""/>
        <dsp:cNvSpPr/>
      </dsp:nvSpPr>
      <dsp:spPr>
        <a:xfrm>
          <a:off x="3807010" y="622451"/>
          <a:ext cx="147425" cy="147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B7B7A-9089-4C5A-8296-6F6AECF1FE6B}">
      <dsp:nvSpPr>
        <dsp:cNvPr id="0" name=""/>
        <dsp:cNvSpPr/>
      </dsp:nvSpPr>
      <dsp:spPr>
        <a:xfrm>
          <a:off x="4003970" y="505081"/>
          <a:ext cx="147425" cy="147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08319-4527-4C0E-B1D1-5DA2BB688D4F}">
      <dsp:nvSpPr>
        <dsp:cNvPr id="0" name=""/>
        <dsp:cNvSpPr/>
      </dsp:nvSpPr>
      <dsp:spPr>
        <a:xfrm>
          <a:off x="4200341" y="387712"/>
          <a:ext cx="147425" cy="147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F5E3F-7AF9-4329-9ACD-F6091B00BCEE}">
      <dsp:nvSpPr>
        <dsp:cNvPr id="0" name=""/>
        <dsp:cNvSpPr/>
      </dsp:nvSpPr>
      <dsp:spPr>
        <a:xfrm>
          <a:off x="4396712" y="505081"/>
          <a:ext cx="147425" cy="147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C8CEB-91D1-4D46-AC7C-D36A96BA5FFD}">
      <dsp:nvSpPr>
        <dsp:cNvPr id="0" name=""/>
        <dsp:cNvSpPr/>
      </dsp:nvSpPr>
      <dsp:spPr>
        <a:xfrm>
          <a:off x="4593672" y="622451"/>
          <a:ext cx="147425" cy="147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711DC-582D-432F-8640-C198F84F1167}">
      <dsp:nvSpPr>
        <dsp:cNvPr id="0" name=""/>
        <dsp:cNvSpPr/>
      </dsp:nvSpPr>
      <dsp:spPr>
        <a:xfrm>
          <a:off x="4200341" y="635361"/>
          <a:ext cx="147425" cy="147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B83E80-1E55-4DE4-94CC-2616DAADD0E1}">
      <dsp:nvSpPr>
        <dsp:cNvPr id="0" name=""/>
        <dsp:cNvSpPr/>
      </dsp:nvSpPr>
      <dsp:spPr>
        <a:xfrm>
          <a:off x="4200341" y="883010"/>
          <a:ext cx="147425" cy="147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7A64E3-32FE-4B87-9BFF-30AFC702FF86}">
      <dsp:nvSpPr>
        <dsp:cNvPr id="0" name=""/>
        <dsp:cNvSpPr/>
      </dsp:nvSpPr>
      <dsp:spPr>
        <a:xfrm>
          <a:off x="3000888" y="3630000"/>
          <a:ext cx="3179671" cy="85288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03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>
              <a:solidFill>
                <a:schemeClr val="accent2">
                  <a:lumMod val="50000"/>
                </a:schemeClr>
              </a:solidFill>
            </a:rPr>
            <a:t>довірчі</a:t>
          </a:r>
          <a:r>
            <a:rPr lang="ru-RU" sz="22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200" kern="1200" dirty="0" err="1" smtClean="0">
              <a:solidFill>
                <a:schemeClr val="accent2">
                  <a:lumMod val="50000"/>
                </a:schemeClr>
              </a:solidFill>
            </a:rPr>
            <a:t>фонди</a:t>
          </a:r>
          <a:r>
            <a:rPr lang="ru-RU" sz="2200" kern="1200" dirty="0" smtClean="0">
              <a:solidFill>
                <a:schemeClr val="accent2">
                  <a:lumMod val="50000"/>
                </a:schemeClr>
              </a:solidFill>
            </a:rPr>
            <a:t> (траст-</a:t>
          </a:r>
          <a:r>
            <a:rPr lang="ru-RU" sz="2200" kern="1200" dirty="0" err="1" smtClean="0">
              <a:solidFill>
                <a:schemeClr val="accent2">
                  <a:lumMod val="50000"/>
                </a:schemeClr>
              </a:solidFill>
            </a:rPr>
            <a:t>фонди</a:t>
          </a:r>
          <a:r>
            <a:rPr lang="ru-RU" sz="2200" kern="1200" dirty="0" smtClean="0">
              <a:solidFill>
                <a:schemeClr val="accent2">
                  <a:lumMod val="50000"/>
                </a:schemeClr>
              </a:solidFill>
            </a:rPr>
            <a:t>)</a:t>
          </a:r>
          <a:endParaRPr lang="ru-RU" sz="22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042522" y="3671634"/>
        <a:ext cx="3096403" cy="769614"/>
      </dsp:txXfrm>
    </dsp:sp>
    <dsp:sp modelId="{96C652CF-21F3-4D57-BA99-E06AD20A69BE}">
      <dsp:nvSpPr>
        <dsp:cNvPr id="0" name=""/>
        <dsp:cNvSpPr/>
      </dsp:nvSpPr>
      <dsp:spPr>
        <a:xfrm>
          <a:off x="2119284" y="2794332"/>
          <a:ext cx="1474254" cy="147415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329FD8-424C-4308-820A-25BD3DE39964}">
      <dsp:nvSpPr>
        <dsp:cNvPr id="0" name=""/>
        <dsp:cNvSpPr/>
      </dsp:nvSpPr>
      <dsp:spPr>
        <a:xfrm>
          <a:off x="4344818" y="1961794"/>
          <a:ext cx="3179671" cy="85288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03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>
              <a:solidFill>
                <a:schemeClr val="accent2">
                  <a:lumMod val="50000"/>
                </a:schemeClr>
              </a:solidFill>
            </a:rPr>
            <a:t>урядовий</a:t>
          </a:r>
          <a:r>
            <a:rPr lang="ru-RU" sz="2200" kern="1200" dirty="0" smtClean="0">
              <a:solidFill>
                <a:schemeClr val="accent2">
                  <a:lumMod val="50000"/>
                </a:schemeClr>
              </a:solidFill>
            </a:rPr>
            <a:t> бюджет; </a:t>
          </a:r>
          <a:endParaRPr lang="ru-RU" sz="22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386452" y="2003428"/>
        <a:ext cx="3096403" cy="769614"/>
      </dsp:txXfrm>
    </dsp:sp>
    <dsp:sp modelId="{82033A9E-966A-4628-B8F0-3489B76FC87F}">
      <dsp:nvSpPr>
        <dsp:cNvPr id="0" name=""/>
        <dsp:cNvSpPr/>
      </dsp:nvSpPr>
      <dsp:spPr>
        <a:xfrm>
          <a:off x="3463214" y="1126126"/>
          <a:ext cx="1474254" cy="147415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7D00A-5421-4F4E-9B10-0829195E3BB6}">
      <dsp:nvSpPr>
        <dsp:cNvPr id="0" name=""/>
        <dsp:cNvSpPr/>
      </dsp:nvSpPr>
      <dsp:spPr>
        <a:xfrm>
          <a:off x="-4039403" y="-666280"/>
          <a:ext cx="5174887" cy="5174887"/>
        </a:xfrm>
        <a:prstGeom prst="blockArc">
          <a:avLst>
            <a:gd name="adj1" fmla="val 18900000"/>
            <a:gd name="adj2" fmla="val 2700000"/>
            <a:gd name="adj3" fmla="val 417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B4365-671B-4D8C-B225-314A90F87117}">
      <dsp:nvSpPr>
        <dsp:cNvPr id="0" name=""/>
        <dsp:cNvSpPr/>
      </dsp:nvSpPr>
      <dsp:spPr>
        <a:xfrm>
          <a:off x="902444" y="464049"/>
          <a:ext cx="3807064" cy="56126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969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accent2">
                  <a:lumMod val="75000"/>
                </a:schemeClr>
              </a:solidFill>
            </a:rPr>
            <a:t>соціальне</a:t>
          </a:r>
          <a:r>
            <a:rPr lang="ru-RU" sz="18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accent2">
                  <a:lumMod val="75000"/>
                </a:schemeClr>
              </a:solidFill>
            </a:rPr>
            <a:t>забезпечення</a:t>
          </a:r>
          <a:endParaRPr lang="ru-RU" sz="18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902444" y="464049"/>
        <a:ext cx="3807064" cy="561264"/>
      </dsp:txXfrm>
    </dsp:sp>
    <dsp:sp modelId="{916854F6-FAEA-4F39-A9B4-2A31784470A7}">
      <dsp:nvSpPr>
        <dsp:cNvPr id="0" name=""/>
        <dsp:cNvSpPr/>
      </dsp:nvSpPr>
      <dsp:spPr>
        <a:xfrm>
          <a:off x="460977" y="396239"/>
          <a:ext cx="755622" cy="7444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8038F-2D71-4363-AB51-8F0AC9FBAD95}">
      <dsp:nvSpPr>
        <dsp:cNvPr id="0" name=""/>
        <dsp:cNvSpPr/>
      </dsp:nvSpPr>
      <dsp:spPr>
        <a:xfrm>
          <a:off x="1097510" y="1634833"/>
          <a:ext cx="3639712" cy="57266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969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accent2">
                  <a:lumMod val="75000"/>
                </a:schemeClr>
              </a:solidFill>
            </a:rPr>
            <a:t>військові</a:t>
          </a:r>
          <a:r>
            <a:rPr lang="ru-RU" sz="1800" kern="1200" dirty="0" smtClean="0">
              <a:solidFill>
                <a:schemeClr val="accent2">
                  <a:lumMod val="75000"/>
                </a:schemeClr>
              </a:solidFill>
            </a:rPr>
            <a:t> потреби</a:t>
          </a:r>
          <a:endParaRPr lang="ru-RU" sz="18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097510" y="1634833"/>
        <a:ext cx="3639712" cy="572660"/>
      </dsp:txXfrm>
    </dsp:sp>
    <dsp:sp modelId="{9D2EDAD7-BE5D-4BEA-BD9F-AC56E71CCC12}">
      <dsp:nvSpPr>
        <dsp:cNvPr id="0" name=""/>
        <dsp:cNvSpPr/>
      </dsp:nvSpPr>
      <dsp:spPr>
        <a:xfrm>
          <a:off x="757677" y="1571857"/>
          <a:ext cx="720897" cy="6986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D3A57B-26F4-4AFC-A0D4-F7DB56636EED}">
      <dsp:nvSpPr>
        <dsp:cNvPr id="0" name=""/>
        <dsp:cNvSpPr/>
      </dsp:nvSpPr>
      <dsp:spPr>
        <a:xfrm>
          <a:off x="846748" y="2748258"/>
          <a:ext cx="3873570" cy="59530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969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accent2">
                  <a:lumMod val="75000"/>
                </a:schemeClr>
              </a:solidFill>
            </a:rPr>
            <a:t>виконання</a:t>
          </a:r>
          <a:r>
            <a:rPr lang="ru-RU" sz="18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accent2">
                  <a:lumMod val="75000"/>
                </a:schemeClr>
              </a:solidFill>
            </a:rPr>
            <a:t>федеральної</a:t>
          </a:r>
          <a:r>
            <a:rPr lang="ru-RU" sz="18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accent2">
                  <a:lumMod val="75000"/>
                </a:schemeClr>
              </a:solidFill>
            </a:rPr>
            <a:t>програми</a:t>
          </a:r>
          <a:endParaRPr lang="ru-RU" sz="18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846748" y="2748258"/>
        <a:ext cx="3873570" cy="595307"/>
      </dsp:txXfrm>
    </dsp:sp>
    <dsp:sp modelId="{5A8F431D-AA6A-497F-BAFA-5FE73A5038BF}">
      <dsp:nvSpPr>
        <dsp:cNvPr id="0" name=""/>
        <dsp:cNvSpPr/>
      </dsp:nvSpPr>
      <dsp:spPr>
        <a:xfrm>
          <a:off x="460977" y="2714733"/>
          <a:ext cx="755622" cy="7182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0490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80010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3259823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034599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7112457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714750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5925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79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109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5304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4716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174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512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531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855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pPr/>
              <a:t>2/10/2021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4086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936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6958" y="1054909"/>
            <a:ext cx="7766936" cy="1646302"/>
          </a:xfrm>
        </p:spPr>
        <p:txBody>
          <a:bodyPr/>
          <a:lstStyle/>
          <a:p>
            <a:pPr algn="ctr"/>
            <a:r>
              <a:rPr lang="uk-UA" b="1" dirty="0"/>
              <a:t>Фінансова система США</a:t>
            </a:r>
            <a:endParaRPr lang="ru-RU" dirty="0"/>
          </a:p>
        </p:txBody>
      </p:sp>
      <p:pic>
        <p:nvPicPr>
          <p:cNvPr id="1026" name="Picture 2" descr="ÐÐ°ÑÑÐ¸Ð½ÐºÐ¸ Ð¿Ð¾ Ð·Ð°Ð¿ÑÐ¾ÑÑ ÑÑ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0827" y="2997891"/>
            <a:ext cx="5013325" cy="3344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349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032066" cy="5816600"/>
          </a:xfrm>
        </p:spPr>
        <p:txBody>
          <a:bodyPr/>
          <a:lstStyle/>
          <a:p>
            <a:pPr algn="ctr"/>
            <a:r>
              <a:rPr lang="ru-RU" dirty="0" err="1"/>
              <a:t>Бюджетна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r>
              <a:rPr lang="ru-RU" dirty="0"/>
              <a:t> і </a:t>
            </a:r>
            <a:r>
              <a:rPr lang="ru-RU" dirty="0" err="1"/>
              <a:t>бюджетний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у США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77334" y="1435101"/>
            <a:ext cx="8596668" cy="46062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Структура </a:t>
            </a:r>
            <a:r>
              <a:rPr lang="ru-RU" b="1" dirty="0" err="1" smtClean="0"/>
              <a:t>видаткової</a:t>
            </a:r>
            <a:r>
              <a:rPr lang="ru-RU" b="1" dirty="0" smtClean="0"/>
              <a:t> </a:t>
            </a:r>
            <a:r>
              <a:rPr lang="ru-RU" b="1" dirty="0" err="1" smtClean="0"/>
              <a:t>частини</a:t>
            </a:r>
            <a:r>
              <a:rPr lang="uk-UA" b="1" dirty="0" smtClean="0"/>
              <a:t> (6,054 трлн. дол.) </a:t>
            </a:r>
            <a:r>
              <a:rPr lang="ru-RU" b="1" dirty="0" smtClean="0"/>
              <a:t>державного бюджету США </a:t>
            </a:r>
            <a:r>
              <a:rPr lang="ru-RU" b="1" dirty="0" err="1" smtClean="0"/>
              <a:t>наступна</a:t>
            </a:r>
            <a:r>
              <a:rPr lang="ru-RU" b="1" dirty="0" smtClean="0"/>
              <a:t>  </a:t>
            </a:r>
            <a:r>
              <a:rPr lang="uk-UA" b="1" dirty="0" smtClean="0"/>
              <a:t>(2019 р.)</a:t>
            </a:r>
            <a:r>
              <a:rPr lang="ru-RU" b="1" dirty="0" smtClean="0"/>
              <a:t>:</a:t>
            </a:r>
            <a:endParaRPr lang="ru-RU" dirty="0" smtClean="0"/>
          </a:p>
          <a:p>
            <a:r>
              <a:rPr lang="ru-RU" dirty="0" smtClean="0"/>
              <a:t>1)	</a:t>
            </a:r>
            <a:r>
              <a:rPr lang="uk-UA" dirty="0" smtClean="0"/>
              <a:t>24</a:t>
            </a:r>
            <a:r>
              <a:rPr lang="ru-RU" dirty="0" smtClean="0"/>
              <a:t>% —</a:t>
            </a:r>
            <a:r>
              <a:rPr lang="uk-UA" dirty="0" smtClean="0"/>
              <a:t> соціальне страхування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2)	2</a:t>
            </a:r>
            <a:r>
              <a:rPr lang="uk-UA" dirty="0" smtClean="0"/>
              <a:t>4</a:t>
            </a:r>
            <a:r>
              <a:rPr lang="ru-RU" dirty="0" smtClean="0"/>
              <a:t>% — </a:t>
            </a:r>
            <a:r>
              <a:rPr lang="ru-RU" dirty="0" err="1" smtClean="0"/>
              <a:t>видатки</a:t>
            </a:r>
            <a:r>
              <a:rPr lang="ru-RU" dirty="0" smtClean="0"/>
              <a:t> на </a:t>
            </a:r>
            <a:r>
              <a:rPr lang="uk-UA" dirty="0" smtClean="0"/>
              <a:t>охорону здоров’я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3)	1</a:t>
            </a:r>
            <a:r>
              <a:rPr lang="uk-UA" dirty="0" smtClean="0"/>
              <a:t>7</a:t>
            </a:r>
            <a:r>
              <a:rPr lang="ru-RU" dirty="0" smtClean="0"/>
              <a:t>% — </a:t>
            </a:r>
            <a:r>
              <a:rPr lang="uk-UA" dirty="0" smtClean="0"/>
              <a:t>витрати на оборону</a:t>
            </a:r>
            <a:r>
              <a:rPr lang="ru-RU" dirty="0" smtClean="0"/>
              <a:t>;</a:t>
            </a:r>
          </a:p>
          <a:p>
            <a:r>
              <a:rPr lang="ru-RU" dirty="0" smtClean="0"/>
              <a:t>4)	1</a:t>
            </a:r>
            <a:r>
              <a:rPr lang="uk-UA" dirty="0" smtClean="0"/>
              <a:t>7</a:t>
            </a:r>
            <a:r>
              <a:rPr lang="ru-RU" dirty="0" smtClean="0"/>
              <a:t>% — </a:t>
            </a:r>
            <a:r>
              <a:rPr lang="uk-UA" dirty="0" smtClean="0"/>
              <a:t>невійськові дискреційні витрати (не передбачені законом – дотації, субсидії, проведення суспільних робот, витрати на певні товари або послуги); виплати ветеранам – 4%, сільське господарство та розвиток харчової промисловості – 3%, транспорт – 3%, суспільні комунікації – 3%, освіта – 2%, охорона навколишнього середовища – 1%);</a:t>
            </a:r>
            <a:endParaRPr lang="ru-RU" dirty="0" smtClean="0"/>
          </a:p>
          <a:p>
            <a:r>
              <a:rPr lang="ru-RU" dirty="0" smtClean="0"/>
              <a:t>5)	</a:t>
            </a:r>
            <a:r>
              <a:rPr lang="uk-UA" dirty="0" smtClean="0"/>
              <a:t>12</a:t>
            </a:r>
            <a:r>
              <a:rPr lang="ru-RU" dirty="0" smtClean="0"/>
              <a:t>% — </a:t>
            </a:r>
            <a:r>
              <a:rPr lang="uk-UA" dirty="0" smtClean="0"/>
              <a:t>інші обов’язкові витрати;</a:t>
            </a:r>
            <a:endParaRPr lang="ru-RU" dirty="0" smtClean="0"/>
          </a:p>
          <a:p>
            <a:r>
              <a:rPr lang="uk-UA" dirty="0" smtClean="0"/>
              <a:t>6)       6% - виплати за </a:t>
            </a:r>
            <a:r>
              <a:rPr lang="uk-UA" dirty="0" err="1" smtClean="0"/>
              <a:t>держборгом</a:t>
            </a:r>
            <a:r>
              <a:rPr lang="uk-UA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399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025" y="609600"/>
            <a:ext cx="8596668" cy="1320800"/>
          </a:xfrm>
        </p:spPr>
        <p:txBody>
          <a:bodyPr/>
          <a:lstStyle/>
          <a:p>
            <a:pPr algn="ctr"/>
            <a:r>
              <a:rPr lang="ru-RU" dirty="0" err="1"/>
              <a:t>Бюджетна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r>
              <a:rPr lang="ru-RU" dirty="0"/>
              <a:t> і </a:t>
            </a:r>
            <a:r>
              <a:rPr lang="ru-RU" dirty="0" err="1"/>
              <a:t>бюджетний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у США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77334" y="1841501"/>
            <a:ext cx="11006666" cy="419986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Структура </a:t>
            </a:r>
            <a:r>
              <a:rPr lang="ru-RU" b="1" dirty="0" err="1" smtClean="0"/>
              <a:t>доходної</a:t>
            </a:r>
            <a:r>
              <a:rPr lang="ru-RU" b="1" dirty="0" smtClean="0"/>
              <a:t> </a:t>
            </a:r>
            <a:r>
              <a:rPr lang="ru-RU" b="1" dirty="0" err="1" smtClean="0"/>
              <a:t>частини</a:t>
            </a:r>
            <a:r>
              <a:rPr lang="ru-RU" b="1" dirty="0" smtClean="0"/>
              <a:t> </a:t>
            </a:r>
            <a:r>
              <a:rPr lang="uk-UA" b="1" dirty="0" smtClean="0"/>
              <a:t>(3,047 трлн. дол.) </a:t>
            </a:r>
            <a:r>
              <a:rPr lang="ru-RU" b="1" dirty="0" smtClean="0"/>
              <a:t>федерального бюджету США </a:t>
            </a:r>
            <a:r>
              <a:rPr lang="ru-RU" b="1" dirty="0" err="1" smtClean="0"/>
              <a:t>наступна</a:t>
            </a:r>
            <a:r>
              <a:rPr lang="uk-UA" b="1" dirty="0" smtClean="0"/>
              <a:t> (2019 р.)</a:t>
            </a:r>
            <a:r>
              <a:rPr lang="ru-RU" b="1" dirty="0" smtClean="0"/>
              <a:t>:</a:t>
            </a:r>
            <a:endParaRPr lang="ru-RU" dirty="0" smtClean="0"/>
          </a:p>
          <a:p>
            <a:r>
              <a:rPr lang="ru-RU" dirty="0" smtClean="0"/>
              <a:t>1)	45% — доходи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індивідуальних</a:t>
            </a:r>
            <a:r>
              <a:rPr lang="ru-RU" dirty="0" smtClean="0"/>
              <a:t> </a:t>
            </a:r>
            <a:r>
              <a:rPr lang="ru-RU" dirty="0" err="1" smtClean="0"/>
              <a:t>прибуткових</a:t>
            </a:r>
            <a:r>
              <a:rPr lang="ru-RU" dirty="0" smtClean="0"/>
              <a:t> </a:t>
            </a:r>
            <a:r>
              <a:rPr lang="ru-RU" dirty="0" err="1" smtClean="0"/>
              <a:t>податків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2)	35% — доходи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внесків</a:t>
            </a:r>
            <a:r>
              <a:rPr lang="ru-RU" dirty="0" smtClean="0"/>
              <a:t> у </a:t>
            </a:r>
            <a:r>
              <a:rPr lang="ru-RU" dirty="0" err="1" smtClean="0"/>
              <a:t>фонди</a:t>
            </a:r>
            <a:r>
              <a:rPr lang="ru-RU" dirty="0" smtClean="0"/>
              <a:t> </a:t>
            </a:r>
            <a:r>
              <a:rPr lang="ru-RU" dirty="0" err="1" smtClean="0"/>
              <a:t>соціального</a:t>
            </a:r>
            <a:r>
              <a:rPr lang="ru-RU" dirty="0" smtClean="0"/>
              <a:t> </a:t>
            </a:r>
            <a:r>
              <a:rPr lang="ru-RU" dirty="0" err="1" smtClean="0"/>
              <a:t>страхування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3)	1</a:t>
            </a:r>
            <a:r>
              <a:rPr lang="uk-UA" dirty="0" smtClean="0"/>
              <a:t>2</a:t>
            </a:r>
            <a:r>
              <a:rPr lang="ru-RU" dirty="0" smtClean="0"/>
              <a:t>% — доходи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податку</a:t>
            </a:r>
            <a:r>
              <a:rPr lang="ru-RU" dirty="0" smtClean="0"/>
              <a:t> на </a:t>
            </a:r>
            <a:r>
              <a:rPr lang="ru-RU" dirty="0" err="1" smtClean="0"/>
              <a:t>прибуток</a:t>
            </a:r>
            <a:r>
              <a:rPr lang="ru-RU" dirty="0" smtClean="0"/>
              <a:t> </a:t>
            </a:r>
            <a:r>
              <a:rPr lang="ru-RU" dirty="0" err="1" smtClean="0"/>
              <a:t>корпорацій</a:t>
            </a:r>
            <a:r>
              <a:rPr lang="ru-RU" dirty="0" smtClean="0"/>
              <a:t>;</a:t>
            </a:r>
          </a:p>
          <a:p>
            <a:r>
              <a:rPr lang="ru-RU" dirty="0" smtClean="0"/>
              <a:t>4)	</a:t>
            </a:r>
            <a:r>
              <a:rPr lang="uk-UA" dirty="0" smtClean="0"/>
              <a:t>4</a:t>
            </a:r>
            <a:r>
              <a:rPr lang="ru-RU" dirty="0" smtClean="0"/>
              <a:t>% — доходи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акцизів</a:t>
            </a:r>
            <a:r>
              <a:rPr lang="ru-RU" dirty="0" smtClean="0"/>
              <a:t>;</a:t>
            </a:r>
          </a:p>
          <a:p>
            <a:r>
              <a:rPr lang="uk-UA" dirty="0" smtClean="0"/>
              <a:t>5</a:t>
            </a:r>
            <a:r>
              <a:rPr lang="ru-RU" dirty="0" smtClean="0"/>
              <a:t>)	4% — доходи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цілому</a:t>
            </a:r>
            <a:r>
              <a:rPr lang="ru-RU" dirty="0" smtClean="0"/>
              <a:t> </a:t>
            </a:r>
            <a:r>
              <a:rPr lang="ru-RU" dirty="0" err="1" smtClean="0"/>
              <a:t>частка</a:t>
            </a:r>
            <a:r>
              <a:rPr lang="ru-RU" dirty="0" smtClean="0"/>
              <a:t> </a:t>
            </a:r>
            <a:r>
              <a:rPr lang="ru-RU" dirty="0" err="1" smtClean="0"/>
              <a:t>податків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доходній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бюджету становить </a:t>
            </a:r>
            <a:r>
              <a:rPr lang="ru-RU" dirty="0" err="1" smtClean="0"/>
              <a:t>близько</a:t>
            </a:r>
            <a:r>
              <a:rPr lang="ru-RU" dirty="0" smtClean="0"/>
              <a:t> 90%.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180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ВВП і бюджет у США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92553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ВВП США у 2019 р. становили 21,4 трлн. дол., ВВП на душу </a:t>
            </a:r>
            <a:r>
              <a:rPr lang="uk-UA" dirty="0" err="1" smtClean="0"/>
              <a:t>населения</a:t>
            </a:r>
            <a:r>
              <a:rPr lang="uk-UA" dirty="0" smtClean="0"/>
              <a:t> – 62795 дол., індекс споживчих цін – 1,7%, рівень безробіття – 6,7%, темп приросту ВВП – 2,3%, рівень бідності – 1,3%. У 2019 р. обсяг федерального бюджету - 1,4 трлн. дол.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2638" y="2748691"/>
            <a:ext cx="4486571" cy="383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979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879666" cy="901700"/>
          </a:xfrm>
        </p:spPr>
        <p:txBody>
          <a:bodyPr/>
          <a:lstStyle/>
          <a:p>
            <a:pPr algn="ctr"/>
            <a:r>
              <a:rPr lang="uk-UA" dirty="0"/>
              <a:t>Державний борг і бюджетний дефіцит в США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970" y="1409700"/>
            <a:ext cx="10895830" cy="54483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Постійне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дефіцитне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витрачання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створює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державний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борг.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Державний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борг перед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юридичними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фізичними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особами резидентами США, 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також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іноземними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інвесторами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 2019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році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дорівнює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майже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23,3 трлн.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дол.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84800" y="2425750"/>
            <a:ext cx="5181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 1940 по 1970-і роки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обсяг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державного боргу США в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номінальному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вираженні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виріс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 7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разів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з $ 50 млрд до $ 380 млрд.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Однак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внаслідок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випереджаючої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динаміки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зростання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економіки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над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зростанням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держборгу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показник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співвідношення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держборгу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до ВВП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країни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скоротився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з 120% (по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закінченню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Другої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світової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війни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) до 33-36% (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кінець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70-х початок 80-х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років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5025" y="5760373"/>
            <a:ext cx="6580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 1970 по 2000 роки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обсяг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державного боргу США в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номінальному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вираженні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також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виріс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з $ 380 млрд до $ 5,6 трлн. І за 30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років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склав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58%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ВВП.</a:t>
            </a:r>
          </a:p>
        </p:txBody>
      </p:sp>
      <p:pic>
        <p:nvPicPr>
          <p:cNvPr id="7170" name="Picture 2" descr="ÐÐ°ÑÑÐ¸Ð½ÐºÐ¸ Ð¿Ð¾ Ð·Ð°Ð¿ÑÐ¾ÑÑ Ð´ÐµÑÐ¸ÑÐ¸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262" y="3187967"/>
            <a:ext cx="4034847" cy="235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056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209866" cy="787400"/>
          </a:xfrm>
        </p:spPr>
        <p:txBody>
          <a:bodyPr/>
          <a:lstStyle/>
          <a:p>
            <a:pPr algn="ctr"/>
            <a:r>
              <a:rPr lang="uk-UA" dirty="0"/>
              <a:t>Державний борг і бюджетний дефіцит в США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774" y="1409700"/>
            <a:ext cx="8759787" cy="440147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З 2000 по 2011 роки </a:t>
            </a:r>
            <a:r>
              <a:rPr lang="ru-RU" dirty="0" err="1">
                <a:solidFill>
                  <a:schemeClr val="tx1"/>
                </a:solidFill>
              </a:rPr>
              <a:t>обсяг</a:t>
            </a:r>
            <a:r>
              <a:rPr lang="ru-RU" dirty="0">
                <a:solidFill>
                  <a:schemeClr val="tx1"/>
                </a:solidFill>
              </a:rPr>
              <a:t> державного боргу США став </a:t>
            </a:r>
            <a:r>
              <a:rPr lang="ru-RU" dirty="0" err="1">
                <a:solidFill>
                  <a:schemeClr val="tx1"/>
                </a:solidFill>
              </a:rPr>
              <a:t>рости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набагато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швидше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економіки</a:t>
            </a:r>
            <a:r>
              <a:rPr lang="ru-RU" dirty="0">
                <a:solidFill>
                  <a:schemeClr val="tx1"/>
                </a:solidFill>
              </a:rPr>
              <a:t>. Тим самим 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виріс</a:t>
            </a:r>
            <a:r>
              <a:rPr lang="ru-RU" dirty="0">
                <a:solidFill>
                  <a:schemeClr val="tx1"/>
                </a:solidFill>
              </a:rPr>
              <a:t> до $ </a:t>
            </a:r>
            <a:r>
              <a:rPr lang="ru-RU" dirty="0" smtClean="0">
                <a:solidFill>
                  <a:schemeClr val="tx1"/>
                </a:solidFill>
              </a:rPr>
              <a:t>15 трлн.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082" y="2743201"/>
            <a:ext cx="74087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Структура державного боргу </a:t>
            </a:r>
            <a:r>
              <a:rPr lang="ru-RU" dirty="0" smtClean="0"/>
              <a:t>США </a:t>
            </a:r>
            <a:r>
              <a:rPr lang="ru-RU" dirty="0"/>
              <a:t>станом на </a:t>
            </a:r>
            <a:r>
              <a:rPr lang="ru-RU" dirty="0" smtClean="0"/>
              <a:t>2019 р.:</a:t>
            </a:r>
            <a:endParaRPr lang="ru-RU" dirty="0"/>
          </a:p>
          <a:p>
            <a:endParaRPr lang="ru-RU" dirty="0"/>
          </a:p>
          <a:p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err="1"/>
              <a:t>держборг</a:t>
            </a:r>
            <a:r>
              <a:rPr lang="ru-RU" dirty="0"/>
              <a:t> </a:t>
            </a:r>
            <a:r>
              <a:rPr lang="ru-RU" dirty="0" err="1"/>
              <a:t>склав</a:t>
            </a:r>
            <a:r>
              <a:rPr lang="ru-RU" dirty="0"/>
              <a:t> - $ </a:t>
            </a:r>
            <a:r>
              <a:rPr lang="ru-RU" dirty="0" smtClean="0"/>
              <a:t>23,3 трлн.</a:t>
            </a:r>
            <a:endParaRPr lang="ru-RU" dirty="0"/>
          </a:p>
          <a:p>
            <a:r>
              <a:rPr lang="ru-RU" dirty="0"/>
              <a:t>Борг перед </a:t>
            </a:r>
            <a:r>
              <a:rPr lang="ru-RU" dirty="0" err="1"/>
              <a:t>приватними</a:t>
            </a:r>
            <a:r>
              <a:rPr lang="ru-RU" dirty="0"/>
              <a:t> </a:t>
            </a:r>
            <a:r>
              <a:rPr lang="ru-RU" dirty="0" err="1"/>
              <a:t>юридичними</a:t>
            </a:r>
            <a:r>
              <a:rPr lang="ru-RU" dirty="0"/>
              <a:t> і </a:t>
            </a:r>
            <a:r>
              <a:rPr lang="ru-RU" dirty="0" err="1"/>
              <a:t>фізичними</a:t>
            </a:r>
            <a:r>
              <a:rPr lang="ru-RU" dirty="0"/>
              <a:t> особами - $ </a:t>
            </a:r>
            <a:r>
              <a:rPr lang="ru-RU" dirty="0" smtClean="0"/>
              <a:t>17,01 млрд</a:t>
            </a:r>
            <a:r>
              <a:rPr lang="ru-RU" dirty="0"/>
              <a:t>. </a:t>
            </a:r>
            <a:r>
              <a:rPr lang="ru-RU" dirty="0" smtClean="0"/>
              <a:t>(73%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)</a:t>
            </a:r>
          </a:p>
          <a:p>
            <a:r>
              <a:rPr lang="ru-RU" dirty="0"/>
              <a:t>Борг </a:t>
            </a:r>
            <a:r>
              <a:rPr lang="ru-RU" dirty="0" err="1" smtClean="0"/>
              <a:t>внутрішньодержавний</a:t>
            </a:r>
            <a:r>
              <a:rPr lang="ru-RU" dirty="0" smtClean="0"/>
              <a:t>- </a:t>
            </a:r>
            <a:r>
              <a:rPr lang="ru-RU" dirty="0"/>
              <a:t>$ </a:t>
            </a:r>
            <a:r>
              <a:rPr lang="ru-RU" dirty="0" smtClean="0"/>
              <a:t>6,29 </a:t>
            </a:r>
            <a:r>
              <a:rPr lang="ru-RU" dirty="0"/>
              <a:t>млрд. </a:t>
            </a:r>
            <a:r>
              <a:rPr lang="ru-RU" dirty="0" smtClean="0"/>
              <a:t>(27%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dirty="0" err="1"/>
              <a:t>Країна</a:t>
            </a:r>
            <a:r>
              <a:rPr lang="ru-RU" dirty="0"/>
              <a:t> </a:t>
            </a:r>
            <a:r>
              <a:rPr lang="ru-RU" dirty="0" err="1"/>
              <a:t>неодноразово</a:t>
            </a:r>
            <a:r>
              <a:rPr lang="ru-RU" dirty="0"/>
              <a:t> </a:t>
            </a:r>
            <a:r>
              <a:rPr lang="ru-RU" dirty="0" smtClean="0"/>
              <a:t>(у 2011 </a:t>
            </a:r>
            <a:r>
              <a:rPr lang="ru-RU" dirty="0" err="1" smtClean="0"/>
              <a:t>і</a:t>
            </a:r>
            <a:r>
              <a:rPr lang="ru-RU" dirty="0" smtClean="0"/>
              <a:t> 2013 </a:t>
            </a:r>
            <a:r>
              <a:rPr lang="ru-RU" dirty="0" err="1" smtClean="0"/>
              <a:t>рр</a:t>
            </a:r>
            <a:r>
              <a:rPr lang="ru-RU" dirty="0" smtClean="0"/>
              <a:t>.) </a:t>
            </a:r>
            <a:r>
              <a:rPr lang="ru-RU" dirty="0" err="1" smtClean="0"/>
              <a:t>підходила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технічного</a:t>
            </a:r>
            <a:r>
              <a:rPr lang="ru-RU" dirty="0" smtClean="0"/>
              <a:t> дефолту,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призводило</a:t>
            </a:r>
            <a:r>
              <a:rPr lang="ru-RU" dirty="0" smtClean="0"/>
              <a:t> до регулярного </a:t>
            </a:r>
            <a:r>
              <a:rPr lang="ru-RU" dirty="0" err="1" smtClean="0"/>
              <a:t>припинення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федерального уряду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Дефіцит</a:t>
            </a:r>
            <a:r>
              <a:rPr lang="ru-RU" dirty="0" smtClean="0"/>
              <a:t> федерального бюджету </a:t>
            </a:r>
            <a:r>
              <a:rPr lang="ru-RU" dirty="0" err="1" smtClean="0"/>
              <a:t>Сполучених</a:t>
            </a:r>
            <a:r>
              <a:rPr lang="ru-RU" dirty="0" smtClean="0"/>
              <a:t> </a:t>
            </a:r>
            <a:r>
              <a:rPr lang="ru-RU" dirty="0" err="1" smtClean="0"/>
              <a:t>Штатів</a:t>
            </a:r>
            <a:r>
              <a:rPr lang="ru-RU" dirty="0" smtClean="0"/>
              <a:t> у 2020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перевищив</a:t>
            </a:r>
            <a:r>
              <a:rPr lang="ru-RU" dirty="0" smtClean="0"/>
              <a:t> </a:t>
            </a:r>
            <a:r>
              <a:rPr lang="ru-RU" dirty="0" err="1" smtClean="0"/>
              <a:t>рекордні</a:t>
            </a:r>
            <a:r>
              <a:rPr lang="ru-RU" dirty="0" smtClean="0"/>
              <a:t> 3 </a:t>
            </a:r>
            <a:r>
              <a:rPr lang="ru-RU" dirty="0" err="1" smtClean="0"/>
              <a:t>трлн</a:t>
            </a:r>
            <a:r>
              <a:rPr lang="ru-RU" dirty="0" smtClean="0"/>
              <a:t> </a:t>
            </a:r>
            <a:r>
              <a:rPr lang="ru-RU" dirty="0" err="1" smtClean="0"/>
              <a:t>доларів</a:t>
            </a:r>
            <a:r>
              <a:rPr lang="ru-RU" dirty="0" smtClean="0"/>
              <a:t>.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uk-UA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uk-UA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6" name="Picture 4" descr="ÐÐ°ÑÑÐ¸Ð½ÐºÐ¸ Ð¿Ð¾ Ð·Ð°Ð¿ÑÐ¾ÑÑ Ð´ÐµÑÐ¾Ð»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4376" y="3117273"/>
            <a:ext cx="3536462" cy="3161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26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Фінансова система США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12444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ПЛАН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1.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Структура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фінансової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системи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США;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2.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Федеральний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бюджет,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витрати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доходи;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3.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Бюджетна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політика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бюджетний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процес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США;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4.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Державний борг і бюджетний дефіцит в США.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ÐÐ°ÑÑÐ¸Ð½ÐºÐ¸ Ð¿Ð¾ Ð·Ð°Ð¿ÑÐ¾ÑÑ ÑÑ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436" y="3671486"/>
            <a:ext cx="4353502" cy="2902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876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78" y="377812"/>
            <a:ext cx="8596668" cy="1320800"/>
          </a:xfrm>
        </p:spPr>
        <p:txBody>
          <a:bodyPr/>
          <a:lstStyle/>
          <a:p>
            <a:pPr algn="ctr"/>
            <a:r>
              <a:rPr lang="ru-RU" dirty="0"/>
              <a:t>Структура </a:t>
            </a:r>
            <a:r>
              <a:rPr lang="ru-RU" dirty="0" err="1"/>
              <a:t>фінансової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США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97638" y="1463965"/>
            <a:ext cx="4009005" cy="8451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Сучасна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система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державних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фінансів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США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складається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з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7007" y="2881745"/>
            <a:ext cx="2287538" cy="1371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бюджетної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системи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федерації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85029" y="2881745"/>
            <a:ext cx="2900642" cy="13715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бюджетних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систем 50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штатів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федерального округу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Колумбія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де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розташовується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столиця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США — Вашингтон;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46155" y="2881745"/>
            <a:ext cx="2545467" cy="13716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бюджетних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систем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двох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місцевих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рівнів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графського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му-ніципального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52106" y="2881745"/>
            <a:ext cx="1906616" cy="1371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спеціальних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фондів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096805" y="2385291"/>
            <a:ext cx="277090" cy="4202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544654" y="2397112"/>
            <a:ext cx="277090" cy="4202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068142">
            <a:off x="9034609" y="2495094"/>
            <a:ext cx="443346" cy="286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8414436">
            <a:off x="1442402" y="2417756"/>
            <a:ext cx="443346" cy="286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ÐÐ°ÑÑÐ¸Ð½ÐºÐ¸ Ð¿Ð¾ Ð·Ð°Ð¿ÑÐ¾ÑÑ Ð²Ð°ÑÐ¸Ð½Ð³ÑÐ¾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9152" y="4544290"/>
            <a:ext cx="3625975" cy="2124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226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Структура </a:t>
            </a:r>
            <a:r>
              <a:rPr lang="ru-RU" dirty="0" err="1"/>
              <a:t>фінансової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США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389" y="1689535"/>
            <a:ext cx="8286557" cy="393541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Така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система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організації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державних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фінансів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характеризується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відсутністю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єдності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означає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кожен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підрозділ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державного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управління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федерація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штати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місцеві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органи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самостійно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складає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затверджує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свій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бюджет,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розробляє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здійснює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податкову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політику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управляє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боргом.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Бюджети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штатів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входять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федеральний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бюджет, 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місцеві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бюджети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- до бюджету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штатів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3067" y="3657240"/>
            <a:ext cx="4125200" cy="2997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054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24527"/>
            <a:ext cx="8596668" cy="1320800"/>
          </a:xfrm>
        </p:spPr>
        <p:txBody>
          <a:bodyPr/>
          <a:lstStyle/>
          <a:p>
            <a:pPr algn="ctr"/>
            <a:r>
              <a:rPr lang="ru-RU" dirty="0"/>
              <a:t>Структура </a:t>
            </a:r>
            <a:r>
              <a:rPr lang="ru-RU" dirty="0" err="1"/>
              <a:t>фінансової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США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86205"/>
            <a:ext cx="8596668" cy="388077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У США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бюджетів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регулюються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через систему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дотацій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відрахувань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58647" y="1971962"/>
            <a:ext cx="3434041" cy="9968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Рух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ресурсів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відбувається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одночасно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чотирьох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каналах: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8212" y="3118054"/>
            <a:ext cx="2164138" cy="18010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 федерального бюджету</a:t>
            </a:r>
          </a:p>
        </p:txBody>
      </p:sp>
      <p:sp>
        <p:nvSpPr>
          <p:cNvPr id="6" name="Овал 5"/>
          <p:cNvSpPr/>
          <p:nvPr/>
        </p:nvSpPr>
        <p:spPr>
          <a:xfrm>
            <a:off x="2115054" y="3134245"/>
            <a:ext cx="2164138" cy="1801091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бюджетів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штатів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місцеві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бюджети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175092" y="3134245"/>
            <a:ext cx="2164138" cy="18010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бюджетів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штатів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059100" y="3134244"/>
            <a:ext cx="2164138" cy="1801091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/>
              <a:t>до місцевих бюджетів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77334" y="4951527"/>
            <a:ext cx="2164138" cy="1801091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з місцевих бюджетів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72350" y="4976898"/>
            <a:ext cx="2164138" cy="18010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бюджетів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штатів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247787" y="4976898"/>
            <a:ext cx="2164138" cy="18010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між місцевими бюджетами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1" y="3830934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1.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8601" y="3830934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2.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3175" y="5632025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3.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40050" y="5665429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4.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0833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07" y="333737"/>
            <a:ext cx="8596668" cy="1320800"/>
          </a:xfrm>
        </p:spPr>
        <p:txBody>
          <a:bodyPr/>
          <a:lstStyle/>
          <a:p>
            <a:pPr algn="ctr"/>
            <a:r>
              <a:rPr lang="ru-RU" dirty="0" err="1"/>
              <a:t>Федеральний</a:t>
            </a:r>
            <a:r>
              <a:rPr lang="ru-RU" dirty="0"/>
              <a:t> бюджет,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і доходи   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86220207"/>
              </p:ext>
            </p:extLst>
          </p:nvPr>
        </p:nvGraphicFramePr>
        <p:xfrm>
          <a:off x="677507" y="2176826"/>
          <a:ext cx="9643774" cy="4870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3057929" y="1674238"/>
            <a:ext cx="3835823" cy="7280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У США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федеральний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бюджет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складається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з 2-х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частин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2008090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Федеральний</a:t>
            </a:r>
            <a:r>
              <a:rPr lang="ru-RU" dirty="0"/>
              <a:t> бюджет у США</a:t>
            </a:r>
          </a:p>
        </p:txBody>
      </p:sp>
      <p:sp>
        <p:nvSpPr>
          <p:cNvPr id="7" name="Цилиндр 6"/>
          <p:cNvSpPr/>
          <p:nvPr/>
        </p:nvSpPr>
        <p:spPr>
          <a:xfrm>
            <a:off x="1357744" y="3837708"/>
            <a:ext cx="2258292" cy="187498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Цилиндр 5"/>
          <p:cNvSpPr/>
          <p:nvPr/>
        </p:nvSpPr>
        <p:spPr>
          <a:xfrm>
            <a:off x="1357745" y="1930400"/>
            <a:ext cx="2258291" cy="2461491"/>
          </a:xfrm>
          <a:prstGeom prst="can">
            <a:avLst/>
          </a:prstGeom>
          <a:solidFill>
            <a:srgbClr val="FC73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60%</a:t>
            </a:r>
            <a:endParaRPr lang="ru-RU" sz="4400" dirty="0"/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4003963" y="2064327"/>
            <a:ext cx="734291" cy="2119746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7024253" y="1930400"/>
            <a:ext cx="734291" cy="3680691"/>
          </a:xfrm>
          <a:prstGeom prst="rightBrace">
            <a:avLst>
              <a:gd name="adj1" fmla="val 8333"/>
              <a:gd name="adj2" fmla="val 49624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883726" y="2662535"/>
            <a:ext cx="1995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Витрати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державного бюджету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04016" y="3401411"/>
            <a:ext cx="1738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Державн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витрати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316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Федеральний</a:t>
            </a:r>
            <a:r>
              <a:rPr lang="ru-RU" dirty="0"/>
              <a:t> бюджет у США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89535"/>
            <a:ext cx="8596668" cy="388077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Основні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витрати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державного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бюджету -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идатки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загальнонаціонального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значення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Військові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Міжнародні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Ф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інансова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підтримка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окремих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галузей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Соціальне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забезпечення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Зміст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федерального державного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апарату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поліції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судових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органів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Управління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державним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боргом.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58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Федеральний</a:t>
            </a:r>
            <a:r>
              <a:rPr lang="ru-RU" dirty="0"/>
              <a:t> бюджет у США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09808629"/>
              </p:ext>
            </p:extLst>
          </p:nvPr>
        </p:nvGraphicFramePr>
        <p:xfrm>
          <a:off x="-325584" y="1888763"/>
          <a:ext cx="5721929" cy="3842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4179030" y="2078249"/>
            <a:ext cx="1066801" cy="101138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20-23%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179030" y="3267296"/>
            <a:ext cx="1066801" cy="101138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16-22%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179030" y="4456343"/>
            <a:ext cx="1066802" cy="101138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5-12%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ÐÐ°ÑÑÐ¸Ð½ÐºÐ¸ Ð¿Ð¾ Ð·Ð°Ð¿ÑÐ¾ÑÑ ÑÐ¾ÑÑÐ°Ð»ÑÐ½Ðµ Ð·Ð°Ð±ÐµÐ·Ð¿ÐµÑÐµÐ½Ð½Ñ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4446" y="2687636"/>
            <a:ext cx="3990368" cy="2244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279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195</TotalTime>
  <Words>660</Words>
  <Application>Microsoft Office PowerPoint</Application>
  <PresentationFormat>Произвольный</PresentationFormat>
  <Paragraphs>84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Фінансова система США</vt:lpstr>
      <vt:lpstr>Фінансова система США</vt:lpstr>
      <vt:lpstr>Структура фінансової системи США</vt:lpstr>
      <vt:lpstr>Структура фінансової системи США</vt:lpstr>
      <vt:lpstr>Структура фінансової системи США</vt:lpstr>
      <vt:lpstr>Федеральний бюджет, його витрати і доходи   </vt:lpstr>
      <vt:lpstr>Федеральний бюджет у США</vt:lpstr>
      <vt:lpstr>Федеральний бюджет у США</vt:lpstr>
      <vt:lpstr>Федеральний бюджет у США</vt:lpstr>
      <vt:lpstr>Бюджетна політика і бюджетний процес у США</vt:lpstr>
      <vt:lpstr>Бюджетна політика і бюджетний процес у США</vt:lpstr>
      <vt:lpstr>ВВП і бюджет у США </vt:lpstr>
      <vt:lpstr>Державний борг і бюджетний дефіцит в США</vt:lpstr>
      <vt:lpstr>Державний борг і бюджетний дефіцит в США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Фінансова система США</dc:title>
  <dc:creator>user</dc:creator>
  <cp:lastModifiedBy>Windows 7</cp:lastModifiedBy>
  <cp:revision>23</cp:revision>
  <dcterms:created xsi:type="dcterms:W3CDTF">2019-04-22T22:34:40Z</dcterms:created>
  <dcterms:modified xsi:type="dcterms:W3CDTF">2021-02-10T13:24:47Z</dcterms:modified>
</cp:coreProperties>
</file>