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handoutMasterIdLst>
    <p:handoutMasterId r:id="rId43"/>
  </p:handoutMasterIdLst>
  <p:sldIdLst>
    <p:sldId id="256" r:id="rId2"/>
    <p:sldId id="257" r:id="rId3"/>
    <p:sldId id="287" r:id="rId4"/>
    <p:sldId id="288" r:id="rId5"/>
    <p:sldId id="289" r:id="rId6"/>
    <p:sldId id="291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26" r:id="rId27"/>
    <p:sldId id="313" r:id="rId28"/>
    <p:sldId id="327" r:id="rId29"/>
    <p:sldId id="316" r:id="rId30"/>
    <p:sldId id="312" r:id="rId31"/>
    <p:sldId id="318" r:id="rId32"/>
    <p:sldId id="314" r:id="rId33"/>
    <p:sldId id="315" r:id="rId34"/>
    <p:sldId id="317" r:id="rId35"/>
    <p:sldId id="321" r:id="rId36"/>
    <p:sldId id="319" r:id="rId37"/>
    <p:sldId id="322" r:id="rId38"/>
    <p:sldId id="323" r:id="rId39"/>
    <p:sldId id="324" r:id="rId40"/>
    <p:sldId id="325" r:id="rId41"/>
    <p:sldId id="286" r:id="rId4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C27A74A-AD2E-4517-8D5B-0720302FA60D}">
          <p14:sldIdLst>
            <p14:sldId id="256"/>
            <p14:sldId id="257"/>
            <p14:sldId id="287"/>
            <p14:sldId id="288"/>
            <p14:sldId id="289"/>
            <p14:sldId id="291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26"/>
            <p14:sldId id="313"/>
            <p14:sldId id="327"/>
            <p14:sldId id="316"/>
            <p14:sldId id="312"/>
            <p14:sldId id="318"/>
            <p14:sldId id="314"/>
            <p14:sldId id="315"/>
            <p14:sldId id="317"/>
            <p14:sldId id="321"/>
            <p14:sldId id="319"/>
            <p14:sldId id="322"/>
            <p14:sldId id="323"/>
            <p14:sldId id="324"/>
            <p14:sldId id="325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907154-D77C-4384-9A74-7BFEF6E1304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aa-ET"/>
        </a:p>
      </dgm:t>
    </dgm:pt>
    <dgm:pt modelId="{1E165530-1372-4E4A-9449-013C1C8B97C9}">
      <dgm:prSet phldrT="[Текст]" custT="1"/>
      <dgm:spPr/>
      <dgm:t>
        <a:bodyPr/>
        <a:lstStyle/>
        <a:p>
          <a:pPr>
            <a:buNone/>
          </a:pPr>
          <a:r>
            <a:rPr lang="uk-UA" sz="2600" dirty="0"/>
            <a:t>встановлення цілей та показників у сфері безпеки праці персоналу управителя</a:t>
          </a:r>
          <a:endParaRPr lang="aa-ET" sz="2600" dirty="0"/>
        </a:p>
      </dgm:t>
    </dgm:pt>
    <dgm:pt modelId="{0A4459D8-9D67-4B26-9D16-9688923034DE}" type="parTrans" cxnId="{556B7772-005B-4197-A2CA-9E22336ED126}">
      <dgm:prSet/>
      <dgm:spPr/>
      <dgm:t>
        <a:bodyPr/>
        <a:lstStyle/>
        <a:p>
          <a:endParaRPr lang="aa-ET" sz="2600"/>
        </a:p>
      </dgm:t>
    </dgm:pt>
    <dgm:pt modelId="{43CC5967-5D6D-4B9F-B1BF-D3BF43E2D614}" type="sibTrans" cxnId="{556B7772-005B-4197-A2CA-9E22336ED126}">
      <dgm:prSet custT="1"/>
      <dgm:spPr/>
      <dgm:t>
        <a:bodyPr/>
        <a:lstStyle/>
        <a:p>
          <a:endParaRPr lang="aa-ET" sz="2600"/>
        </a:p>
      </dgm:t>
    </dgm:pt>
    <dgm:pt modelId="{BD3D3217-BE66-4299-AA19-2FE470493F69}">
      <dgm:prSet phldrT="[Текст]" custT="1"/>
      <dgm:spPr/>
      <dgm:t>
        <a:bodyPr/>
        <a:lstStyle/>
        <a:p>
          <a:pPr>
            <a:buNone/>
          </a:pPr>
          <a:r>
            <a:rPr lang="uk-UA" sz="2600" dirty="0"/>
            <a:t>обґрунтування комплексних заходів, спрямованих на зниження рівня ризиків об'єктів управління (або суміжних)</a:t>
          </a:r>
          <a:endParaRPr lang="aa-ET" sz="2600" dirty="0"/>
        </a:p>
      </dgm:t>
    </dgm:pt>
    <dgm:pt modelId="{627E6156-74E9-4864-83C7-C0943A71E3E1}" type="parTrans" cxnId="{B89F1731-A916-43D6-ACD7-DC587E0C82D0}">
      <dgm:prSet/>
      <dgm:spPr/>
      <dgm:t>
        <a:bodyPr/>
        <a:lstStyle/>
        <a:p>
          <a:endParaRPr lang="aa-ET" sz="2600"/>
        </a:p>
      </dgm:t>
    </dgm:pt>
    <dgm:pt modelId="{7ED66929-52F8-4F57-A8E3-30FF6F67F29A}" type="sibTrans" cxnId="{B89F1731-A916-43D6-ACD7-DC587E0C82D0}">
      <dgm:prSet custT="1"/>
      <dgm:spPr/>
      <dgm:t>
        <a:bodyPr/>
        <a:lstStyle/>
        <a:p>
          <a:endParaRPr lang="aa-ET" sz="2600"/>
        </a:p>
      </dgm:t>
    </dgm:pt>
    <dgm:pt modelId="{B7259F44-D1A1-447B-B22E-A38985C7B7EF}">
      <dgm:prSet phldrT="[Текст]" custT="1"/>
      <dgm:spPr/>
      <dgm:t>
        <a:bodyPr/>
        <a:lstStyle/>
        <a:p>
          <a:pPr>
            <a:buNone/>
          </a:pPr>
          <a:r>
            <a:rPr lang="uk-UA" sz="2600" dirty="0"/>
            <a:t>визначення нових вимог до безпеки співвласників, персоналу, інфраструктури, обладнання тощо</a:t>
          </a:r>
          <a:endParaRPr lang="aa-ET" sz="2600" dirty="0"/>
        </a:p>
      </dgm:t>
    </dgm:pt>
    <dgm:pt modelId="{E43B4B37-6DEC-4492-84E0-15ED3346487E}" type="parTrans" cxnId="{870B3B4C-E7B1-4675-B644-D13CC91F216D}">
      <dgm:prSet/>
      <dgm:spPr/>
      <dgm:t>
        <a:bodyPr/>
        <a:lstStyle/>
        <a:p>
          <a:endParaRPr lang="aa-ET" sz="2600"/>
        </a:p>
      </dgm:t>
    </dgm:pt>
    <dgm:pt modelId="{4EBE39BD-3A10-4909-A1E0-A8302A067EC9}" type="sibTrans" cxnId="{870B3B4C-E7B1-4675-B644-D13CC91F216D}">
      <dgm:prSet/>
      <dgm:spPr/>
      <dgm:t>
        <a:bodyPr/>
        <a:lstStyle/>
        <a:p>
          <a:endParaRPr lang="aa-ET" sz="2600"/>
        </a:p>
      </dgm:t>
    </dgm:pt>
    <dgm:pt modelId="{5D7908E7-6586-4A2C-855F-69C181920F06}" type="pres">
      <dgm:prSet presAssocID="{D6907154-D77C-4384-9A74-7BFEF6E1304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D4AED40-973A-43A9-BD77-D00BB628665B}" type="pres">
      <dgm:prSet presAssocID="{D6907154-D77C-4384-9A74-7BFEF6E13045}" presName="dummyMaxCanvas" presStyleCnt="0">
        <dgm:presLayoutVars/>
      </dgm:prSet>
      <dgm:spPr/>
    </dgm:pt>
    <dgm:pt modelId="{138B4CF3-EE16-4AF0-8323-FF70994FD37C}" type="pres">
      <dgm:prSet presAssocID="{D6907154-D77C-4384-9A74-7BFEF6E1304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60D81D3-7946-4323-830F-07FB5D90959F}" type="pres">
      <dgm:prSet presAssocID="{D6907154-D77C-4384-9A74-7BFEF6E1304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1BD4D4E-6AFA-48AF-ADA9-013A1CBBA3B0}" type="pres">
      <dgm:prSet presAssocID="{D6907154-D77C-4384-9A74-7BFEF6E1304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AC9D5C-8DFC-45D7-A268-9135A70103B4}" type="pres">
      <dgm:prSet presAssocID="{D6907154-D77C-4384-9A74-7BFEF6E1304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7E09CA1-7785-4181-ADE5-212B504D14DB}" type="pres">
      <dgm:prSet presAssocID="{D6907154-D77C-4384-9A74-7BFEF6E1304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95A8CC-C852-4936-93F7-6A6DC98FCE05}" type="pres">
      <dgm:prSet presAssocID="{D6907154-D77C-4384-9A74-7BFEF6E1304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A86D95-C872-4F79-8E6D-E6FC92393A6B}" type="pres">
      <dgm:prSet presAssocID="{D6907154-D77C-4384-9A74-7BFEF6E1304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739714-5224-46A1-AAEB-2F4A7F171F48}" type="pres">
      <dgm:prSet presAssocID="{D6907154-D77C-4384-9A74-7BFEF6E1304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368F17E-A2B2-4BD8-9603-EA71709C46DB}" type="presOf" srcId="{B7259F44-D1A1-447B-B22E-A38985C7B7EF}" destId="{11BD4D4E-6AFA-48AF-ADA9-013A1CBBA3B0}" srcOrd="0" destOrd="0" presId="urn:microsoft.com/office/officeart/2005/8/layout/vProcess5"/>
    <dgm:cxn modelId="{B89F1731-A916-43D6-ACD7-DC587E0C82D0}" srcId="{D6907154-D77C-4384-9A74-7BFEF6E13045}" destId="{BD3D3217-BE66-4299-AA19-2FE470493F69}" srcOrd="1" destOrd="0" parTransId="{627E6156-74E9-4864-83C7-C0943A71E3E1}" sibTransId="{7ED66929-52F8-4F57-A8E3-30FF6F67F29A}"/>
    <dgm:cxn modelId="{66D7EC8E-56EB-4FCA-97E6-E381C682B3ED}" type="presOf" srcId="{D6907154-D77C-4384-9A74-7BFEF6E13045}" destId="{5D7908E7-6586-4A2C-855F-69C181920F06}" srcOrd="0" destOrd="0" presId="urn:microsoft.com/office/officeart/2005/8/layout/vProcess5"/>
    <dgm:cxn modelId="{56CD5A73-A07A-46B8-826F-EF137EFFD6D6}" type="presOf" srcId="{1E165530-1372-4E4A-9449-013C1C8B97C9}" destId="{138B4CF3-EE16-4AF0-8323-FF70994FD37C}" srcOrd="0" destOrd="0" presId="urn:microsoft.com/office/officeart/2005/8/layout/vProcess5"/>
    <dgm:cxn modelId="{556B7772-005B-4197-A2CA-9E22336ED126}" srcId="{D6907154-D77C-4384-9A74-7BFEF6E13045}" destId="{1E165530-1372-4E4A-9449-013C1C8B97C9}" srcOrd="0" destOrd="0" parTransId="{0A4459D8-9D67-4B26-9D16-9688923034DE}" sibTransId="{43CC5967-5D6D-4B9F-B1BF-D3BF43E2D614}"/>
    <dgm:cxn modelId="{870B3B4C-E7B1-4675-B644-D13CC91F216D}" srcId="{D6907154-D77C-4384-9A74-7BFEF6E13045}" destId="{B7259F44-D1A1-447B-B22E-A38985C7B7EF}" srcOrd="2" destOrd="0" parTransId="{E43B4B37-6DEC-4492-84E0-15ED3346487E}" sibTransId="{4EBE39BD-3A10-4909-A1E0-A8302A067EC9}"/>
    <dgm:cxn modelId="{CA6EF3D1-486A-4A5E-9A3C-B94AB86578D2}" type="presOf" srcId="{1E165530-1372-4E4A-9449-013C1C8B97C9}" destId="{E995A8CC-C852-4936-93F7-6A6DC98FCE05}" srcOrd="1" destOrd="0" presId="urn:microsoft.com/office/officeart/2005/8/layout/vProcess5"/>
    <dgm:cxn modelId="{E90FA835-21AC-4B24-B43D-09B892EE7283}" type="presOf" srcId="{BD3D3217-BE66-4299-AA19-2FE470493F69}" destId="{22A86D95-C872-4F79-8E6D-E6FC92393A6B}" srcOrd="1" destOrd="0" presId="urn:microsoft.com/office/officeart/2005/8/layout/vProcess5"/>
    <dgm:cxn modelId="{7B832FAD-3BC1-445A-A4C1-D7B7E906F57B}" type="presOf" srcId="{43CC5967-5D6D-4B9F-B1BF-D3BF43E2D614}" destId="{45AC9D5C-8DFC-45D7-A268-9135A70103B4}" srcOrd="0" destOrd="0" presId="urn:microsoft.com/office/officeart/2005/8/layout/vProcess5"/>
    <dgm:cxn modelId="{21045B33-826D-4A89-951B-1EAE8BBCA7BA}" type="presOf" srcId="{BD3D3217-BE66-4299-AA19-2FE470493F69}" destId="{460D81D3-7946-4323-830F-07FB5D90959F}" srcOrd="0" destOrd="0" presId="urn:microsoft.com/office/officeart/2005/8/layout/vProcess5"/>
    <dgm:cxn modelId="{1C3D7555-6CC9-40B4-9086-9B8F8F379542}" type="presOf" srcId="{7ED66929-52F8-4F57-A8E3-30FF6F67F29A}" destId="{A7E09CA1-7785-4181-ADE5-212B504D14DB}" srcOrd="0" destOrd="0" presId="urn:microsoft.com/office/officeart/2005/8/layout/vProcess5"/>
    <dgm:cxn modelId="{904D5298-0233-40FD-8244-B40E1FAEC6CD}" type="presOf" srcId="{B7259F44-D1A1-447B-B22E-A38985C7B7EF}" destId="{82739714-5224-46A1-AAEB-2F4A7F171F48}" srcOrd="1" destOrd="0" presId="urn:microsoft.com/office/officeart/2005/8/layout/vProcess5"/>
    <dgm:cxn modelId="{4F30D9BC-E0DC-44DE-AA46-2CE44F69395D}" type="presParOf" srcId="{5D7908E7-6586-4A2C-855F-69C181920F06}" destId="{FD4AED40-973A-43A9-BD77-D00BB628665B}" srcOrd="0" destOrd="0" presId="urn:microsoft.com/office/officeart/2005/8/layout/vProcess5"/>
    <dgm:cxn modelId="{E782336E-0CDA-4D5B-B034-10C1BE2D03FD}" type="presParOf" srcId="{5D7908E7-6586-4A2C-855F-69C181920F06}" destId="{138B4CF3-EE16-4AF0-8323-FF70994FD37C}" srcOrd="1" destOrd="0" presId="urn:microsoft.com/office/officeart/2005/8/layout/vProcess5"/>
    <dgm:cxn modelId="{F54374E1-5995-4B0D-9A78-A711194E87C0}" type="presParOf" srcId="{5D7908E7-6586-4A2C-855F-69C181920F06}" destId="{460D81D3-7946-4323-830F-07FB5D90959F}" srcOrd="2" destOrd="0" presId="urn:microsoft.com/office/officeart/2005/8/layout/vProcess5"/>
    <dgm:cxn modelId="{71BB1B05-C845-45C0-95F7-BE64002F313C}" type="presParOf" srcId="{5D7908E7-6586-4A2C-855F-69C181920F06}" destId="{11BD4D4E-6AFA-48AF-ADA9-013A1CBBA3B0}" srcOrd="3" destOrd="0" presId="urn:microsoft.com/office/officeart/2005/8/layout/vProcess5"/>
    <dgm:cxn modelId="{35830C29-D781-4CAF-8822-67841B4E20B4}" type="presParOf" srcId="{5D7908E7-6586-4A2C-855F-69C181920F06}" destId="{45AC9D5C-8DFC-45D7-A268-9135A70103B4}" srcOrd="4" destOrd="0" presId="urn:microsoft.com/office/officeart/2005/8/layout/vProcess5"/>
    <dgm:cxn modelId="{289152AD-5FF6-4E7F-92A8-DD6354797A00}" type="presParOf" srcId="{5D7908E7-6586-4A2C-855F-69C181920F06}" destId="{A7E09CA1-7785-4181-ADE5-212B504D14DB}" srcOrd="5" destOrd="0" presId="urn:microsoft.com/office/officeart/2005/8/layout/vProcess5"/>
    <dgm:cxn modelId="{FB664C2A-BACF-4BF3-8937-28F4C3B0D63F}" type="presParOf" srcId="{5D7908E7-6586-4A2C-855F-69C181920F06}" destId="{E995A8CC-C852-4936-93F7-6A6DC98FCE05}" srcOrd="6" destOrd="0" presId="urn:microsoft.com/office/officeart/2005/8/layout/vProcess5"/>
    <dgm:cxn modelId="{DB1B8F33-D716-4EBA-9ECB-722763BB229D}" type="presParOf" srcId="{5D7908E7-6586-4A2C-855F-69C181920F06}" destId="{22A86D95-C872-4F79-8E6D-E6FC92393A6B}" srcOrd="7" destOrd="0" presId="urn:microsoft.com/office/officeart/2005/8/layout/vProcess5"/>
    <dgm:cxn modelId="{B33752DF-49E2-4B3F-A155-67BDEFEE6587}" type="presParOf" srcId="{5D7908E7-6586-4A2C-855F-69C181920F06}" destId="{82739714-5224-46A1-AAEB-2F4A7F171F4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8B4CF3-EE16-4AF0-8323-FF70994FD37C}">
      <dsp:nvSpPr>
        <dsp:cNvPr id="0" name=""/>
        <dsp:cNvSpPr/>
      </dsp:nvSpPr>
      <dsp:spPr>
        <a:xfrm>
          <a:off x="0" y="0"/>
          <a:ext cx="9530749" cy="1185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/>
            <a:t>встановлення цілей та показників у сфері безпеки праці персоналу управителя</a:t>
          </a:r>
          <a:endParaRPr lang="aa-ET" sz="2600" kern="1200" dirty="0"/>
        </a:p>
      </dsp:txBody>
      <dsp:txXfrm>
        <a:off x="34718" y="34718"/>
        <a:ext cx="8251648" cy="1115928"/>
      </dsp:txXfrm>
    </dsp:sp>
    <dsp:sp modelId="{460D81D3-7946-4323-830F-07FB5D90959F}">
      <dsp:nvSpPr>
        <dsp:cNvPr id="0" name=""/>
        <dsp:cNvSpPr/>
      </dsp:nvSpPr>
      <dsp:spPr>
        <a:xfrm>
          <a:off x="840948" y="1382925"/>
          <a:ext cx="9530749" cy="1185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/>
            <a:t>обґрунтування комплексних заходів, спрямованих на зниження рівня ризиків об'єктів управління (або суміжних)</a:t>
          </a:r>
          <a:endParaRPr lang="aa-ET" sz="2600" kern="1200" dirty="0"/>
        </a:p>
      </dsp:txBody>
      <dsp:txXfrm>
        <a:off x="875666" y="1417643"/>
        <a:ext cx="7849877" cy="1115928"/>
      </dsp:txXfrm>
    </dsp:sp>
    <dsp:sp modelId="{11BD4D4E-6AFA-48AF-ADA9-013A1CBBA3B0}">
      <dsp:nvSpPr>
        <dsp:cNvPr id="0" name=""/>
        <dsp:cNvSpPr/>
      </dsp:nvSpPr>
      <dsp:spPr>
        <a:xfrm>
          <a:off x="1681896" y="2765850"/>
          <a:ext cx="9530749" cy="1185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/>
            <a:t>визначення нових вимог до безпеки співвласників, персоналу, інфраструктури, обладнання тощо</a:t>
          </a:r>
          <a:endParaRPr lang="aa-ET" sz="2600" kern="1200" dirty="0"/>
        </a:p>
      </dsp:txBody>
      <dsp:txXfrm>
        <a:off x="1716614" y="2800568"/>
        <a:ext cx="7849877" cy="1115928"/>
      </dsp:txXfrm>
    </dsp:sp>
    <dsp:sp modelId="{45AC9D5C-8DFC-45D7-A268-9135A70103B4}">
      <dsp:nvSpPr>
        <dsp:cNvPr id="0" name=""/>
        <dsp:cNvSpPr/>
      </dsp:nvSpPr>
      <dsp:spPr>
        <a:xfrm>
          <a:off x="8760262" y="898901"/>
          <a:ext cx="770486" cy="77048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a-ET" sz="2600" kern="1200"/>
        </a:p>
      </dsp:txBody>
      <dsp:txXfrm>
        <a:off x="8933621" y="898901"/>
        <a:ext cx="423768" cy="579791"/>
      </dsp:txXfrm>
    </dsp:sp>
    <dsp:sp modelId="{A7E09CA1-7785-4181-ADE5-212B504D14DB}">
      <dsp:nvSpPr>
        <dsp:cNvPr id="0" name=""/>
        <dsp:cNvSpPr/>
      </dsp:nvSpPr>
      <dsp:spPr>
        <a:xfrm>
          <a:off x="9601210" y="2273924"/>
          <a:ext cx="770486" cy="77048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a-ET" sz="2600" kern="1200"/>
        </a:p>
      </dsp:txBody>
      <dsp:txXfrm>
        <a:off x="9774569" y="2273924"/>
        <a:ext cx="423768" cy="579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4E88E-0937-4378-8D49-D71F1AF8B487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99737-0990-46F3-B8C6-0E057517A23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3533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59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8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04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uk-UA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758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1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98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06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3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04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58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7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0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4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5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4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1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0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06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712-2018-%D0%BF#n1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bn.co.ua/load/normativy/dbn/dbn_v_1_2_14/1-1-0-1826" TargetMode="External"/><Relationship Id="rId2" Type="http://schemas.openxmlformats.org/officeDocument/2006/relationships/hyperlink" Target="https://zakon.rada.gov.ua/laws/show/1764-2006-%D0%B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bn.co.ua/_ld/18/1826_V1214-2018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bn.co.ua/_ld/18/1826_V1214-2018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rada/file/v0637203-0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WoneS2X-Kbta7DP7_DVo5GwE9lX0MPDR/view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764-2006-%D0%B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877-1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sns.gov.ua/UserFiles/File/2009/12_03_09_Klass_PNO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286-0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189155"/>
            <a:ext cx="8825658" cy="3100981"/>
          </a:xfrm>
        </p:spPr>
        <p:txBody>
          <a:bodyPr/>
          <a:lstStyle/>
          <a:p>
            <a:pPr algn="ctr"/>
            <a:r>
              <a:rPr lang="uk-UA" sz="4000" dirty="0"/>
              <a:t>Управління ризиками </a:t>
            </a:r>
            <a:r>
              <a:rPr lang="uk-UA" sz="4000" dirty="0" smtClean="0"/>
              <a:t>в</a:t>
            </a:r>
            <a:r>
              <a:rPr lang="uk-UA" sz="4000" dirty="0"/>
              <a:t> системі управління суб’єктів, що діють в сфері управління житловою нерухомістю</a:t>
            </a:r>
            <a:r>
              <a:rPr lang="uk-UA" sz="4400" b="1" i="1" dirty="0"/>
              <a:t/>
            </a:r>
            <a:br>
              <a:rPr lang="uk-UA" sz="4400" b="1" i="1" dirty="0"/>
            </a:br>
            <a:r>
              <a:rPr lang="uk-UA" sz="1600" b="1" i="1" dirty="0"/>
              <a:t>______________________________________________________________________________</a:t>
            </a:r>
            <a:endParaRPr lang="uk-UA" sz="28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54955" y="4118354"/>
            <a:ext cx="8825658" cy="172227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endParaRPr lang="uk-UA" sz="2000" b="1" dirty="0"/>
          </a:p>
          <a:p>
            <a:pPr algn="ctr">
              <a:spcBef>
                <a:spcPts val="0"/>
              </a:spcBef>
            </a:pPr>
            <a:r>
              <a:rPr lang="uk-UA" sz="2000" b="1" dirty="0"/>
              <a:t>КОРІННИЙ СЕРГІЙ ОЛЕКСАНДРОВИЧ</a:t>
            </a:r>
          </a:p>
          <a:p>
            <a:pPr algn="ctr">
              <a:spcBef>
                <a:spcPts val="0"/>
              </a:spcBef>
            </a:pPr>
            <a:endParaRPr lang="uk-UA" sz="2000" b="1" dirty="0"/>
          </a:p>
          <a:p>
            <a:pPr algn="ctr">
              <a:spcBef>
                <a:spcPts val="0"/>
              </a:spcBef>
            </a:pPr>
            <a:r>
              <a:rPr lang="uk-UA" sz="2000" dirty="0"/>
              <a:t>Кандидат економічних наук, доцент</a:t>
            </a:r>
            <a:endParaRPr lang="en-US" sz="2000" dirty="0"/>
          </a:p>
          <a:p>
            <a:pPr algn="ctr">
              <a:spcBef>
                <a:spcPts val="0"/>
              </a:spcBef>
            </a:pPr>
            <a:r>
              <a:rPr lang="ru-RU" sz="2000" dirty="0"/>
              <a:t>ЕКОНОМ</a:t>
            </a:r>
            <a:r>
              <a:rPr lang="uk-UA" sz="2000" dirty="0"/>
              <a:t>ІЧНИЙ ФАКУЛЬТЕТ ЗНУ</a:t>
            </a:r>
          </a:p>
        </p:txBody>
      </p:sp>
    </p:spTree>
    <p:extLst>
      <p:ext uri="{BB962C8B-B14F-4D97-AF65-F5344CB8AC3E}">
        <p14:creationId xmlns:p14="http://schemas.microsoft.com/office/powerpoint/2010/main" val="3023763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Узагальнюючи, «</a:t>
            </a:r>
            <a:r>
              <a:rPr lang="uk-UA" sz="2800" dirty="0">
                <a:hlinkClick r:id="rId2"/>
              </a:rPr>
              <a:t>Правила управління будинком</a:t>
            </a:r>
            <a:r>
              <a:rPr lang="uk-UA" sz="2800" dirty="0"/>
              <a:t>» передбачають виконання управителем наступних функцій:</a:t>
            </a:r>
          </a:p>
          <a:p>
            <a:pPr algn="just"/>
            <a:r>
              <a:rPr lang="uk-UA" sz="2800" dirty="0"/>
              <a:t>планування заходів щодо збереження та сталого функціонування об’єкта, наданого в управління, та організацію забезпечення потреб співвласників в отриманні житлово-комунальних послуг;</a:t>
            </a:r>
          </a:p>
          <a:p>
            <a:pPr algn="just"/>
            <a:r>
              <a:rPr lang="uk-UA" sz="2800" dirty="0"/>
              <a:t>ведення звітності та технічної документації щодо стану, утримання та експлуатації об’єкта;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10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23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algn="just"/>
            <a:r>
              <a:rPr lang="uk-UA" sz="2800" dirty="0"/>
              <a:t>організацію належної експлуатації та утримання об’єкта відповідно до його цільового призначення;</a:t>
            </a:r>
          </a:p>
          <a:p>
            <a:pPr algn="just"/>
            <a:r>
              <a:rPr lang="uk-UA" sz="2800" dirty="0"/>
              <a:t>організацію забезпечення потреб співвласників об’єкта в житлово-комунальних послугах відповідно до встановлених нормативів, норм, стандартів, порядків і правил;</a:t>
            </a:r>
          </a:p>
          <a:p>
            <a:pPr algn="just"/>
            <a:r>
              <a:rPr lang="uk-UA" sz="2800" dirty="0"/>
              <a:t>організацію роботи з мешканцями об’єкта.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11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48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Головним завданням управителя в сфері реалізації своїх функцій є забезпечення та дотримання безпеки життєдіяльності співвласників багатоквартирних будинків, а саме - </a:t>
            </a:r>
            <a:r>
              <a:rPr lang="uk-UA" sz="2800" b="1" dirty="0"/>
              <a:t>створення умов забезпечення і підтримки необхідного рівня безпеки будівель і споруд.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238792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Доцільно акцентувати на тому, що багаторічна експлуатація багатоповерхових будинків і споруд незацікавленими суб'єктами за застарілими і неефективними «методами» призвела до утворення безлічі проблем в усіх сферах життєдіяльності споруд.</a:t>
            </a:r>
          </a:p>
          <a:p>
            <a:pPr marL="0" indent="0" algn="just">
              <a:buNone/>
            </a:pPr>
            <a:r>
              <a:rPr lang="uk-UA" sz="2800" dirty="0"/>
              <a:t>Діяльність </a:t>
            </a:r>
            <a:r>
              <a:rPr lang="uk-UA" sz="2800" dirty="0" err="1"/>
              <a:t>ЖЕКів</a:t>
            </a:r>
            <a:r>
              <a:rPr lang="uk-UA" sz="2800" dirty="0"/>
              <a:t> було направлено лише на мінімальне забезпечення мешканців комунальними послугами, але ніяк не на забезпечення </a:t>
            </a:r>
            <a:r>
              <a:rPr lang="uk-UA" sz="2800" b="1" dirty="0"/>
              <a:t>довгострокового сталого життєвого циклу житлового фонду</a:t>
            </a:r>
            <a:r>
              <a:rPr lang="uk-UA" sz="28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061172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Перед управителем постає набагато складніше питання – </a:t>
            </a:r>
            <a:r>
              <a:rPr lang="uk-UA" sz="2800" b="1" dirty="0"/>
              <a:t>виправлення помилок і недосконалостей  </a:t>
            </a:r>
            <a:r>
              <a:rPr lang="uk-UA" sz="2800" dirty="0"/>
              <a:t>старої системи, а не просте подовження і затягування наявної ситуації. </a:t>
            </a:r>
          </a:p>
          <a:p>
            <a:pPr marL="0" indent="0" algn="just">
              <a:buNone/>
            </a:pPr>
            <a:r>
              <a:rPr lang="uk-UA" sz="2800" dirty="0"/>
              <a:t>Саме тому особливо важливою є актуалізація і трансформацію підходу управління на </a:t>
            </a:r>
            <a:r>
              <a:rPr lang="uk-UA" sz="2800" b="1" dirty="0"/>
              <a:t>забезпечення комплексності життєвого циклу</a:t>
            </a:r>
            <a:r>
              <a:rPr lang="uk-UA" sz="2800" dirty="0"/>
              <a:t> багатоквартирного будинку.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14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70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600" dirty="0"/>
              <a:t>Систему комплексного підходу до забезпечення довгострокового життєвого циклу ББ доцільно заснувати на таких документах:</a:t>
            </a:r>
          </a:p>
          <a:p>
            <a:pPr algn="just"/>
            <a:r>
              <a:rPr lang="uk-UA" sz="2600" dirty="0">
                <a:hlinkClick r:id="rId2"/>
              </a:rPr>
              <a:t>Про затвердження Технічного регламенту будівельних виробів, будівель і споруд</a:t>
            </a:r>
            <a:r>
              <a:rPr lang="uk-UA" sz="2600" dirty="0"/>
              <a:t> (Постанова КМУ від 20 грудня 2006 р. N 1764);</a:t>
            </a:r>
          </a:p>
          <a:p>
            <a:pPr algn="just"/>
            <a:r>
              <a:rPr lang="uk-UA" sz="2600" dirty="0">
                <a:hlinkClick r:id="rId3"/>
              </a:rPr>
              <a:t>ДБН В.1.2-14:2018 Система забезпечення надійності та безпеки будівельних об’єктів</a:t>
            </a:r>
            <a:r>
              <a:rPr lang="uk-UA" sz="2600" dirty="0"/>
              <a:t>. Загальні принципи забезпечення надійності та конструкторської безпеки будівель і споруд (</a:t>
            </a:r>
            <a:r>
              <a:rPr lang="uk-UA" sz="2600" dirty="0" err="1"/>
              <a:t>Мінрегіон</a:t>
            </a:r>
            <a:r>
              <a:rPr lang="uk-UA" sz="2600" dirty="0"/>
              <a:t>, 2018 р.).</a:t>
            </a:r>
          </a:p>
          <a:p>
            <a:pPr algn="just"/>
            <a:endParaRPr lang="uk-UA" sz="2600" dirty="0"/>
          </a:p>
          <a:p>
            <a:pPr algn="just"/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15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528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600" dirty="0"/>
              <a:t>Постанова КМУ від 20 грудня 2006 р. №1764 регламентує загальні підходи і вимоги до споруд і умов експлуатації, технічні умови і будівельні норми, процедури оцінки відповідності тощо.</a:t>
            </a:r>
          </a:p>
          <a:p>
            <a:pPr marL="0" indent="0" algn="just">
              <a:buNone/>
            </a:pPr>
            <a:r>
              <a:rPr lang="uk-UA" sz="2600" dirty="0">
                <a:hlinkClick r:id="rId2"/>
              </a:rPr>
              <a:t>ДБН В.1.2-14:2018</a:t>
            </a:r>
            <a:r>
              <a:rPr lang="uk-UA" sz="2600" dirty="0"/>
              <a:t> регламентує конкретні вимоги до забезпечення надійної експлуатації будівель і споруд, визначає класи відповідальності окремих елементів, принципи перевірки, умови забезпечення безвідмовності, прогнозування можливих аварійних ситуацій, складання сценарію розвитку аварій.</a:t>
            </a:r>
          </a:p>
          <a:p>
            <a:pPr algn="just"/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16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3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>
                <a:hlinkClick r:id="rId2"/>
              </a:rPr>
              <a:t>ДБН В.1.2-14:2018</a:t>
            </a:r>
            <a:r>
              <a:rPr lang="uk-UA" sz="2800" dirty="0"/>
              <a:t> визначає, що встановлена надійність має бути забезпечена на всіх етапах життєвого циклу об’єкта, а основною вимогою, яка визначає надійність об’єкта, є його відповідність призначенню й здатність зберігати необхідні експлуатаційні якості протягом розрахункового строку експлуатації.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17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75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4620" y="2172523"/>
            <a:ext cx="10188549" cy="46854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/>
              <a:t>До них належать:</a:t>
            </a:r>
          </a:p>
          <a:p>
            <a:r>
              <a:rPr lang="uk-UA" sz="2800" dirty="0"/>
              <a:t>безпека для здоров’я і життя людей, майна та довкілля;</a:t>
            </a:r>
          </a:p>
          <a:p>
            <a:r>
              <a:rPr lang="uk-UA" sz="2800" dirty="0"/>
              <a:t>збереження цілісності об’єкта та його основних частин і виконання інших вимог, які забезпечують можливість використання об’єкта за призначенням і нормального функціонування технологічного процесу; </a:t>
            </a:r>
          </a:p>
          <a:p>
            <a:r>
              <a:rPr lang="uk-UA" sz="2800" dirty="0"/>
              <a:t>створення необхідного рівня зручностей і комфорту для користувачів та експлуатаційного персоналу;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18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96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algn="just"/>
            <a:r>
              <a:rPr lang="uk-UA" sz="2800" dirty="0"/>
              <a:t>обмеження ступеня ризику виникнення збитків шляхом виконання вимог до вогнестійкості, безвідмовності роботи захисних пристроїв, надійності систем і мереж життєзабезпечення, живучості будівельних конструкцій;</a:t>
            </a:r>
          </a:p>
          <a:p>
            <a:pPr algn="just"/>
            <a:r>
              <a:rPr lang="uk-UA" sz="2800" dirty="0"/>
              <a:t>забезпечення основних вимог до будівель і споруд щодо:</a:t>
            </a:r>
          </a:p>
          <a:p>
            <a:pPr marL="0" indent="0" algn="just">
              <a:buNone/>
            </a:pPr>
            <a:r>
              <a:rPr lang="uk-UA" sz="2800" dirty="0"/>
              <a:t>- механічного опору та стійкості (ДБН В. 1.2-6);</a:t>
            </a:r>
          </a:p>
          <a:p>
            <a:pPr marL="0" indent="0" algn="just">
              <a:buNone/>
            </a:pPr>
            <a:r>
              <a:rPr lang="uk-UA" sz="2800" dirty="0"/>
              <a:t>- пожежної безпеки (ДБН В.1.2-7);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19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4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703650"/>
            <a:ext cx="8825659" cy="1044601"/>
          </a:xfrm>
        </p:spPr>
        <p:txBody>
          <a:bodyPr/>
          <a:lstStyle/>
          <a:p>
            <a:r>
              <a:rPr lang="uk-UA" dirty="0"/>
              <a:t>1. Ідентифікація небезпек та оцінка ризиків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88549" cy="4166416"/>
          </a:xfrm>
        </p:spPr>
        <p:txBody>
          <a:bodyPr>
            <a:noAutofit/>
          </a:bodyPr>
          <a:lstStyle/>
          <a:p>
            <a:r>
              <a:rPr lang="uk-UA" sz="3000" dirty="0"/>
              <a:t>За своєю природою, об'єкти діяльності з управління багатоквартирними будинками </a:t>
            </a:r>
            <a:r>
              <a:rPr lang="uk-UA" sz="3000" b="1" dirty="0"/>
              <a:t>не відносяться </a:t>
            </a:r>
            <a:r>
              <a:rPr lang="uk-UA" sz="3000" dirty="0"/>
              <a:t>до об'єктів підвищеної небезпеки і не підпадають під регулювання «Методикою визначення ризиків та їх прийнятних рівнів для декларування безпеки об’єктів підвищеної небезпеки» (</a:t>
            </a:r>
            <a:r>
              <a:rPr lang="uk-UA" sz="3000" dirty="0">
                <a:hlinkClick r:id="rId2"/>
              </a:rPr>
              <a:t>Наказ Міністерства праці та соціальної політики України від </a:t>
            </a:r>
            <a:r>
              <a:rPr lang="ru-RU" sz="3000" dirty="0">
                <a:hlinkClick r:id="rId2"/>
              </a:rPr>
              <a:t>04.12.2002 №637</a:t>
            </a:r>
            <a:r>
              <a:rPr lang="ru-RU" sz="3000" dirty="0"/>
              <a:t>)</a:t>
            </a:r>
          </a:p>
          <a:p>
            <a:pPr marL="0" indent="0" algn="just">
              <a:buNone/>
            </a:pPr>
            <a:r>
              <a:rPr lang="uk-UA" sz="3200" dirty="0"/>
              <a:t>.  </a:t>
            </a:r>
          </a:p>
          <a:p>
            <a:pPr marL="0" indent="0" algn="ctr">
              <a:buNone/>
            </a:pPr>
            <a:endParaRPr lang="uk-UA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16639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-	обмеження загрози здоров’ю або безпеці людей та шкідливого впливу на навколишнє природне середовище (ДБН В.1.2-8);</a:t>
            </a:r>
          </a:p>
          <a:p>
            <a:pPr marL="0" indent="0" algn="just">
              <a:buNone/>
            </a:pPr>
            <a:r>
              <a:rPr lang="uk-UA" sz="2800" dirty="0" smtClean="0"/>
              <a:t>- безпеки </a:t>
            </a:r>
            <a:r>
              <a:rPr lang="uk-UA" sz="2800" dirty="0"/>
              <a:t>і доступності у використанні (ДБН В.1.2-9);</a:t>
            </a:r>
          </a:p>
          <a:p>
            <a:pPr marL="0" indent="0" algn="just">
              <a:buNone/>
            </a:pPr>
            <a:r>
              <a:rPr lang="uk-UA" sz="2800" dirty="0" smtClean="0"/>
              <a:t>- захисту </a:t>
            </a:r>
            <a:r>
              <a:rPr lang="uk-UA" sz="2800" dirty="0"/>
              <a:t>від шкідливого впливу шуму та вібрації (ДБН В. 1.2-10);</a:t>
            </a:r>
          </a:p>
          <a:p>
            <a:pPr marL="0" indent="0" algn="just">
              <a:buNone/>
            </a:pPr>
            <a:r>
              <a:rPr lang="uk-UA" sz="2800" dirty="0"/>
              <a:t>-	енергетичної ефективності та збереження тепла (ДБН В. 1.2-11).</a:t>
            </a:r>
          </a:p>
          <a:p>
            <a:pPr marL="0" indent="0" algn="just">
              <a:buNone/>
            </a:pPr>
            <a:r>
              <a:rPr lang="uk-UA" sz="2800" b="1" dirty="0"/>
              <a:t>Цей перелік не є вичерпним і може бути розширений.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20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59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ДБН А.2.2-3:2014 «</a:t>
            </a:r>
            <a:r>
              <a:rPr lang="uk-UA" sz="2800" dirty="0">
                <a:hlinkClick r:id="rId2"/>
              </a:rPr>
              <a:t>Склад та зміст проектної документації на будівництво</a:t>
            </a:r>
            <a:r>
              <a:rPr lang="uk-UA" sz="2800" dirty="0"/>
              <a:t>», встановлюють склад та зміст проектної документації на нове будівництво, реконструкцію, капітальний ремонт та технічне переоснащення будинків, будівель, споруд будь-якого призначення. Отже, проведення всіх робіт з підтримання та відновлення експлуатаційного стану об’єкту має відповідати будівельним нормам, що потребує відповідної професійної кваліфікації і рівня підготовки.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21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391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На всіх етапах робіт і для всіх осіб, які беруть участь у цих роботах (проектування, виготовлення, зведення, експлуатація, реконструкція), повинна бути визначена відповідальність персоналу, а також забезпечені заходи щодо взаємодії </a:t>
            </a:r>
            <a:r>
              <a:rPr lang="uk-UA" sz="2800" dirty="0" smtClean="0"/>
              <a:t>виконавців. </a:t>
            </a:r>
          </a:p>
          <a:p>
            <a:pPr marL="0" indent="0" algn="just">
              <a:buNone/>
            </a:pPr>
            <a:r>
              <a:rPr lang="uk-UA" sz="2800" dirty="0" smtClean="0"/>
              <a:t>Цього вимагають </a:t>
            </a:r>
            <a:r>
              <a:rPr lang="uk-UA" sz="2800" dirty="0"/>
              <a:t>будівельні норми, попереджаючи при цьому про необхідність нести відповідальність, знати коло своїх обов’язків, включно з такою діяльністю, як передача інформації та документування.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22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35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Сьогодні сформовані обов’язкові вимоги щодо механізму забезпечення експлуатаційної надійності будівель і споруд. Для утримання об’єкту в межах нормативного рівня надійності і безпеки необхідно забезпечити </a:t>
            </a:r>
            <a:r>
              <a:rPr lang="uk-UA" sz="2800" b="1" dirty="0"/>
              <a:t>якісний перехід від</a:t>
            </a:r>
            <a:r>
              <a:rPr lang="uk-UA" sz="2800" dirty="0"/>
              <a:t> обслуговування з метою надання житлово-комунальних послуг</a:t>
            </a:r>
          </a:p>
          <a:p>
            <a:pPr marL="0" indent="0" algn="just">
              <a:buNone/>
            </a:pPr>
            <a:r>
              <a:rPr lang="uk-UA" sz="2800" b="1" dirty="0"/>
              <a:t>до багатопрофільного підтримання безпеки і надійності будівлі і всіх її систем протягом всього життєвого циклу.</a:t>
            </a:r>
          </a:p>
          <a:p>
            <a:pPr marL="0" indent="0" algn="just">
              <a:buNone/>
            </a:pPr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23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268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Відповідно до вимог Постанови КМУ від 20 грудня 2006 р. №1764 </a:t>
            </a:r>
            <a:r>
              <a:rPr lang="uk-UA" sz="2800" dirty="0">
                <a:hlinkClick r:id="rId2"/>
              </a:rPr>
              <a:t>«Про затвердження Технічного регламенту будівельних виробів, будівель і споруд</a:t>
            </a:r>
            <a:r>
              <a:rPr lang="uk-UA" sz="2800" dirty="0"/>
              <a:t>», основними вимогами до будівель є:</a:t>
            </a:r>
          </a:p>
          <a:p>
            <a:pPr algn="just"/>
            <a:r>
              <a:rPr lang="uk-UA" sz="2800" dirty="0"/>
              <a:t>механічний опір та стійкість;</a:t>
            </a:r>
          </a:p>
          <a:p>
            <a:pPr algn="just"/>
            <a:r>
              <a:rPr lang="uk-UA" sz="2800" dirty="0"/>
              <a:t>пожежна безпека;</a:t>
            </a:r>
          </a:p>
          <a:p>
            <a:pPr algn="just"/>
            <a:r>
              <a:rPr lang="uk-UA" sz="2800" dirty="0"/>
              <a:t>гігієна життя і здоров'я людини та захисту навколишнього природного середовища;</a:t>
            </a:r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  <a:p>
            <a:pPr marL="0" indent="0" algn="just">
              <a:buNone/>
            </a:pPr>
            <a:endParaRPr lang="uk-UA" sz="2800" dirty="0"/>
          </a:p>
          <a:p>
            <a:pPr marL="0" indent="0" algn="just">
              <a:buNone/>
            </a:pPr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24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677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algn="just"/>
            <a:r>
              <a:rPr lang="uk-UA" sz="2800" dirty="0"/>
              <a:t>безпека і доступність у використанні;</a:t>
            </a:r>
          </a:p>
          <a:p>
            <a:pPr algn="just"/>
            <a:r>
              <a:rPr lang="uk-UA" sz="2800" dirty="0"/>
              <a:t>захист від шуму;</a:t>
            </a:r>
          </a:p>
          <a:p>
            <a:pPr algn="just"/>
            <a:r>
              <a:rPr lang="uk-UA" sz="2800" dirty="0"/>
              <a:t>енергоефективність і збереження тепла.</a:t>
            </a:r>
          </a:p>
          <a:p>
            <a:pPr marL="0" indent="0" algn="just">
              <a:buNone/>
            </a:pPr>
            <a:r>
              <a:rPr lang="uk-UA" sz="2800" dirty="0"/>
              <a:t>Кожний етап життєвого циклу об’єкту потребує запровадження і реалізації своїх специфічних заходів із забезпечення основних вимог ТР.</a:t>
            </a:r>
          </a:p>
          <a:p>
            <a:pPr marL="0" indent="0" algn="just">
              <a:buNone/>
            </a:pPr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25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655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0A5F5D-EAC0-4CDB-AA8E-039603F41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671118"/>
            <a:ext cx="8825659" cy="1174459"/>
          </a:xfrm>
        </p:spPr>
        <p:txBody>
          <a:bodyPr/>
          <a:lstStyle/>
          <a:p>
            <a:r>
              <a:rPr lang="uk-UA" dirty="0"/>
              <a:t>2. Загальні підходи щодо мінімізації ризиків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sz="2600" dirty="0" smtClean="0"/>
              <a:t>Здійснювати </a:t>
            </a:r>
            <a:r>
              <a:rPr lang="uk-UA" sz="2600" dirty="0" smtClean="0"/>
              <a:t>діяльність виключно у відповідності до вимог законодавчо-нормативної бази</a:t>
            </a:r>
            <a:r>
              <a:rPr lang="uk-UA" sz="2600" dirty="0" smtClean="0"/>
              <a:t>;</a:t>
            </a:r>
          </a:p>
          <a:p>
            <a:r>
              <a:rPr lang="uk-UA" sz="2600" dirty="0" smtClean="0"/>
              <a:t>Уникати зазначення зайвої або хибної інформації в будь-яких документах. Наприклад доцільно уникати зазначення коду класифікатору видів економічної діяльності “Надання в оренду й експлуатацію власно-го чи орендованого нерухомого майна” у реєстраційних документах юридичної особи. Оскільки така інформація приймається до уваги органами нагляду, а також судами в різних випадках.</a:t>
            </a:r>
            <a:endParaRPr lang="uk-UA" sz="2600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26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095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051727" cy="3772586"/>
          </a:xfrm>
        </p:spPr>
        <p:txBody>
          <a:bodyPr>
            <a:normAutofit lnSpcReduction="10000"/>
          </a:bodyPr>
          <a:lstStyle/>
          <a:p>
            <a:r>
              <a:rPr lang="uk-UA" sz="2600" dirty="0" smtClean="0"/>
              <a:t>У випадку складних або спірних питань залучатися підтримкою і консультативною допомогою відповідних фахівців – юристів, консультантів, будівельників тощо;</a:t>
            </a:r>
          </a:p>
          <a:p>
            <a:r>
              <a:rPr lang="uk-UA" sz="2600" dirty="0" smtClean="0"/>
              <a:t>Створення і ведення карти ризиків технічного характеру за кожним будинком окремо;</a:t>
            </a:r>
            <a:endParaRPr lang="en-US" sz="2600" dirty="0" smtClean="0"/>
          </a:p>
          <a:p>
            <a:r>
              <a:rPr lang="uk-UA" sz="2600" dirty="0" smtClean="0"/>
              <a:t>Постійно актуалізувати технічну документацію;</a:t>
            </a:r>
          </a:p>
          <a:p>
            <a:r>
              <a:rPr lang="uk-UA" sz="2600" dirty="0" smtClean="0"/>
              <a:t>Вести моніторинг відносин як зі споживачами, так і зі своїми постачальниками;</a:t>
            </a:r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27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29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600" dirty="0" smtClean="0"/>
              <a:t>Вести аналіз юридичних осіб-контрагентів, включаючи податкову базу, базу судових проваджень, реєстр осіб щодо яких порушено провадження у справі про банкрутство</a:t>
            </a:r>
            <a:r>
              <a:rPr lang="uk-UA" sz="2600" dirty="0"/>
              <a:t>, реєстр осіб, які вчинили корупційні або пов’язані з корупцією </a:t>
            </a:r>
            <a:r>
              <a:rPr lang="uk-UA" sz="2600" dirty="0" smtClean="0"/>
              <a:t>правопорушення;</a:t>
            </a:r>
          </a:p>
          <a:p>
            <a:r>
              <a:rPr lang="uk-UA" sz="2600" dirty="0" smtClean="0"/>
              <a:t>Вести претензійно-позовну діяльність щодо боржників.</a:t>
            </a:r>
            <a:endParaRPr lang="uk-UA" dirty="0" smtClean="0"/>
          </a:p>
          <a:p>
            <a:endParaRPr lang="uk-UA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28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81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0A5F5D-EAC0-4CDB-AA8E-039603F41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671118"/>
            <a:ext cx="8825659" cy="1174459"/>
          </a:xfrm>
        </p:spPr>
        <p:txBody>
          <a:bodyPr/>
          <a:lstStyle/>
          <a:p>
            <a:r>
              <a:rPr lang="uk-UA" dirty="0"/>
              <a:t>3. Взаємодія з інспекційними та контролюючими органами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/>
              <a:t>Перевірки інспекційними та  контролюючими органами проводяться відповідно до вимог Закону України «</a:t>
            </a:r>
            <a:r>
              <a:rPr lang="uk-UA" sz="3200" dirty="0">
                <a:hlinkClick r:id="rId2"/>
              </a:rPr>
              <a:t>Про основні засади державного нагляду (контролю) у сфері господарської діяльності</a:t>
            </a:r>
            <a:r>
              <a:rPr lang="uk-UA" sz="3200" dirty="0"/>
              <a:t>».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29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54954" y="2298357"/>
            <a:ext cx="10188549" cy="43331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Але, згідно з </a:t>
            </a:r>
            <a:r>
              <a:rPr lang="uk-UA" sz="3200" dirty="0">
                <a:hlinkClick r:id="rId2"/>
              </a:rPr>
              <a:t>Класифікатором потенційно небезпечних об'єктів</a:t>
            </a:r>
            <a:r>
              <a:rPr lang="uk-UA" sz="3200" dirty="0"/>
              <a:t>, окремі елементи об'єктів управління (або суміжні з такими) багатоквартирними будинками слід віднести до потенційно небезпечних.</a:t>
            </a:r>
          </a:p>
          <a:p>
            <a:pPr marL="0" indent="0" algn="just">
              <a:buNone/>
            </a:pPr>
            <a:endParaRPr lang="uk-UA" sz="2800" dirty="0"/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507252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400" dirty="0"/>
              <a:t>Перевірки контролюючими органами бувають плановими та позаплановими.</a:t>
            </a:r>
          </a:p>
          <a:p>
            <a:pPr marL="0" indent="0">
              <a:buNone/>
            </a:pPr>
            <a:r>
              <a:rPr lang="uk-UA" sz="2400" b="1" dirty="0"/>
              <a:t>Позапланові перевірки </a:t>
            </a:r>
            <a:r>
              <a:rPr lang="uk-UA" sz="2400" dirty="0"/>
              <a:t>відбуваються через настання певних негативних обставин. </a:t>
            </a:r>
          </a:p>
          <a:p>
            <a:pPr marL="0" indent="0">
              <a:buNone/>
            </a:pPr>
            <a:r>
              <a:rPr lang="uk-UA" sz="2400" b="1" dirty="0"/>
              <a:t>Планові перевірки </a:t>
            </a:r>
            <a:r>
              <a:rPr lang="uk-UA" sz="2400" dirty="0"/>
              <a:t>за визначенням є заздалегідь запланованим візитом державного інспектора, що здійснюється згідно з річним планом перевірок.</a:t>
            </a:r>
          </a:p>
          <a:p>
            <a:pPr marL="0" indent="0">
              <a:buNone/>
            </a:pPr>
            <a:r>
              <a:rPr lang="uk-UA" sz="2400" b="1" dirty="0"/>
              <a:t>Річний план перевірок </a:t>
            </a:r>
            <a:r>
              <a:rPr lang="uk-UA" sz="2400" dirty="0"/>
              <a:t>– це перелік суб’єктів господарювання, яких конкретна інспекція має намір перевірити.</a:t>
            </a:r>
          </a:p>
          <a:p>
            <a:pPr marL="0" indent="0">
              <a:buNone/>
            </a:pPr>
            <a:r>
              <a:rPr lang="uk-UA" sz="2400" dirty="0"/>
              <a:t>Слід зауважити, що кожна інспекція (а їх в Україні нараховується 34) складає свій власний річний план перевірок. Тому підприємство може фігурувати у планах одразу кількох інспекцій.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30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966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Частота перевірок </a:t>
            </a:r>
            <a:r>
              <a:rPr lang="uk-UA" sz="2400" b="1" dirty="0"/>
              <a:t>визначається ступенем ризику </a:t>
            </a:r>
            <a:r>
              <a:rPr lang="uk-UA" sz="2400" dirty="0"/>
              <a:t>діяльності підприємства. Таких ступенів три: високий, середній або незначний. При цьому, підприємства, що віднесені до високого ступеня ризику перевіряють не частіше одного разу на два роки; до середнього ступеня ризику - не частіше одного разу на три роки; до незначного ступеня ризику - не частіше одного разу на п’ять років. </a:t>
            </a:r>
          </a:p>
          <a:p>
            <a:pPr marL="0" indent="0">
              <a:buNone/>
            </a:pPr>
            <a:r>
              <a:rPr lang="uk-UA" sz="2400" dirty="0"/>
              <a:t>До якого ступеня ризику віднесена юридична особа управителя можна дізнатися на веб-сайті відповідного контролюючого органу.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31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3023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Серед основних органів, які можуть прийти до управителів з перевіркою, є органи:</a:t>
            </a:r>
          </a:p>
          <a:p>
            <a:r>
              <a:rPr lang="uk-UA" sz="2400" dirty="0"/>
              <a:t>Державної фіскальної служби;</a:t>
            </a:r>
          </a:p>
          <a:p>
            <a:r>
              <a:rPr lang="uk-UA" sz="2400" dirty="0" err="1"/>
              <a:t>Держпраці</a:t>
            </a:r>
            <a:r>
              <a:rPr lang="uk-UA" sz="2400" dirty="0"/>
              <a:t>;</a:t>
            </a:r>
          </a:p>
          <a:p>
            <a:r>
              <a:rPr lang="uk-UA" sz="2400" dirty="0"/>
              <a:t>Державної служби з надзвичайних ситуацій;</a:t>
            </a:r>
          </a:p>
          <a:p>
            <a:r>
              <a:rPr lang="uk-UA" sz="2400" dirty="0"/>
              <a:t>Державної аудиторської служби. </a:t>
            </a:r>
          </a:p>
          <a:p>
            <a:pPr marL="0" indent="0">
              <a:buNone/>
            </a:pPr>
            <a:r>
              <a:rPr lang="uk-UA" sz="2400" dirty="0"/>
              <a:t>Остання може перевіряти, якщо управитель отримав у своє розпорядження кошти з Державного бюджету. </a:t>
            </a:r>
          </a:p>
          <a:p>
            <a:pPr marL="0" indent="0">
              <a:buNone/>
            </a:pPr>
            <a:endParaRPr lang="uk-U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32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8670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/>
              <a:t>Варто зауважити, що органи прокуратури </a:t>
            </a:r>
            <a:r>
              <a:rPr lang="uk-UA" sz="3200" b="1" dirty="0"/>
              <a:t>втратили повноваження </a:t>
            </a:r>
            <a:r>
              <a:rPr lang="uk-UA" sz="3200" dirty="0"/>
              <a:t>щодо загального нагляду за законністю, тому прокуратура може звертатися до вас тільки в межах кримінального провадження.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33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88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3200" dirty="0"/>
              <a:t>Перевірки здійснюються в три етапи.</a:t>
            </a:r>
          </a:p>
          <a:p>
            <a:r>
              <a:rPr lang="uk-UA" sz="3200" b="1" dirty="0"/>
              <a:t>І етап. До проведення перевірки.</a:t>
            </a:r>
            <a:r>
              <a:rPr lang="uk-UA" sz="3200" dirty="0"/>
              <a:t> Перед проведенням перевірки контролюючий орган обов'язково має видати наказ (рішення, розпорядження) про проведення перевірки та обов'язково письмово повідомити про це не пізніше ніж за 10 календарних днів до проведення. В листі зазначається: орган перевірки, дата початку і закінчення, об'єкт перевірки.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34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309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 fontScale="77500" lnSpcReduction="20000"/>
          </a:bodyPr>
          <a:lstStyle/>
          <a:p>
            <a:r>
              <a:rPr lang="uk-UA" sz="3200" b="1" dirty="0"/>
              <a:t>ІІ етап. Проведення перевірки</a:t>
            </a:r>
            <a:r>
              <a:rPr lang="uk-UA" sz="3200" dirty="0"/>
              <a:t>. Коли прийшов представник контролюючого органу він має: (1) показати посвідчення (направлення) на перевірку, (2) надати його копію, (3) показати своє службове посвідчення. Направлення на перевірку видається на підставі відповідного наказу (рішення, розпорядження) про проведення перевірки. Якщо у цієї особи немає цих документів, ви маєте право не допускати її до проведення перевірки. При цьому, треба перевірити чи у направленні, зазначена повна інформація (відповідно до ст. 7 Закону 877). Під час перевірки мають досліджуватися лише ті документи, які стосуються предмету і цілей перевірки.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35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0755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3200" dirty="0"/>
              <a:t>Перевірка може бути проведена тільки </a:t>
            </a:r>
            <a:r>
              <a:rPr lang="uk-UA" sz="3200" b="1" dirty="0"/>
              <a:t>у присутності керівника підприємства або уповноваженої ним особи</a:t>
            </a:r>
            <a:r>
              <a:rPr lang="uk-UA" sz="3200" dirty="0"/>
              <a:t>. Під час проведення перевірки ніхто не має права забирати у вас оригінали фінансово-господарських, бухгалтерських та інших документів, а також комп'ютери, їх частини, крім випадків, передбачених кримінальним процесуальним законодавством. Представники органу можуть </a:t>
            </a:r>
            <a:r>
              <a:rPr lang="uk-UA" sz="3200" b="1" dirty="0"/>
              <a:t>попросити їх показати</a:t>
            </a:r>
            <a:r>
              <a:rPr lang="uk-UA" sz="32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36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246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 fontScale="92500" lnSpcReduction="20000"/>
          </a:bodyPr>
          <a:lstStyle/>
          <a:p>
            <a:r>
              <a:rPr lang="uk-UA" sz="3200" b="1" dirty="0"/>
              <a:t>ІІІ етап. Оформлення результатів перевірки.</a:t>
            </a:r>
            <a:r>
              <a:rPr lang="uk-UA" sz="3200" dirty="0"/>
              <a:t> За результатами перевірки складається акт, в якому фіксуються всі деталі проведеної перевірки та стан додержання вами вимог законодавства. Якщо ви не погоджуєтеся з результатами перевірки (акту), ви можете зазначити всі свої зауваження. Це буде невід’ємною частиною акту. І вже після цього підписати акт із наведеними зауваженнями. Також можна відмовитися від підписання акту, про що буде зазначено в акті.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37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21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 fontScale="62500" lnSpcReduction="20000"/>
          </a:bodyPr>
          <a:lstStyle/>
          <a:p>
            <a:r>
              <a:rPr lang="uk-UA" sz="3200" dirty="0"/>
              <a:t>Акт складається у двох примірниках, один з яких обов'язково має бути наданий</a:t>
            </a:r>
            <a:r>
              <a:rPr lang="en-US" sz="3200" dirty="0"/>
              <a:t> </a:t>
            </a:r>
            <a:r>
              <a:rPr lang="uk-UA" sz="3200" dirty="0"/>
              <a:t>управителю після перевірки.  </a:t>
            </a:r>
          </a:p>
          <a:p>
            <a:r>
              <a:rPr lang="uk-UA" sz="3200" dirty="0"/>
              <a:t>Якщо в ході перевірки були виявлені порушення законодавства, тоді крім акту посадова особа може видати розпорядження або припис.  </a:t>
            </a:r>
            <a:r>
              <a:rPr lang="uk-UA" sz="3200" b="1" dirty="0"/>
              <a:t>Припис</a:t>
            </a:r>
            <a:r>
              <a:rPr lang="uk-UA" sz="3200" dirty="0"/>
              <a:t> - обов'язкова для виконання у визначені строки письмова вимога посадової особи органу державного нагляду (контролю) суб'єкту господарювання щодо усунення порушень вимог законодавства. </a:t>
            </a:r>
          </a:p>
          <a:p>
            <a:r>
              <a:rPr lang="uk-UA" sz="3200" dirty="0"/>
              <a:t>Припис не передбачає застосування санкцій щодо суб'єкта господарювання. Припис видається та підписується </a:t>
            </a:r>
            <a:r>
              <a:rPr lang="uk-UA" sz="3200" dirty="0" err="1"/>
              <a:t>перевіряючим</a:t>
            </a:r>
            <a:r>
              <a:rPr lang="uk-UA" sz="3200" dirty="0"/>
              <a:t>. </a:t>
            </a:r>
          </a:p>
          <a:p>
            <a:r>
              <a:rPr lang="uk-UA" sz="3200" dirty="0"/>
              <a:t>Розпорядження або інший розпорядчий документ контролюючого органу - обов'язкове для виконання письмове рішення контролюючого органу щодо усунення виявлених порушень у визначені строки.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38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6832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 fontScale="85000" lnSpcReduction="20000"/>
          </a:bodyPr>
          <a:lstStyle/>
          <a:p>
            <a:r>
              <a:rPr lang="uk-UA" sz="3200" dirty="0"/>
              <a:t>Розпорядження видається та підписується керівником контролюючого органу або його заступником (членом державного колегіального органу). Розпорядження може передбачати застосування санкцій, передбачених законодавством. </a:t>
            </a:r>
          </a:p>
          <a:p>
            <a:r>
              <a:rPr lang="uk-UA" sz="3200" dirty="0"/>
              <a:t>Якщо всі вимоги, зазначені в приписі або розпорядженні, виконані, санкції застосовуватися не можуть. </a:t>
            </a:r>
          </a:p>
          <a:p>
            <a:r>
              <a:rPr lang="uk-UA" sz="3200" dirty="0"/>
              <a:t>Якщо не згодні з приписом або розпорядженням, ви маєте право оскаржити його в суді.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39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87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54954" y="2298357"/>
            <a:ext cx="10188549" cy="4333101"/>
          </a:xfrm>
        </p:spPr>
        <p:txBody>
          <a:bodyPr>
            <a:noAutofit/>
          </a:bodyPr>
          <a:lstStyle/>
          <a:p>
            <a:pPr algn="just"/>
            <a:r>
              <a:rPr lang="uk-UA" sz="2800" dirty="0"/>
              <a:t>електричні розподільні устрої;</a:t>
            </a:r>
          </a:p>
          <a:p>
            <a:pPr algn="just"/>
            <a:r>
              <a:rPr lang="uk-UA" sz="2800" dirty="0"/>
              <a:t>трансформаторні підстанції;</a:t>
            </a:r>
          </a:p>
          <a:p>
            <a:pPr algn="just"/>
            <a:r>
              <a:rPr lang="uk-UA" sz="2800" dirty="0"/>
              <a:t>високовольтні лінії </a:t>
            </a:r>
            <a:r>
              <a:rPr lang="uk-UA" sz="2800" dirty="0" err="1"/>
              <a:t>електропередач</a:t>
            </a:r>
            <a:r>
              <a:rPr lang="uk-UA" sz="2800" dirty="0"/>
              <a:t>;</a:t>
            </a:r>
          </a:p>
          <a:p>
            <a:pPr algn="just"/>
            <a:r>
              <a:rPr lang="uk-UA" sz="2800" dirty="0"/>
              <a:t>котельні (особливо </a:t>
            </a:r>
            <a:r>
              <a:rPr lang="uk-UA" sz="2800" b="1" dirty="0"/>
              <a:t>дахові індивідуальні котельні</a:t>
            </a:r>
            <a:r>
              <a:rPr lang="uk-UA" sz="2800" dirty="0"/>
              <a:t>); </a:t>
            </a:r>
          </a:p>
          <a:p>
            <a:pPr algn="just"/>
            <a:r>
              <a:rPr lang="uk-UA" sz="2800" dirty="0"/>
              <a:t>магістральні газопроводи;</a:t>
            </a:r>
          </a:p>
          <a:p>
            <a:pPr algn="just"/>
            <a:r>
              <a:rPr lang="uk-UA" sz="2800" dirty="0"/>
              <a:t>газопроводи і </a:t>
            </a:r>
            <a:r>
              <a:rPr lang="uk-UA" sz="2800" dirty="0" err="1"/>
              <a:t>газомережі</a:t>
            </a:r>
            <a:r>
              <a:rPr lang="uk-UA" sz="2800" dirty="0"/>
              <a:t> до споживача;</a:t>
            </a:r>
          </a:p>
          <a:p>
            <a:pPr algn="just"/>
            <a:r>
              <a:rPr lang="uk-UA" sz="2800" dirty="0"/>
              <a:t>газокомпресорні і газорозподільні станції;</a:t>
            </a:r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535490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232A40-9603-4135-9C97-A3E03177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3750"/>
            <a:ext cx="9591343" cy="416094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3200" b="1" dirty="0"/>
              <a:t>ПОРАДИ:</a:t>
            </a:r>
          </a:p>
          <a:p>
            <a:r>
              <a:rPr lang="uk-UA" sz="3200" b="1" dirty="0"/>
              <a:t>Всі дії необхідно підкріплювати відповідними документами</a:t>
            </a:r>
            <a:r>
              <a:rPr lang="uk-UA" sz="3200" dirty="0"/>
              <a:t> та зберігати їх якомога довше, щоб у випадку необхідності мати можливість продемонструвати. </a:t>
            </a:r>
          </a:p>
          <a:p>
            <a:r>
              <a:rPr lang="uk-UA" sz="3200" dirty="0"/>
              <a:t>Вся діяльність має провадитися відповідно до вимог чинного законодавства.</a:t>
            </a:r>
          </a:p>
          <a:p>
            <a:r>
              <a:rPr lang="uk-UA" sz="3200" dirty="0"/>
              <a:t>Варто пам'ятати, що всі </a:t>
            </a:r>
            <a:r>
              <a:rPr lang="uk-UA" sz="3200" b="1" dirty="0"/>
              <a:t>витрати мають підтверджуватися</a:t>
            </a:r>
            <a:r>
              <a:rPr lang="uk-UA" sz="3200" dirty="0"/>
              <a:t> кошторисами, рахунками, договорами та актами виконаних робіт. </a:t>
            </a:r>
          </a:p>
          <a:p>
            <a:r>
              <a:rPr lang="uk-UA" sz="3200" dirty="0"/>
              <a:t>Для фізичних осіб, яких ви залучаєте до роботи, ви є податковим агентом, тобто маєте </a:t>
            </a:r>
            <a:r>
              <a:rPr lang="uk-UA" sz="3200" b="1" dirty="0"/>
              <a:t>утримати з такої особи необхідні податки</a:t>
            </a:r>
            <a:r>
              <a:rPr lang="uk-UA" sz="3200" dirty="0"/>
              <a:t> (ЄСВ, ПДФО, військовий збір). Виключенням є ФОП, який самостійно вирішує ці питання.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mtClean="0">
                <a:solidFill>
                  <a:schemeClr val="bg1"/>
                </a:solidFill>
              </a:rPr>
              <a:t>40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42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0706"/>
            <a:ext cx="8825658" cy="2677648"/>
          </a:xfrm>
        </p:spPr>
        <p:txBody>
          <a:bodyPr/>
          <a:lstStyle/>
          <a:p>
            <a:pPr algn="ctr"/>
            <a:r>
              <a:rPr lang="uk-UA" sz="4400" b="1" i="1" dirty="0"/>
              <a:t>Дякую за увагу!</a:t>
            </a:r>
            <a:br>
              <a:rPr lang="uk-UA" sz="4400" b="1" i="1" dirty="0"/>
            </a:br>
            <a:r>
              <a:rPr lang="uk-UA" sz="1600" b="1" i="1" dirty="0"/>
              <a:t>______________________________________________________________________________</a:t>
            </a:r>
            <a:r>
              <a:rPr lang="uk-UA" sz="4400" dirty="0"/>
              <a:t/>
            </a:r>
            <a:br>
              <a:rPr lang="uk-UA" sz="4400" dirty="0"/>
            </a:br>
            <a:endParaRPr lang="uk-UA" sz="2800" dirty="0"/>
          </a:p>
        </p:txBody>
      </p:sp>
      <p:sp>
        <p:nvSpPr>
          <p:cNvPr id="5" name="Підзаголовок 2"/>
          <p:cNvSpPr txBox="1">
            <a:spLocks/>
          </p:cNvSpPr>
          <p:nvPr/>
        </p:nvSpPr>
        <p:spPr>
          <a:xfrm>
            <a:off x="1154955" y="4118354"/>
            <a:ext cx="8825658" cy="17222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endParaRPr lang="uk-UA" sz="2000" b="1"/>
          </a:p>
          <a:p>
            <a:pPr algn="ctr">
              <a:spcBef>
                <a:spcPts val="0"/>
              </a:spcBef>
            </a:pPr>
            <a:r>
              <a:rPr lang="uk-UA" sz="2000" b="1"/>
              <a:t>КОРІННИЙ СЕРГІЙ ОЛЕКСАНДРОВИЧ</a:t>
            </a:r>
          </a:p>
          <a:p>
            <a:pPr algn="ctr">
              <a:spcBef>
                <a:spcPts val="0"/>
              </a:spcBef>
            </a:pPr>
            <a:endParaRPr lang="uk-UA" sz="2000" b="1"/>
          </a:p>
          <a:p>
            <a:pPr algn="ctr">
              <a:spcBef>
                <a:spcPts val="0"/>
              </a:spcBef>
            </a:pPr>
            <a:r>
              <a:rPr lang="uk-UA" sz="2000"/>
              <a:t>Кандидат економічних наук, доцент</a:t>
            </a:r>
            <a:endParaRPr lang="en-US" sz="2000"/>
          </a:p>
          <a:p>
            <a:pPr algn="ctr">
              <a:spcBef>
                <a:spcPts val="0"/>
              </a:spcBef>
            </a:pPr>
            <a:r>
              <a:rPr lang="ru-RU" sz="2000"/>
              <a:t>ЕКОНОМ</a:t>
            </a:r>
            <a:r>
              <a:rPr lang="uk-UA" sz="2000"/>
              <a:t>ІЧНИЙ ФАКУЛЬТЕТ ЗНУ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832542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54954" y="2298357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Для таких потенційно небезпечних об’єктів </a:t>
            </a:r>
            <a:r>
              <a:rPr lang="uk-UA" sz="2800" b="1" dirty="0"/>
              <a:t>доцільно</a:t>
            </a:r>
            <a:r>
              <a:rPr lang="uk-UA" sz="2800" dirty="0"/>
              <a:t> проводити аналіз небезпеки та оцінку ризиків відповідно до «</a:t>
            </a:r>
            <a:r>
              <a:rPr lang="uk-UA" sz="2800" dirty="0">
                <a:hlinkClick r:id="rId2"/>
              </a:rPr>
              <a:t>Методики ідентифікації ПНО</a:t>
            </a:r>
            <a:r>
              <a:rPr lang="uk-UA" sz="2800" dirty="0"/>
              <a:t>» Наказ МНС № 98 від 23.02.06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uk-UA" sz="2800" dirty="0"/>
              <a:t>Оцінювання виконувати робочою групою у два етапи: </a:t>
            </a:r>
          </a:p>
          <a:p>
            <a:pPr algn="just"/>
            <a:r>
              <a:rPr lang="uk-UA" sz="2800" dirty="0"/>
              <a:t>первинне – без урахування профілактичних заходів;</a:t>
            </a:r>
          </a:p>
          <a:p>
            <a:pPr algn="just"/>
            <a:r>
              <a:rPr lang="uk-UA" sz="2800" dirty="0"/>
              <a:t>повторне – з урахуванням застосованих профілактичних заходів.</a:t>
            </a:r>
          </a:p>
          <a:p>
            <a:pPr marL="0" indent="0" algn="just">
              <a:buNone/>
            </a:pPr>
            <a:endParaRPr lang="uk-UA" sz="2800" dirty="0"/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16691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6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E0D8E477-5388-4B62-82BB-E5B62C43ED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5188998"/>
              </p:ext>
            </p:extLst>
          </p:nvPr>
        </p:nvGraphicFramePr>
        <p:xfrm>
          <a:off x="489677" y="2466362"/>
          <a:ext cx="11212646" cy="395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65B764E-489D-4C86-8F54-9BCD78B5986A}"/>
              </a:ext>
            </a:extLst>
          </p:cNvPr>
          <p:cNvSpPr/>
          <p:nvPr/>
        </p:nvSpPr>
        <p:spPr>
          <a:xfrm>
            <a:off x="1154954" y="703650"/>
            <a:ext cx="92988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chemeClr val="bg1"/>
                </a:solidFill>
              </a:rPr>
              <a:t>Результати визначення небезпек і оцінювання ризиків використовують для:</a:t>
            </a:r>
          </a:p>
        </p:txBody>
      </p:sp>
    </p:spTree>
    <p:extLst>
      <p:ext uri="{BB962C8B-B14F-4D97-AF65-F5344CB8AC3E}">
        <p14:creationId xmlns:p14="http://schemas.microsoft.com/office/powerpoint/2010/main" val="907481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54954" y="2298357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Ідентифікація небезпек і оцінювання ризиків має стати постійним процесом управителя, який включатиме такі складові:</a:t>
            </a:r>
          </a:p>
          <a:p>
            <a:pPr algn="just"/>
            <a:r>
              <a:rPr lang="uk-UA" sz="2800" dirty="0"/>
              <a:t>ідентифікація небезпек;</a:t>
            </a:r>
          </a:p>
          <a:p>
            <a:pPr algn="just"/>
            <a:r>
              <a:rPr lang="uk-UA" sz="2800" dirty="0"/>
              <a:t>аналіз небезпек;</a:t>
            </a:r>
          </a:p>
          <a:p>
            <a:pPr algn="just"/>
            <a:r>
              <a:rPr lang="uk-UA" sz="2800" dirty="0"/>
              <a:t>оцінювання ризиків;</a:t>
            </a:r>
          </a:p>
          <a:p>
            <a:pPr algn="just"/>
            <a:r>
              <a:rPr lang="uk-UA" sz="2800" dirty="0"/>
              <a:t>управління ризиками.</a:t>
            </a:r>
          </a:p>
          <a:p>
            <a:pPr marL="0" indent="0" algn="just">
              <a:buNone/>
            </a:pPr>
            <a:endParaRPr lang="uk-UA" sz="2800" dirty="0"/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43280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600" b="1" dirty="0"/>
              <a:t>Відповідальність</a:t>
            </a:r>
            <a:r>
              <a:rPr lang="uk-UA" sz="2600" dirty="0"/>
              <a:t> за впровадження визначених коригувальних, запобіжних дій та інших заходів покладається на керівників відповідних структурних підрозділів, діяльність яких пов’язана з конкретними оціненими ризиками.</a:t>
            </a:r>
          </a:p>
          <a:p>
            <a:pPr marL="0" indent="0" algn="just">
              <a:buNone/>
            </a:pPr>
            <a:r>
              <a:rPr lang="uk-UA" sz="2600" dirty="0"/>
              <a:t>За </a:t>
            </a:r>
            <a:r>
              <a:rPr lang="uk-UA" sz="2600" b="1" dirty="0"/>
              <a:t>координацію дій</a:t>
            </a:r>
            <a:r>
              <a:rPr lang="uk-UA" sz="2600" dirty="0"/>
              <a:t> та визначення їх результативності відповідає представник керівництва (зазвичай головний інженер).</a:t>
            </a:r>
          </a:p>
          <a:p>
            <a:pPr marL="0" indent="0" algn="just">
              <a:buNone/>
            </a:pPr>
            <a:r>
              <a:rPr lang="uk-UA" sz="2600" b="1" dirty="0"/>
              <a:t>Оцінка результативності </a:t>
            </a:r>
            <a:r>
              <a:rPr lang="uk-UA" sz="2600" dirty="0"/>
              <a:t>проводиться комісією після впровадження відповідних заходів.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31497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6231" y="2323524"/>
            <a:ext cx="10188549" cy="43331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b="1" dirty="0"/>
              <a:t>У випадку</a:t>
            </a:r>
            <a:r>
              <a:rPr lang="uk-UA" sz="2800" dirty="0"/>
              <a:t>, якщо впроваджені дії та заходи стосовно певних ризиків визнаються недостатньо результативними, експертна комісія має зробити висновок стосовно неприйнятності таких ризиків. </a:t>
            </a:r>
          </a:p>
          <a:p>
            <a:pPr marL="0" indent="0" algn="just">
              <a:buNone/>
            </a:pPr>
            <a:r>
              <a:rPr lang="uk-UA" sz="2800" b="1" dirty="0"/>
              <a:t>Рішення</a:t>
            </a:r>
            <a:r>
              <a:rPr lang="uk-UA" sz="2800" dirty="0"/>
              <a:t> щодо додаткового перегляду небезпек, з якими пов’язані неприйнятні ризики приймає керівництво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53817" y="518984"/>
            <a:ext cx="63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9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47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1538</TotalTime>
  <Words>1992</Words>
  <Application>Microsoft Office PowerPoint</Application>
  <PresentationFormat>Широкий екран</PresentationFormat>
  <Paragraphs>175</Paragraphs>
  <Slides>41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41</vt:i4>
      </vt:variant>
    </vt:vector>
  </HeadingPairs>
  <TitlesOfParts>
    <vt:vector size="46" baseType="lpstr">
      <vt:lpstr>Arial</vt:lpstr>
      <vt:lpstr>Calibri</vt:lpstr>
      <vt:lpstr>Century Gothic</vt:lpstr>
      <vt:lpstr>Wingdings 3</vt:lpstr>
      <vt:lpstr>Зал засідань</vt:lpstr>
      <vt:lpstr>Управління ризиками в системі управління суб’єктів, що діють в сфері управління житловою нерухомістю ______________________________________________________________________________</vt:lpstr>
      <vt:lpstr>1. Ідентифікація небезпек та оцінка ризиків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2. Загальні підходи щодо мінімізації ризиків </vt:lpstr>
      <vt:lpstr>Презентація PowerPoint</vt:lpstr>
      <vt:lpstr>Презентація PowerPoint</vt:lpstr>
      <vt:lpstr>3. Взаємодія з інспекційними та контролюючими органами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 ______________________________________________________________________________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ВЧИМОСЯ СОЦІАЛЬНО ВІДПОВІДАЛЬНОМУ ПІДПРИЄМНИЦТВУ. ЧАСТИНА І</dc:title>
  <dc:creator>Serhii Korinnyi</dc:creator>
  <cp:lastModifiedBy>Serhii Korinnyi</cp:lastModifiedBy>
  <cp:revision>248</cp:revision>
  <cp:lastPrinted>2020-02-09T18:42:49Z</cp:lastPrinted>
  <dcterms:created xsi:type="dcterms:W3CDTF">2020-02-09T07:57:46Z</dcterms:created>
  <dcterms:modified xsi:type="dcterms:W3CDTF">2020-05-06T16:35:34Z</dcterms:modified>
</cp:coreProperties>
</file>