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60" r:id="rId3"/>
    <p:sldId id="257" r:id="rId4"/>
    <p:sldId id="258" r:id="rId5"/>
    <p:sldId id="259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9DC1C-C3F0-44B0-81C6-C4858B6A5682}" type="doc">
      <dgm:prSet loTypeId="urn:microsoft.com/office/officeart/2005/8/layout/pyramid2" loCatId="pyramid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2684795-F396-48B3-AF8A-AA6282888B28}">
      <dgm:prSet phldrT="[Текст]"/>
      <dgm:spPr/>
      <dgm:t>
        <a:bodyPr/>
        <a:lstStyle/>
        <a:p>
          <a:r>
            <a:rPr lang="uk-UA" dirty="0" smtClean="0"/>
            <a:t>Зміна клімату</a:t>
          </a:r>
          <a:endParaRPr lang="ru-RU" dirty="0"/>
        </a:p>
      </dgm:t>
    </dgm:pt>
    <dgm:pt modelId="{76479E04-94C0-4841-A6BB-D774E162BD91}" type="parTrans" cxnId="{CABF5F92-655B-4AC8-9361-087B52C233DD}">
      <dgm:prSet/>
      <dgm:spPr/>
      <dgm:t>
        <a:bodyPr/>
        <a:lstStyle/>
        <a:p>
          <a:endParaRPr lang="ru-RU"/>
        </a:p>
      </dgm:t>
    </dgm:pt>
    <dgm:pt modelId="{19B2D1F3-FD19-4626-AD7C-FF4D0E6AAD05}" type="sibTrans" cxnId="{CABF5F92-655B-4AC8-9361-087B52C233DD}">
      <dgm:prSet/>
      <dgm:spPr/>
      <dgm:t>
        <a:bodyPr/>
        <a:lstStyle/>
        <a:p>
          <a:endParaRPr lang="ru-RU"/>
        </a:p>
      </dgm:t>
    </dgm:pt>
    <dgm:pt modelId="{F281486B-E853-4881-9C55-3F9838630BD6}">
      <dgm:prSet phldrT="[Текст]"/>
      <dgm:spPr/>
      <dgm:t>
        <a:bodyPr/>
        <a:lstStyle/>
        <a:p>
          <a:r>
            <a:rPr lang="uk-UA" dirty="0" smtClean="0"/>
            <a:t>Фінансова криза</a:t>
          </a:r>
          <a:endParaRPr lang="ru-RU" dirty="0"/>
        </a:p>
      </dgm:t>
    </dgm:pt>
    <dgm:pt modelId="{C955DBB2-B091-4795-83D2-CEF6CD7B7765}" type="parTrans" cxnId="{453E3B86-8D00-4D42-ADA2-3DA8904BACC5}">
      <dgm:prSet/>
      <dgm:spPr/>
      <dgm:t>
        <a:bodyPr/>
        <a:lstStyle/>
        <a:p>
          <a:endParaRPr lang="ru-RU"/>
        </a:p>
      </dgm:t>
    </dgm:pt>
    <dgm:pt modelId="{462D96B0-8FF9-4E1F-BBDD-F797A72B2E9A}" type="sibTrans" cxnId="{453E3B86-8D00-4D42-ADA2-3DA8904BACC5}">
      <dgm:prSet/>
      <dgm:spPr/>
      <dgm:t>
        <a:bodyPr/>
        <a:lstStyle/>
        <a:p>
          <a:endParaRPr lang="ru-RU"/>
        </a:p>
      </dgm:t>
    </dgm:pt>
    <dgm:pt modelId="{DFB8C6A9-B0B9-47D3-BF01-C0CA9093D3D5}">
      <dgm:prSet phldrT="[Текст]"/>
      <dgm:spPr/>
      <dgm:t>
        <a:bodyPr/>
        <a:lstStyle/>
        <a:p>
          <a:r>
            <a:rPr lang="uk-UA" dirty="0" smtClean="0"/>
            <a:t>Продовольча криза</a:t>
          </a:r>
          <a:endParaRPr lang="ru-RU" dirty="0"/>
        </a:p>
      </dgm:t>
    </dgm:pt>
    <dgm:pt modelId="{ED03B6FD-EACB-4A78-9710-F30D089F9C4B}" type="parTrans" cxnId="{C1EF26F1-0B84-40CC-BC61-093C1D15DA5A}">
      <dgm:prSet/>
      <dgm:spPr/>
      <dgm:t>
        <a:bodyPr/>
        <a:lstStyle/>
        <a:p>
          <a:endParaRPr lang="ru-RU"/>
        </a:p>
      </dgm:t>
    </dgm:pt>
    <dgm:pt modelId="{F6147FB9-89BE-4C84-AF43-FA98BB81532F}" type="sibTrans" cxnId="{C1EF26F1-0B84-40CC-BC61-093C1D15DA5A}">
      <dgm:prSet/>
      <dgm:spPr/>
      <dgm:t>
        <a:bodyPr/>
        <a:lstStyle/>
        <a:p>
          <a:endParaRPr lang="ru-RU"/>
        </a:p>
      </dgm:t>
    </dgm:pt>
    <dgm:pt modelId="{77F485A3-42FB-4F11-83F6-E1DFC5B147F6}">
      <dgm:prSet phldrT="[Текст]"/>
      <dgm:spPr/>
      <dgm:t>
        <a:bodyPr/>
        <a:lstStyle/>
        <a:p>
          <a:r>
            <a:rPr lang="uk-UA" dirty="0" smtClean="0"/>
            <a:t>Паливна криза</a:t>
          </a:r>
          <a:endParaRPr lang="ru-RU" dirty="0"/>
        </a:p>
      </dgm:t>
    </dgm:pt>
    <dgm:pt modelId="{4204C213-E216-44B2-ACE8-6D20EE4E9E5B}" type="parTrans" cxnId="{4C839CA4-7BE7-4100-BBE8-C82BB54CE6B9}">
      <dgm:prSet/>
      <dgm:spPr/>
      <dgm:t>
        <a:bodyPr/>
        <a:lstStyle/>
        <a:p>
          <a:endParaRPr lang="ru-RU"/>
        </a:p>
      </dgm:t>
    </dgm:pt>
    <dgm:pt modelId="{D7DB7ADA-2266-420A-880F-0A9A98058676}" type="sibTrans" cxnId="{4C839CA4-7BE7-4100-BBE8-C82BB54CE6B9}">
      <dgm:prSet/>
      <dgm:spPr/>
      <dgm:t>
        <a:bodyPr/>
        <a:lstStyle/>
        <a:p>
          <a:endParaRPr lang="ru-RU"/>
        </a:p>
      </dgm:t>
    </dgm:pt>
    <dgm:pt modelId="{D63395D7-5E6B-4B85-A119-D83124BB3688}" type="pres">
      <dgm:prSet presAssocID="{3BF9DC1C-C3F0-44B0-81C6-C4858B6A568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7BB8D81-2638-44D0-A833-2692E65F4BF4}" type="pres">
      <dgm:prSet presAssocID="{3BF9DC1C-C3F0-44B0-81C6-C4858B6A5682}" presName="pyramid" presStyleLbl="node1" presStyleIdx="0" presStyleCnt="1" custLinFactNeighborX="18502" custLinFactNeighborY="10540"/>
      <dgm:spPr/>
    </dgm:pt>
    <dgm:pt modelId="{27C3BBFE-95F3-4033-A30D-F7F0984C9ADE}" type="pres">
      <dgm:prSet presAssocID="{3BF9DC1C-C3F0-44B0-81C6-C4858B6A5682}" presName="theList" presStyleCnt="0"/>
      <dgm:spPr/>
    </dgm:pt>
    <dgm:pt modelId="{0087CA6E-AFBC-497B-97B9-D4807DA97376}" type="pres">
      <dgm:prSet presAssocID="{92684795-F396-48B3-AF8A-AA6282888B28}" presName="aNode" presStyleLbl="fgAcc1" presStyleIdx="0" presStyleCnt="4" custLinFactNeighborX="188" custLinFactNeighborY="3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5310E-E428-4695-979C-83A459F2E071}" type="pres">
      <dgm:prSet presAssocID="{92684795-F396-48B3-AF8A-AA6282888B28}" presName="aSpace" presStyleCnt="0"/>
      <dgm:spPr/>
    </dgm:pt>
    <dgm:pt modelId="{6ED9018A-B327-425B-BC33-80F806004394}" type="pres">
      <dgm:prSet presAssocID="{F281486B-E853-4881-9C55-3F9838630BD6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948FA-0B22-4218-B3C3-3132CF2080BA}" type="pres">
      <dgm:prSet presAssocID="{F281486B-E853-4881-9C55-3F9838630BD6}" presName="aSpace" presStyleCnt="0"/>
      <dgm:spPr/>
    </dgm:pt>
    <dgm:pt modelId="{7D1EE0EB-11F3-4FFE-A3DA-246EEA27714E}" type="pres">
      <dgm:prSet presAssocID="{DFB8C6A9-B0B9-47D3-BF01-C0CA9093D3D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E57A7-29DA-4D46-97C0-46C43325FC7D}" type="pres">
      <dgm:prSet presAssocID="{DFB8C6A9-B0B9-47D3-BF01-C0CA9093D3D5}" presName="aSpace" presStyleCnt="0"/>
      <dgm:spPr/>
    </dgm:pt>
    <dgm:pt modelId="{3E7992CE-D0DD-4F2E-B2FE-864CB2D4BC7F}" type="pres">
      <dgm:prSet presAssocID="{77F485A3-42FB-4F11-83F6-E1DFC5B147F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543BD-1E02-4664-9AC6-03E4221EED3E}" type="pres">
      <dgm:prSet presAssocID="{77F485A3-42FB-4F11-83F6-E1DFC5B147F6}" presName="aSpace" presStyleCnt="0"/>
      <dgm:spPr/>
    </dgm:pt>
  </dgm:ptLst>
  <dgm:cxnLst>
    <dgm:cxn modelId="{8D890C6C-61B2-4786-97FF-3DF6FCE0F9F5}" type="presOf" srcId="{3BF9DC1C-C3F0-44B0-81C6-C4858B6A5682}" destId="{D63395D7-5E6B-4B85-A119-D83124BB3688}" srcOrd="0" destOrd="0" presId="urn:microsoft.com/office/officeart/2005/8/layout/pyramid2"/>
    <dgm:cxn modelId="{C1EF26F1-0B84-40CC-BC61-093C1D15DA5A}" srcId="{3BF9DC1C-C3F0-44B0-81C6-C4858B6A5682}" destId="{DFB8C6A9-B0B9-47D3-BF01-C0CA9093D3D5}" srcOrd="2" destOrd="0" parTransId="{ED03B6FD-EACB-4A78-9710-F30D089F9C4B}" sibTransId="{F6147FB9-89BE-4C84-AF43-FA98BB81532F}"/>
    <dgm:cxn modelId="{B5A07561-C889-4178-9BCC-2DABE2AE6FF3}" type="presOf" srcId="{77F485A3-42FB-4F11-83F6-E1DFC5B147F6}" destId="{3E7992CE-D0DD-4F2E-B2FE-864CB2D4BC7F}" srcOrd="0" destOrd="0" presId="urn:microsoft.com/office/officeart/2005/8/layout/pyramid2"/>
    <dgm:cxn modelId="{056AFFFC-E2BE-41A0-B107-98910415CCED}" type="presOf" srcId="{92684795-F396-48B3-AF8A-AA6282888B28}" destId="{0087CA6E-AFBC-497B-97B9-D4807DA97376}" srcOrd="0" destOrd="0" presId="urn:microsoft.com/office/officeart/2005/8/layout/pyramid2"/>
    <dgm:cxn modelId="{CABF5F92-655B-4AC8-9361-087B52C233DD}" srcId="{3BF9DC1C-C3F0-44B0-81C6-C4858B6A5682}" destId="{92684795-F396-48B3-AF8A-AA6282888B28}" srcOrd="0" destOrd="0" parTransId="{76479E04-94C0-4841-A6BB-D774E162BD91}" sibTransId="{19B2D1F3-FD19-4626-AD7C-FF4D0E6AAD05}"/>
    <dgm:cxn modelId="{5CE673DE-D48C-4522-AEAB-1E36C6001D53}" type="presOf" srcId="{F281486B-E853-4881-9C55-3F9838630BD6}" destId="{6ED9018A-B327-425B-BC33-80F806004394}" srcOrd="0" destOrd="0" presId="urn:microsoft.com/office/officeart/2005/8/layout/pyramid2"/>
    <dgm:cxn modelId="{E93BDD7B-5D79-472F-814E-FF2BBA9F510F}" type="presOf" srcId="{DFB8C6A9-B0B9-47D3-BF01-C0CA9093D3D5}" destId="{7D1EE0EB-11F3-4FFE-A3DA-246EEA27714E}" srcOrd="0" destOrd="0" presId="urn:microsoft.com/office/officeart/2005/8/layout/pyramid2"/>
    <dgm:cxn modelId="{453E3B86-8D00-4D42-ADA2-3DA8904BACC5}" srcId="{3BF9DC1C-C3F0-44B0-81C6-C4858B6A5682}" destId="{F281486B-E853-4881-9C55-3F9838630BD6}" srcOrd="1" destOrd="0" parTransId="{C955DBB2-B091-4795-83D2-CEF6CD7B7765}" sibTransId="{462D96B0-8FF9-4E1F-BBDD-F797A72B2E9A}"/>
    <dgm:cxn modelId="{4C839CA4-7BE7-4100-BBE8-C82BB54CE6B9}" srcId="{3BF9DC1C-C3F0-44B0-81C6-C4858B6A5682}" destId="{77F485A3-42FB-4F11-83F6-E1DFC5B147F6}" srcOrd="3" destOrd="0" parTransId="{4204C213-E216-44B2-ACE8-6D20EE4E9E5B}" sibTransId="{D7DB7ADA-2266-420A-880F-0A9A98058676}"/>
    <dgm:cxn modelId="{8AD5A7D3-7051-4A9C-AE56-029966EDF286}" type="presParOf" srcId="{D63395D7-5E6B-4B85-A119-D83124BB3688}" destId="{27BB8D81-2638-44D0-A833-2692E65F4BF4}" srcOrd="0" destOrd="0" presId="urn:microsoft.com/office/officeart/2005/8/layout/pyramid2"/>
    <dgm:cxn modelId="{A1DABB98-9024-48A8-8584-D69A07A81073}" type="presParOf" srcId="{D63395D7-5E6B-4B85-A119-D83124BB3688}" destId="{27C3BBFE-95F3-4033-A30D-F7F0984C9ADE}" srcOrd="1" destOrd="0" presId="urn:microsoft.com/office/officeart/2005/8/layout/pyramid2"/>
    <dgm:cxn modelId="{59E80088-3DF3-445B-BE03-F91F35DB4937}" type="presParOf" srcId="{27C3BBFE-95F3-4033-A30D-F7F0984C9ADE}" destId="{0087CA6E-AFBC-497B-97B9-D4807DA97376}" srcOrd="0" destOrd="0" presId="urn:microsoft.com/office/officeart/2005/8/layout/pyramid2"/>
    <dgm:cxn modelId="{F9BACB1D-BB28-465F-B416-43CE6702EFB4}" type="presParOf" srcId="{27C3BBFE-95F3-4033-A30D-F7F0984C9ADE}" destId="{7185310E-E428-4695-979C-83A459F2E071}" srcOrd="1" destOrd="0" presId="urn:microsoft.com/office/officeart/2005/8/layout/pyramid2"/>
    <dgm:cxn modelId="{E348E576-44D6-41E2-BC85-08E06B97537D}" type="presParOf" srcId="{27C3BBFE-95F3-4033-A30D-F7F0984C9ADE}" destId="{6ED9018A-B327-425B-BC33-80F806004394}" srcOrd="2" destOrd="0" presId="urn:microsoft.com/office/officeart/2005/8/layout/pyramid2"/>
    <dgm:cxn modelId="{786403F7-D77C-4243-ABA9-6B106B9A78FD}" type="presParOf" srcId="{27C3BBFE-95F3-4033-A30D-F7F0984C9ADE}" destId="{CF2948FA-0B22-4218-B3C3-3132CF2080BA}" srcOrd="3" destOrd="0" presId="urn:microsoft.com/office/officeart/2005/8/layout/pyramid2"/>
    <dgm:cxn modelId="{DFE7FA5B-85D0-4E52-8108-FFF09A814978}" type="presParOf" srcId="{27C3BBFE-95F3-4033-A30D-F7F0984C9ADE}" destId="{7D1EE0EB-11F3-4FFE-A3DA-246EEA27714E}" srcOrd="4" destOrd="0" presId="urn:microsoft.com/office/officeart/2005/8/layout/pyramid2"/>
    <dgm:cxn modelId="{C8AE4BCC-0004-4399-81E7-227D9310DF5A}" type="presParOf" srcId="{27C3BBFE-95F3-4033-A30D-F7F0984C9ADE}" destId="{326E57A7-29DA-4D46-97C0-46C43325FC7D}" srcOrd="5" destOrd="0" presId="urn:microsoft.com/office/officeart/2005/8/layout/pyramid2"/>
    <dgm:cxn modelId="{8EB7F54B-737D-44DC-95A5-A27BF11B60C0}" type="presParOf" srcId="{27C3BBFE-95F3-4033-A30D-F7F0984C9ADE}" destId="{3E7992CE-D0DD-4F2E-B2FE-864CB2D4BC7F}" srcOrd="6" destOrd="0" presId="urn:microsoft.com/office/officeart/2005/8/layout/pyramid2"/>
    <dgm:cxn modelId="{9136463C-57E3-4418-B1CD-30A16BDA510F}" type="presParOf" srcId="{27C3BBFE-95F3-4033-A30D-F7F0984C9ADE}" destId="{906543BD-1E02-4664-9AC6-03E4221EED3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B8D81-2638-44D0-A833-2692E65F4BF4}">
      <dsp:nvSpPr>
        <dsp:cNvPr id="0" name=""/>
        <dsp:cNvSpPr/>
      </dsp:nvSpPr>
      <dsp:spPr>
        <a:xfrm>
          <a:off x="1152132" y="0"/>
          <a:ext cx="3415928" cy="3415928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87CA6E-AFBC-497B-97B9-D4807DA97376}">
      <dsp:nvSpPr>
        <dsp:cNvPr id="0" name=""/>
        <dsp:cNvSpPr/>
      </dsp:nvSpPr>
      <dsp:spPr>
        <a:xfrm>
          <a:off x="2232255" y="365500"/>
          <a:ext cx="2220353" cy="60712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Зміна клімату</a:t>
          </a:r>
          <a:endParaRPr lang="ru-RU" sz="1700" kern="1200" dirty="0"/>
        </a:p>
      </dsp:txBody>
      <dsp:txXfrm>
        <a:off x="2261892" y="395137"/>
        <a:ext cx="2161079" cy="547853"/>
      </dsp:txXfrm>
    </dsp:sp>
    <dsp:sp modelId="{6ED9018A-B327-425B-BC33-80F806004394}">
      <dsp:nvSpPr>
        <dsp:cNvPr id="0" name=""/>
        <dsp:cNvSpPr/>
      </dsp:nvSpPr>
      <dsp:spPr>
        <a:xfrm>
          <a:off x="2228081" y="1024945"/>
          <a:ext cx="2220353" cy="60712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Фінансова криза</a:t>
          </a:r>
          <a:endParaRPr lang="ru-RU" sz="1700" kern="1200" dirty="0"/>
        </a:p>
      </dsp:txBody>
      <dsp:txXfrm>
        <a:off x="2257718" y="1054582"/>
        <a:ext cx="2161079" cy="547853"/>
      </dsp:txXfrm>
    </dsp:sp>
    <dsp:sp modelId="{7D1EE0EB-11F3-4FFE-A3DA-246EEA27714E}">
      <dsp:nvSpPr>
        <dsp:cNvPr id="0" name=""/>
        <dsp:cNvSpPr/>
      </dsp:nvSpPr>
      <dsp:spPr>
        <a:xfrm>
          <a:off x="2228081" y="1707964"/>
          <a:ext cx="2220353" cy="60712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Продовольча криза</a:t>
          </a:r>
          <a:endParaRPr lang="ru-RU" sz="1700" kern="1200" dirty="0"/>
        </a:p>
      </dsp:txBody>
      <dsp:txXfrm>
        <a:off x="2257718" y="1737601"/>
        <a:ext cx="2161079" cy="547853"/>
      </dsp:txXfrm>
    </dsp:sp>
    <dsp:sp modelId="{3E7992CE-D0DD-4F2E-B2FE-864CB2D4BC7F}">
      <dsp:nvSpPr>
        <dsp:cNvPr id="0" name=""/>
        <dsp:cNvSpPr/>
      </dsp:nvSpPr>
      <dsp:spPr>
        <a:xfrm>
          <a:off x="2228081" y="2390982"/>
          <a:ext cx="2220353" cy="60712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Паливна криза</a:t>
          </a:r>
          <a:endParaRPr lang="ru-RU" sz="1700" kern="1200" dirty="0"/>
        </a:p>
      </dsp:txBody>
      <dsp:txXfrm>
        <a:off x="2257718" y="2420619"/>
        <a:ext cx="2161079" cy="547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A0DE-BCC6-408C-94E3-A3293810CC21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2746B-F8E5-4478-B4B1-EEA092E37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65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3921-A9D2-4D1F-B473-ED279FBFE3C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6E73-C430-477E-A8CC-1A6CD6A5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3921-A9D2-4D1F-B473-ED279FBFE3C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6E73-C430-477E-A8CC-1A6CD6A5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3921-A9D2-4D1F-B473-ED279FBFE3C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6E73-C430-477E-A8CC-1A6CD6A5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3921-A9D2-4D1F-B473-ED279FBFE3C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6E73-C430-477E-A8CC-1A6CD6A5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3921-A9D2-4D1F-B473-ED279FBFE3C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6E73-C430-477E-A8CC-1A6CD6A5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3921-A9D2-4D1F-B473-ED279FBFE3C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6E73-C430-477E-A8CC-1A6CD6A5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3921-A9D2-4D1F-B473-ED279FBFE3C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6E73-C430-477E-A8CC-1A6CD6A5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3921-A9D2-4D1F-B473-ED279FBFE3C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6E73-C430-477E-A8CC-1A6CD6A5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3921-A9D2-4D1F-B473-ED279FBFE3C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6E73-C430-477E-A8CC-1A6CD6A5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3921-A9D2-4D1F-B473-ED279FBFE3C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6E73-C430-477E-A8CC-1A6CD6A5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3921-A9D2-4D1F-B473-ED279FBFE3C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6E73-C430-477E-A8CC-1A6CD6A59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153921-A9D2-4D1F-B473-ED279FBFE3C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356E73-C430-477E-A8CC-1A6CD6A59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4923" y="2086922"/>
            <a:ext cx="543623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353713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Дисципліна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05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350" y="16737"/>
            <a:ext cx="856895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зеленої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березень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2009 р.,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саміту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G20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Лондоні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(заходи 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доповідь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зелену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економіку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нового глобального зеленого курсу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шлях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розвитку,здатний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світову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економічну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фінансову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стійкості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декларації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ЮНЕП і ООН,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стратегічні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Конференцій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Самітів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Світовий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саміт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ООН,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Всесвітній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економічний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форум, РІО +20 ...)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Розроблено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тисячоліття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Затверджена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2020 р.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Прийнята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2020 р.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1542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Допрацьовується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чистих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виробництв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2020 р.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2020».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" y="2420888"/>
            <a:ext cx="7848600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232478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5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підтримує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виграє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переходу на модель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зеленої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• Громадські організації</a:t>
            </a: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• Науковці</a:t>
            </a: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• Громадяни</a:t>
            </a: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• Уряди</a:t>
            </a: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• Бізнес(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нноваційні технології,корпоративна культура)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652318"/>
            <a:ext cx="4536504" cy="297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35675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Регуляторна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база.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Закони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Нормативні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Директиви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збори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Податкові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гальма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субсидії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Добровільні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заходи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управлінні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природокористуванням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Інформування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Консультації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впровадженні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зеленого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ринках)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922808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47967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Екологічна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Екологічну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як</a:t>
            </a:r>
          </a:p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організаційну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та регулятивно-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контрольну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спрямовану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охорону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невиснажливе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та</a:t>
            </a:r>
          </a:p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оздоровлення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природокористування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342055"/>
            <a:ext cx="3312368" cy="248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32168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93" y="404663"/>
            <a:ext cx="84249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Метоа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табілізація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природного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шляхом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соціальноекономічного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гарантування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екологічно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безпечного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природного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40224"/>
            <a:ext cx="532859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97446" y="3349144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засади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стратегію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 2020 року, 2011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7951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17" y="404663"/>
            <a:ext cx="82809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ООН(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приваблива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екологічна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Назустріч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зеленій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на шляху до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викорінення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бідності»Узагальнююча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доповідь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владних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структур.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ООН 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(2011р.)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Глобальний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курс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ООН 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Ініціатива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з“зеленої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”(2009р.)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573016"/>
            <a:ext cx="306896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710" y="4077072"/>
            <a:ext cx="3765767" cy="235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171657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2722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04124391"/>
              </p:ext>
            </p:extLst>
          </p:nvPr>
        </p:nvGraphicFramePr>
        <p:xfrm>
          <a:off x="4067944" y="3040951"/>
          <a:ext cx="4968552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27856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Глобальний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імпульс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для переходу до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зеленої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22586"/>
            <a:ext cx="489654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900" i="1" dirty="0" err="1" smtClean="0"/>
              <a:t>Україна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належить</a:t>
            </a:r>
            <a:r>
              <a:rPr lang="ru-RU" sz="1900" i="1" dirty="0" smtClean="0"/>
              <a:t> до </a:t>
            </a:r>
            <a:r>
              <a:rPr lang="ru-RU" sz="1900" i="1" dirty="0" err="1" smtClean="0"/>
              <a:t>найзабрудненіших</a:t>
            </a:r>
            <a:r>
              <a:rPr lang="ru-RU" sz="1900" i="1" dirty="0"/>
              <a:t> </a:t>
            </a:r>
            <a:r>
              <a:rPr lang="ru-RU" sz="1900" i="1" dirty="0" smtClean="0"/>
              <a:t>та </a:t>
            </a:r>
            <a:r>
              <a:rPr lang="ru-RU" sz="1900" i="1" dirty="0" err="1" smtClean="0"/>
              <a:t>екологічно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проблемних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країн</a:t>
            </a:r>
            <a:r>
              <a:rPr lang="ru-RU" sz="1900" i="1" dirty="0" smtClean="0"/>
              <a:t> –</a:t>
            </a:r>
            <a:r>
              <a:rPr lang="ru-RU" sz="1900" i="1" dirty="0" err="1" smtClean="0"/>
              <a:t>рівень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навантаження</a:t>
            </a:r>
            <a:r>
              <a:rPr lang="ru-RU" sz="1900" i="1" dirty="0" smtClean="0"/>
              <a:t> на </a:t>
            </a:r>
            <a:r>
              <a:rPr lang="ru-RU" sz="1900" i="1" dirty="0" err="1" smtClean="0"/>
              <a:t>природне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середовище</a:t>
            </a:r>
            <a:r>
              <a:rPr lang="ru-RU" sz="1900" i="1" dirty="0" smtClean="0"/>
              <a:t> в 4-5 </a:t>
            </a:r>
            <a:r>
              <a:rPr lang="ru-RU" sz="1900" i="1" dirty="0" err="1" smtClean="0"/>
              <a:t>разів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перевищує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аналогічні</a:t>
            </a:r>
            <a:r>
              <a:rPr lang="ru-RU" sz="1900" i="1" dirty="0"/>
              <a:t> </a:t>
            </a:r>
            <a:r>
              <a:rPr lang="ru-RU" sz="1900" i="1" dirty="0" err="1" smtClean="0"/>
              <a:t>показники</a:t>
            </a:r>
            <a:r>
              <a:rPr lang="ru-RU" sz="1900" i="1" dirty="0" smtClean="0"/>
              <a:t> в </a:t>
            </a:r>
            <a:r>
              <a:rPr lang="ru-RU" sz="1900" i="1" dirty="0" err="1" smtClean="0"/>
              <a:t>інших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країнах</a:t>
            </a:r>
            <a:r>
              <a:rPr lang="ru-RU" sz="1900" i="1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900" i="1" dirty="0" smtClean="0"/>
              <a:t>За </a:t>
            </a:r>
            <a:r>
              <a:rPr lang="ru-RU" sz="1900" i="1" dirty="0" err="1" smtClean="0"/>
              <a:t>ступенем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забруднення</a:t>
            </a:r>
            <a:r>
              <a:rPr lang="ru-RU" sz="1900" i="1" dirty="0" smtClean="0"/>
              <a:t> та </a:t>
            </a:r>
            <a:r>
              <a:rPr lang="ru-RU" sz="1900" i="1" dirty="0" err="1" smtClean="0"/>
              <a:t>деградації</a:t>
            </a:r>
            <a:r>
              <a:rPr lang="ru-RU" sz="1900" i="1" dirty="0"/>
              <a:t> </a:t>
            </a:r>
            <a:r>
              <a:rPr lang="ru-RU" sz="1900" i="1" dirty="0" err="1" smtClean="0"/>
              <a:t>довкілля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Україна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посідає</a:t>
            </a:r>
            <a:r>
              <a:rPr lang="ru-RU" sz="1900" i="1" dirty="0" smtClean="0"/>
              <a:t> одна </a:t>
            </a:r>
            <a:r>
              <a:rPr lang="ru-RU" sz="1900" i="1" dirty="0" err="1" smtClean="0"/>
              <a:t>із</a:t>
            </a:r>
            <a:r>
              <a:rPr lang="ru-RU" sz="1900" i="1" dirty="0" smtClean="0"/>
              <a:t> перших </a:t>
            </a:r>
            <a:r>
              <a:rPr lang="ru-RU" sz="1900" i="1" dirty="0" err="1" smtClean="0"/>
              <a:t>місць</a:t>
            </a:r>
            <a:r>
              <a:rPr lang="ru-RU" sz="1900" i="1" dirty="0" smtClean="0"/>
              <a:t> у </a:t>
            </a:r>
            <a:r>
              <a:rPr lang="ru-RU" sz="1900" i="1" dirty="0" err="1" smtClean="0"/>
              <a:t>пострадянському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суспільстві</a:t>
            </a:r>
            <a:r>
              <a:rPr lang="ru-RU" sz="1900" i="1" dirty="0" smtClean="0"/>
              <a:t> при </a:t>
            </a:r>
            <a:r>
              <a:rPr lang="ru-RU" sz="1900" i="1" dirty="0" err="1" smtClean="0"/>
              <a:t>питомій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вазі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території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держави</a:t>
            </a:r>
            <a:r>
              <a:rPr lang="ru-RU" sz="1900" i="1" dirty="0" smtClean="0"/>
              <a:t> – 2,7%, </a:t>
            </a:r>
            <a:r>
              <a:rPr lang="ru-RU" sz="1900" i="1" dirty="0" err="1" smtClean="0"/>
              <a:t>викиди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шкідливих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речовин</a:t>
            </a:r>
            <a:r>
              <a:rPr lang="ru-RU" sz="1900" i="1" dirty="0" smtClean="0"/>
              <a:t> до </a:t>
            </a:r>
            <a:r>
              <a:rPr lang="ru-RU" sz="1900" i="1" dirty="0" err="1" smtClean="0"/>
              <a:t>атмосфери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досягають</a:t>
            </a:r>
            <a:r>
              <a:rPr lang="ru-RU" sz="1900" i="1" dirty="0" smtClean="0"/>
              <a:t> – 18%, </a:t>
            </a:r>
            <a:r>
              <a:rPr lang="ru-RU" sz="1900" i="1" dirty="0" err="1" smtClean="0"/>
              <a:t>скидання</a:t>
            </a:r>
            <a:r>
              <a:rPr lang="ru-RU" sz="1900" i="1" dirty="0"/>
              <a:t> </a:t>
            </a:r>
            <a:r>
              <a:rPr lang="ru-RU" sz="1900" i="1" dirty="0" err="1" smtClean="0"/>
              <a:t>стічних</a:t>
            </a:r>
            <a:r>
              <a:rPr lang="ru-RU" sz="1900" i="1" dirty="0" smtClean="0"/>
              <a:t> вод у </a:t>
            </a:r>
            <a:r>
              <a:rPr lang="ru-RU" sz="1900" i="1" dirty="0" err="1" smtClean="0"/>
              <a:t>поверхневі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водойми</a:t>
            </a:r>
            <a:r>
              <a:rPr lang="ru-RU" sz="1900" i="1" dirty="0" smtClean="0"/>
              <a:t> – 12%,щорічне </a:t>
            </a:r>
            <a:r>
              <a:rPr lang="ru-RU" sz="1900" i="1" dirty="0" err="1" smtClean="0"/>
              <a:t>складування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відходів</a:t>
            </a:r>
            <a:r>
              <a:rPr lang="ru-RU" sz="1900" i="1" dirty="0" smtClean="0"/>
              <a:t> – 19% у недалекому </a:t>
            </a:r>
            <a:r>
              <a:rPr lang="ru-RU" sz="1900" i="1" dirty="0" err="1" smtClean="0"/>
              <a:t>минулому</a:t>
            </a:r>
            <a:r>
              <a:rPr lang="ru-RU" sz="1900" i="1" dirty="0"/>
              <a:t> </a:t>
            </a:r>
            <a:r>
              <a:rPr lang="ru-RU" sz="1900" i="1" dirty="0" err="1" smtClean="0"/>
              <a:t>загальносоюзних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показників</a:t>
            </a:r>
            <a:r>
              <a:rPr lang="ru-RU" sz="1900" i="1" dirty="0" smtClean="0"/>
              <a:t>.</a:t>
            </a:r>
            <a:endParaRPr lang="ru-RU" sz="1900" i="1" dirty="0"/>
          </a:p>
        </p:txBody>
      </p:sp>
    </p:spTree>
    <p:extLst>
      <p:ext uri="{BB962C8B-B14F-4D97-AF65-F5344CB8AC3E}">
        <p14:creationId xmlns:p14="http://schemas.microsoft.com/office/powerpoint/2010/main" xmlns="" val="34574353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978" y="188640"/>
            <a:ext cx="82089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Фінансово-економічна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криза стала для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розвинутих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каталізатором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новітніх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у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першу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розглядаються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як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передумова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енергетичної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інфраструктури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деградації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косистем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Стратегічними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документами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розвинутих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так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само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передбачено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Виклики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обмеженість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викопного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примушують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зусиль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докладати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575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7856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Європа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Європейським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стратегічним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планом 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передбачено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європейському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 2020 року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передбачено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первинної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20%,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20%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частки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відновлюваних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енергетичному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балансі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ЄС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20%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789040"/>
            <a:ext cx="6984776" cy="2716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5351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72" y="0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Глобального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звіту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конкурентоспроможність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Всесвітнього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форуму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Давосі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 2010-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2011роках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займала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оснащеності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технологіями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83 </a:t>
            </a: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139 </a:t>
            </a: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обстежених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100.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Причина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недооцінка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важливості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стратегічного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підпорядкованого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цілям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підйому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ланцюгу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810" y="3717032"/>
            <a:ext cx="5672380" cy="2998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484539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269" y="18864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глобальної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957" y="941460"/>
            <a:ext cx="4099329" cy="256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1187" y="1245711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коричневої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ЗЕЛЕНУ ЕКОНОМІКУ, яка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 не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руйнує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самого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4716" y="3380125"/>
            <a:ext cx="48703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Зелена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стійкого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економічній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науці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сформувався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два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десятиліття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в межах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Зелена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стійкого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економічній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науці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сформувався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два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десятиліття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в межах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залежним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компонентом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природного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вона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і 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833007"/>
            <a:ext cx="3810532" cy="257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1812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зеленої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Будівництво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Промисловість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Енергопостачання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Будівництво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Промисловість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Енергопостачання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Рибальство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Лісове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7. Туризм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8. Транспорт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відходами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10.Управління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водними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ресурсами.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2867" y="2420888"/>
            <a:ext cx="3944022" cy="260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96920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17" y="116632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зелена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Зелена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низькими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викидами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газів,ефективним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врахуванням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Зелена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ширшого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енергоефективних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методів«чистого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відновлювальних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789040"/>
            <a:ext cx="4379587" cy="2737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3434" y="3919322"/>
            <a:ext cx="2476678" cy="2476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880919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принципами «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зеленої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кономіки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» є: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Рівність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справедливість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рамках одного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поколіннями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принципам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обережності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відношенню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наслідків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навколишнє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природного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капіталу,наприклад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інтерналізації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екологічних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,«зеленого»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циклу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стійке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макроекономічним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цілям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5260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</TotalTime>
  <Words>915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BD</dc:creator>
  <cp:lastModifiedBy>admin</cp:lastModifiedBy>
  <cp:revision>12</cp:revision>
  <dcterms:created xsi:type="dcterms:W3CDTF">2020-03-16T12:03:26Z</dcterms:created>
  <dcterms:modified xsi:type="dcterms:W3CDTF">2020-09-07T11:24:05Z</dcterms:modified>
</cp:coreProperties>
</file>