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7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Класична та неокласична теорія фірми.</a:t>
            </a:r>
            <a:br>
              <a:rPr lang="uk-UA" sz="3200" dirty="0" smtClean="0"/>
            </a:br>
            <a:r>
              <a:rPr lang="uk-UA" sz="3200" dirty="0" smtClean="0"/>
              <a:t>2. Інституціональна теорія фірми.</a:t>
            </a:r>
            <a:br>
              <a:rPr lang="uk-UA" sz="3200" dirty="0" smtClean="0"/>
            </a:br>
            <a:r>
              <a:rPr lang="uk-UA" sz="3200" dirty="0" smtClean="0"/>
              <a:t>3. Стратегічні концепції фірми.</a:t>
            </a:r>
            <a:br>
              <a:rPr lang="uk-UA" sz="3200" dirty="0" smtClean="0"/>
            </a:br>
            <a:r>
              <a:rPr lang="uk-UA" sz="3200" dirty="0" smtClean="0"/>
              <a:t>4. Стохастичні фактори впливу на структуру ринку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5. </a:t>
            </a:r>
            <a:r>
              <a:rPr lang="uk-UA" b="1" dirty="0" smtClean="0"/>
              <a:t>Фактори, що визначають структуру ринків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100" dirty="0" smtClean="0"/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just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ru-RU" sz="2100" b="1" dirty="0"/>
              <a:t>Рис. 1. </a:t>
            </a:r>
            <a:r>
              <a:rPr lang="uk-UA" sz="2100" b="1" dirty="0" smtClean="0"/>
              <a:t>Теоретичні</a:t>
            </a:r>
            <a:r>
              <a:rPr lang="ru-RU" sz="2100" b="1" dirty="0" smtClean="0"/>
              <a:t> </a:t>
            </a:r>
            <a:r>
              <a:rPr lang="uk-UA" sz="2100" b="1" dirty="0" smtClean="0"/>
              <a:t>підходи</a:t>
            </a:r>
            <a:r>
              <a:rPr lang="ru-RU" sz="2100" b="1" dirty="0" smtClean="0"/>
              <a:t> </a:t>
            </a:r>
            <a:r>
              <a:rPr lang="ru-RU" sz="2100" b="1" dirty="0"/>
              <a:t>до </a:t>
            </a:r>
            <a:r>
              <a:rPr lang="uk-UA" sz="2100" b="1" dirty="0" smtClean="0"/>
              <a:t>визначення</a:t>
            </a:r>
            <a:r>
              <a:rPr lang="ru-RU" sz="2100" b="1" dirty="0" smtClean="0"/>
              <a:t> </a:t>
            </a:r>
            <a:r>
              <a:rPr lang="uk-UA" sz="2100" b="1" dirty="0" smtClean="0"/>
              <a:t>розміру</a:t>
            </a:r>
            <a:r>
              <a:rPr lang="ru-RU" sz="2100" b="1" dirty="0" smtClean="0"/>
              <a:t> </a:t>
            </a:r>
            <a:r>
              <a:rPr lang="uk-UA" sz="2100" b="1" dirty="0" smtClean="0"/>
              <a:t>фірм</a:t>
            </a:r>
            <a:endParaRPr lang="uk-UA" sz="2100" b="1" dirty="0" smtClean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470410"/>
            <a:ext cx="39814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Згідно з детермінантним підходом </a:t>
            </a:r>
            <a:r>
              <a:rPr lang="uk-UA" sz="2100" dirty="0"/>
              <a:t>у кожний момент часу повинен існувати певний рівноважний рівень концентрації на ринку, що визначається умовами попиту та пропозиції, а також поведінкою фірм на ньому. Саме в напрямі досягнення цього рівноважного стану відбувається саморегулювання ринку.</a:t>
            </a:r>
          </a:p>
          <a:p>
            <a:pPr marL="0" indent="0" algn="ctr">
              <a:buNone/>
            </a:pPr>
            <a:r>
              <a:rPr lang="uk-UA" sz="2100" b="1" dirty="0"/>
              <a:t>Класична та неокласична (технологічна) концепція фірми передбачає, що фірма:</a:t>
            </a:r>
          </a:p>
          <a:p>
            <a:pPr marL="0" indent="0" algn="just">
              <a:buNone/>
            </a:pPr>
            <a:r>
              <a:rPr lang="uk-UA" sz="2100" dirty="0"/>
              <a:t>- є чорною скринькою;</a:t>
            </a:r>
          </a:p>
          <a:p>
            <a:pPr marL="0" indent="0" algn="just">
              <a:buNone/>
            </a:pPr>
            <a:r>
              <a:rPr lang="uk-UA" sz="2100" dirty="0"/>
              <a:t>- пасивна щодо зовнішніх сил;</a:t>
            </a:r>
          </a:p>
          <a:p>
            <a:pPr marL="0" indent="0" algn="just">
              <a:buNone/>
            </a:pPr>
            <a:r>
              <a:rPr lang="uk-UA" sz="2100" dirty="0"/>
              <a:t>- є технологічною одиницею;</a:t>
            </a:r>
          </a:p>
          <a:p>
            <a:pPr marL="0" indent="0" algn="just">
              <a:buNone/>
            </a:pPr>
            <a:r>
              <a:rPr lang="uk-UA" sz="2100" dirty="0"/>
              <a:t>- намагається оптимізувати витрати для даного випуску;</a:t>
            </a:r>
          </a:p>
          <a:p>
            <a:pPr marL="0" indent="0" algn="just">
              <a:buNone/>
            </a:pPr>
            <a:r>
              <a:rPr lang="uk-UA" sz="2100" dirty="0"/>
              <a:t>- діє в умовах заданості умов функціонування.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Технологічна концепція фірми передбачає, </a:t>
            </a:r>
            <a:r>
              <a:rPr lang="uk-UA" sz="1600" dirty="0"/>
              <a:t>що фірма прагне оптимізувати витрати виробництва. Розмір фірми, відповідно, залежить від технологічних меж, до яких належать горизонтальні та вертикальні межі</a:t>
            </a:r>
            <a:r>
              <a:rPr lang="uk-UA" sz="1600" dirty="0" smtClean="0"/>
              <a:t>.</a:t>
            </a:r>
          </a:p>
          <a:p>
            <a:pPr marL="0" indent="0" algn="ctr">
              <a:buNone/>
            </a:pPr>
            <a:r>
              <a:rPr lang="uk-UA" sz="1600" dirty="0"/>
              <a:t>Межі фірми поділяються на горизонтальні та вертикальні. </a:t>
            </a:r>
            <a:r>
              <a:rPr lang="uk-UA" sz="1600" b="1" dirty="0" smtClean="0"/>
              <a:t>Горизонтальні </a:t>
            </a:r>
            <a:r>
              <a:rPr lang="uk-UA" sz="1600" b="1" dirty="0"/>
              <a:t>межі </a:t>
            </a:r>
            <a:r>
              <a:rPr lang="uk-UA" sz="1600" dirty="0"/>
              <a:t>безпосередньої залежать від обсягу продукції, що виробляє фірма, та її різноманітності, </a:t>
            </a:r>
            <a:r>
              <a:rPr lang="uk-UA" sz="1600" b="1" dirty="0"/>
              <a:t>вертикальні</a:t>
            </a:r>
            <a:r>
              <a:rPr lang="uk-UA" sz="1600" dirty="0"/>
              <a:t> ж визначає кількість етапів обробки продукції фірмою (рис. 2</a:t>
            </a:r>
            <a:r>
              <a:rPr lang="uk-UA" sz="1600" dirty="0" smtClean="0"/>
              <a:t>).</a:t>
            </a:r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1600" dirty="0" smtClean="0"/>
          </a:p>
          <a:p>
            <a:pPr marL="0" indent="0" algn="ctr">
              <a:buNone/>
            </a:pPr>
            <a:endParaRPr lang="uk-UA" sz="1600" dirty="0"/>
          </a:p>
          <a:p>
            <a:pPr marL="0" indent="0" algn="ctr">
              <a:buNone/>
            </a:pPr>
            <a:r>
              <a:rPr lang="ru-RU" sz="1600" b="1" dirty="0"/>
              <a:t>Рис. 2. </a:t>
            </a:r>
            <a:r>
              <a:rPr lang="uk-UA" sz="1600" b="1" dirty="0" smtClean="0"/>
              <a:t>Вертикальні та горизонтальні межі фірм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72816"/>
            <a:ext cx="38862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Фірми поділяються на </a:t>
            </a:r>
            <a:r>
              <a:rPr lang="uk-UA" sz="2100" b="1" dirty="0" err="1"/>
              <a:t>одно-</a:t>
            </a:r>
            <a:r>
              <a:rPr lang="uk-UA" sz="2100" b="1" dirty="0"/>
              <a:t> та </a:t>
            </a:r>
            <a:r>
              <a:rPr lang="uk-UA" sz="2100" b="1" dirty="0" err="1"/>
              <a:t>багатопродуктові</a:t>
            </a:r>
            <a:r>
              <a:rPr lang="uk-UA" sz="2100" b="1" dirty="0"/>
              <a:t> </a:t>
            </a:r>
            <a:r>
              <a:rPr lang="uk-UA" sz="2100" dirty="0"/>
              <a:t>залежно від кількості різних товарів, що виробляються в межах однієї фірми</a:t>
            </a:r>
            <a:r>
              <a:rPr lang="uk-UA" sz="2100" b="1" dirty="0"/>
              <a:t>, а також на </a:t>
            </a:r>
            <a:r>
              <a:rPr lang="uk-UA" sz="2100" b="1" dirty="0" err="1"/>
              <a:t>одно-</a:t>
            </a:r>
            <a:r>
              <a:rPr lang="uk-UA" sz="2100" b="1" dirty="0"/>
              <a:t> та </a:t>
            </a:r>
            <a:r>
              <a:rPr lang="uk-UA" sz="2100" b="1" dirty="0" err="1"/>
              <a:t>багатозаводські</a:t>
            </a:r>
            <a:r>
              <a:rPr lang="uk-UA" sz="2100" b="1" dirty="0"/>
              <a:t> – </a:t>
            </a:r>
            <a:r>
              <a:rPr lang="uk-UA" sz="2100" dirty="0"/>
              <a:t>залежно від кількості виробничих одиниць із відносно замкненими циклами, тобто заводів.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Великий </a:t>
            </a:r>
            <a:r>
              <a:rPr lang="uk-UA" sz="2100" b="1" dirty="0"/>
              <a:t>розмір фірми, високий рівень концентрації на галузевих ринках, згідно з технологічною концепцією, пов'язаний з ефектом масштабу виробництва, який можна аналізувати з трьох боків:</a:t>
            </a:r>
          </a:p>
          <a:p>
            <a:pPr marL="0" indent="0" algn="just">
              <a:buNone/>
            </a:pPr>
            <a:r>
              <a:rPr lang="uk-UA" sz="2100" dirty="0"/>
              <a:t>- ефект масштабу від випуску одного продукту, що пов'язаний із більшим обсягом виробництва і реалізації одного продукту;</a:t>
            </a:r>
          </a:p>
          <a:p>
            <a:pPr marL="0" indent="0" algn="just">
              <a:buNone/>
            </a:pPr>
            <a:r>
              <a:rPr lang="uk-UA" sz="2100" dirty="0"/>
              <a:t>- ефект масштабу від випуску продукції одного заводу, тобто економія від сумарного обсягу виробництва на одному заводі або заводському комплексі;</a:t>
            </a:r>
          </a:p>
          <a:p>
            <a:pPr marL="0" indent="0" algn="just">
              <a:buNone/>
            </a:pPr>
            <a:r>
              <a:rPr lang="uk-UA" sz="2100" dirty="0"/>
              <a:t>- ефект масштабу від випуску продукції на кількох заводах.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Інституціональна (контрактна) теорія фірми визначає,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що вона є складною ієрархічною структурою, пасивною щодо зовнішніх сил; поєднанням контрактів власників ресурсів вона оптимізує витрати щодо здійснення ринкових операцій та обирає спосіб укладення контракту.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межах цієї теорії фірма розглядається з позицій теорій </a:t>
            </a:r>
            <a:r>
              <a:rPr lang="uk-UA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трансакційних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витрат, агентських відносин, прав власності. В інституційній теорії фірма –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це сукупність відносин між робітниками, управлінцями та власниками, які закріплюються формальними угодами – контрактами. </a:t>
            </a: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Фірма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, як сукупність внутрішніх і зовнішніх контрактів, має два типи витрат на забезпечення їх виконання: </a:t>
            </a:r>
            <a:r>
              <a:rPr lang="uk-UA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трансакційні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та витрати контролю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Трансакційні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–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це витрати на забезпечення виконання зовнішніх контрактів, здійснення ділових операцій, включаючи грошову оцінку часу на пошук ділового партнера, укладення контракту, забезпечення його виконання.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Витрати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контролю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пов'язані з моніторингом внутрішніх контрактів, втратами внаслідок неналежного виконання контрактів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Фірма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буде розширюватися доти, поки витрати на організацію однієї додаткової трансакції всередині неї не зрівняються з витратами на здійснення тієї ж трансакції через обмін на відкритому ринку, або витратами на організацію її через іншу фірму.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Стратегічна теорія фірми визначає, що вона </a:t>
            </a:r>
            <a:r>
              <a:rPr lang="uk-UA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є </a:t>
            </a:r>
            <a:r>
              <a:rPr lang="uk-UA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складною ієрархічною структурою, яка активно впливає на зовнішнє середовище, має цілеспрямовану поведінку, оптимізує умови для власного розвитку та забезпечує умови зростання.</a:t>
            </a: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Рис. 3. </a:t>
            </a:r>
            <a:r>
              <a:rPr lang="uk-UA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Стратегічна концепція фірми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межах цієї концепції для аналізу підприємства використовують </a:t>
            </a:r>
            <a:r>
              <a:rPr lang="uk-UA" sz="18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SWОТ-аналіз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uk-UA" sz="18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9243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1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100" b="1" dirty="0"/>
              <a:t>Альтернативою детерміністському підходу </a:t>
            </a:r>
            <a:r>
              <a:rPr lang="uk-UA" sz="2100" dirty="0"/>
              <a:t>щодо розміру фірм і причин концентрації ринку став </a:t>
            </a:r>
            <a:r>
              <a:rPr lang="uk-UA" sz="2100" b="1" dirty="0"/>
              <a:t>стохастичній аналіз </a:t>
            </a:r>
            <a:r>
              <a:rPr lang="uk-UA" sz="2100" dirty="0"/>
              <a:t>причин відмінностей фірм між собою. </a:t>
            </a:r>
          </a:p>
          <a:p>
            <a:pPr marL="0" indent="0" algn="ctr">
              <a:buNone/>
            </a:pPr>
            <a:r>
              <a:rPr lang="uk-UA" sz="2100" b="1" dirty="0"/>
              <a:t>Головна ідея стохастичного підходу </a:t>
            </a:r>
            <a:r>
              <a:rPr lang="uk-UA" sz="2100" dirty="0"/>
              <a:t>полягає в тому, що на практиці зміна рівня концентрації відображає ефект множини випадкових факторів, які визначають прийняття рішень і темпи зростання на рівні окремих фірм.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Успішна </a:t>
            </a:r>
            <a:r>
              <a:rPr lang="uk-UA" sz="2100" b="1" dirty="0"/>
              <a:t>діяльність базується на:</a:t>
            </a:r>
          </a:p>
          <a:p>
            <a:pPr marL="0" indent="0" algn="just">
              <a:buNone/>
            </a:pPr>
            <a:r>
              <a:rPr lang="uk-UA" sz="2100" dirty="0"/>
              <a:t>- ефективній діяльності менеджерів, при прийнятті рішень у галузі НДДКР нових продуктів;</a:t>
            </a:r>
          </a:p>
          <a:p>
            <a:pPr marL="0" indent="0" algn="just">
              <a:buNone/>
            </a:pPr>
            <a:r>
              <a:rPr lang="uk-UA" sz="2100" dirty="0"/>
              <a:t>- позитивному вирішенні судових справ, що стосуються ключових патентів;</a:t>
            </a:r>
          </a:p>
          <a:p>
            <a:pPr marL="0" indent="0" algn="just">
              <a:buNone/>
            </a:pPr>
            <a:r>
              <a:rPr lang="uk-UA" sz="2100" dirty="0"/>
              <a:t>- вірному виборі тем рекламних кампаній тощо.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Стохастичний </a:t>
            </a:r>
            <a:r>
              <a:rPr lang="uk-UA" sz="2100" b="1" dirty="0"/>
              <a:t>аналіз засвідчує, </a:t>
            </a:r>
            <a:r>
              <a:rPr lang="uk-UA" sz="2100" dirty="0"/>
              <a:t>якщо фірми незалежно від розмірів мають однакові можливості пропорційного зростання або зменшення, то спостерігається тенденція, коли великі фірми збільшуються на більшу абсолютну величину.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032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659</Words>
  <Application>Microsoft Office PowerPoint</Application>
  <PresentationFormat>Экран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 Класична та неокласична теорія фірми. 2. Інституціональна теорія фірми. 3. Стратегічні концепції фірми. 4. Стохастичні фактори впливу на структуру ринку.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2022-09-20T08:23:36Z</dcterms:modified>
</cp:coreProperties>
</file>