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Poppins" panose="00000500000000000000" pitchFamily="2" charset="0"/>
      <p:regular r:id="rId17"/>
      <p:bold r:id="rId18"/>
    </p:embeddedFont>
  </p:embeddedFontLst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52" d="100"/>
          <a:sy n="52" d="100"/>
        </p:scale>
        <p:origin x="64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949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99837" y="678775"/>
            <a:ext cx="7944326" cy="23095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6050"/>
              </a:lnSpc>
              <a:buNone/>
            </a:pPr>
            <a:r>
              <a:rPr lang="en-US" sz="480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ПРЕДМЕТ, ЗМІСТ ТА ЗАВДАННЯ ПОЗАКЛАСНОЇ РОБОТИ З ХІМІЇ</a:t>
            </a:r>
            <a:endParaRPr lang="en-US" sz="4800" dirty="0"/>
          </a:p>
        </p:txBody>
      </p:sp>
      <p:sp>
        <p:nvSpPr>
          <p:cNvPr id="4" name="Text 1"/>
          <p:cNvSpPr/>
          <p:nvPr/>
        </p:nvSpPr>
        <p:spPr>
          <a:xfrm>
            <a:off x="599837" y="3245406"/>
            <a:ext cx="7944326" cy="6853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ЛЕКЦІЯ 1: МЕТА, ПРИНЦИПИ ТА НАПРЯМКИ ПОЗАКЛАСНОЇ РОБОТИ З ХІМІЇ В СИСТЕМІ ПРИРОДНИЧИХ НАУК</a:t>
            </a:r>
            <a:endParaRPr lang="en-US" sz="1650" dirty="0"/>
          </a:p>
        </p:txBody>
      </p:sp>
      <p:sp>
        <p:nvSpPr>
          <p:cNvPr id="5" name="Shape 2"/>
          <p:cNvSpPr/>
          <p:nvPr/>
        </p:nvSpPr>
        <p:spPr>
          <a:xfrm>
            <a:off x="599837" y="4123492"/>
            <a:ext cx="685443" cy="1028224"/>
          </a:xfrm>
          <a:prstGeom prst="roundRect">
            <a:avLst>
              <a:gd name="adj" fmla="val 360057"/>
            </a:avLst>
          </a:prstGeom>
          <a:solidFill>
            <a:srgbClr val="ECDFE3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6" name="Text 3"/>
          <p:cNvSpPr/>
          <p:nvPr/>
        </p:nvSpPr>
        <p:spPr>
          <a:xfrm>
            <a:off x="814030" y="4476869"/>
            <a:ext cx="257056" cy="3213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1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1456611" y="4294823"/>
            <a:ext cx="6273760" cy="3849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Позакласна робота: Організаційна форма</a:t>
            </a:r>
            <a:endParaRPr lang="en-US" sz="2400" dirty="0"/>
          </a:p>
        </p:txBody>
      </p:sp>
      <p:sp>
        <p:nvSpPr>
          <p:cNvPr id="8" name="Shape 5"/>
          <p:cNvSpPr/>
          <p:nvPr/>
        </p:nvSpPr>
        <p:spPr>
          <a:xfrm>
            <a:off x="599837" y="5323046"/>
            <a:ext cx="685443" cy="1028224"/>
          </a:xfrm>
          <a:prstGeom prst="roundRect">
            <a:avLst>
              <a:gd name="adj" fmla="val 360057"/>
            </a:avLst>
          </a:prstGeom>
          <a:solidFill>
            <a:srgbClr val="ECDFE3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9" name="Text 6"/>
          <p:cNvSpPr/>
          <p:nvPr/>
        </p:nvSpPr>
        <p:spPr>
          <a:xfrm>
            <a:off x="814030" y="5676424"/>
            <a:ext cx="257056" cy="3213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2</a:t>
            </a:r>
            <a:endParaRPr lang="en-US" sz="2000" dirty="0"/>
          </a:p>
        </p:txBody>
      </p:sp>
      <p:sp>
        <p:nvSpPr>
          <p:cNvPr id="10" name="Text 7"/>
          <p:cNvSpPr/>
          <p:nvPr/>
        </p:nvSpPr>
        <p:spPr>
          <a:xfrm>
            <a:off x="1456611" y="5494377"/>
            <a:ext cx="3893582" cy="3849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Значення в хімічній освіті</a:t>
            </a:r>
            <a:endParaRPr lang="en-US" sz="2400" dirty="0"/>
          </a:p>
        </p:txBody>
      </p:sp>
      <p:sp>
        <p:nvSpPr>
          <p:cNvPr id="11" name="Shape 8"/>
          <p:cNvSpPr/>
          <p:nvPr/>
        </p:nvSpPr>
        <p:spPr>
          <a:xfrm>
            <a:off x="599837" y="6522601"/>
            <a:ext cx="685443" cy="1028224"/>
          </a:xfrm>
          <a:prstGeom prst="roundRect">
            <a:avLst>
              <a:gd name="adj" fmla="val 360057"/>
            </a:avLst>
          </a:prstGeom>
          <a:solidFill>
            <a:srgbClr val="ECDFE3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12" name="Text 9"/>
          <p:cNvSpPr/>
          <p:nvPr/>
        </p:nvSpPr>
        <p:spPr>
          <a:xfrm>
            <a:off x="814030" y="6875978"/>
            <a:ext cx="257056" cy="32135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3</a:t>
            </a:r>
            <a:endParaRPr lang="en-US" sz="2000" dirty="0"/>
          </a:p>
        </p:txBody>
      </p:sp>
      <p:sp>
        <p:nvSpPr>
          <p:cNvPr id="13" name="Text 10"/>
          <p:cNvSpPr/>
          <p:nvPr/>
        </p:nvSpPr>
        <p:spPr>
          <a:xfrm>
            <a:off x="1456611" y="6693932"/>
            <a:ext cx="3541633" cy="3849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Зміст та системні блоки</a:t>
            </a:r>
            <a:endParaRPr lang="en-US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1806654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05778" y="2204085"/>
            <a:ext cx="11073170" cy="5193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50"/>
              </a:lnSpc>
              <a:buNone/>
            </a:pPr>
            <a:r>
              <a:rPr lang="en-US" sz="325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ПРИНЦИПИ ТА КРЕАТИВНІ ІДЕЇ ПОЗАКЛАСНОЇ РОБОТИ</a:t>
            </a:r>
            <a:endParaRPr lang="en-US" sz="3250" dirty="0"/>
          </a:p>
        </p:txBody>
      </p:sp>
      <p:sp>
        <p:nvSpPr>
          <p:cNvPr id="4" name="Text 1"/>
          <p:cNvSpPr/>
          <p:nvPr/>
        </p:nvSpPr>
        <p:spPr>
          <a:xfrm>
            <a:off x="505778" y="3084552"/>
            <a:ext cx="3466267" cy="3895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Обов'язкові Принципи</a:t>
            </a:r>
            <a:endParaRPr lang="en-US" sz="2450" dirty="0"/>
          </a:p>
        </p:txBody>
      </p:sp>
      <p:sp>
        <p:nvSpPr>
          <p:cNvPr id="5" name="Shape 2"/>
          <p:cNvSpPr/>
          <p:nvPr/>
        </p:nvSpPr>
        <p:spPr>
          <a:xfrm>
            <a:off x="505778" y="3636645"/>
            <a:ext cx="5235893" cy="3441621"/>
          </a:xfrm>
          <a:prstGeom prst="roundRect">
            <a:avLst>
              <a:gd name="adj" fmla="val 6300"/>
            </a:avLst>
          </a:prstGeom>
          <a:solidFill>
            <a:srgbClr val="ECDFE3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6" name="Shape 3"/>
          <p:cNvSpPr/>
          <p:nvPr/>
        </p:nvSpPr>
        <p:spPr>
          <a:xfrm>
            <a:off x="505778" y="3636645"/>
            <a:ext cx="5235893" cy="613410"/>
          </a:xfrm>
          <a:prstGeom prst="roundRect">
            <a:avLst>
              <a:gd name="adj" fmla="val 35345"/>
            </a:avLst>
          </a:prstGeom>
          <a:solidFill>
            <a:srgbClr val="ECDFE3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7" name="Text 4"/>
          <p:cNvSpPr/>
          <p:nvPr/>
        </p:nvSpPr>
        <p:spPr>
          <a:xfrm>
            <a:off x="650200" y="3781068"/>
            <a:ext cx="2597110" cy="324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Науковість</a:t>
            </a:r>
            <a:endParaRPr lang="en-US" sz="2000" dirty="0"/>
          </a:p>
        </p:txBody>
      </p:sp>
      <p:sp>
        <p:nvSpPr>
          <p:cNvPr id="8" name="Shape 5"/>
          <p:cNvSpPr/>
          <p:nvPr/>
        </p:nvSpPr>
        <p:spPr>
          <a:xfrm>
            <a:off x="505778" y="4250055"/>
            <a:ext cx="5235893" cy="942737"/>
          </a:xfrm>
          <a:prstGeom prst="rect">
            <a:avLst/>
          </a:prstGeom>
          <a:solidFill>
            <a:srgbClr val="ECDFE3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9" name="Shape 6"/>
          <p:cNvSpPr/>
          <p:nvPr/>
        </p:nvSpPr>
        <p:spPr>
          <a:xfrm>
            <a:off x="505778" y="4250055"/>
            <a:ext cx="5235893" cy="15240"/>
          </a:xfrm>
          <a:prstGeom prst="roundRect">
            <a:avLst>
              <a:gd name="adj" fmla="val 1422624"/>
            </a:avLst>
          </a:prstGeom>
          <a:solidFill>
            <a:srgbClr val="D2C5C9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10" name="Text 7"/>
          <p:cNvSpPr/>
          <p:nvPr/>
        </p:nvSpPr>
        <p:spPr>
          <a:xfrm>
            <a:off x="650200" y="4394478"/>
            <a:ext cx="2597110" cy="324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Цікавість</a:t>
            </a:r>
            <a:endParaRPr lang="en-US" sz="2000" dirty="0"/>
          </a:p>
        </p:txBody>
      </p:sp>
      <p:sp>
        <p:nvSpPr>
          <p:cNvPr id="11" name="Text 8"/>
          <p:cNvSpPr/>
          <p:nvPr/>
        </p:nvSpPr>
        <p:spPr>
          <a:xfrm>
            <a:off x="650200" y="4863465"/>
            <a:ext cx="4947047" cy="1849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(Гра, театралізація, несподівані відкриття)</a:t>
            </a:r>
            <a:endParaRPr lang="en-US" sz="900" dirty="0"/>
          </a:p>
        </p:txBody>
      </p:sp>
      <p:sp>
        <p:nvSpPr>
          <p:cNvPr id="12" name="Shape 9"/>
          <p:cNvSpPr/>
          <p:nvPr/>
        </p:nvSpPr>
        <p:spPr>
          <a:xfrm>
            <a:off x="505778" y="5192792"/>
            <a:ext cx="5235893" cy="942737"/>
          </a:xfrm>
          <a:prstGeom prst="rect">
            <a:avLst/>
          </a:prstGeom>
          <a:solidFill>
            <a:srgbClr val="ECDFE3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13" name="Shape 10"/>
          <p:cNvSpPr/>
          <p:nvPr/>
        </p:nvSpPr>
        <p:spPr>
          <a:xfrm>
            <a:off x="505778" y="5192792"/>
            <a:ext cx="5235893" cy="15240"/>
          </a:xfrm>
          <a:prstGeom prst="roundRect">
            <a:avLst>
              <a:gd name="adj" fmla="val 1422624"/>
            </a:avLst>
          </a:prstGeom>
          <a:solidFill>
            <a:srgbClr val="D2C5C9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14" name="Text 11"/>
          <p:cNvSpPr/>
          <p:nvPr/>
        </p:nvSpPr>
        <p:spPr>
          <a:xfrm>
            <a:off x="650200" y="5337215"/>
            <a:ext cx="2597110" cy="324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Доступність</a:t>
            </a:r>
            <a:endParaRPr lang="en-US" sz="2000" dirty="0"/>
          </a:p>
        </p:txBody>
      </p:sp>
      <p:sp>
        <p:nvSpPr>
          <p:cNvPr id="15" name="Text 12"/>
          <p:cNvSpPr/>
          <p:nvPr/>
        </p:nvSpPr>
        <p:spPr>
          <a:xfrm>
            <a:off x="650200" y="5806202"/>
            <a:ext cx="4947047" cy="1849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(Відповідність віку та програмі)</a:t>
            </a:r>
            <a:endParaRPr lang="en-US" sz="900" dirty="0"/>
          </a:p>
        </p:txBody>
      </p:sp>
      <p:sp>
        <p:nvSpPr>
          <p:cNvPr id="16" name="Shape 13"/>
          <p:cNvSpPr/>
          <p:nvPr/>
        </p:nvSpPr>
        <p:spPr>
          <a:xfrm>
            <a:off x="505778" y="6135529"/>
            <a:ext cx="5235893" cy="942737"/>
          </a:xfrm>
          <a:prstGeom prst="rect">
            <a:avLst/>
          </a:prstGeom>
          <a:solidFill>
            <a:srgbClr val="ECDFE3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17" name="Shape 14"/>
          <p:cNvSpPr/>
          <p:nvPr/>
        </p:nvSpPr>
        <p:spPr>
          <a:xfrm>
            <a:off x="505778" y="6135529"/>
            <a:ext cx="5235893" cy="15240"/>
          </a:xfrm>
          <a:prstGeom prst="roundRect">
            <a:avLst>
              <a:gd name="adj" fmla="val 1422624"/>
            </a:avLst>
          </a:prstGeom>
          <a:solidFill>
            <a:srgbClr val="D2C5C9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18" name="Text 15"/>
          <p:cNvSpPr/>
          <p:nvPr/>
        </p:nvSpPr>
        <p:spPr>
          <a:xfrm>
            <a:off x="650200" y="6279952"/>
            <a:ext cx="2597110" cy="3245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Актуальність</a:t>
            </a:r>
            <a:endParaRPr lang="en-US" sz="2000" dirty="0"/>
          </a:p>
        </p:txBody>
      </p:sp>
      <p:sp>
        <p:nvSpPr>
          <p:cNvPr id="19" name="Text 16"/>
          <p:cNvSpPr/>
          <p:nvPr/>
        </p:nvSpPr>
        <p:spPr>
          <a:xfrm>
            <a:off x="650200" y="6748939"/>
            <a:ext cx="4947047" cy="1849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5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(Зв'язок з життям та промисловістю)</a:t>
            </a:r>
            <a:endParaRPr lang="en-US" sz="900" dirty="0"/>
          </a:p>
        </p:txBody>
      </p:sp>
      <p:sp>
        <p:nvSpPr>
          <p:cNvPr id="20" name="Text 17"/>
          <p:cNvSpPr/>
          <p:nvPr/>
        </p:nvSpPr>
        <p:spPr>
          <a:xfrm>
            <a:off x="505778" y="7240786"/>
            <a:ext cx="5235893" cy="4624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800"/>
              </a:lnSpc>
              <a:buNone/>
            </a:pPr>
            <a:r>
              <a:rPr lang="en-US" sz="11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Елементи </a:t>
            </a:r>
            <a:r>
              <a:rPr lang="en-US" sz="1100" b="1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гри</a:t>
            </a:r>
            <a:r>
              <a:rPr lang="en-US" sz="11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та </a:t>
            </a:r>
            <a:r>
              <a:rPr lang="en-US" sz="1100" b="1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театралізації</a:t>
            </a:r>
            <a:r>
              <a:rPr lang="en-US" sz="11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стимулюють інтерес, особливо у молодших класах.</a:t>
            </a:r>
            <a:endParaRPr lang="en-US" sz="1100" dirty="0"/>
          </a:p>
        </p:txBody>
      </p:sp>
      <p:sp>
        <p:nvSpPr>
          <p:cNvPr id="21" name="Text 18"/>
          <p:cNvSpPr/>
          <p:nvPr/>
        </p:nvSpPr>
        <p:spPr>
          <a:xfrm>
            <a:off x="6101953" y="3084552"/>
            <a:ext cx="4293394" cy="3895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050"/>
              </a:lnSpc>
              <a:buNone/>
            </a:pPr>
            <a:r>
              <a:rPr lang="en-US" sz="245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Креативні Ідеї для Реалізації</a:t>
            </a:r>
            <a:endParaRPr lang="en-US" sz="2450" dirty="0"/>
          </a:p>
        </p:txBody>
      </p:sp>
      <p:sp>
        <p:nvSpPr>
          <p:cNvPr id="22" name="Text 19"/>
          <p:cNvSpPr/>
          <p:nvPr/>
        </p:nvSpPr>
        <p:spPr>
          <a:xfrm>
            <a:off x="6101953" y="3618548"/>
            <a:ext cx="8030170" cy="231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00"/>
              </a:lnSpc>
              <a:buSzPct val="100000"/>
              <a:buChar char="•"/>
            </a:pPr>
            <a:r>
              <a:rPr lang="en-US" sz="11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Проектна робота: Вивчення властивостей води, натуральних барвників, аналіз вітамінів.</a:t>
            </a:r>
            <a:endParaRPr lang="en-US" sz="1100" dirty="0"/>
          </a:p>
        </p:txBody>
      </p:sp>
      <p:sp>
        <p:nvSpPr>
          <p:cNvPr id="23" name="Text 20"/>
          <p:cNvSpPr/>
          <p:nvPr/>
        </p:nvSpPr>
        <p:spPr>
          <a:xfrm>
            <a:off x="6101953" y="3900249"/>
            <a:ext cx="8030170" cy="231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00"/>
              </a:lnSpc>
              <a:buSzPct val="100000"/>
              <a:buChar char="•"/>
            </a:pPr>
            <a:r>
              <a:rPr lang="en-US" sz="11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Лабораторні експерименти: Досліди з кислотами/основами, вирощування кристалів, дослідження їжі.</a:t>
            </a:r>
            <a:endParaRPr lang="en-US" sz="1100" dirty="0"/>
          </a:p>
        </p:txBody>
      </p:sp>
      <p:sp>
        <p:nvSpPr>
          <p:cNvPr id="24" name="Text 21"/>
          <p:cNvSpPr/>
          <p:nvPr/>
        </p:nvSpPr>
        <p:spPr>
          <a:xfrm>
            <a:off x="6101953" y="4181951"/>
            <a:ext cx="8030170" cy="231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00"/>
              </a:lnSpc>
              <a:buSzPct val="100000"/>
              <a:buChar char="•"/>
            </a:pPr>
            <a:r>
              <a:rPr lang="en-US" sz="11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Хімічні конкурси та олімпіади: Шкільні квести, «хімічний марафон».</a:t>
            </a:r>
            <a:endParaRPr lang="en-US" sz="1100" dirty="0"/>
          </a:p>
        </p:txBody>
      </p:sp>
      <p:sp>
        <p:nvSpPr>
          <p:cNvPr id="25" name="Text 22"/>
          <p:cNvSpPr/>
          <p:nvPr/>
        </p:nvSpPr>
        <p:spPr>
          <a:xfrm>
            <a:off x="6101953" y="4463653"/>
            <a:ext cx="8030170" cy="231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00"/>
              </a:lnSpc>
              <a:buSzPct val="100000"/>
              <a:buChar char="•"/>
            </a:pPr>
            <a:r>
              <a:rPr lang="en-US" sz="11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Екскурсії: Візити до лабораторій, промислових підприємств, природних заповідників.</a:t>
            </a:r>
            <a:endParaRPr lang="en-US" sz="1100" dirty="0"/>
          </a:p>
        </p:txBody>
      </p:sp>
      <p:sp>
        <p:nvSpPr>
          <p:cNvPr id="26" name="Text 23"/>
          <p:cNvSpPr/>
          <p:nvPr/>
        </p:nvSpPr>
        <p:spPr>
          <a:xfrm>
            <a:off x="6101953" y="4745355"/>
            <a:ext cx="8030170" cy="231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00"/>
              </a:lnSpc>
              <a:buSzPct val="100000"/>
              <a:buChar char="•"/>
            </a:pPr>
            <a:r>
              <a:rPr lang="en-US" sz="11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Хімічні шоу: Демонстрація безпечних і захоплюючих реакцій ("слоняча зубна паста").</a:t>
            </a:r>
            <a:endParaRPr lang="en-US" sz="1100" dirty="0"/>
          </a:p>
        </p:txBody>
      </p:sp>
      <p:sp>
        <p:nvSpPr>
          <p:cNvPr id="27" name="Text 24"/>
          <p:cNvSpPr/>
          <p:nvPr/>
        </p:nvSpPr>
        <p:spPr>
          <a:xfrm>
            <a:off x="6101953" y="5027057"/>
            <a:ext cx="8030170" cy="23121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800"/>
              </a:lnSpc>
              <a:buSzPct val="100000"/>
              <a:buChar char="•"/>
            </a:pPr>
            <a:r>
              <a:rPr lang="en-US" sz="11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Наукові клуби: Регулярні зустрічі, обговорення наукових новин.</a:t>
            </a:r>
            <a:endParaRPr lang="en-US" sz="11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264093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3889" y="2880955"/>
            <a:ext cx="13362623" cy="130182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100"/>
              </a:lnSpc>
              <a:buNone/>
            </a:pPr>
            <a:r>
              <a:rPr lang="en-US" sz="410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ПОЗАКЛАСНА РОБОТА ЯК ОРГАНІЗАЦІЙНА ФОРМА НАВЧАННЯ ХІМІЇ</a:t>
            </a:r>
            <a:endParaRPr lang="en-US" sz="4100" dirty="0"/>
          </a:p>
        </p:txBody>
      </p:sp>
      <p:sp>
        <p:nvSpPr>
          <p:cNvPr id="4" name="Text 1"/>
          <p:cNvSpPr/>
          <p:nvPr/>
        </p:nvSpPr>
        <p:spPr>
          <a:xfrm>
            <a:off x="633889" y="4635460"/>
            <a:ext cx="6460450" cy="8136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55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Система організаційних форм навчання хімії</a:t>
            </a:r>
            <a:endParaRPr lang="en-US" sz="2550" dirty="0"/>
          </a:p>
        </p:txBody>
      </p:sp>
      <p:sp>
        <p:nvSpPr>
          <p:cNvPr id="5" name="Text 2"/>
          <p:cNvSpPr/>
          <p:nvPr/>
        </p:nvSpPr>
        <p:spPr>
          <a:xfrm>
            <a:off x="633889" y="5630228"/>
            <a:ext cx="6460450" cy="2896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Урок (основна форма, систематичне викладання)</a:t>
            </a:r>
            <a:endParaRPr lang="en-US" sz="1400" dirty="0"/>
          </a:p>
        </p:txBody>
      </p:sp>
      <p:sp>
        <p:nvSpPr>
          <p:cNvPr id="6" name="Text 3"/>
          <p:cNvSpPr/>
          <p:nvPr/>
        </p:nvSpPr>
        <p:spPr>
          <a:xfrm>
            <a:off x="633889" y="5983248"/>
            <a:ext cx="6460450" cy="2896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Позакласна робота (доповнення, понад програму)</a:t>
            </a:r>
            <a:endParaRPr lang="en-US" sz="1400" dirty="0"/>
          </a:p>
        </p:txBody>
      </p:sp>
      <p:sp>
        <p:nvSpPr>
          <p:cNvPr id="7" name="Text 4"/>
          <p:cNvSpPr/>
          <p:nvPr/>
        </p:nvSpPr>
        <p:spPr>
          <a:xfrm>
            <a:off x="633889" y="6336268"/>
            <a:ext cx="6460450" cy="2896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2250"/>
              </a:lnSpc>
              <a:buSzPct val="100000"/>
              <a:buChar char="•"/>
            </a:pPr>
            <a:r>
              <a:rPr lang="en-US" sz="14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Екскурсії, факультативи, індивідуальні заняття</a:t>
            </a:r>
            <a:endParaRPr lang="en-US" sz="1400" dirty="0"/>
          </a:p>
        </p:txBody>
      </p:sp>
      <p:sp>
        <p:nvSpPr>
          <p:cNvPr id="8" name="Text 5"/>
          <p:cNvSpPr/>
          <p:nvPr/>
        </p:nvSpPr>
        <p:spPr>
          <a:xfrm>
            <a:off x="905470" y="6829663"/>
            <a:ext cx="6188869" cy="5793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Урок формує систематичні знання та базові вміння. </a:t>
            </a:r>
            <a:r>
              <a:rPr lang="en-US" sz="1400" b="1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Позакласна робота</a:t>
            </a:r>
            <a:r>
              <a:rPr lang="en-US" sz="14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поглиблює інтерес та розвиває дослідницькі навички.</a:t>
            </a:r>
            <a:endParaRPr lang="en-US" sz="1400" dirty="0"/>
          </a:p>
        </p:txBody>
      </p:sp>
      <p:sp>
        <p:nvSpPr>
          <p:cNvPr id="9" name="Shape 6"/>
          <p:cNvSpPr/>
          <p:nvPr/>
        </p:nvSpPr>
        <p:spPr>
          <a:xfrm>
            <a:off x="633889" y="6829663"/>
            <a:ext cx="22860" cy="579358"/>
          </a:xfrm>
          <a:prstGeom prst="rect">
            <a:avLst/>
          </a:prstGeom>
          <a:solidFill>
            <a:srgbClr val="C7A2AC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10" name="Text 7"/>
          <p:cNvSpPr/>
          <p:nvPr/>
        </p:nvSpPr>
        <p:spPr>
          <a:xfrm>
            <a:off x="7543681" y="4635460"/>
            <a:ext cx="5159812" cy="4068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55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Визначення позакласної роботи</a:t>
            </a:r>
            <a:endParaRPr lang="en-US" sz="2550" dirty="0"/>
          </a:p>
        </p:txBody>
      </p:sp>
      <p:sp>
        <p:nvSpPr>
          <p:cNvPr id="11" name="Text 8"/>
          <p:cNvSpPr/>
          <p:nvPr/>
        </p:nvSpPr>
        <p:spPr>
          <a:xfrm>
            <a:off x="7543681" y="5223391"/>
            <a:ext cx="6460450" cy="5793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Організаційна форма навчання, організована вчителем у </a:t>
            </a:r>
            <a:r>
              <a:rPr lang="en-US" sz="1400" b="1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позаурочний час</a:t>
            </a:r>
            <a:r>
              <a:rPr lang="en-US" sz="14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понад навчальний план, що враховує інтереси учнів.</a:t>
            </a:r>
            <a:endParaRPr lang="en-US" sz="1400" dirty="0"/>
          </a:p>
        </p:txBody>
      </p:sp>
      <p:sp>
        <p:nvSpPr>
          <p:cNvPr id="12" name="Shape 9"/>
          <p:cNvSpPr/>
          <p:nvPr/>
        </p:nvSpPr>
        <p:spPr>
          <a:xfrm>
            <a:off x="7543681" y="6006465"/>
            <a:ext cx="6460450" cy="1348859"/>
          </a:xfrm>
          <a:prstGeom prst="roundRect">
            <a:avLst>
              <a:gd name="adj" fmla="val 20142"/>
            </a:avLst>
          </a:prstGeom>
          <a:solidFill>
            <a:srgbClr val="E2CFD4"/>
          </a:solidFill>
          <a:ln/>
        </p:spPr>
        <p:txBody>
          <a:bodyPr/>
          <a:lstStyle/>
          <a:p>
            <a:endParaRPr lang="uk-UA"/>
          </a:p>
        </p:txBody>
      </p:sp>
      <p:pic>
        <p:nvPicPr>
          <p:cNvPr id="1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4775" y="6280071"/>
            <a:ext cx="226338" cy="181094"/>
          </a:xfrm>
          <a:prstGeom prst="rect">
            <a:avLst/>
          </a:prstGeom>
        </p:spPr>
      </p:pic>
      <p:sp>
        <p:nvSpPr>
          <p:cNvPr id="14" name="Text 10"/>
          <p:cNvSpPr/>
          <p:nvPr/>
        </p:nvSpPr>
        <p:spPr>
          <a:xfrm>
            <a:off x="8132207" y="6232803"/>
            <a:ext cx="5690830" cy="8690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Це важлива складова освітнього процесу, яка дозволяє глибше зануритися в предмет, розширити світогляд та отримати практичний досвід.</a:t>
            </a:r>
            <a:endParaRPr lang="en-US" sz="1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56590" y="579953"/>
            <a:ext cx="8003619" cy="1171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600"/>
              </a:lnSpc>
              <a:buNone/>
            </a:pPr>
            <a:r>
              <a:rPr lang="en-US" sz="365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ХАРАКТЕРИСТИКИ ПОЗАКЛАСНОЇ РОБОТИ З ХІМІЇ</a:t>
            </a:r>
            <a:endParaRPr lang="en-US" sz="3650" dirty="0"/>
          </a:p>
        </p:txBody>
      </p:sp>
      <p:sp>
        <p:nvSpPr>
          <p:cNvPr id="4" name="Shape 1"/>
          <p:cNvSpPr/>
          <p:nvPr/>
        </p:nvSpPr>
        <p:spPr>
          <a:xfrm>
            <a:off x="6056590" y="1995368"/>
            <a:ext cx="8003619" cy="1356598"/>
          </a:xfrm>
          <a:prstGeom prst="roundRect">
            <a:avLst>
              <a:gd name="adj" fmla="val 8088"/>
            </a:avLst>
          </a:prstGeom>
          <a:solidFill>
            <a:srgbClr val="FFFFFF"/>
          </a:solidFill>
          <a:ln w="22860">
            <a:solidFill>
              <a:srgbClr val="D2C5C9"/>
            </a:solidFill>
            <a:prstDash val="solid"/>
          </a:ln>
        </p:spPr>
        <p:txBody>
          <a:bodyPr/>
          <a:lstStyle/>
          <a:p>
            <a:endParaRPr lang="uk-UA"/>
          </a:p>
        </p:txBody>
      </p:sp>
      <p:sp>
        <p:nvSpPr>
          <p:cNvPr id="5" name="Shape 2"/>
          <p:cNvSpPr/>
          <p:nvPr/>
        </p:nvSpPr>
        <p:spPr>
          <a:xfrm>
            <a:off x="6033730" y="1995368"/>
            <a:ext cx="91440" cy="1356598"/>
          </a:xfrm>
          <a:prstGeom prst="roundRect">
            <a:avLst>
              <a:gd name="adj" fmla="val 267291"/>
            </a:avLst>
          </a:prstGeom>
          <a:solidFill>
            <a:srgbClr val="C7A2AC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6" name="Text 3"/>
          <p:cNvSpPr/>
          <p:nvPr/>
        </p:nvSpPr>
        <p:spPr>
          <a:xfrm>
            <a:off x="6310908" y="2181106"/>
            <a:ext cx="3427690" cy="3658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3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Добровільний Характер</a:t>
            </a:r>
            <a:endParaRPr lang="en-US" sz="2300" dirty="0"/>
          </a:p>
        </p:txBody>
      </p:sp>
      <p:sp>
        <p:nvSpPr>
          <p:cNvPr id="7" name="Text 4"/>
          <p:cNvSpPr/>
          <p:nvPr/>
        </p:nvSpPr>
        <p:spPr>
          <a:xfrm>
            <a:off x="6310908" y="2644735"/>
            <a:ext cx="7563564" cy="5214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Здійснюється за бажанням учнів. Стимулює інтерес та підвищує внутрішню мотивацію до навчання та самостійного вибору напрямків.</a:t>
            </a:r>
            <a:endParaRPr lang="en-US" sz="1250" dirty="0"/>
          </a:p>
        </p:txBody>
      </p:sp>
      <p:sp>
        <p:nvSpPr>
          <p:cNvPr id="8" name="Shape 5"/>
          <p:cNvSpPr/>
          <p:nvPr/>
        </p:nvSpPr>
        <p:spPr>
          <a:xfrm>
            <a:off x="6056590" y="3514844"/>
            <a:ext cx="8003619" cy="1356598"/>
          </a:xfrm>
          <a:prstGeom prst="roundRect">
            <a:avLst>
              <a:gd name="adj" fmla="val 8088"/>
            </a:avLst>
          </a:prstGeom>
          <a:solidFill>
            <a:srgbClr val="FFFFFF"/>
          </a:solidFill>
          <a:ln w="22860">
            <a:solidFill>
              <a:srgbClr val="D2C5C9"/>
            </a:solidFill>
            <a:prstDash val="solid"/>
          </a:ln>
        </p:spPr>
        <p:txBody>
          <a:bodyPr/>
          <a:lstStyle/>
          <a:p>
            <a:endParaRPr lang="uk-UA"/>
          </a:p>
        </p:txBody>
      </p:sp>
      <p:sp>
        <p:nvSpPr>
          <p:cNvPr id="9" name="Shape 6"/>
          <p:cNvSpPr/>
          <p:nvPr/>
        </p:nvSpPr>
        <p:spPr>
          <a:xfrm>
            <a:off x="6033730" y="3514844"/>
            <a:ext cx="91440" cy="1356598"/>
          </a:xfrm>
          <a:prstGeom prst="roundRect">
            <a:avLst>
              <a:gd name="adj" fmla="val 267291"/>
            </a:avLst>
          </a:prstGeom>
          <a:solidFill>
            <a:srgbClr val="C7A2AC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10" name="Text 7"/>
          <p:cNvSpPr/>
          <p:nvPr/>
        </p:nvSpPr>
        <p:spPr>
          <a:xfrm>
            <a:off x="6310908" y="3700582"/>
            <a:ext cx="5131356" cy="3658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3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Розширення та Поглиблення Знань</a:t>
            </a:r>
            <a:endParaRPr lang="en-US" sz="2300" dirty="0"/>
          </a:p>
        </p:txBody>
      </p:sp>
      <p:sp>
        <p:nvSpPr>
          <p:cNvPr id="11" name="Text 8"/>
          <p:cNvSpPr/>
          <p:nvPr/>
        </p:nvSpPr>
        <p:spPr>
          <a:xfrm>
            <a:off x="6310908" y="4164211"/>
            <a:ext cx="7563564" cy="5214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Вивчення матеріалу, що виходить за межі шкільної програми: екологічна хімія, хімія побуту, біохімія, хімічні технології.</a:t>
            </a:r>
            <a:endParaRPr lang="en-US" sz="1250" dirty="0"/>
          </a:p>
        </p:txBody>
      </p:sp>
      <p:sp>
        <p:nvSpPr>
          <p:cNvPr id="12" name="Shape 9"/>
          <p:cNvSpPr/>
          <p:nvPr/>
        </p:nvSpPr>
        <p:spPr>
          <a:xfrm>
            <a:off x="6056590" y="5034320"/>
            <a:ext cx="8003619" cy="1356598"/>
          </a:xfrm>
          <a:prstGeom prst="roundRect">
            <a:avLst>
              <a:gd name="adj" fmla="val 8088"/>
            </a:avLst>
          </a:prstGeom>
          <a:solidFill>
            <a:srgbClr val="FFFFFF"/>
          </a:solidFill>
          <a:ln w="22860">
            <a:solidFill>
              <a:srgbClr val="D2C5C9"/>
            </a:solidFill>
            <a:prstDash val="solid"/>
          </a:ln>
        </p:spPr>
        <p:txBody>
          <a:bodyPr/>
          <a:lstStyle/>
          <a:p>
            <a:endParaRPr lang="uk-UA"/>
          </a:p>
        </p:txBody>
      </p:sp>
      <p:sp>
        <p:nvSpPr>
          <p:cNvPr id="13" name="Shape 10"/>
          <p:cNvSpPr/>
          <p:nvPr/>
        </p:nvSpPr>
        <p:spPr>
          <a:xfrm>
            <a:off x="6033730" y="5034320"/>
            <a:ext cx="91440" cy="1356598"/>
          </a:xfrm>
          <a:prstGeom prst="roundRect">
            <a:avLst>
              <a:gd name="adj" fmla="val 267291"/>
            </a:avLst>
          </a:prstGeom>
          <a:solidFill>
            <a:srgbClr val="C7A2AC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14" name="Text 11"/>
          <p:cNvSpPr/>
          <p:nvPr/>
        </p:nvSpPr>
        <p:spPr>
          <a:xfrm>
            <a:off x="6310908" y="5220057"/>
            <a:ext cx="3770352" cy="3658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3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Практична Спрямованість</a:t>
            </a:r>
            <a:endParaRPr lang="en-US" sz="2300" dirty="0"/>
          </a:p>
        </p:txBody>
      </p:sp>
      <p:sp>
        <p:nvSpPr>
          <p:cNvPr id="15" name="Text 12"/>
          <p:cNvSpPr/>
          <p:nvPr/>
        </p:nvSpPr>
        <p:spPr>
          <a:xfrm>
            <a:off x="6310908" y="5683687"/>
            <a:ext cx="7563564" cy="5214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Включає експерименти, лабораторні досліди та проекти. Застосування теорії на практиці через власні спостереження.</a:t>
            </a:r>
            <a:endParaRPr lang="en-US" sz="1250" dirty="0"/>
          </a:p>
        </p:txBody>
      </p:sp>
      <p:sp>
        <p:nvSpPr>
          <p:cNvPr id="16" name="Shape 13"/>
          <p:cNvSpPr/>
          <p:nvPr/>
        </p:nvSpPr>
        <p:spPr>
          <a:xfrm>
            <a:off x="6056590" y="6553795"/>
            <a:ext cx="8003619" cy="1095851"/>
          </a:xfrm>
          <a:prstGeom prst="roundRect">
            <a:avLst>
              <a:gd name="adj" fmla="val 10013"/>
            </a:avLst>
          </a:prstGeom>
          <a:solidFill>
            <a:srgbClr val="FFFFFF"/>
          </a:solidFill>
          <a:ln w="22860">
            <a:solidFill>
              <a:srgbClr val="D2C5C9"/>
            </a:solidFill>
            <a:prstDash val="solid"/>
          </a:ln>
        </p:spPr>
        <p:txBody>
          <a:bodyPr/>
          <a:lstStyle/>
          <a:p>
            <a:endParaRPr lang="uk-UA"/>
          </a:p>
        </p:txBody>
      </p:sp>
      <p:sp>
        <p:nvSpPr>
          <p:cNvPr id="17" name="Shape 14"/>
          <p:cNvSpPr/>
          <p:nvPr/>
        </p:nvSpPr>
        <p:spPr>
          <a:xfrm>
            <a:off x="6033730" y="6553795"/>
            <a:ext cx="91440" cy="1095851"/>
          </a:xfrm>
          <a:prstGeom prst="roundRect">
            <a:avLst>
              <a:gd name="adj" fmla="val 267291"/>
            </a:avLst>
          </a:prstGeom>
          <a:solidFill>
            <a:srgbClr val="C7A2AC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18" name="Text 15"/>
          <p:cNvSpPr/>
          <p:nvPr/>
        </p:nvSpPr>
        <p:spPr>
          <a:xfrm>
            <a:off x="6310908" y="6739533"/>
            <a:ext cx="3116580" cy="3658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23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Різноманітність Форм</a:t>
            </a:r>
            <a:endParaRPr lang="en-US" sz="2300" dirty="0"/>
          </a:p>
        </p:txBody>
      </p:sp>
      <p:sp>
        <p:nvSpPr>
          <p:cNvPr id="19" name="Text 16"/>
          <p:cNvSpPr/>
          <p:nvPr/>
        </p:nvSpPr>
        <p:spPr>
          <a:xfrm>
            <a:off x="6310908" y="7203162"/>
            <a:ext cx="7563564" cy="2607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050"/>
              </a:lnSpc>
              <a:buNone/>
            </a:pPr>
            <a:r>
              <a:rPr lang="en-US" sz="12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Реалізується через індивідуальну, групову та масову форми діяльності (клуби, олімпіади, шоу).</a:t>
            </a:r>
            <a:endParaRPr lang="en-US" sz="12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9129" y="787360"/>
            <a:ext cx="11454408" cy="666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ЗНАЧЕННЯ ТА МЕТИ ПОЗАКЛАСНОЇ РОБОТИ</a:t>
            </a:r>
            <a:endParaRPr lang="en-US" sz="4150" dirty="0"/>
          </a:p>
        </p:txBody>
      </p:sp>
      <p:sp>
        <p:nvSpPr>
          <p:cNvPr id="3" name="Text 1"/>
          <p:cNvSpPr/>
          <p:nvPr/>
        </p:nvSpPr>
        <p:spPr>
          <a:xfrm>
            <a:off x="649129" y="1824752"/>
            <a:ext cx="13332143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Позакласна робота доповнює класичне навчання, стимулює цікавість і дає можливість застосувати знання на практиці.</a:t>
            </a:r>
            <a:endParaRPr lang="en-US" sz="1450" dirty="0"/>
          </a:p>
        </p:txBody>
      </p:sp>
      <p:sp>
        <p:nvSpPr>
          <p:cNvPr id="4" name="Text 2"/>
          <p:cNvSpPr/>
          <p:nvPr/>
        </p:nvSpPr>
        <p:spPr>
          <a:xfrm>
            <a:off x="1649135" y="2866430"/>
            <a:ext cx="3332917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3250"/>
              </a:lnSpc>
              <a:buNone/>
            </a:pPr>
            <a:r>
              <a:rPr lang="en-US" sz="26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Суспільна Мета</a:t>
            </a:r>
            <a:endParaRPr lang="en-US" sz="2600" dirty="0"/>
          </a:p>
        </p:txBody>
      </p:sp>
      <p:sp>
        <p:nvSpPr>
          <p:cNvPr id="5" name="Text 3"/>
          <p:cNvSpPr/>
          <p:nvPr/>
        </p:nvSpPr>
        <p:spPr>
          <a:xfrm>
            <a:off x="649129" y="3394115"/>
            <a:ext cx="4332923" cy="593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300"/>
              </a:lnSpc>
              <a:buNone/>
            </a:pP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Формування інтерсоціальної та культурно розвинутої особистості.</a:t>
            </a:r>
            <a:endParaRPr lang="en-US" sz="14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2051" y="2330053"/>
            <a:ext cx="4666178" cy="4666178"/>
          </a:xfrm>
          <a:prstGeom prst="rect">
            <a:avLst/>
          </a:prstGeom>
        </p:spPr>
      </p:pic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5078" y="3650456"/>
            <a:ext cx="260747" cy="325993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9648230" y="2866430"/>
            <a:ext cx="3820120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6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Психолого-Педагогічна</a:t>
            </a:r>
            <a:endParaRPr lang="en-US" sz="2600" dirty="0"/>
          </a:p>
        </p:txBody>
      </p:sp>
      <p:sp>
        <p:nvSpPr>
          <p:cNvPr id="9" name="Text 5"/>
          <p:cNvSpPr/>
          <p:nvPr/>
        </p:nvSpPr>
        <p:spPr>
          <a:xfrm>
            <a:off x="9648230" y="3394115"/>
            <a:ext cx="4333042" cy="593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Виявлення та розвиток інтересів, схильностей, обдарувань та творчої активності.</a:t>
            </a:r>
            <a:endParaRPr lang="en-US" sz="1450" dirty="0"/>
          </a:p>
        </p:txBody>
      </p:sp>
      <p:pic>
        <p:nvPicPr>
          <p:cNvPr id="10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2051" y="2330053"/>
            <a:ext cx="4666178" cy="4666178"/>
          </a:xfrm>
          <a:prstGeom prst="rect">
            <a:avLst/>
          </a:prstGeom>
        </p:spPr>
      </p:pic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4338" y="3650456"/>
            <a:ext cx="260747" cy="325993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9648230" y="5338643"/>
            <a:ext cx="3694986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6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Дидактико-Методична</a:t>
            </a:r>
            <a:endParaRPr lang="en-US" sz="2600" dirty="0"/>
          </a:p>
        </p:txBody>
      </p:sp>
      <p:sp>
        <p:nvSpPr>
          <p:cNvPr id="13" name="Text 7"/>
          <p:cNvSpPr/>
          <p:nvPr/>
        </p:nvSpPr>
        <p:spPr>
          <a:xfrm>
            <a:off x="9648230" y="5866328"/>
            <a:ext cx="4333042" cy="593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Поглиблене розкриття програмного та вивчення позапрограмного матеріалу.</a:t>
            </a:r>
            <a:endParaRPr lang="en-US" sz="1450" dirty="0"/>
          </a:p>
        </p:txBody>
      </p:sp>
      <p:pic>
        <p:nvPicPr>
          <p:cNvPr id="1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2051" y="2330053"/>
            <a:ext cx="4666178" cy="4666178"/>
          </a:xfrm>
          <a:prstGeom prst="rect">
            <a:avLst/>
          </a:prstGeom>
        </p:spPr>
      </p:pic>
      <p:pic>
        <p:nvPicPr>
          <p:cNvPr id="15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34338" y="5349716"/>
            <a:ext cx="260747" cy="325993"/>
          </a:xfrm>
          <a:prstGeom prst="rect">
            <a:avLst/>
          </a:prstGeom>
        </p:spPr>
      </p:pic>
      <p:sp>
        <p:nvSpPr>
          <p:cNvPr id="16" name="Text 8"/>
          <p:cNvSpPr/>
          <p:nvPr/>
        </p:nvSpPr>
        <p:spPr>
          <a:xfrm>
            <a:off x="1649135" y="5338643"/>
            <a:ext cx="3332917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3250"/>
              </a:lnSpc>
              <a:buNone/>
            </a:pPr>
            <a:r>
              <a:rPr lang="en-US" sz="26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Триєдина Функція</a:t>
            </a:r>
            <a:endParaRPr lang="en-US" sz="2600" dirty="0"/>
          </a:p>
        </p:txBody>
      </p:sp>
      <p:sp>
        <p:nvSpPr>
          <p:cNvPr id="17" name="Text 9"/>
          <p:cNvSpPr/>
          <p:nvPr/>
        </p:nvSpPr>
        <p:spPr>
          <a:xfrm>
            <a:off x="649129" y="5866328"/>
            <a:ext cx="4332923" cy="593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300"/>
              </a:lnSpc>
              <a:buNone/>
            </a:pP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Навчання, виховання та розвиток учнів через предмет хімії.</a:t>
            </a:r>
            <a:endParaRPr lang="en-US" sz="1450" dirty="0"/>
          </a:p>
        </p:txBody>
      </p:sp>
      <p:pic>
        <p:nvPicPr>
          <p:cNvPr id="1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2051" y="2330053"/>
            <a:ext cx="4666178" cy="4666178"/>
          </a:xfrm>
          <a:prstGeom prst="rect">
            <a:avLst/>
          </a:prstGeom>
        </p:spPr>
      </p:pic>
      <p:pic>
        <p:nvPicPr>
          <p:cNvPr id="1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35078" y="5349716"/>
            <a:ext cx="260747" cy="325993"/>
          </a:xfrm>
          <a:prstGeom prst="rect">
            <a:avLst/>
          </a:prstGeom>
        </p:spPr>
      </p:pic>
      <p:sp>
        <p:nvSpPr>
          <p:cNvPr id="20" name="Text 10"/>
          <p:cNvSpPr/>
          <p:nvPr/>
        </p:nvSpPr>
        <p:spPr>
          <a:xfrm>
            <a:off x="649129" y="7204829"/>
            <a:ext cx="13332143" cy="23729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150" b="1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Примітка:</a:t>
            </a:r>
            <a:r>
              <a:rPr lang="en-US" sz="11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Хоча форми позакласної роботи є важливими, тут акцент зроблено на її </a:t>
            </a:r>
            <a:r>
              <a:rPr lang="en-US" sz="1150" b="1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значенні</a:t>
            </a:r>
            <a:r>
              <a:rPr lang="en-US" sz="11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та </a:t>
            </a:r>
            <a:r>
              <a:rPr lang="en-US" sz="1150" b="1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цільових орієнтирах</a:t>
            </a:r>
            <a:r>
              <a:rPr lang="en-US" sz="11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 у хімічній освіті.</a:t>
            </a:r>
            <a:endParaRPr lang="en-US" sz="11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9129" y="1248728"/>
            <a:ext cx="12231767" cy="666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НАВЧАЛЬНІ ЗАВДАННЯ ПОЗАКЛАСНОЇ РОБОТИ</a:t>
            </a:r>
            <a:endParaRPr lang="en-US" sz="41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29" y="2286119"/>
            <a:ext cx="556379" cy="556379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49129" y="3074313"/>
            <a:ext cx="4700826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6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Поглиблення Розуміння Хімії</a:t>
            </a:r>
            <a:endParaRPr lang="en-US" sz="2600" dirty="0"/>
          </a:p>
        </p:txBody>
      </p:sp>
      <p:sp>
        <p:nvSpPr>
          <p:cNvPr id="5" name="Text 2"/>
          <p:cNvSpPr/>
          <p:nvPr/>
        </p:nvSpPr>
        <p:spPr>
          <a:xfrm>
            <a:off x="649129" y="3601998"/>
            <a:ext cx="6550104" cy="593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Вивчення додаткових тем та складних процесів (екологічна хімія, матеріалознавство, біохімія).</a:t>
            </a:r>
            <a:endParaRPr lang="en-US" sz="145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1048" y="2286119"/>
            <a:ext cx="556379" cy="556379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7431048" y="3074313"/>
            <a:ext cx="5520690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6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Розвиток Дослідницьких Навичок</a:t>
            </a:r>
            <a:endParaRPr lang="en-US" sz="2600" dirty="0"/>
          </a:p>
        </p:txBody>
      </p:sp>
      <p:sp>
        <p:nvSpPr>
          <p:cNvPr id="8" name="Text 4"/>
          <p:cNvSpPr/>
          <p:nvPr/>
        </p:nvSpPr>
        <p:spPr>
          <a:xfrm>
            <a:off x="7431048" y="3601998"/>
            <a:ext cx="6550223" cy="593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Надання можливості планувати експерименти, працювати з науковою літературою та обробляти дані.</a:t>
            </a:r>
            <a:endParaRPr lang="en-US" sz="14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129" y="4566285"/>
            <a:ext cx="556379" cy="556379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49129" y="5354479"/>
            <a:ext cx="3332917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6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Наукове Мислення</a:t>
            </a:r>
            <a:endParaRPr lang="en-US" sz="2600" dirty="0"/>
          </a:p>
        </p:txBody>
      </p:sp>
      <p:sp>
        <p:nvSpPr>
          <p:cNvPr id="11" name="Text 6"/>
          <p:cNvSpPr/>
          <p:nvPr/>
        </p:nvSpPr>
        <p:spPr>
          <a:xfrm>
            <a:off x="649129" y="5882164"/>
            <a:ext cx="6550104" cy="593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Формування вміння формулювати гіпотези, експериментально їх перевіряти та критично аналізувати результати.</a:t>
            </a:r>
            <a:endParaRPr lang="en-US" sz="1450" dirty="0"/>
          </a:p>
        </p:txBody>
      </p:sp>
      <p:pic>
        <p:nvPicPr>
          <p:cNvPr id="12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1048" y="4566285"/>
            <a:ext cx="556379" cy="556379"/>
          </a:xfrm>
          <a:prstGeom prst="rect">
            <a:avLst/>
          </a:prstGeom>
        </p:spPr>
      </p:pic>
      <p:sp>
        <p:nvSpPr>
          <p:cNvPr id="13" name="Text 7"/>
          <p:cNvSpPr/>
          <p:nvPr/>
        </p:nvSpPr>
        <p:spPr>
          <a:xfrm>
            <a:off x="7431048" y="5354479"/>
            <a:ext cx="3830955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6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Комунікативні Навички</a:t>
            </a:r>
            <a:endParaRPr lang="en-US" sz="2600" dirty="0"/>
          </a:p>
        </p:txBody>
      </p:sp>
      <p:sp>
        <p:nvSpPr>
          <p:cNvPr id="14" name="Text 8"/>
          <p:cNvSpPr/>
          <p:nvPr/>
        </p:nvSpPr>
        <p:spPr>
          <a:xfrm>
            <a:off x="7431048" y="5882164"/>
            <a:ext cx="6550223" cy="593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Робота в групах, обговорення результатів, презентація проектів та участь у наукових дискусіях.</a:t>
            </a:r>
            <a:endParaRPr lang="en-US" sz="1450" dirty="0"/>
          </a:p>
        </p:txBody>
      </p:sp>
      <p:sp>
        <p:nvSpPr>
          <p:cNvPr id="15" name="Text 9"/>
          <p:cNvSpPr/>
          <p:nvPr/>
        </p:nvSpPr>
        <p:spPr>
          <a:xfrm>
            <a:off x="649129" y="6684169"/>
            <a:ext cx="13332143" cy="29670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Участь у дослідах, проектах та олімпіадах сприяє кращому засвоєнню матеріалу та професійному самовизначенню.</a:t>
            </a:r>
            <a:endParaRPr lang="en-US" sz="14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36734" y="422196"/>
            <a:ext cx="9554527" cy="55125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00"/>
              </a:lnSpc>
              <a:buNone/>
            </a:pPr>
            <a:r>
              <a:rPr lang="en-US" sz="345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ВИХОВНІ ЗАВДАННЯ ПОЗАКЛАСНОЇ РОБОТИ</a:t>
            </a:r>
            <a:endParaRPr lang="en-US" sz="3450" dirty="0"/>
          </a:p>
        </p:txBody>
      </p:sp>
      <p:sp>
        <p:nvSpPr>
          <p:cNvPr id="3" name="Text 1"/>
          <p:cNvSpPr/>
          <p:nvPr/>
        </p:nvSpPr>
        <p:spPr>
          <a:xfrm>
            <a:off x="536734" y="1280160"/>
            <a:ext cx="13556933" cy="2452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Позакласна діяльність сприяє вихованню всебічно розвиненої особистості з високими моральними та етичними цінностями.</a:t>
            </a:r>
            <a:endParaRPr lang="en-US" sz="1200" dirty="0"/>
          </a:p>
        </p:txBody>
      </p:sp>
      <p:sp>
        <p:nvSpPr>
          <p:cNvPr id="4" name="Shape 2"/>
          <p:cNvSpPr/>
          <p:nvPr/>
        </p:nvSpPr>
        <p:spPr>
          <a:xfrm>
            <a:off x="536734" y="1697950"/>
            <a:ext cx="6701790" cy="1847017"/>
          </a:xfrm>
          <a:prstGeom prst="roundRect">
            <a:avLst>
              <a:gd name="adj" fmla="val 12456"/>
            </a:avLst>
          </a:prstGeom>
          <a:solidFill>
            <a:srgbClr val="ECDFE3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5" name="Shape 3"/>
          <p:cNvSpPr/>
          <p:nvPr/>
        </p:nvSpPr>
        <p:spPr>
          <a:xfrm>
            <a:off x="690086" y="1851303"/>
            <a:ext cx="460058" cy="460057"/>
          </a:xfrm>
          <a:prstGeom prst="roundRect">
            <a:avLst>
              <a:gd name="adj" fmla="val 19873810"/>
            </a:avLst>
          </a:prstGeom>
          <a:solidFill>
            <a:srgbClr val="C7A2AC"/>
          </a:solidFill>
          <a:ln/>
        </p:spPr>
        <p:txBody>
          <a:bodyPr/>
          <a:lstStyle/>
          <a:p>
            <a:endParaRPr lang="uk-UA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531" y="1951911"/>
            <a:ext cx="207050" cy="258723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690086" y="2464713"/>
            <a:ext cx="2755940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Ціннісні Якості</a:t>
            </a:r>
            <a:endParaRPr lang="en-US" sz="2150" dirty="0"/>
          </a:p>
        </p:txBody>
      </p:sp>
      <p:sp>
        <p:nvSpPr>
          <p:cNvPr id="8" name="Text 5"/>
          <p:cNvSpPr/>
          <p:nvPr/>
        </p:nvSpPr>
        <p:spPr>
          <a:xfrm>
            <a:off x="690086" y="2901077"/>
            <a:ext cx="6395085" cy="4905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Виховання позитивних особистісних якостей: працьовитості, гуманності, відповідальності.</a:t>
            </a:r>
            <a:endParaRPr lang="en-US" sz="1200" dirty="0"/>
          </a:p>
        </p:txBody>
      </p:sp>
      <p:sp>
        <p:nvSpPr>
          <p:cNvPr id="9" name="Shape 6"/>
          <p:cNvSpPr/>
          <p:nvPr/>
        </p:nvSpPr>
        <p:spPr>
          <a:xfrm>
            <a:off x="7391876" y="1697950"/>
            <a:ext cx="6701790" cy="1847017"/>
          </a:xfrm>
          <a:prstGeom prst="roundRect">
            <a:avLst>
              <a:gd name="adj" fmla="val 12456"/>
            </a:avLst>
          </a:prstGeom>
          <a:solidFill>
            <a:srgbClr val="ECDFE3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10" name="Shape 7"/>
          <p:cNvSpPr/>
          <p:nvPr/>
        </p:nvSpPr>
        <p:spPr>
          <a:xfrm>
            <a:off x="7545229" y="1851303"/>
            <a:ext cx="460058" cy="460057"/>
          </a:xfrm>
          <a:prstGeom prst="roundRect">
            <a:avLst>
              <a:gd name="adj" fmla="val 19873810"/>
            </a:avLst>
          </a:prstGeom>
          <a:solidFill>
            <a:srgbClr val="C7A2AC"/>
          </a:solidFill>
          <a:ln/>
        </p:spPr>
        <p:txBody>
          <a:bodyPr/>
          <a:lstStyle/>
          <a:p>
            <a:endParaRPr lang="uk-UA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1673" y="1951911"/>
            <a:ext cx="207050" cy="258723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7545229" y="2464713"/>
            <a:ext cx="2755940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Науковий Світогляд</a:t>
            </a:r>
            <a:endParaRPr lang="en-US" sz="2150" dirty="0"/>
          </a:p>
        </p:txBody>
      </p:sp>
      <p:sp>
        <p:nvSpPr>
          <p:cNvPr id="13" name="Text 9"/>
          <p:cNvSpPr/>
          <p:nvPr/>
        </p:nvSpPr>
        <p:spPr>
          <a:xfrm>
            <a:off x="7545229" y="2901077"/>
            <a:ext cx="6395085" cy="4905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Формування хімічної картини природи та ознайомлення з історією і внеском видатних хіміків світу.</a:t>
            </a:r>
            <a:endParaRPr lang="en-US" sz="1200" dirty="0"/>
          </a:p>
        </p:txBody>
      </p:sp>
      <p:sp>
        <p:nvSpPr>
          <p:cNvPr id="14" name="Shape 10"/>
          <p:cNvSpPr/>
          <p:nvPr/>
        </p:nvSpPr>
        <p:spPr>
          <a:xfrm>
            <a:off x="536734" y="3698319"/>
            <a:ext cx="6701790" cy="1847017"/>
          </a:xfrm>
          <a:prstGeom prst="roundRect">
            <a:avLst>
              <a:gd name="adj" fmla="val 12456"/>
            </a:avLst>
          </a:prstGeom>
          <a:solidFill>
            <a:srgbClr val="ECDFE3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15" name="Shape 11"/>
          <p:cNvSpPr/>
          <p:nvPr/>
        </p:nvSpPr>
        <p:spPr>
          <a:xfrm>
            <a:off x="690086" y="3851672"/>
            <a:ext cx="460058" cy="460057"/>
          </a:xfrm>
          <a:prstGeom prst="roundRect">
            <a:avLst>
              <a:gd name="adj" fmla="val 19873810"/>
            </a:avLst>
          </a:prstGeom>
          <a:solidFill>
            <a:srgbClr val="C7A2AC"/>
          </a:solidFill>
          <a:ln/>
        </p:spPr>
        <p:txBody>
          <a:bodyPr/>
          <a:lstStyle/>
          <a:p>
            <a:endParaRPr lang="uk-UA"/>
          </a:p>
        </p:txBody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531" y="3952280"/>
            <a:ext cx="207050" cy="258723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690086" y="4465082"/>
            <a:ext cx="2827258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Дбайливе Ставлення</a:t>
            </a:r>
            <a:endParaRPr lang="en-US" sz="2150" dirty="0"/>
          </a:p>
        </p:txBody>
      </p:sp>
      <p:sp>
        <p:nvSpPr>
          <p:cNvPr id="18" name="Text 13"/>
          <p:cNvSpPr/>
          <p:nvPr/>
        </p:nvSpPr>
        <p:spPr>
          <a:xfrm>
            <a:off x="690086" y="4901446"/>
            <a:ext cx="6395085" cy="2452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Формування поваги до духовних і матеріальних цінностей, а також до природи.</a:t>
            </a:r>
            <a:endParaRPr lang="en-US" sz="1200" dirty="0"/>
          </a:p>
        </p:txBody>
      </p:sp>
      <p:sp>
        <p:nvSpPr>
          <p:cNvPr id="19" name="Shape 14"/>
          <p:cNvSpPr/>
          <p:nvPr/>
        </p:nvSpPr>
        <p:spPr>
          <a:xfrm>
            <a:off x="7391876" y="3698319"/>
            <a:ext cx="6701790" cy="1847017"/>
          </a:xfrm>
          <a:prstGeom prst="roundRect">
            <a:avLst>
              <a:gd name="adj" fmla="val 12456"/>
            </a:avLst>
          </a:prstGeom>
          <a:solidFill>
            <a:srgbClr val="ECDFE3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20" name="Shape 15"/>
          <p:cNvSpPr/>
          <p:nvPr/>
        </p:nvSpPr>
        <p:spPr>
          <a:xfrm>
            <a:off x="7545229" y="3851672"/>
            <a:ext cx="460058" cy="460057"/>
          </a:xfrm>
          <a:prstGeom prst="roundRect">
            <a:avLst>
              <a:gd name="adj" fmla="val 19873810"/>
            </a:avLst>
          </a:prstGeom>
          <a:solidFill>
            <a:srgbClr val="C7A2AC"/>
          </a:solidFill>
          <a:ln/>
        </p:spPr>
        <p:txBody>
          <a:bodyPr/>
          <a:lstStyle/>
          <a:p>
            <a:endParaRPr lang="uk-UA"/>
          </a:p>
        </p:txBody>
      </p:sp>
      <p:pic>
        <p:nvPicPr>
          <p:cNvPr id="2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1673" y="3952280"/>
            <a:ext cx="207050" cy="258723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7545229" y="4465082"/>
            <a:ext cx="3331131" cy="34444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Розвиток Промисловості</a:t>
            </a:r>
            <a:endParaRPr lang="en-US" sz="2150" dirty="0"/>
          </a:p>
        </p:txBody>
      </p:sp>
      <p:sp>
        <p:nvSpPr>
          <p:cNvPr id="23" name="Text 17"/>
          <p:cNvSpPr/>
          <p:nvPr/>
        </p:nvSpPr>
        <p:spPr>
          <a:xfrm>
            <a:off x="7545229" y="4901446"/>
            <a:ext cx="6395085" cy="4905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Ознайомлення з матеріалами про розвиток хімічної науки та промисловості в Україні.</a:t>
            </a:r>
            <a:endParaRPr lang="en-US" sz="1200" dirty="0"/>
          </a:p>
        </p:txBody>
      </p:sp>
      <p:pic>
        <p:nvPicPr>
          <p:cNvPr id="24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354" y="5819061"/>
            <a:ext cx="4432102" cy="1840468"/>
          </a:xfrm>
          <a:prstGeom prst="rect">
            <a:avLst/>
          </a:prstGeom>
        </p:spPr>
      </p:pic>
      <p:pic>
        <p:nvPicPr>
          <p:cNvPr id="25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9090" y="5819061"/>
            <a:ext cx="4432102" cy="1840468"/>
          </a:xfrm>
          <a:prstGeom prst="rect">
            <a:avLst/>
          </a:prstGeom>
        </p:spPr>
      </p:pic>
      <p:pic>
        <p:nvPicPr>
          <p:cNvPr id="26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53826" y="5819061"/>
            <a:ext cx="4432102" cy="184046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9129" y="827008"/>
            <a:ext cx="6512957" cy="666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200"/>
              </a:lnSpc>
              <a:buNone/>
            </a:pPr>
            <a:r>
              <a:rPr lang="en-US" sz="415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РОЗВИВАЮЧІ ЗАВДАННЯ</a:t>
            </a:r>
            <a:endParaRPr lang="en-US" sz="4150" dirty="0"/>
          </a:p>
        </p:txBody>
      </p:sp>
      <p:sp>
        <p:nvSpPr>
          <p:cNvPr id="3" name="Shape 1"/>
          <p:cNvSpPr/>
          <p:nvPr/>
        </p:nvSpPr>
        <p:spPr>
          <a:xfrm>
            <a:off x="7303770" y="1864400"/>
            <a:ext cx="22860" cy="5538192"/>
          </a:xfrm>
          <a:prstGeom prst="roundRect">
            <a:avLst>
              <a:gd name="adj" fmla="val 1217116"/>
            </a:avLst>
          </a:prstGeom>
          <a:solidFill>
            <a:srgbClr val="D2C5C9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4" name="Shape 2"/>
          <p:cNvSpPr/>
          <p:nvPr/>
        </p:nvSpPr>
        <p:spPr>
          <a:xfrm>
            <a:off x="6967180" y="2061567"/>
            <a:ext cx="370880" cy="22860"/>
          </a:xfrm>
          <a:prstGeom prst="roundRect">
            <a:avLst>
              <a:gd name="adj" fmla="val 1217116"/>
            </a:avLst>
          </a:prstGeom>
          <a:solidFill>
            <a:srgbClr val="D2C5C9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5" name="Shape 3"/>
          <p:cNvSpPr/>
          <p:nvPr/>
        </p:nvSpPr>
        <p:spPr>
          <a:xfrm>
            <a:off x="7245668" y="2003465"/>
            <a:ext cx="139065" cy="139065"/>
          </a:xfrm>
          <a:prstGeom prst="roundRect">
            <a:avLst>
              <a:gd name="adj" fmla="val 328767"/>
            </a:avLst>
          </a:prstGeom>
          <a:solidFill>
            <a:srgbClr val="C7A2AC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6" name="Text 4"/>
          <p:cNvSpPr/>
          <p:nvPr/>
        </p:nvSpPr>
        <p:spPr>
          <a:xfrm>
            <a:off x="3004304" y="1928098"/>
            <a:ext cx="3569018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3250"/>
              </a:lnSpc>
              <a:buNone/>
            </a:pPr>
            <a:r>
              <a:rPr lang="en-US" sz="26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Пізнавальний Інтерес</a:t>
            </a:r>
            <a:endParaRPr lang="en-US" sz="2600" dirty="0"/>
          </a:p>
        </p:txBody>
      </p:sp>
      <p:sp>
        <p:nvSpPr>
          <p:cNvPr id="7" name="Text 5"/>
          <p:cNvSpPr/>
          <p:nvPr/>
        </p:nvSpPr>
        <p:spPr>
          <a:xfrm>
            <a:off x="649129" y="2455783"/>
            <a:ext cx="5924193" cy="593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300"/>
              </a:lnSpc>
              <a:buNone/>
            </a:pP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Формування стійкого інтересу до хімічної науки, виробництв та професій.</a:t>
            </a:r>
            <a:endParaRPr lang="en-US" sz="1450" dirty="0"/>
          </a:p>
        </p:txBody>
      </p:sp>
      <p:sp>
        <p:nvSpPr>
          <p:cNvPr id="8" name="Shape 6"/>
          <p:cNvSpPr/>
          <p:nvPr/>
        </p:nvSpPr>
        <p:spPr>
          <a:xfrm>
            <a:off x="7292340" y="3174325"/>
            <a:ext cx="370880" cy="22860"/>
          </a:xfrm>
          <a:prstGeom prst="roundRect">
            <a:avLst>
              <a:gd name="adj" fmla="val 1217116"/>
            </a:avLst>
          </a:prstGeom>
          <a:solidFill>
            <a:srgbClr val="D2C5C9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9" name="Shape 7"/>
          <p:cNvSpPr/>
          <p:nvPr/>
        </p:nvSpPr>
        <p:spPr>
          <a:xfrm>
            <a:off x="7245668" y="3116223"/>
            <a:ext cx="139065" cy="139065"/>
          </a:xfrm>
          <a:prstGeom prst="roundRect">
            <a:avLst>
              <a:gd name="adj" fmla="val 328767"/>
            </a:avLst>
          </a:prstGeom>
          <a:solidFill>
            <a:srgbClr val="C7A2AC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10" name="Text 8"/>
          <p:cNvSpPr/>
          <p:nvPr/>
        </p:nvSpPr>
        <p:spPr>
          <a:xfrm>
            <a:off x="8057078" y="3040856"/>
            <a:ext cx="3332917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6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Системне Мислення</a:t>
            </a:r>
            <a:endParaRPr lang="en-US" sz="2600" dirty="0"/>
          </a:p>
        </p:txBody>
      </p:sp>
      <p:sp>
        <p:nvSpPr>
          <p:cNvPr id="11" name="Text 9"/>
          <p:cNvSpPr/>
          <p:nvPr/>
        </p:nvSpPr>
        <p:spPr>
          <a:xfrm>
            <a:off x="8057078" y="3568541"/>
            <a:ext cx="5924193" cy="593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Розвиток системного стилю мислення та розширення науково-технологічного кругозору.</a:t>
            </a:r>
            <a:endParaRPr lang="en-US" sz="1450" dirty="0"/>
          </a:p>
        </p:txBody>
      </p:sp>
      <p:sp>
        <p:nvSpPr>
          <p:cNvPr id="12" name="Shape 10"/>
          <p:cNvSpPr/>
          <p:nvPr/>
        </p:nvSpPr>
        <p:spPr>
          <a:xfrm>
            <a:off x="6967180" y="4133493"/>
            <a:ext cx="370880" cy="22860"/>
          </a:xfrm>
          <a:prstGeom prst="roundRect">
            <a:avLst>
              <a:gd name="adj" fmla="val 1217116"/>
            </a:avLst>
          </a:prstGeom>
          <a:solidFill>
            <a:srgbClr val="D2C5C9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13" name="Shape 11"/>
          <p:cNvSpPr/>
          <p:nvPr/>
        </p:nvSpPr>
        <p:spPr>
          <a:xfrm>
            <a:off x="7245668" y="4075390"/>
            <a:ext cx="139065" cy="139065"/>
          </a:xfrm>
          <a:prstGeom prst="roundRect">
            <a:avLst>
              <a:gd name="adj" fmla="val 328767"/>
            </a:avLst>
          </a:prstGeom>
          <a:solidFill>
            <a:srgbClr val="C7A2AC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14" name="Text 12"/>
          <p:cNvSpPr/>
          <p:nvPr/>
        </p:nvSpPr>
        <p:spPr>
          <a:xfrm>
            <a:off x="3003709" y="4000024"/>
            <a:ext cx="3569613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3250"/>
              </a:lnSpc>
              <a:buNone/>
            </a:pPr>
            <a:r>
              <a:rPr lang="en-US" sz="26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Самостійність та Воля</a:t>
            </a:r>
            <a:endParaRPr lang="en-US" sz="2600" dirty="0"/>
          </a:p>
        </p:txBody>
      </p:sp>
      <p:sp>
        <p:nvSpPr>
          <p:cNvPr id="15" name="Text 13"/>
          <p:cNvSpPr/>
          <p:nvPr/>
        </p:nvSpPr>
        <p:spPr>
          <a:xfrm>
            <a:off x="649129" y="4527709"/>
            <a:ext cx="5924193" cy="593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300"/>
              </a:lnSpc>
              <a:buNone/>
            </a:pP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Виховання наполегливості через вирішення нестандартних завдань та створення проблемних ситуацій.</a:t>
            </a:r>
            <a:endParaRPr lang="en-US" sz="1450" dirty="0"/>
          </a:p>
        </p:txBody>
      </p:sp>
      <p:sp>
        <p:nvSpPr>
          <p:cNvPr id="16" name="Shape 14"/>
          <p:cNvSpPr/>
          <p:nvPr/>
        </p:nvSpPr>
        <p:spPr>
          <a:xfrm>
            <a:off x="7292340" y="5092779"/>
            <a:ext cx="370880" cy="22860"/>
          </a:xfrm>
          <a:prstGeom prst="roundRect">
            <a:avLst>
              <a:gd name="adj" fmla="val 1217116"/>
            </a:avLst>
          </a:prstGeom>
          <a:solidFill>
            <a:srgbClr val="D2C5C9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17" name="Shape 15"/>
          <p:cNvSpPr/>
          <p:nvPr/>
        </p:nvSpPr>
        <p:spPr>
          <a:xfrm>
            <a:off x="7245668" y="5034677"/>
            <a:ext cx="139065" cy="139065"/>
          </a:xfrm>
          <a:prstGeom prst="roundRect">
            <a:avLst>
              <a:gd name="adj" fmla="val 328767"/>
            </a:avLst>
          </a:prstGeom>
          <a:solidFill>
            <a:srgbClr val="C7A2AC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18" name="Text 16"/>
          <p:cNvSpPr/>
          <p:nvPr/>
        </p:nvSpPr>
        <p:spPr>
          <a:xfrm>
            <a:off x="8057078" y="4959310"/>
            <a:ext cx="3332917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50"/>
              </a:lnSpc>
              <a:buNone/>
            </a:pPr>
            <a:r>
              <a:rPr lang="en-US" sz="26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Емоційні Ситуації</a:t>
            </a:r>
            <a:endParaRPr lang="en-US" sz="2600" dirty="0"/>
          </a:p>
        </p:txBody>
      </p:sp>
      <p:sp>
        <p:nvSpPr>
          <p:cNvPr id="19" name="Text 17"/>
          <p:cNvSpPr/>
          <p:nvPr/>
        </p:nvSpPr>
        <p:spPr>
          <a:xfrm>
            <a:off x="8057078" y="5486995"/>
            <a:ext cx="5924193" cy="5934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Організація позаурочних занять з елементами подиву, радості, застосуванням яскравих і парадоксальних прикладів.</a:t>
            </a:r>
            <a:endParaRPr lang="en-US" sz="1450" dirty="0"/>
          </a:p>
        </p:txBody>
      </p:sp>
      <p:sp>
        <p:nvSpPr>
          <p:cNvPr id="20" name="Shape 18"/>
          <p:cNvSpPr/>
          <p:nvPr/>
        </p:nvSpPr>
        <p:spPr>
          <a:xfrm>
            <a:off x="6967180" y="6052066"/>
            <a:ext cx="370880" cy="22860"/>
          </a:xfrm>
          <a:prstGeom prst="roundRect">
            <a:avLst>
              <a:gd name="adj" fmla="val 1217116"/>
            </a:avLst>
          </a:prstGeom>
          <a:solidFill>
            <a:srgbClr val="D2C5C9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21" name="Shape 19"/>
          <p:cNvSpPr/>
          <p:nvPr/>
        </p:nvSpPr>
        <p:spPr>
          <a:xfrm>
            <a:off x="7245668" y="5993963"/>
            <a:ext cx="139065" cy="139065"/>
          </a:xfrm>
          <a:prstGeom prst="roundRect">
            <a:avLst>
              <a:gd name="adj" fmla="val 328767"/>
            </a:avLst>
          </a:prstGeom>
          <a:solidFill>
            <a:srgbClr val="C7A2AC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22" name="Text 20"/>
          <p:cNvSpPr/>
          <p:nvPr/>
        </p:nvSpPr>
        <p:spPr>
          <a:xfrm>
            <a:off x="2823091" y="5918597"/>
            <a:ext cx="3750231" cy="4164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3250"/>
              </a:lnSpc>
              <a:buNone/>
            </a:pPr>
            <a:r>
              <a:rPr lang="en-US" sz="26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Творча Самодіяльність</a:t>
            </a:r>
            <a:endParaRPr lang="en-US" sz="2600" dirty="0"/>
          </a:p>
        </p:txBody>
      </p:sp>
      <p:sp>
        <p:nvSpPr>
          <p:cNvPr id="23" name="Text 21"/>
          <p:cNvSpPr/>
          <p:nvPr/>
        </p:nvSpPr>
        <p:spPr>
          <a:xfrm>
            <a:off x="649129" y="6446282"/>
            <a:ext cx="5924193" cy="8901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300"/>
              </a:lnSpc>
              <a:buNone/>
            </a:pPr>
            <a:r>
              <a:rPr lang="en-US" sz="14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Розвиток інтегративного та евристичного мислення, формування узагальнених умінь (робота з джерелами, експериментування).</a:t>
            </a:r>
            <a:endParaRPr lang="en-US" sz="14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60058" y="362069"/>
            <a:ext cx="9036368" cy="47232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700"/>
              </a:lnSpc>
              <a:buNone/>
            </a:pPr>
            <a:r>
              <a:rPr lang="en-US" sz="295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ЗМІСТ ПОЗАКЛАСНОЇ РОБОТИ: СИСТЕМНІ БЛОКИ</a:t>
            </a:r>
            <a:endParaRPr lang="en-US" sz="2950" dirty="0"/>
          </a:p>
        </p:txBody>
      </p:sp>
      <p:sp>
        <p:nvSpPr>
          <p:cNvPr id="3" name="Text 1"/>
          <p:cNvSpPr/>
          <p:nvPr/>
        </p:nvSpPr>
        <p:spPr>
          <a:xfrm>
            <a:off x="460058" y="1097280"/>
            <a:ext cx="13710285" cy="2102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Зміст – це система знань, умінь і ціннісних відносин, що забезпечують індивідуальний розвиток учнів.</a:t>
            </a:r>
            <a:endParaRPr lang="en-US" sz="10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6416" y="1455420"/>
            <a:ext cx="2262188" cy="847249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3795117" y="1870829"/>
            <a:ext cx="184785" cy="2309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1</a:t>
            </a:r>
            <a:endParaRPr lang="en-US" sz="1450" dirty="0"/>
          </a:p>
        </p:txBody>
      </p:sp>
      <p:sp>
        <p:nvSpPr>
          <p:cNvPr id="6" name="Text 3"/>
          <p:cNvSpPr/>
          <p:nvPr/>
        </p:nvSpPr>
        <p:spPr>
          <a:xfrm>
            <a:off x="5150048" y="1586865"/>
            <a:ext cx="2362081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Ціннісні Відносини</a:t>
            </a:r>
            <a:endParaRPr lang="en-US" sz="1850" dirty="0"/>
          </a:p>
        </p:txBody>
      </p:sp>
      <p:sp>
        <p:nvSpPr>
          <p:cNvPr id="7" name="Text 4"/>
          <p:cNvSpPr/>
          <p:nvPr/>
        </p:nvSpPr>
        <p:spPr>
          <a:xfrm>
            <a:off x="5150048" y="1960959"/>
            <a:ext cx="3892034" cy="2102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До роботи, природи, науки, суспільства, технології, культури.</a:t>
            </a:r>
            <a:endParaRPr lang="en-US" sz="1000" dirty="0"/>
          </a:p>
        </p:txBody>
      </p:sp>
      <p:sp>
        <p:nvSpPr>
          <p:cNvPr id="8" name="Shape 5"/>
          <p:cNvSpPr/>
          <p:nvPr/>
        </p:nvSpPr>
        <p:spPr>
          <a:xfrm>
            <a:off x="5051465" y="2315289"/>
            <a:ext cx="9086017" cy="7620"/>
          </a:xfrm>
          <a:prstGeom prst="roundRect">
            <a:avLst>
              <a:gd name="adj" fmla="val 2587728"/>
            </a:avLst>
          </a:prstGeom>
          <a:solidFill>
            <a:srgbClr val="D2C5C9"/>
          </a:solidFill>
          <a:ln/>
        </p:spPr>
        <p:txBody>
          <a:bodyPr/>
          <a:lstStyle/>
          <a:p>
            <a:endParaRPr lang="uk-UA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5322" y="2335530"/>
            <a:ext cx="4524375" cy="847249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3794998" y="2643664"/>
            <a:ext cx="184785" cy="2309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2</a:t>
            </a:r>
            <a:endParaRPr lang="en-US" sz="1450" dirty="0"/>
          </a:p>
        </p:txBody>
      </p:sp>
      <p:sp>
        <p:nvSpPr>
          <p:cNvPr id="11" name="Text 7"/>
          <p:cNvSpPr/>
          <p:nvPr/>
        </p:nvSpPr>
        <p:spPr>
          <a:xfrm>
            <a:off x="6281142" y="2466975"/>
            <a:ext cx="2362081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Уміння</a:t>
            </a:r>
            <a:endParaRPr lang="en-US" sz="1850" dirty="0"/>
          </a:p>
        </p:txBody>
      </p:sp>
      <p:sp>
        <p:nvSpPr>
          <p:cNvPr id="12" name="Text 8"/>
          <p:cNvSpPr/>
          <p:nvPr/>
        </p:nvSpPr>
        <p:spPr>
          <a:xfrm>
            <a:off x="6281142" y="2841069"/>
            <a:ext cx="5533906" cy="2102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Логічні, предметні (експериментальні, розрахункові, методологічні), загальнотрудові.</a:t>
            </a:r>
            <a:endParaRPr lang="en-US" sz="1000" dirty="0"/>
          </a:p>
        </p:txBody>
      </p:sp>
      <p:sp>
        <p:nvSpPr>
          <p:cNvPr id="13" name="Shape 9"/>
          <p:cNvSpPr/>
          <p:nvPr/>
        </p:nvSpPr>
        <p:spPr>
          <a:xfrm>
            <a:off x="6182558" y="3195399"/>
            <a:ext cx="7954923" cy="7620"/>
          </a:xfrm>
          <a:prstGeom prst="roundRect">
            <a:avLst>
              <a:gd name="adj" fmla="val 2587728"/>
            </a:avLst>
          </a:prstGeom>
          <a:solidFill>
            <a:srgbClr val="D2C5C9"/>
          </a:solidFill>
          <a:ln/>
        </p:spPr>
        <p:txBody>
          <a:bodyPr/>
          <a:lstStyle/>
          <a:p>
            <a:endParaRPr lang="uk-UA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228" y="3215640"/>
            <a:ext cx="6786563" cy="847249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3794998" y="3523774"/>
            <a:ext cx="184785" cy="2309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450" dirty="0">
                <a:solidFill>
                  <a:srgbClr val="000000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3</a:t>
            </a:r>
            <a:endParaRPr lang="en-US" sz="1450" dirty="0"/>
          </a:p>
        </p:txBody>
      </p:sp>
      <p:sp>
        <p:nvSpPr>
          <p:cNvPr id="16" name="Text 11"/>
          <p:cNvSpPr/>
          <p:nvPr/>
        </p:nvSpPr>
        <p:spPr>
          <a:xfrm>
            <a:off x="7412236" y="3347085"/>
            <a:ext cx="2362081" cy="29527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00"/>
              </a:lnSpc>
              <a:buNone/>
            </a:pPr>
            <a:r>
              <a:rPr lang="en-US" sz="185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Знання</a:t>
            </a:r>
            <a:endParaRPr lang="en-US" sz="1850" dirty="0"/>
          </a:p>
        </p:txBody>
      </p:sp>
      <p:sp>
        <p:nvSpPr>
          <p:cNvPr id="17" name="Text 12"/>
          <p:cNvSpPr/>
          <p:nvPr/>
        </p:nvSpPr>
        <p:spPr>
          <a:xfrm>
            <a:off x="7412236" y="3721179"/>
            <a:ext cx="4230410" cy="2102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Факти, поняття (речовини, реакції, технології), закони, теорії хімії.</a:t>
            </a:r>
            <a:endParaRPr lang="en-US" sz="1000" dirty="0"/>
          </a:p>
        </p:txBody>
      </p:sp>
      <p:sp>
        <p:nvSpPr>
          <p:cNvPr id="18" name="Text 13"/>
          <p:cNvSpPr/>
          <p:nvPr/>
        </p:nvSpPr>
        <p:spPr>
          <a:xfrm>
            <a:off x="460058" y="4260056"/>
            <a:ext cx="321230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Критерії Відбору Змісту</a:t>
            </a:r>
            <a:endParaRPr lang="en-US" sz="2200" dirty="0"/>
          </a:p>
        </p:txBody>
      </p:sp>
      <p:pic>
        <p:nvPicPr>
          <p:cNvPr id="19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349" y="4793456"/>
            <a:ext cx="197168" cy="246459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887254" y="4811554"/>
            <a:ext cx="13283089" cy="2102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Досягнення цілей хімічної освіти</a:t>
            </a:r>
            <a:endParaRPr lang="en-US" sz="1000" dirty="0"/>
          </a:p>
        </p:txBody>
      </p:sp>
      <p:pic>
        <p:nvPicPr>
          <p:cNvPr id="21" name="Image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349" y="5457230"/>
            <a:ext cx="197168" cy="246459"/>
          </a:xfrm>
          <a:prstGeom prst="rect">
            <a:avLst/>
          </a:prstGeom>
        </p:spPr>
      </p:pic>
      <p:sp>
        <p:nvSpPr>
          <p:cNvPr id="22" name="Text 15"/>
          <p:cNvSpPr/>
          <p:nvPr/>
        </p:nvSpPr>
        <p:spPr>
          <a:xfrm>
            <a:off x="887254" y="5475327"/>
            <a:ext cx="13283089" cy="2102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Реалізація функцій позакласної роботи</a:t>
            </a:r>
            <a:endParaRPr lang="en-US" sz="1000" dirty="0"/>
          </a:p>
        </p:txBody>
      </p:sp>
      <p:pic>
        <p:nvPicPr>
          <p:cNvPr id="23" name="Image 5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349" y="6121003"/>
            <a:ext cx="197168" cy="246459"/>
          </a:xfrm>
          <a:prstGeom prst="rect">
            <a:avLst/>
          </a:prstGeom>
        </p:spPr>
      </p:pic>
      <p:sp>
        <p:nvSpPr>
          <p:cNvPr id="24" name="Text 16"/>
          <p:cNvSpPr/>
          <p:nvPr/>
        </p:nvSpPr>
        <p:spPr>
          <a:xfrm>
            <a:off x="887254" y="6139101"/>
            <a:ext cx="13283089" cy="2102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Облік соціально-економічних особливостей регіону</a:t>
            </a:r>
            <a:endParaRPr lang="en-US" sz="1000" dirty="0"/>
          </a:p>
        </p:txBody>
      </p:sp>
      <p:pic>
        <p:nvPicPr>
          <p:cNvPr id="25" name="Image 6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349" y="6784777"/>
            <a:ext cx="197168" cy="246459"/>
          </a:xfrm>
          <a:prstGeom prst="rect">
            <a:avLst/>
          </a:prstGeom>
        </p:spPr>
      </p:pic>
      <p:sp>
        <p:nvSpPr>
          <p:cNvPr id="26" name="Text 17"/>
          <p:cNvSpPr/>
          <p:nvPr/>
        </p:nvSpPr>
        <p:spPr>
          <a:xfrm>
            <a:off x="887254" y="6802874"/>
            <a:ext cx="13283089" cy="2102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Розвиток інтересів та нахилів учнів/викладача</a:t>
            </a:r>
            <a:endParaRPr lang="en-US" sz="1000" dirty="0"/>
          </a:p>
        </p:txBody>
      </p:sp>
      <p:pic>
        <p:nvPicPr>
          <p:cNvPr id="27" name="Image 7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9349" y="7448550"/>
            <a:ext cx="197168" cy="246459"/>
          </a:xfrm>
          <a:prstGeom prst="rect">
            <a:avLst/>
          </a:prstGeom>
        </p:spPr>
      </p:pic>
      <p:sp>
        <p:nvSpPr>
          <p:cNvPr id="28" name="Text 18"/>
          <p:cNvSpPr/>
          <p:nvPr/>
        </p:nvSpPr>
        <p:spPr>
          <a:xfrm>
            <a:off x="887254" y="7466648"/>
            <a:ext cx="13283089" cy="21026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50"/>
              </a:lnSpc>
              <a:buNone/>
            </a:pPr>
            <a:r>
              <a:rPr lang="en-US" sz="100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Реалізація принципів інтеграції та диференціації</a:t>
            </a:r>
            <a:endParaRPr lang="en-US" sz="10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55069" y="612934"/>
            <a:ext cx="9036368" cy="5699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787878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ОСНОВНІ НАПРЯМКИ РЕАЛІЗАЦІЇ ЗМІСТУ</a:t>
            </a:r>
            <a:endParaRPr lang="en-US" sz="3550" dirty="0"/>
          </a:p>
        </p:txBody>
      </p:sp>
      <p:sp>
        <p:nvSpPr>
          <p:cNvPr id="3" name="Shape 1"/>
          <p:cNvSpPr/>
          <p:nvPr/>
        </p:nvSpPr>
        <p:spPr>
          <a:xfrm>
            <a:off x="555069" y="1737955"/>
            <a:ext cx="6680835" cy="1290399"/>
          </a:xfrm>
          <a:prstGeom prst="roundRect">
            <a:avLst>
              <a:gd name="adj" fmla="val 8503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4" name="Shape 2"/>
          <p:cNvSpPr/>
          <p:nvPr/>
        </p:nvSpPr>
        <p:spPr>
          <a:xfrm>
            <a:off x="555069" y="1715095"/>
            <a:ext cx="6680835" cy="91440"/>
          </a:xfrm>
          <a:prstGeom prst="roundRect">
            <a:avLst>
              <a:gd name="adj" fmla="val 260192"/>
            </a:avLst>
          </a:prstGeom>
          <a:solidFill>
            <a:srgbClr val="C7A2AC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5" name="Shape 3"/>
          <p:cNvSpPr/>
          <p:nvPr/>
        </p:nvSpPr>
        <p:spPr>
          <a:xfrm>
            <a:off x="3657600" y="1500068"/>
            <a:ext cx="475774" cy="475774"/>
          </a:xfrm>
          <a:prstGeom prst="roundRect">
            <a:avLst>
              <a:gd name="adj" fmla="val 192192"/>
            </a:avLst>
          </a:prstGeom>
          <a:solidFill>
            <a:srgbClr val="C7A2AC"/>
          </a:solidFill>
          <a:ln/>
        </p:spPr>
        <p:txBody>
          <a:bodyPr/>
          <a:lstStyle/>
          <a:p>
            <a:endParaRPr lang="uk-UA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0356" y="1619012"/>
            <a:ext cx="190262" cy="237887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736521" y="2134433"/>
            <a:ext cx="3603308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Біографії Видатних Хіміків</a:t>
            </a:r>
            <a:endParaRPr lang="en-US" sz="2200" dirty="0"/>
          </a:p>
        </p:txBody>
      </p:sp>
      <p:sp>
        <p:nvSpPr>
          <p:cNvPr id="8" name="Shape 5"/>
          <p:cNvSpPr/>
          <p:nvPr/>
        </p:nvSpPr>
        <p:spPr>
          <a:xfrm>
            <a:off x="7394496" y="1737955"/>
            <a:ext cx="6680835" cy="1290399"/>
          </a:xfrm>
          <a:prstGeom prst="roundRect">
            <a:avLst>
              <a:gd name="adj" fmla="val 8503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9" name="Shape 6"/>
          <p:cNvSpPr/>
          <p:nvPr/>
        </p:nvSpPr>
        <p:spPr>
          <a:xfrm>
            <a:off x="7394496" y="1715095"/>
            <a:ext cx="6680835" cy="91440"/>
          </a:xfrm>
          <a:prstGeom prst="roundRect">
            <a:avLst>
              <a:gd name="adj" fmla="val 260192"/>
            </a:avLst>
          </a:prstGeom>
          <a:solidFill>
            <a:srgbClr val="C7A2AC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10" name="Shape 7"/>
          <p:cNvSpPr/>
          <p:nvPr/>
        </p:nvSpPr>
        <p:spPr>
          <a:xfrm>
            <a:off x="10497026" y="1500068"/>
            <a:ext cx="475774" cy="475774"/>
          </a:xfrm>
          <a:prstGeom prst="roundRect">
            <a:avLst>
              <a:gd name="adj" fmla="val 192192"/>
            </a:avLst>
          </a:prstGeom>
          <a:solidFill>
            <a:srgbClr val="C7A2AC"/>
          </a:solidFill>
          <a:ln/>
        </p:spPr>
        <p:txBody>
          <a:bodyPr/>
          <a:lstStyle/>
          <a:p>
            <a:endParaRPr lang="uk-UA"/>
          </a:p>
        </p:txBody>
      </p:sp>
      <p:pic>
        <p:nvPicPr>
          <p:cNvPr id="11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39782" y="1619012"/>
            <a:ext cx="190262" cy="237887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7575947" y="2134433"/>
            <a:ext cx="6317933" cy="7124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Хімічний Експеримент та Дослідницька Робота</a:t>
            </a:r>
            <a:endParaRPr lang="en-US" sz="2200" dirty="0"/>
          </a:p>
        </p:txBody>
      </p:sp>
      <p:sp>
        <p:nvSpPr>
          <p:cNvPr id="13" name="Shape 9"/>
          <p:cNvSpPr/>
          <p:nvPr/>
        </p:nvSpPr>
        <p:spPr>
          <a:xfrm>
            <a:off x="555069" y="3424833"/>
            <a:ext cx="6680835" cy="934164"/>
          </a:xfrm>
          <a:prstGeom prst="roundRect">
            <a:avLst>
              <a:gd name="adj" fmla="val 11746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14" name="Shape 10"/>
          <p:cNvSpPr/>
          <p:nvPr/>
        </p:nvSpPr>
        <p:spPr>
          <a:xfrm>
            <a:off x="555069" y="3401973"/>
            <a:ext cx="6680835" cy="91440"/>
          </a:xfrm>
          <a:prstGeom prst="roundRect">
            <a:avLst>
              <a:gd name="adj" fmla="val 260192"/>
            </a:avLst>
          </a:prstGeom>
          <a:solidFill>
            <a:srgbClr val="C7A2AC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15" name="Shape 11"/>
          <p:cNvSpPr/>
          <p:nvPr/>
        </p:nvSpPr>
        <p:spPr>
          <a:xfrm>
            <a:off x="3657600" y="3186946"/>
            <a:ext cx="475774" cy="475774"/>
          </a:xfrm>
          <a:prstGeom prst="roundRect">
            <a:avLst>
              <a:gd name="adj" fmla="val 192192"/>
            </a:avLst>
          </a:prstGeom>
          <a:solidFill>
            <a:srgbClr val="C7A2AC"/>
          </a:solidFill>
          <a:ln/>
        </p:spPr>
        <p:txBody>
          <a:bodyPr/>
          <a:lstStyle/>
          <a:p>
            <a:endParaRPr lang="uk-UA"/>
          </a:p>
        </p:txBody>
      </p:sp>
      <p:pic>
        <p:nvPicPr>
          <p:cNvPr id="16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0356" y="3305889"/>
            <a:ext cx="190262" cy="237887"/>
          </a:xfrm>
          <a:prstGeom prst="rect">
            <a:avLst/>
          </a:prstGeom>
        </p:spPr>
      </p:pic>
      <p:sp>
        <p:nvSpPr>
          <p:cNvPr id="17" name="Text 12"/>
          <p:cNvSpPr/>
          <p:nvPr/>
        </p:nvSpPr>
        <p:spPr>
          <a:xfrm>
            <a:off x="736521" y="3821311"/>
            <a:ext cx="5168860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Робота з Інформаційними Ресурсами</a:t>
            </a:r>
            <a:endParaRPr lang="en-US" sz="2200" dirty="0"/>
          </a:p>
        </p:txBody>
      </p:sp>
      <p:sp>
        <p:nvSpPr>
          <p:cNvPr id="18" name="Shape 13"/>
          <p:cNvSpPr/>
          <p:nvPr/>
        </p:nvSpPr>
        <p:spPr>
          <a:xfrm>
            <a:off x="7394496" y="3424833"/>
            <a:ext cx="6680835" cy="934164"/>
          </a:xfrm>
          <a:prstGeom prst="roundRect">
            <a:avLst>
              <a:gd name="adj" fmla="val 11746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19" name="Shape 14"/>
          <p:cNvSpPr/>
          <p:nvPr/>
        </p:nvSpPr>
        <p:spPr>
          <a:xfrm>
            <a:off x="7394496" y="3401973"/>
            <a:ext cx="6680835" cy="91440"/>
          </a:xfrm>
          <a:prstGeom prst="roundRect">
            <a:avLst>
              <a:gd name="adj" fmla="val 260192"/>
            </a:avLst>
          </a:prstGeom>
          <a:solidFill>
            <a:srgbClr val="C7A2AC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20" name="Shape 15"/>
          <p:cNvSpPr/>
          <p:nvPr/>
        </p:nvSpPr>
        <p:spPr>
          <a:xfrm>
            <a:off x="10497026" y="3186946"/>
            <a:ext cx="475774" cy="475774"/>
          </a:xfrm>
          <a:prstGeom prst="roundRect">
            <a:avLst>
              <a:gd name="adj" fmla="val 192192"/>
            </a:avLst>
          </a:prstGeom>
          <a:solidFill>
            <a:srgbClr val="C7A2AC"/>
          </a:solidFill>
          <a:ln/>
        </p:spPr>
        <p:txBody>
          <a:bodyPr/>
          <a:lstStyle/>
          <a:p>
            <a:endParaRPr lang="uk-UA"/>
          </a:p>
        </p:txBody>
      </p:sp>
      <p:pic>
        <p:nvPicPr>
          <p:cNvPr id="21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39782" y="3305889"/>
            <a:ext cx="190262" cy="237887"/>
          </a:xfrm>
          <a:prstGeom prst="rect">
            <a:avLst/>
          </a:prstGeom>
        </p:spPr>
      </p:pic>
      <p:sp>
        <p:nvSpPr>
          <p:cNvPr id="22" name="Text 16"/>
          <p:cNvSpPr/>
          <p:nvPr/>
        </p:nvSpPr>
        <p:spPr>
          <a:xfrm>
            <a:off x="7575947" y="3821311"/>
            <a:ext cx="6224945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Конструювання та Хіміко-Технічна Творчість</a:t>
            </a:r>
            <a:endParaRPr lang="en-US" sz="2200" dirty="0"/>
          </a:p>
        </p:txBody>
      </p:sp>
      <p:sp>
        <p:nvSpPr>
          <p:cNvPr id="23" name="Shape 17"/>
          <p:cNvSpPr/>
          <p:nvPr/>
        </p:nvSpPr>
        <p:spPr>
          <a:xfrm>
            <a:off x="555069" y="4755475"/>
            <a:ext cx="6680835" cy="1232297"/>
          </a:xfrm>
          <a:prstGeom prst="roundRect">
            <a:avLst>
              <a:gd name="adj" fmla="val 8904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24" name="Shape 18"/>
          <p:cNvSpPr/>
          <p:nvPr/>
        </p:nvSpPr>
        <p:spPr>
          <a:xfrm>
            <a:off x="555069" y="4732615"/>
            <a:ext cx="6680835" cy="91440"/>
          </a:xfrm>
          <a:prstGeom prst="roundRect">
            <a:avLst>
              <a:gd name="adj" fmla="val 260192"/>
            </a:avLst>
          </a:prstGeom>
          <a:solidFill>
            <a:srgbClr val="C7A2AC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25" name="Shape 19"/>
          <p:cNvSpPr/>
          <p:nvPr/>
        </p:nvSpPr>
        <p:spPr>
          <a:xfrm>
            <a:off x="3657600" y="4517588"/>
            <a:ext cx="475774" cy="475774"/>
          </a:xfrm>
          <a:prstGeom prst="roundRect">
            <a:avLst>
              <a:gd name="adj" fmla="val 192192"/>
            </a:avLst>
          </a:prstGeom>
          <a:solidFill>
            <a:srgbClr val="C7A2AC"/>
          </a:solidFill>
          <a:ln/>
        </p:spPr>
        <p:txBody>
          <a:bodyPr/>
          <a:lstStyle/>
          <a:p>
            <a:endParaRPr lang="uk-UA"/>
          </a:p>
        </p:txBody>
      </p:sp>
      <p:pic>
        <p:nvPicPr>
          <p:cNvPr id="2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00356" y="4636532"/>
            <a:ext cx="190262" cy="237887"/>
          </a:xfrm>
          <a:prstGeom prst="rect">
            <a:avLst/>
          </a:prstGeom>
        </p:spPr>
      </p:pic>
      <p:sp>
        <p:nvSpPr>
          <p:cNvPr id="27" name="Text 20"/>
          <p:cNvSpPr/>
          <p:nvPr/>
        </p:nvSpPr>
        <p:spPr>
          <a:xfrm>
            <a:off x="736521" y="5151953"/>
            <a:ext cx="5457230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Вивчення Позапрограмного Матеріалу</a:t>
            </a:r>
            <a:endParaRPr lang="en-US" sz="2200" dirty="0"/>
          </a:p>
        </p:txBody>
      </p:sp>
      <p:sp>
        <p:nvSpPr>
          <p:cNvPr id="28" name="Text 21"/>
          <p:cNvSpPr/>
          <p:nvPr/>
        </p:nvSpPr>
        <p:spPr>
          <a:xfrm>
            <a:off x="736521" y="5603319"/>
            <a:ext cx="6317933" cy="2030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9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(Агрохімія, електрохімія, хімія космосу, біосфери)</a:t>
            </a:r>
            <a:endParaRPr lang="en-US" sz="950" dirty="0"/>
          </a:p>
        </p:txBody>
      </p:sp>
      <p:sp>
        <p:nvSpPr>
          <p:cNvPr id="29" name="Shape 22"/>
          <p:cNvSpPr/>
          <p:nvPr/>
        </p:nvSpPr>
        <p:spPr>
          <a:xfrm>
            <a:off x="7394496" y="4755475"/>
            <a:ext cx="6680835" cy="1232297"/>
          </a:xfrm>
          <a:prstGeom prst="roundRect">
            <a:avLst>
              <a:gd name="adj" fmla="val 8904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30" name="Shape 23"/>
          <p:cNvSpPr/>
          <p:nvPr/>
        </p:nvSpPr>
        <p:spPr>
          <a:xfrm>
            <a:off x="7394496" y="4732615"/>
            <a:ext cx="6680835" cy="91440"/>
          </a:xfrm>
          <a:prstGeom prst="roundRect">
            <a:avLst>
              <a:gd name="adj" fmla="val 260192"/>
            </a:avLst>
          </a:prstGeom>
          <a:solidFill>
            <a:srgbClr val="C7A2AC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31" name="Shape 24"/>
          <p:cNvSpPr/>
          <p:nvPr/>
        </p:nvSpPr>
        <p:spPr>
          <a:xfrm>
            <a:off x="10497026" y="4517588"/>
            <a:ext cx="475774" cy="475774"/>
          </a:xfrm>
          <a:prstGeom prst="roundRect">
            <a:avLst>
              <a:gd name="adj" fmla="val 192192"/>
            </a:avLst>
          </a:prstGeom>
          <a:solidFill>
            <a:srgbClr val="C7A2AC"/>
          </a:solidFill>
          <a:ln/>
        </p:spPr>
        <p:txBody>
          <a:bodyPr/>
          <a:lstStyle/>
          <a:p>
            <a:endParaRPr lang="uk-UA"/>
          </a:p>
        </p:txBody>
      </p:sp>
      <p:pic>
        <p:nvPicPr>
          <p:cNvPr id="32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39782" y="4636532"/>
            <a:ext cx="190262" cy="237887"/>
          </a:xfrm>
          <a:prstGeom prst="rect">
            <a:avLst/>
          </a:prstGeom>
        </p:spPr>
      </p:pic>
      <p:sp>
        <p:nvSpPr>
          <p:cNvPr id="33" name="Text 25"/>
          <p:cNvSpPr/>
          <p:nvPr/>
        </p:nvSpPr>
        <p:spPr>
          <a:xfrm>
            <a:off x="7575947" y="5151953"/>
            <a:ext cx="4044434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Організація Масових Заходів</a:t>
            </a:r>
            <a:endParaRPr lang="en-US" sz="2200" dirty="0"/>
          </a:p>
        </p:txBody>
      </p:sp>
      <p:sp>
        <p:nvSpPr>
          <p:cNvPr id="34" name="Shape 26"/>
          <p:cNvSpPr/>
          <p:nvPr/>
        </p:nvSpPr>
        <p:spPr>
          <a:xfrm>
            <a:off x="555069" y="6384250"/>
            <a:ext cx="6680835" cy="1232297"/>
          </a:xfrm>
          <a:prstGeom prst="roundRect">
            <a:avLst>
              <a:gd name="adj" fmla="val 8904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35" name="Shape 27"/>
          <p:cNvSpPr/>
          <p:nvPr/>
        </p:nvSpPr>
        <p:spPr>
          <a:xfrm>
            <a:off x="555069" y="6361390"/>
            <a:ext cx="6680835" cy="91440"/>
          </a:xfrm>
          <a:prstGeom prst="roundRect">
            <a:avLst>
              <a:gd name="adj" fmla="val 260192"/>
            </a:avLst>
          </a:prstGeom>
          <a:solidFill>
            <a:srgbClr val="C7A2AC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36" name="Shape 28"/>
          <p:cNvSpPr/>
          <p:nvPr/>
        </p:nvSpPr>
        <p:spPr>
          <a:xfrm>
            <a:off x="3657600" y="6146363"/>
            <a:ext cx="475774" cy="475774"/>
          </a:xfrm>
          <a:prstGeom prst="roundRect">
            <a:avLst>
              <a:gd name="adj" fmla="val 192192"/>
            </a:avLst>
          </a:prstGeom>
          <a:solidFill>
            <a:srgbClr val="C7A2AC"/>
          </a:solidFill>
          <a:ln/>
        </p:spPr>
        <p:txBody>
          <a:bodyPr/>
          <a:lstStyle/>
          <a:p>
            <a:endParaRPr lang="uk-UA"/>
          </a:p>
        </p:txBody>
      </p:sp>
      <p:pic>
        <p:nvPicPr>
          <p:cNvPr id="37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00356" y="6265307"/>
            <a:ext cx="190262" cy="237887"/>
          </a:xfrm>
          <a:prstGeom prst="rect">
            <a:avLst/>
          </a:prstGeom>
        </p:spPr>
      </p:pic>
      <p:sp>
        <p:nvSpPr>
          <p:cNvPr id="38" name="Text 29"/>
          <p:cNvSpPr/>
          <p:nvPr/>
        </p:nvSpPr>
        <p:spPr>
          <a:xfrm>
            <a:off x="736521" y="6780728"/>
            <a:ext cx="4162782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Суспільно Корисна Діяльність</a:t>
            </a:r>
            <a:endParaRPr lang="en-US" sz="2200" dirty="0"/>
          </a:p>
        </p:txBody>
      </p:sp>
      <p:sp>
        <p:nvSpPr>
          <p:cNvPr id="39" name="Text 30"/>
          <p:cNvSpPr/>
          <p:nvPr/>
        </p:nvSpPr>
        <p:spPr>
          <a:xfrm>
            <a:off x="736521" y="7232094"/>
            <a:ext cx="6317933" cy="2030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9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(Оснащення кабінетів, моделювання)</a:t>
            </a:r>
            <a:endParaRPr lang="en-US" sz="950" dirty="0"/>
          </a:p>
        </p:txBody>
      </p:sp>
      <p:sp>
        <p:nvSpPr>
          <p:cNvPr id="40" name="Shape 31"/>
          <p:cNvSpPr/>
          <p:nvPr/>
        </p:nvSpPr>
        <p:spPr>
          <a:xfrm>
            <a:off x="7394496" y="6384250"/>
            <a:ext cx="6680835" cy="1232297"/>
          </a:xfrm>
          <a:prstGeom prst="roundRect">
            <a:avLst>
              <a:gd name="adj" fmla="val 8904"/>
            </a:avLst>
          </a:prstGeom>
          <a:solidFill>
            <a:srgbClr val="FFFFFF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41" name="Shape 32"/>
          <p:cNvSpPr/>
          <p:nvPr/>
        </p:nvSpPr>
        <p:spPr>
          <a:xfrm>
            <a:off x="7394496" y="6361390"/>
            <a:ext cx="6680835" cy="91440"/>
          </a:xfrm>
          <a:prstGeom prst="roundRect">
            <a:avLst>
              <a:gd name="adj" fmla="val 260192"/>
            </a:avLst>
          </a:prstGeom>
          <a:solidFill>
            <a:srgbClr val="C7A2AC"/>
          </a:solidFill>
          <a:ln/>
        </p:spPr>
        <p:txBody>
          <a:bodyPr/>
          <a:lstStyle/>
          <a:p>
            <a:endParaRPr lang="uk-UA"/>
          </a:p>
        </p:txBody>
      </p:sp>
      <p:sp>
        <p:nvSpPr>
          <p:cNvPr id="42" name="Shape 33"/>
          <p:cNvSpPr/>
          <p:nvPr/>
        </p:nvSpPr>
        <p:spPr>
          <a:xfrm>
            <a:off x="10497026" y="6146363"/>
            <a:ext cx="475774" cy="475774"/>
          </a:xfrm>
          <a:prstGeom prst="roundRect">
            <a:avLst>
              <a:gd name="adj" fmla="val 192192"/>
            </a:avLst>
          </a:prstGeom>
          <a:solidFill>
            <a:srgbClr val="C7A2AC"/>
          </a:solidFill>
          <a:ln/>
        </p:spPr>
        <p:txBody>
          <a:bodyPr/>
          <a:lstStyle/>
          <a:p>
            <a:endParaRPr lang="uk-UA"/>
          </a:p>
        </p:txBody>
      </p:sp>
      <p:pic>
        <p:nvPicPr>
          <p:cNvPr id="43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39782" y="6265307"/>
            <a:ext cx="190262" cy="237887"/>
          </a:xfrm>
          <a:prstGeom prst="rect">
            <a:avLst/>
          </a:prstGeom>
        </p:spPr>
      </p:pic>
      <p:sp>
        <p:nvSpPr>
          <p:cNvPr id="44" name="Text 34"/>
          <p:cNvSpPr/>
          <p:nvPr/>
        </p:nvSpPr>
        <p:spPr>
          <a:xfrm>
            <a:off x="7575947" y="6780728"/>
            <a:ext cx="3714631" cy="3562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2200" dirty="0">
                <a:solidFill>
                  <a:srgbClr val="6E6666"/>
                </a:solidFill>
                <a:latin typeface="Baskervville" pitchFamily="34" charset="0"/>
                <a:ea typeface="Baskervville" pitchFamily="34" charset="-122"/>
                <a:cs typeface="Baskervville" pitchFamily="34" charset="-120"/>
              </a:rPr>
              <a:t>Виховання Через Предмет</a:t>
            </a:r>
            <a:endParaRPr lang="en-US" sz="2200" dirty="0"/>
          </a:p>
        </p:txBody>
      </p:sp>
      <p:sp>
        <p:nvSpPr>
          <p:cNvPr id="45" name="Text 35"/>
          <p:cNvSpPr/>
          <p:nvPr/>
        </p:nvSpPr>
        <p:spPr>
          <a:xfrm>
            <a:off x="7575947" y="7232094"/>
            <a:ext cx="6317933" cy="2030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50"/>
              </a:lnSpc>
              <a:buNone/>
            </a:pPr>
            <a:r>
              <a:rPr lang="en-US" sz="950" dirty="0">
                <a:solidFill>
                  <a:srgbClr val="6E6666"/>
                </a:solidFill>
                <a:latin typeface="Poppins" pitchFamily="34" charset="0"/>
                <a:ea typeface="Poppins" pitchFamily="34" charset="-122"/>
                <a:cs typeface="Poppins" pitchFamily="34" charset="-120"/>
              </a:rPr>
              <a:t>(Екологічне, етичне, естетичне)</a:t>
            </a:r>
            <a:endParaRPr lang="en-US" sz="9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826</Words>
  <Application>Microsoft Office PowerPoint</Application>
  <PresentationFormat>Довільний</PresentationFormat>
  <Paragraphs>124</Paragraphs>
  <Slides>10</Slides>
  <Notes>10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10</vt:i4>
      </vt:variant>
    </vt:vector>
  </HeadingPairs>
  <TitlesOfParts>
    <vt:vector size="15" baseType="lpstr">
      <vt:lpstr>Calibri</vt:lpstr>
      <vt:lpstr>Arial</vt:lpstr>
      <vt:lpstr>Poppins</vt:lpstr>
      <vt:lpstr>Baskervville</vt:lpstr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subject/>
  <dc:creator>Admin</dc:creator>
  <cp:lastModifiedBy>Viktoriia Peretiatko</cp:lastModifiedBy>
  <cp:revision>1</cp:revision>
  <dcterms:created xsi:type="dcterms:W3CDTF">2025-10-14T20:16:47Z</dcterms:created>
  <dcterms:modified xsi:type="dcterms:W3CDTF">2025-10-14T20:17:55Z</dcterms:modified>
</cp:coreProperties>
</file>