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7" r:id="rId13"/>
    <p:sldId id="279" r:id="rId14"/>
    <p:sldId id="280" r:id="rId15"/>
    <p:sldId id="281" r:id="rId16"/>
    <p:sldId id="282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297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06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643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288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47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203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9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436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87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323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0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44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62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940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67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847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39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28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412776"/>
            <a:ext cx="6336704" cy="309634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err="1" smtClean="0"/>
              <a:t>Тема:Ліберально-орієнтована</a:t>
            </a:r>
            <a:r>
              <a:rPr lang="ru-RU" sz="4000" dirty="0" smtClean="0"/>
              <a:t> </a:t>
            </a:r>
            <a:r>
              <a:rPr lang="ru-RU" sz="4000" dirty="0" err="1"/>
              <a:t>політична</a:t>
            </a:r>
            <a:r>
              <a:rPr lang="ru-RU" sz="4000" dirty="0"/>
              <a:t> </a:t>
            </a:r>
            <a:r>
              <a:rPr lang="ru-RU" sz="4000" dirty="0" err="1"/>
              <a:t>філософія</a:t>
            </a:r>
            <a:r>
              <a:rPr lang="ru-RU" sz="4000" dirty="0"/>
              <a:t>: </a:t>
            </a:r>
            <a:r>
              <a:rPr lang="ru-RU" sz="4000" dirty="0" err="1"/>
              <a:t>теорія</a:t>
            </a:r>
            <a:r>
              <a:rPr lang="ru-RU" sz="4000" dirty="0"/>
              <a:t> </a:t>
            </a:r>
            <a:r>
              <a:rPr lang="ru-RU" sz="4000" dirty="0" err="1"/>
              <a:t>справедливості</a:t>
            </a:r>
            <a:r>
              <a:rPr lang="ru-RU" sz="4000" dirty="0"/>
              <a:t> та </a:t>
            </a:r>
            <a:r>
              <a:rPr lang="ru-RU" sz="4000" dirty="0" err="1"/>
              <a:t>концепція</a:t>
            </a:r>
            <a:r>
              <a:rPr lang="ru-RU" sz="4000" dirty="0"/>
              <a:t> </a:t>
            </a:r>
            <a:r>
              <a:rPr lang="ru-RU" sz="4000" dirty="0" err="1" smtClean="0"/>
              <a:t>рівності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7987" y="1628800"/>
            <a:ext cx="6336704" cy="3563202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8352928" cy="63094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latin typeface="Cambria" panose="02040503050406030204" pitchFamily="18" charset="0"/>
              </a:rPr>
              <a:t>Два принципи </a:t>
            </a:r>
            <a:r>
              <a:rPr lang="uk-UA" sz="2400" b="1" i="1" dirty="0" err="1" smtClean="0">
                <a:latin typeface="Cambria" panose="02040503050406030204" pitchFamily="18" charset="0"/>
              </a:rPr>
              <a:t>Ролза</a:t>
            </a:r>
            <a:endParaRPr lang="uk-UA" sz="2400" b="1" i="1" dirty="0" smtClean="0">
              <a:latin typeface="Cambria" panose="02040503050406030204" pitchFamily="18" charset="0"/>
            </a:endParaRPr>
          </a:p>
          <a:p>
            <a:r>
              <a:rPr lang="uk-UA" sz="2000" b="1" i="1" dirty="0">
                <a:latin typeface="Cambria" panose="02040503050406030204" pitchFamily="18" charset="0"/>
              </a:rPr>
              <a:t>П</a:t>
            </a:r>
            <a:r>
              <a:rPr lang="uk-UA" sz="2000" b="1" i="1" dirty="0" smtClean="0">
                <a:latin typeface="Cambria" panose="02040503050406030204" pitchFamily="18" charset="0"/>
              </a:rPr>
              <a:t>ерший </a:t>
            </a:r>
            <a:r>
              <a:rPr lang="uk-UA" sz="2000" b="1" i="1" dirty="0">
                <a:latin typeface="Cambria" panose="02040503050406030204" pitchFamily="18" charset="0"/>
              </a:rPr>
              <a:t>принцип </a:t>
            </a:r>
            <a:r>
              <a:rPr lang="uk-UA" sz="2000" b="1" i="1" dirty="0" err="1" smtClean="0">
                <a:latin typeface="Cambria" panose="02040503050406030204" pitchFamily="18" charset="0"/>
              </a:rPr>
              <a:t>Ролза</a:t>
            </a:r>
            <a:r>
              <a:rPr lang="uk-UA" sz="2000" b="1" i="1" dirty="0" smtClean="0">
                <a:latin typeface="Cambria" panose="02040503050406030204" pitchFamily="18" charset="0"/>
              </a:rPr>
              <a:t> </a:t>
            </a:r>
            <a:r>
              <a:rPr lang="uk-UA" sz="2000" dirty="0">
                <a:latin typeface="Cambria" panose="02040503050406030204" pitchFamily="18" charset="0"/>
              </a:rPr>
              <a:t>- це по суті принцип системи свобод. </a:t>
            </a:r>
          </a:p>
          <a:p>
            <a:r>
              <a:rPr lang="uk-UA" sz="2000" dirty="0" smtClean="0">
                <a:latin typeface="Cambria" panose="02040503050406030204" pitchFamily="18" charset="0"/>
              </a:rPr>
              <a:t>Основні </a:t>
            </a:r>
            <a:r>
              <a:rPr lang="uk-UA" sz="2000" dirty="0">
                <a:latin typeface="Cambria" panose="02040503050406030204" pitchFamily="18" charset="0"/>
              </a:rPr>
              <a:t>свободи </a:t>
            </a:r>
            <a:r>
              <a:rPr lang="uk-UA" sz="2000" dirty="0" smtClean="0">
                <a:latin typeface="Cambria" panose="02040503050406030204" pitchFamily="18" charset="0"/>
              </a:rPr>
              <a:t>це:</a:t>
            </a:r>
          </a:p>
          <a:p>
            <a:r>
              <a:rPr lang="uk-UA" sz="2000" dirty="0" smtClean="0">
                <a:latin typeface="Cambria" panose="02040503050406030204" pitchFamily="18" charset="0"/>
              </a:rPr>
              <a:t> </a:t>
            </a:r>
            <a:r>
              <a:rPr lang="uk-UA" sz="2000" dirty="0">
                <a:latin typeface="Cambria" panose="02040503050406030204" pitchFamily="18" charset="0"/>
              </a:rPr>
              <a:t>1) політична свобода (принцип "</a:t>
            </a:r>
            <a:r>
              <a:rPr lang="uk-UA" sz="2000" dirty="0" smtClean="0">
                <a:latin typeface="Cambria" panose="02040503050406030204" pitchFamily="18" charset="0"/>
              </a:rPr>
              <a:t>рівної </a:t>
            </a:r>
            <a:r>
              <a:rPr lang="uk-UA" sz="2000" dirty="0">
                <a:latin typeface="Cambria" panose="02040503050406030204" pitchFamily="18" charset="0"/>
              </a:rPr>
              <a:t>участі" в політичних процедурах, які визначаються </a:t>
            </a:r>
            <a:r>
              <a:rPr lang="uk-UA" sz="2000" dirty="0" smtClean="0">
                <a:latin typeface="Cambria" panose="02040503050406030204" pitchFamily="18" charset="0"/>
              </a:rPr>
              <a:t>конституцією);</a:t>
            </a:r>
          </a:p>
          <a:p>
            <a:endParaRPr lang="uk-UA" sz="2000" dirty="0" smtClean="0">
              <a:latin typeface="Cambria" panose="02040503050406030204" pitchFamily="18" charset="0"/>
            </a:endParaRPr>
          </a:p>
          <a:p>
            <a:r>
              <a:rPr lang="uk-UA" sz="2000" dirty="0" smtClean="0">
                <a:latin typeface="Cambria" panose="02040503050406030204" pitchFamily="18" charset="0"/>
              </a:rPr>
              <a:t>2</a:t>
            </a:r>
            <a:r>
              <a:rPr lang="uk-UA" sz="2000" dirty="0">
                <a:latin typeface="Cambria" panose="02040503050406030204" pitchFamily="18" charset="0"/>
              </a:rPr>
              <a:t>) правління закону, або правова </a:t>
            </a:r>
            <a:r>
              <a:rPr lang="uk-UA" sz="2000" dirty="0" smtClean="0">
                <a:latin typeface="Cambria" panose="02040503050406030204" pitchFamily="18" charset="0"/>
              </a:rPr>
              <a:t>держава;</a:t>
            </a:r>
          </a:p>
          <a:p>
            <a:endParaRPr lang="uk-UA" sz="2000" dirty="0">
              <a:latin typeface="Cambria" panose="02040503050406030204" pitchFamily="18" charset="0"/>
            </a:endParaRPr>
          </a:p>
          <a:p>
            <a:r>
              <a:rPr lang="uk-UA" sz="2000" dirty="0" smtClean="0">
                <a:latin typeface="Cambria" panose="02040503050406030204" pitchFamily="18" charset="0"/>
              </a:rPr>
              <a:t>3</a:t>
            </a:r>
            <a:r>
              <a:rPr lang="uk-UA" sz="2000" dirty="0">
                <a:latin typeface="Cambria" panose="02040503050406030204" pitchFamily="18" charset="0"/>
              </a:rPr>
              <a:t>) свобода </a:t>
            </a:r>
            <a:r>
              <a:rPr lang="uk-UA" sz="2000" dirty="0" smtClean="0">
                <a:latin typeface="Cambria" panose="02040503050406030204" pitchFamily="18" charset="0"/>
              </a:rPr>
              <a:t>совісті.</a:t>
            </a:r>
          </a:p>
          <a:p>
            <a:endParaRPr lang="uk-UA" sz="2000" dirty="0">
              <a:latin typeface="Cambria" panose="02040503050406030204" pitchFamily="18" charset="0"/>
            </a:endParaRPr>
          </a:p>
          <a:p>
            <a:r>
              <a:rPr lang="uk-UA" sz="2000" b="1" i="1" dirty="0" smtClean="0">
                <a:latin typeface="Cambria" panose="02040503050406030204" pitchFamily="18" charset="0"/>
              </a:rPr>
              <a:t>Другий </a:t>
            </a:r>
            <a:r>
              <a:rPr lang="uk-UA" sz="2000" b="1" i="1" dirty="0">
                <a:latin typeface="Cambria" panose="02040503050406030204" pitchFamily="18" charset="0"/>
              </a:rPr>
              <a:t>принцип справедливості </a:t>
            </a:r>
            <a:r>
              <a:rPr lang="uk-UA" sz="2000" b="1" i="1" dirty="0" err="1">
                <a:latin typeface="Cambria" panose="02040503050406030204" pitchFamily="18" charset="0"/>
              </a:rPr>
              <a:t>Ролз</a:t>
            </a:r>
            <a:r>
              <a:rPr lang="uk-UA" sz="2000" b="1" i="1" dirty="0">
                <a:latin typeface="Cambria" panose="02040503050406030204" pitchFamily="18" charset="0"/>
              </a:rPr>
              <a:t> </a:t>
            </a:r>
            <a:r>
              <a:rPr lang="uk-UA" sz="2000" dirty="0">
                <a:latin typeface="Cambria" panose="02040503050406030204" pitchFamily="18" charset="0"/>
              </a:rPr>
              <a:t>(який по суті включає два принципи) </a:t>
            </a:r>
            <a:r>
              <a:rPr lang="uk-UA" sz="2000" dirty="0" err="1">
                <a:latin typeface="Cambria" panose="02040503050406030204" pitchFamily="18" charset="0"/>
              </a:rPr>
              <a:t>формулюється</a:t>
            </a:r>
            <a:r>
              <a:rPr lang="uk-UA" sz="2000" dirty="0">
                <a:latin typeface="Cambria" panose="02040503050406030204" pitchFamily="18" charset="0"/>
              </a:rPr>
              <a:t> так: </a:t>
            </a:r>
            <a:endParaRPr lang="uk-UA" sz="2000" dirty="0" smtClean="0">
              <a:latin typeface="Cambria" panose="02040503050406030204" pitchFamily="18" charset="0"/>
            </a:endParaRPr>
          </a:p>
          <a:p>
            <a:endParaRPr lang="uk-UA" sz="2000" dirty="0">
              <a:latin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Cambria" panose="02040503050406030204" pitchFamily="18" charset="0"/>
              </a:rPr>
              <a:t>"</a:t>
            </a:r>
            <a:r>
              <a:rPr lang="uk-UA" sz="2000" dirty="0">
                <a:latin typeface="Cambria" panose="02040503050406030204" pitchFamily="18" charset="0"/>
              </a:rPr>
              <a:t>соціальні та економічні нерівності повинні бути врегульовані таким чином, щоб вони вели до найбільшої вигоди найменш процвітаючих" (принцип диференціації) </a:t>
            </a:r>
            <a:endParaRPr lang="uk-UA" sz="2000" dirty="0" smtClean="0">
              <a:latin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uk-UA" sz="2000" dirty="0">
              <a:latin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Cambria" panose="02040503050406030204" pitchFamily="18" charset="0"/>
              </a:rPr>
              <a:t> </a:t>
            </a:r>
            <a:r>
              <a:rPr lang="uk-UA" sz="2000" dirty="0">
                <a:latin typeface="Cambria" panose="02040503050406030204" pitchFamily="18" charset="0"/>
              </a:rPr>
              <a:t>"щоб пов'язані з ними посади </a:t>
            </a:r>
            <a:r>
              <a:rPr lang="uk-UA" sz="2000" dirty="0" smtClean="0">
                <a:latin typeface="Cambria" panose="02040503050406030204" pitchFamily="18" charset="0"/>
              </a:rPr>
              <a:t>в </a:t>
            </a:r>
            <a:r>
              <a:rPr lang="uk-UA" sz="2000" dirty="0">
                <a:latin typeface="Cambria" panose="02040503050406030204" pitchFamily="18" charset="0"/>
              </a:rPr>
              <a:t>суспільстві були відкриті для всіх за умови чесного дотримання рівності можливостей "(принцип рівних можливостей).</a:t>
            </a:r>
          </a:p>
        </p:txBody>
      </p:sp>
    </p:spTree>
    <p:extLst>
      <p:ext uri="{BB962C8B-B14F-4D97-AF65-F5344CB8AC3E}">
        <p14:creationId xmlns:p14="http://schemas.microsoft.com/office/powerpoint/2010/main" val="314522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064896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Згідно </a:t>
            </a:r>
            <a:r>
              <a:rPr lang="uk-UA" sz="2400" dirty="0" err="1" smtClean="0"/>
              <a:t>Ролзу</a:t>
            </a:r>
            <a:r>
              <a:rPr lang="uk-UA" sz="2400" dirty="0" smtClean="0"/>
              <a:t>, </a:t>
            </a:r>
            <a:r>
              <a:rPr lang="uk-UA" sz="2400" i="1" dirty="0"/>
              <a:t>людина в вихідної позиції неминуче вибере суспільство, в якому найменш успішні виявляться в становищі, найкращому з можливих. </a:t>
            </a:r>
            <a:endParaRPr lang="uk-UA" sz="2400" i="1" dirty="0" smtClean="0"/>
          </a:p>
          <a:p>
            <a:pPr algn="just"/>
            <a:endParaRPr lang="uk-UA" sz="2400" dirty="0"/>
          </a:p>
          <a:p>
            <a:pPr algn="just"/>
            <a:endParaRPr lang="uk-UA" sz="2400" dirty="0" smtClean="0"/>
          </a:p>
          <a:p>
            <a:pPr algn="just"/>
            <a:r>
              <a:rPr lang="uk-UA" sz="2400" dirty="0" smtClean="0"/>
              <a:t>Принципи </a:t>
            </a:r>
            <a:r>
              <a:rPr lang="uk-UA" sz="2400" dirty="0"/>
              <a:t>справедливості припускають сувору ієрархію: принцип рівних свобод має пріоритет перед принципом диференціації, а цей останній - перед принципом рівних можливостей.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3937856"/>
            <a:ext cx="4968552" cy="28035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08" y="3901184"/>
            <a:ext cx="3126788" cy="284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9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235" y="476672"/>
            <a:ext cx="6798734" cy="151216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ДЖОН  РОЛЗ</a:t>
            </a:r>
            <a:endParaRPr lang="ru-RU" sz="3200" dirty="0"/>
          </a:p>
        </p:txBody>
      </p:sp>
      <p:pic>
        <p:nvPicPr>
          <p:cNvPr id="5" name="Содержимое 4" descr="03-rawls-2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74031" y="2672556"/>
            <a:ext cx="2143125" cy="3076575"/>
          </a:xfrm>
        </p:spPr>
      </p:pic>
      <p:pic>
        <p:nvPicPr>
          <p:cNvPr id="6" name="Содержимое 5" descr="123159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628800"/>
            <a:ext cx="3240360" cy="4497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806489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ambria" panose="02040503050406030204" pitchFamily="18" charset="0"/>
              </a:rPr>
              <a:t>Рональд </a:t>
            </a:r>
            <a:r>
              <a:rPr lang="ru-RU" sz="2400" dirty="0" err="1">
                <a:latin typeface="Cambria" panose="02040503050406030204" pitchFamily="18" charset="0"/>
              </a:rPr>
              <a:t>Дворкін</a:t>
            </a:r>
            <a:r>
              <a:rPr lang="ru-RU" sz="2400" dirty="0">
                <a:latin typeface="Cambria" panose="02040503050406030204" pitchFamily="18" charset="0"/>
              </a:rPr>
              <a:t>: «</a:t>
            </a:r>
            <a:r>
              <a:rPr lang="ru-RU" sz="2400" dirty="0" err="1">
                <a:latin typeface="Cambria" panose="02040503050406030204" pitchFamily="18" charset="0"/>
              </a:rPr>
              <a:t>головним</a:t>
            </a:r>
            <a:r>
              <a:rPr lang="ru-RU" sz="2400" dirty="0">
                <a:latin typeface="Cambria" panose="02040503050406030204" pitchFamily="18" charset="0"/>
              </a:rPr>
              <a:t> нервом </a:t>
            </a:r>
            <a:r>
              <a:rPr lang="ru-RU" sz="2400" dirty="0" err="1">
                <a:latin typeface="Cambria" panose="02040503050406030204" pitchFamily="18" charset="0"/>
              </a:rPr>
              <a:t>лібералізму</a:t>
            </a:r>
            <a:r>
              <a:rPr lang="ru-RU" sz="2400" dirty="0">
                <a:latin typeface="Cambria" panose="02040503050406030204" pitchFamily="18" charset="0"/>
              </a:rPr>
              <a:t> є </a:t>
            </a:r>
            <a:r>
              <a:rPr lang="ru-RU" sz="2400" dirty="0" err="1">
                <a:latin typeface="Cambria" panose="02040503050406030204" pitchFamily="18" charset="0"/>
              </a:rPr>
              <a:t>певна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концепція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рівності</a:t>
            </a:r>
            <a:r>
              <a:rPr lang="ru-RU" sz="2400" dirty="0">
                <a:latin typeface="Cambria" panose="02040503050406030204" pitchFamily="18" charset="0"/>
              </a:rPr>
              <a:t>»</a:t>
            </a:r>
            <a:endParaRPr lang="uk-UA" sz="2400" dirty="0"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16832"/>
            <a:ext cx="5532428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варіант</a:t>
            </a:r>
            <a:r>
              <a:rPr lang="ru-RU" dirty="0"/>
              <a:t> </a:t>
            </a:r>
            <a:r>
              <a:rPr lang="ru-RU" dirty="0" err="1"/>
              <a:t>лібералізму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запропонував</a:t>
            </a:r>
            <a:r>
              <a:rPr lang="ru-RU" dirty="0"/>
              <a:t> в </a:t>
            </a:r>
            <a:r>
              <a:rPr lang="ru-RU" dirty="0" err="1"/>
              <a:t>період</a:t>
            </a:r>
            <a:r>
              <a:rPr lang="ru-RU" dirty="0"/>
              <a:t>, коли </a:t>
            </a:r>
            <a:r>
              <a:rPr lang="ru-RU" dirty="0" err="1" smtClean="0"/>
              <a:t>правлячі</a:t>
            </a:r>
            <a:r>
              <a:rPr lang="ru-RU" dirty="0" smtClean="0"/>
              <a:t> </a:t>
            </a:r>
            <a:r>
              <a:rPr lang="ru-RU" dirty="0" err="1" smtClean="0"/>
              <a:t>ліберальні</a:t>
            </a:r>
            <a:r>
              <a:rPr lang="ru-RU" dirty="0" smtClean="0"/>
              <a:t> </a:t>
            </a:r>
            <a:r>
              <a:rPr lang="ru-RU" dirty="0" err="1"/>
              <a:t>партії</a:t>
            </a:r>
            <a:r>
              <a:rPr lang="ru-RU" dirty="0"/>
              <a:t> переживали </a:t>
            </a:r>
            <a:r>
              <a:rPr lang="ru-RU" dirty="0" err="1"/>
              <a:t>серйозну</a:t>
            </a:r>
            <a:r>
              <a:rPr lang="ru-RU" dirty="0"/>
              <a:t> кризу </a:t>
            </a:r>
            <a:r>
              <a:rPr lang="ru-RU" dirty="0" smtClean="0"/>
              <a:t>в </a:t>
            </a:r>
            <a:r>
              <a:rPr lang="ru-RU" dirty="0" err="1"/>
              <a:t>Сполучених</a:t>
            </a:r>
            <a:r>
              <a:rPr lang="ru-RU" dirty="0"/>
              <a:t> Штатах і </a:t>
            </a:r>
            <a:r>
              <a:rPr lang="ru-RU" dirty="0" err="1" smtClean="0"/>
              <a:t>Великобританії</a:t>
            </a:r>
            <a:r>
              <a:rPr lang="ru-RU" dirty="0" smtClean="0"/>
              <a:t>, </a:t>
            </a:r>
            <a:r>
              <a:rPr lang="ru-RU" dirty="0"/>
              <a:t>а </a:t>
            </a:r>
            <a:r>
              <a:rPr lang="ru-RU" dirty="0" err="1"/>
              <a:t>ліберальні</a:t>
            </a:r>
            <a:r>
              <a:rPr lang="ru-RU" dirty="0"/>
              <a:t> </a:t>
            </a:r>
            <a:r>
              <a:rPr lang="ru-RU" dirty="0" err="1" smtClean="0"/>
              <a:t>ідеї</a:t>
            </a:r>
            <a:r>
              <a:rPr lang="ru-RU" dirty="0" smtClean="0"/>
              <a:t>, </a:t>
            </a:r>
            <a:r>
              <a:rPr lang="ru-RU" dirty="0" err="1" smtClean="0"/>
              <a:t>здавалося</a:t>
            </a:r>
            <a:r>
              <a:rPr lang="ru-RU" dirty="0"/>
              <a:t>, </a:t>
            </a:r>
            <a:r>
              <a:rPr lang="ru-RU" dirty="0" err="1"/>
              <a:t>втратили</a:t>
            </a:r>
            <a:r>
              <a:rPr lang="ru-RU" dirty="0"/>
              <a:t> </a:t>
            </a:r>
            <a:r>
              <a:rPr lang="ru-RU" dirty="0" err="1"/>
              <a:t>колишню</a:t>
            </a:r>
            <a:r>
              <a:rPr lang="ru-RU" dirty="0"/>
              <a:t> </a:t>
            </a:r>
            <a:r>
              <a:rPr lang="ru-RU" dirty="0" err="1"/>
              <a:t>привабливість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1992" y="3573015"/>
            <a:ext cx="5000128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Відмінну </a:t>
            </a:r>
            <a:r>
              <a:rPr lang="uk-UA" sz="2400" dirty="0"/>
              <a:t>рису ліберальної концепції рівності </a:t>
            </a:r>
            <a:r>
              <a:rPr lang="uk-UA" sz="2400" dirty="0" err="1"/>
              <a:t>Дворкін</a:t>
            </a:r>
            <a:r>
              <a:rPr lang="uk-UA" sz="2400" dirty="0"/>
              <a:t> бачить </a:t>
            </a:r>
            <a:r>
              <a:rPr lang="uk-UA" sz="2400" i="1" dirty="0"/>
              <a:t>у </a:t>
            </a:r>
            <a:r>
              <a:rPr lang="uk-UA" sz="2400" i="1" dirty="0" err="1" smtClean="0"/>
              <a:t>вимозі</a:t>
            </a:r>
            <a:r>
              <a:rPr lang="uk-UA" sz="2400" i="1" dirty="0" smtClean="0"/>
              <a:t> нейтральності </a:t>
            </a:r>
            <a:r>
              <a:rPr lang="uk-UA" sz="2400" i="1" dirty="0"/>
              <a:t>уряду, який тільки тоді ставиться до громадян як до рівних, коли </a:t>
            </a:r>
            <a:r>
              <a:rPr lang="uk-UA" sz="2400" i="1" dirty="0" smtClean="0"/>
              <a:t>надає їм </a:t>
            </a:r>
            <a:r>
              <a:rPr lang="uk-UA" sz="2400" i="1" dirty="0"/>
              <a:t>самим вирішувати, який спосіб життя вибрати і</a:t>
            </a:r>
            <a:r>
              <a:rPr lang="uk-UA" sz="2400" dirty="0"/>
              <a:t> </a:t>
            </a:r>
            <a:r>
              <a:rPr lang="uk-UA" sz="2400" i="1" dirty="0"/>
              <a:t>що вважати благом. </a:t>
            </a: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83053"/>
            <a:ext cx="2016224" cy="2450004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945" y="3959210"/>
            <a:ext cx="1324527" cy="2291461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562" y="3942007"/>
            <a:ext cx="1512168" cy="230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69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5976664" cy="3477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Cambria" panose="02040503050406030204" pitchFamily="18" charset="0"/>
              </a:rPr>
              <a:t>Принцип </a:t>
            </a:r>
            <a:r>
              <a:rPr lang="uk-UA" sz="2000" dirty="0">
                <a:latin typeface="Cambria" panose="02040503050406030204" pitchFamily="18" charset="0"/>
              </a:rPr>
              <a:t>нейтральності передбачає, що лібералізм не встановлює </a:t>
            </a:r>
            <a:r>
              <a:rPr lang="uk-UA" sz="2000" dirty="0" smtClean="0">
                <a:latin typeface="Cambria" panose="02040503050406030204" pitchFamily="18" charset="0"/>
              </a:rPr>
              <a:t>ніяких моральних </a:t>
            </a:r>
            <a:r>
              <a:rPr lang="uk-UA" sz="2000" dirty="0">
                <a:latin typeface="Cambria" panose="02040503050406030204" pitchFamily="18" charset="0"/>
              </a:rPr>
              <a:t>норм для громадян. </a:t>
            </a:r>
            <a:endParaRPr lang="uk-UA" sz="2000" dirty="0" smtClean="0">
              <a:latin typeface="Cambria" panose="02040503050406030204" pitchFamily="18" charset="0"/>
            </a:endParaRPr>
          </a:p>
          <a:p>
            <a:pPr algn="just"/>
            <a:endParaRPr lang="uk-UA" sz="2000" dirty="0">
              <a:latin typeface="Cambria" panose="02040503050406030204" pitchFamily="18" charset="0"/>
            </a:endParaRPr>
          </a:p>
          <a:p>
            <a:pPr algn="just"/>
            <a:r>
              <a:rPr lang="uk-UA" sz="2000" dirty="0" smtClean="0">
                <a:latin typeface="Cambria" panose="02040503050406030204" pitchFamily="18" charset="0"/>
              </a:rPr>
              <a:t>Для </a:t>
            </a:r>
            <a:r>
              <a:rPr lang="uk-UA" sz="2000" dirty="0">
                <a:latin typeface="Cambria" panose="02040503050406030204" pitchFamily="18" charset="0"/>
              </a:rPr>
              <a:t>уряду, який проводить ліберальну політику, всі </a:t>
            </a:r>
            <a:r>
              <a:rPr lang="uk-UA" sz="2000" dirty="0" smtClean="0">
                <a:latin typeface="Cambria" panose="02040503050406030204" pitchFamily="18" charset="0"/>
              </a:rPr>
              <a:t>уявлення людей </a:t>
            </a:r>
            <a:r>
              <a:rPr lang="uk-UA" sz="2000" dirty="0">
                <a:latin typeface="Cambria" panose="02040503050406030204" pitchFamily="18" charset="0"/>
              </a:rPr>
              <a:t>про благо і сенс життя заслуговують рівного уваги, </a:t>
            </a:r>
            <a:r>
              <a:rPr lang="uk-UA" sz="2000" i="1" dirty="0">
                <a:latin typeface="Cambria" panose="02040503050406030204" pitchFamily="18" charset="0"/>
              </a:rPr>
              <a:t>якщо тільки вони не </a:t>
            </a:r>
            <a:r>
              <a:rPr lang="uk-UA" sz="2000" i="1" dirty="0" smtClean="0">
                <a:latin typeface="Cambria" panose="02040503050406030204" pitchFamily="18" charset="0"/>
              </a:rPr>
              <a:t>спрямовані проти </a:t>
            </a:r>
            <a:r>
              <a:rPr lang="uk-UA" sz="2000" i="1" dirty="0">
                <a:latin typeface="Cambria" panose="02040503050406030204" pitchFamily="18" charset="0"/>
              </a:rPr>
              <a:t>інших людей. </a:t>
            </a:r>
            <a:r>
              <a:rPr lang="uk-UA" sz="2000" dirty="0">
                <a:latin typeface="Cambria" panose="02040503050406030204" pitchFamily="18" charset="0"/>
              </a:rPr>
              <a:t>Будь-яка людина має рівне з усіма право на турботу і повагу з боку </a:t>
            </a:r>
            <a:r>
              <a:rPr lang="uk-UA" sz="2000" dirty="0" smtClean="0">
                <a:latin typeface="Cambria" panose="02040503050406030204" pitchFamily="18" charset="0"/>
              </a:rPr>
              <a:t>уряду, навіть </a:t>
            </a:r>
            <a:r>
              <a:rPr lang="uk-UA" sz="2000" dirty="0">
                <a:latin typeface="Cambria" panose="02040503050406030204" pitchFamily="18" charset="0"/>
              </a:rPr>
              <a:t>якщо його спосіб життя викликає несхвалення у більшості громадян.</a:t>
            </a: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4663"/>
            <a:ext cx="2392544" cy="34778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4005064"/>
            <a:ext cx="8369208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Наявність у людини будь-якого права означає, що він має цим правом</a:t>
            </a:r>
          </a:p>
          <a:p>
            <a:pPr algn="just"/>
            <a:r>
              <a:rPr lang="uk-UA" sz="2000" dirty="0"/>
              <a:t>скористатися навіть в тому випадку, якщо воно не узгоджується із загальною користю й</a:t>
            </a:r>
            <a:r>
              <a:rPr lang="uk-UA" sz="2000" dirty="0" smtClean="0"/>
              <a:t> інтересом</a:t>
            </a:r>
            <a:r>
              <a:rPr lang="uk-UA" sz="2000" dirty="0"/>
              <a:t>. Індивідуальні права - це свого роду козирі в руках людей, що дозволяють </a:t>
            </a:r>
            <a:r>
              <a:rPr lang="uk-UA" sz="2000" dirty="0" smtClean="0"/>
              <a:t>їм перешкодити </a:t>
            </a:r>
            <a:r>
              <a:rPr lang="uk-UA" sz="2000" dirty="0"/>
              <a:t>прийняттю тих політичних рішень, які, відповідаючи загальним інтересам, </a:t>
            </a:r>
            <a:r>
              <a:rPr lang="uk-UA" sz="2000" dirty="0" smtClean="0"/>
              <a:t>але не узгоджуються </a:t>
            </a:r>
            <a:r>
              <a:rPr lang="uk-UA" sz="2000" dirty="0"/>
              <a:t>з фундаментальним принципом рівності, згідно з яким уряд </a:t>
            </a:r>
            <a:r>
              <a:rPr lang="uk-UA" sz="2000" dirty="0" smtClean="0"/>
              <a:t>повинен ставитися </a:t>
            </a:r>
            <a:r>
              <a:rPr lang="uk-UA" sz="2000" dirty="0"/>
              <a:t>до громадян як до </a:t>
            </a:r>
            <a:r>
              <a:rPr lang="uk-UA" sz="2000" dirty="0" smtClean="0"/>
              <a:t>рівних.</a:t>
            </a:r>
          </a:p>
          <a:p>
            <a:pPr algn="just"/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917043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424936" cy="58785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7200" algn="ctr"/>
            <a:r>
              <a:rPr lang="uk-UA" sz="2400" b="1" dirty="0" smtClean="0"/>
              <a:t>Про представницьку демократію</a:t>
            </a:r>
          </a:p>
          <a:p>
            <a:pPr indent="457200" algn="just"/>
            <a:r>
              <a:rPr lang="uk-UA" sz="2400" dirty="0" smtClean="0"/>
              <a:t>Інститут </a:t>
            </a:r>
            <a:r>
              <a:rPr lang="uk-UA" sz="2400" dirty="0"/>
              <a:t>представницької демократії вважається найкращим способом </a:t>
            </a:r>
            <a:r>
              <a:rPr lang="uk-UA" sz="2400" dirty="0" smtClean="0"/>
              <a:t>забезпечення соціально-політичної </a:t>
            </a:r>
            <a:r>
              <a:rPr lang="uk-UA" sz="2400" dirty="0"/>
              <a:t>рівності в суспільстві, однак </a:t>
            </a:r>
            <a:r>
              <a:rPr lang="uk-UA" sz="2400" i="1" dirty="0"/>
              <a:t>він далеко не досконалий</a:t>
            </a:r>
            <a:r>
              <a:rPr lang="uk-UA" sz="2400" dirty="0"/>
              <a:t>. </a:t>
            </a:r>
            <a:r>
              <a:rPr lang="uk-UA" sz="2400" i="1" dirty="0"/>
              <a:t>Рішення, </a:t>
            </a:r>
            <a:r>
              <a:rPr lang="uk-UA" sz="2400" i="1" dirty="0" smtClean="0"/>
              <a:t>що приймаються </a:t>
            </a:r>
            <a:r>
              <a:rPr lang="uk-UA" sz="2400" i="1" dirty="0"/>
              <a:t>демократичним шляхом, відображають те, що найбільш вигідно більшості.</a:t>
            </a:r>
          </a:p>
          <a:p>
            <a:pPr indent="457200" algn="just"/>
            <a:r>
              <a:rPr lang="uk-UA" sz="2400" dirty="0"/>
              <a:t>Однак, коли люди вважають за краще одне політичне рішення іншому, їх переваги, </a:t>
            </a:r>
            <a:r>
              <a:rPr lang="uk-UA" sz="2400" dirty="0" smtClean="0"/>
              <a:t>згідно </a:t>
            </a:r>
            <a:r>
              <a:rPr lang="uk-UA" sz="2400" dirty="0" err="1" smtClean="0"/>
              <a:t>Дворкіна</a:t>
            </a:r>
            <a:r>
              <a:rPr lang="uk-UA" sz="2400" dirty="0"/>
              <a:t>, містять в собі два компоненти: </a:t>
            </a:r>
            <a:r>
              <a:rPr lang="uk-UA" sz="2400" i="1" dirty="0"/>
              <a:t>особистий і зовнішній</a:t>
            </a:r>
            <a:r>
              <a:rPr lang="uk-UA" sz="2400" dirty="0"/>
              <a:t>. </a:t>
            </a:r>
            <a:endParaRPr lang="uk-UA" sz="2400" dirty="0" smtClean="0"/>
          </a:p>
          <a:p>
            <a:pPr indent="457200" algn="just"/>
            <a:r>
              <a:rPr lang="uk-UA" sz="2000" dirty="0" smtClean="0"/>
              <a:t>Особисті уподобання громадянина </a:t>
            </a:r>
            <a:r>
              <a:rPr lang="uk-UA" sz="2000" i="1" dirty="0"/>
              <a:t>стосуються тих благ, які надаються йому самому,</a:t>
            </a:r>
            <a:r>
              <a:rPr lang="uk-UA" sz="2000" dirty="0"/>
              <a:t> тоді як </a:t>
            </a:r>
            <a:r>
              <a:rPr lang="uk-UA" sz="2000" i="1" dirty="0"/>
              <a:t>зовнішні </a:t>
            </a:r>
            <a:r>
              <a:rPr lang="uk-UA" sz="2000" i="1" dirty="0" smtClean="0"/>
              <a:t>переваги зачіпають </a:t>
            </a:r>
            <a:r>
              <a:rPr lang="uk-UA" sz="2000" i="1" dirty="0"/>
              <a:t>блага, які виділяються іншим людям. </a:t>
            </a:r>
            <a:r>
              <a:rPr lang="uk-UA" sz="2000" dirty="0"/>
              <a:t>Якщо, наприклад, законодавчий </a:t>
            </a:r>
            <a:r>
              <a:rPr lang="uk-UA" sz="2000" dirty="0" smtClean="0"/>
              <a:t>орган, висловлюючи </a:t>
            </a:r>
            <a:r>
              <a:rPr lang="uk-UA" sz="2000" dirty="0"/>
              <a:t>волю більшості виборців, </a:t>
            </a:r>
            <a:r>
              <a:rPr lang="uk-UA" sz="2000" i="1" dirty="0"/>
              <a:t>забороняє виступи на підтримку непопулярних </a:t>
            </a:r>
            <a:r>
              <a:rPr lang="uk-UA" sz="2000" i="1" dirty="0" smtClean="0"/>
              <a:t>у суспільстві </a:t>
            </a:r>
            <a:r>
              <a:rPr lang="uk-UA" sz="2000" i="1" dirty="0"/>
              <a:t>політичних поглядів, то це рішення не є результатом чесної конкуренції </a:t>
            </a:r>
            <a:r>
              <a:rPr lang="uk-UA" sz="2000" i="1" dirty="0" smtClean="0"/>
              <a:t>між особистими </a:t>
            </a:r>
            <a:r>
              <a:rPr lang="uk-UA" sz="2000" i="1" dirty="0"/>
              <a:t>уподобаннями громадян, а висловлює переважаючі в суспільстві </a:t>
            </a:r>
            <a:r>
              <a:rPr lang="uk-UA" sz="2000" i="1" dirty="0" smtClean="0"/>
              <a:t>зовнішні переваги</a:t>
            </a:r>
            <a:r>
              <a:rPr lang="uk-UA" sz="2000" i="1" dirty="0"/>
              <a:t>. </a:t>
            </a:r>
            <a:endParaRPr lang="uk-UA" sz="2000" i="1" dirty="0" smtClean="0"/>
          </a:p>
          <a:p>
            <a:pPr indent="457200" algn="just"/>
            <a:r>
              <a:rPr lang="ru-RU" sz="2000" i="1" dirty="0" smtClean="0"/>
              <a:t>В </a:t>
            </a:r>
            <a:r>
              <a:rPr lang="ru-RU" sz="2000" i="1" dirty="0" err="1" smtClean="0"/>
              <a:t>результаті</a:t>
            </a:r>
            <a:r>
              <a:rPr lang="ru-RU" sz="2000" i="1" dirty="0" smtClean="0"/>
              <a:t> </a:t>
            </a:r>
            <a:r>
              <a:rPr lang="ru-RU" sz="2000" i="1" dirty="0" err="1"/>
              <a:t>вказане</a:t>
            </a:r>
            <a:r>
              <a:rPr lang="ru-RU" sz="2000" i="1" dirty="0"/>
              <a:t> </a:t>
            </a:r>
            <a:r>
              <a:rPr lang="ru-RU" sz="2000" i="1" dirty="0" err="1"/>
              <a:t>рішення</a:t>
            </a:r>
            <a:r>
              <a:rPr lang="ru-RU" sz="2000" i="1" dirty="0"/>
              <a:t> не </a:t>
            </a:r>
            <a:r>
              <a:rPr lang="ru-RU" sz="2000" i="1" dirty="0" err="1"/>
              <a:t>забезпечує</a:t>
            </a:r>
            <a:r>
              <a:rPr lang="ru-RU" sz="2000" i="1" dirty="0"/>
              <a:t>, а </a:t>
            </a:r>
            <a:r>
              <a:rPr lang="ru-RU" sz="2000" i="1" dirty="0" err="1"/>
              <a:t>порушує</a:t>
            </a:r>
            <a:r>
              <a:rPr lang="ru-RU" sz="2000" i="1" dirty="0"/>
              <a:t> право </a:t>
            </a:r>
            <a:r>
              <a:rPr lang="ru-RU" sz="2000" i="1" dirty="0" err="1"/>
              <a:t>кожної</a:t>
            </a:r>
            <a:r>
              <a:rPr lang="ru-RU" sz="2000" i="1" dirty="0"/>
              <a:t> </a:t>
            </a:r>
            <a:r>
              <a:rPr lang="ru-RU" sz="2000" i="1" dirty="0" err="1"/>
              <a:t>людини</a:t>
            </a:r>
            <a:r>
              <a:rPr lang="ru-RU" sz="2000" i="1" dirty="0"/>
              <a:t> на те, </a:t>
            </a:r>
            <a:r>
              <a:rPr lang="ru-RU" sz="2000" i="1" dirty="0" err="1"/>
              <a:t>щоб</a:t>
            </a:r>
            <a:r>
              <a:rPr lang="ru-RU" sz="2000" i="1" dirty="0"/>
              <a:t> з </a:t>
            </a:r>
            <a:r>
              <a:rPr lang="ru-RU" sz="2000" i="1" dirty="0" smtClean="0"/>
              <a:t>ним </a:t>
            </a:r>
            <a:r>
              <a:rPr lang="ru-RU" sz="2000" i="1" dirty="0" err="1" smtClean="0"/>
              <a:t>поводилися</a:t>
            </a:r>
            <a:r>
              <a:rPr lang="ru-RU" sz="2000" i="1" dirty="0" smtClean="0"/>
              <a:t> </a:t>
            </a:r>
            <a:r>
              <a:rPr lang="ru-RU" sz="2000" i="1" dirty="0"/>
              <a:t>як з </a:t>
            </a:r>
            <a:r>
              <a:rPr lang="ru-RU" sz="2000" i="1" dirty="0" err="1"/>
              <a:t>рівним</a:t>
            </a:r>
            <a:r>
              <a:rPr lang="ru-RU" sz="2000" i="1" dirty="0"/>
              <a:t>.</a:t>
            </a:r>
            <a:endParaRPr lang="uk-UA" sz="2000" i="1" dirty="0"/>
          </a:p>
        </p:txBody>
      </p:sp>
    </p:spTree>
    <p:extLst>
      <p:ext uri="{BB962C8B-B14F-4D97-AF65-F5344CB8AC3E}">
        <p14:creationId xmlns:p14="http://schemas.microsoft.com/office/powerpoint/2010/main" val="2158213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565" y="620688"/>
            <a:ext cx="8195891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Роберт </a:t>
            </a:r>
            <a:r>
              <a:rPr lang="ru-RU" sz="2800" dirty="0" err="1" smtClean="0"/>
              <a:t>Нозик</a:t>
            </a:r>
            <a:r>
              <a:rPr lang="ru-RU" sz="2800" dirty="0" smtClean="0"/>
              <a:t> «</a:t>
            </a:r>
            <a:r>
              <a:rPr lang="ru-RU" sz="2800" dirty="0" err="1" smtClean="0"/>
              <a:t>Анархія</a:t>
            </a:r>
            <a:r>
              <a:rPr lang="ru-RU" sz="2800" dirty="0" smtClean="0"/>
              <a:t>, держава </a:t>
            </a:r>
            <a:r>
              <a:rPr lang="ru-RU" sz="2800" dirty="0"/>
              <a:t>та</a:t>
            </a:r>
          </a:p>
          <a:p>
            <a:pPr algn="ctr"/>
            <a:r>
              <a:rPr lang="ru-RU" sz="2800" dirty="0" err="1"/>
              <a:t>утопія</a:t>
            </a:r>
            <a:r>
              <a:rPr lang="ru-RU" sz="2800" dirty="0" smtClean="0"/>
              <a:t>». </a:t>
            </a:r>
            <a:endParaRPr lang="uk-UA" sz="2800" dirty="0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178" y="1633405"/>
            <a:ext cx="2376264" cy="27316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0566" y="1661319"/>
            <a:ext cx="587861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Принцип </a:t>
            </a:r>
            <a:r>
              <a:rPr lang="ru-RU" sz="2400" dirty="0"/>
              <a:t>«</a:t>
            </a:r>
            <a:r>
              <a:rPr lang="ru-RU" sz="2400" dirty="0" err="1"/>
              <a:t>власності</a:t>
            </a:r>
            <a:r>
              <a:rPr lang="ru-RU" sz="2400" dirty="0"/>
              <a:t> на себе» </a:t>
            </a:r>
            <a:r>
              <a:rPr lang="ru-RU" sz="2400" dirty="0" smtClean="0"/>
              <a:t>як </a:t>
            </a:r>
            <a:r>
              <a:rPr lang="ru-RU" sz="2400" dirty="0" err="1"/>
              <a:t>інтерпретацію</a:t>
            </a:r>
            <a:r>
              <a:rPr lang="ru-RU" sz="2400" dirty="0"/>
              <a:t> </a:t>
            </a:r>
            <a:r>
              <a:rPr lang="ru-RU" sz="2400" dirty="0" smtClean="0"/>
              <a:t>принципу </a:t>
            </a:r>
            <a:r>
              <a:rPr lang="ru-RU" sz="2400" dirty="0" err="1" smtClean="0"/>
              <a:t>поводження</a:t>
            </a:r>
            <a:r>
              <a:rPr lang="ru-RU" sz="2400" dirty="0" smtClean="0"/>
              <a:t> </a:t>
            </a:r>
            <a:r>
              <a:rPr lang="ru-RU" sz="2400" dirty="0"/>
              <a:t>з людьми як з «</a:t>
            </a:r>
            <a:r>
              <a:rPr lang="ru-RU" sz="2400" dirty="0" err="1"/>
              <a:t>цілями</a:t>
            </a:r>
            <a:r>
              <a:rPr lang="ru-RU" sz="2400" dirty="0"/>
              <a:t> в </a:t>
            </a:r>
            <a:r>
              <a:rPr lang="ru-RU" sz="2400" dirty="0" err="1"/>
              <a:t>собі</a:t>
            </a:r>
            <a:r>
              <a:rPr lang="ru-RU" sz="2400" dirty="0"/>
              <a:t>». </a:t>
            </a:r>
            <a:endParaRPr lang="uk-UA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0565" y="2861648"/>
            <a:ext cx="5878613" cy="372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«</a:t>
            </a:r>
            <a:r>
              <a:rPr lang="ru-RU" sz="2000" dirty="0"/>
              <a:t>Люди </a:t>
            </a:r>
            <a:r>
              <a:rPr lang="ru-RU" sz="2000" dirty="0" err="1"/>
              <a:t>мають</a:t>
            </a:r>
            <a:r>
              <a:rPr lang="ru-RU" sz="2000" dirty="0"/>
              <a:t> права, і тому є </a:t>
            </a:r>
            <a:r>
              <a:rPr lang="ru-RU" sz="2000" dirty="0" err="1"/>
              <a:t>дії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не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вчиняти</a:t>
            </a:r>
            <a:r>
              <a:rPr lang="ru-RU" sz="2000" dirty="0"/>
              <a:t> по </a:t>
            </a:r>
            <a:r>
              <a:rPr lang="ru-RU" sz="2000" dirty="0" err="1"/>
              <a:t>відношенню</a:t>
            </a:r>
            <a:r>
              <a:rPr lang="ru-RU" sz="2000" dirty="0"/>
              <a:t> до </a:t>
            </a:r>
            <a:r>
              <a:rPr lang="ru-RU" sz="2000" dirty="0" err="1"/>
              <a:t>індивіда</a:t>
            </a:r>
            <a:r>
              <a:rPr lang="ru-RU" sz="2000" dirty="0"/>
              <a:t> </a:t>
            </a:r>
            <a:r>
              <a:rPr lang="ru-RU" sz="2000" dirty="0" err="1"/>
              <a:t>ні</a:t>
            </a:r>
            <a:r>
              <a:rPr lang="ru-RU" sz="2000" dirty="0"/>
              <a:t> </a:t>
            </a:r>
            <a:r>
              <a:rPr lang="ru-RU" sz="2000" dirty="0" err="1" smtClean="0"/>
              <a:t>окрема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людина</a:t>
            </a:r>
            <a:r>
              <a:rPr lang="ru-RU" sz="2000" dirty="0"/>
              <a:t>, </a:t>
            </a:r>
            <a:r>
              <a:rPr lang="ru-RU" sz="2000" dirty="0" err="1"/>
              <a:t>ні</a:t>
            </a:r>
            <a:r>
              <a:rPr lang="ru-RU" sz="2000" dirty="0"/>
              <a:t> </a:t>
            </a:r>
            <a:r>
              <a:rPr lang="ru-RU" sz="2000" dirty="0" err="1"/>
              <a:t>група</a:t>
            </a:r>
            <a:r>
              <a:rPr lang="ru-RU" sz="2000" dirty="0"/>
              <a:t> </a:t>
            </a:r>
            <a:r>
              <a:rPr lang="ru-RU" sz="2000" dirty="0" err="1"/>
              <a:t>осіб</a:t>
            </a:r>
            <a:r>
              <a:rPr lang="ru-RU" sz="2000" dirty="0"/>
              <a:t> (без </a:t>
            </a:r>
            <a:r>
              <a:rPr lang="ru-RU" sz="2000" dirty="0" err="1"/>
              <a:t>порушення</a:t>
            </a:r>
            <a:r>
              <a:rPr lang="ru-RU" sz="2000" dirty="0"/>
              <a:t> </a:t>
            </a:r>
            <a:r>
              <a:rPr lang="ru-RU" sz="2000" dirty="0" err="1"/>
              <a:t>цих</a:t>
            </a:r>
            <a:r>
              <a:rPr lang="ru-RU" sz="2000" dirty="0"/>
              <a:t> прав</a:t>
            </a:r>
            <a:r>
              <a:rPr lang="ru-RU" sz="2000" dirty="0" smtClean="0"/>
              <a:t>)»</a:t>
            </a:r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«</a:t>
            </a:r>
            <a:r>
              <a:rPr lang="ru-RU" sz="2000" dirty="0" err="1" smtClean="0"/>
              <a:t>Суспільство</a:t>
            </a:r>
            <a:r>
              <a:rPr lang="ru-RU" sz="2000" dirty="0" smtClean="0"/>
              <a:t> </a:t>
            </a:r>
            <a:r>
              <a:rPr lang="ru-RU" sz="2000" dirty="0"/>
              <a:t>повинно </a:t>
            </a:r>
            <a:r>
              <a:rPr lang="ru-RU" sz="2000" dirty="0" err="1"/>
              <a:t>поважати</a:t>
            </a:r>
            <a:r>
              <a:rPr lang="ru-RU" sz="2000" dirty="0"/>
              <a:t> </a:t>
            </a:r>
            <a:r>
              <a:rPr lang="ru-RU" sz="2000" dirty="0" err="1"/>
              <a:t>ці</a:t>
            </a:r>
            <a:r>
              <a:rPr lang="ru-RU" sz="2000" dirty="0"/>
              <a:t> права, </a:t>
            </a:r>
            <a:r>
              <a:rPr lang="ru-RU" sz="2000" dirty="0" err="1"/>
              <a:t>бо</a:t>
            </a:r>
            <a:r>
              <a:rPr lang="ru-RU" sz="2000" dirty="0"/>
              <a:t> вони </a:t>
            </a:r>
            <a:r>
              <a:rPr lang="ru-RU" sz="2000" dirty="0" err="1"/>
              <a:t>відображають</a:t>
            </a:r>
            <a:r>
              <a:rPr lang="ru-RU" sz="2000" dirty="0"/>
              <a:t> </a:t>
            </a:r>
            <a:r>
              <a:rPr lang="ru-RU" sz="2000" dirty="0" err="1"/>
              <a:t>основний</a:t>
            </a:r>
            <a:r>
              <a:rPr lang="ru-RU" sz="2000" dirty="0"/>
              <a:t> кантовский </a:t>
            </a:r>
            <a:r>
              <a:rPr lang="ru-RU" sz="2000" dirty="0" smtClean="0"/>
              <a:t>принцип: </a:t>
            </a:r>
            <a:r>
              <a:rPr lang="ru-RU" sz="2000" dirty="0" err="1" smtClean="0"/>
              <a:t>людина</a:t>
            </a:r>
            <a:r>
              <a:rPr lang="ru-RU" sz="2000" dirty="0" smtClean="0"/>
              <a:t> </a:t>
            </a:r>
            <a:r>
              <a:rPr lang="ru-RU" sz="2000" dirty="0"/>
              <a:t>- </a:t>
            </a:r>
            <a:r>
              <a:rPr lang="ru-RU" sz="2000" dirty="0" err="1"/>
              <a:t>це</a:t>
            </a:r>
            <a:r>
              <a:rPr lang="ru-RU" sz="2000" dirty="0"/>
              <a:t> мета, а не просто </a:t>
            </a:r>
            <a:r>
              <a:rPr lang="ru-RU" sz="2000" dirty="0" err="1"/>
              <a:t>засіб</a:t>
            </a:r>
            <a:r>
              <a:rPr lang="ru-RU" sz="2000" dirty="0"/>
              <a:t>; людьми не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жертвувати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використовувати</a:t>
            </a:r>
            <a:r>
              <a:rPr lang="ru-RU" sz="2000" dirty="0"/>
              <a:t> </a:t>
            </a:r>
            <a:r>
              <a:rPr lang="ru-RU" sz="2000" dirty="0" smtClean="0"/>
              <a:t>для </a:t>
            </a:r>
            <a:r>
              <a:rPr lang="ru-RU" sz="2000" dirty="0" err="1" smtClean="0"/>
              <a:t>досягнення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якихось</a:t>
            </a:r>
            <a:r>
              <a:rPr lang="ru-RU" sz="2000" dirty="0" smtClean="0"/>
              <a:t> </a:t>
            </a:r>
            <a:r>
              <a:rPr lang="ru-RU" sz="2000" dirty="0" err="1"/>
              <a:t>цілей</a:t>
            </a:r>
            <a:r>
              <a:rPr lang="ru-RU" sz="2000" dirty="0"/>
              <a:t> без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згоди</a:t>
            </a:r>
            <a:r>
              <a:rPr lang="ru-RU" sz="2000" dirty="0"/>
              <a:t> »</a:t>
            </a:r>
            <a:endParaRPr lang="uk-UA" sz="2000" dirty="0"/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178" y="4393018"/>
            <a:ext cx="2317277" cy="219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80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6912768" cy="6370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 err="1"/>
              <a:t>Згідно</a:t>
            </a:r>
            <a:r>
              <a:rPr lang="ru-RU" sz="2400" dirty="0"/>
              <a:t> </a:t>
            </a:r>
            <a:r>
              <a:rPr lang="ru-RU" sz="2400" dirty="0" err="1"/>
              <a:t>Нозика</a:t>
            </a:r>
            <a:r>
              <a:rPr lang="ru-RU" sz="2400" dirty="0"/>
              <a:t>, </a:t>
            </a:r>
            <a:r>
              <a:rPr lang="ru-RU" sz="2400" dirty="0" err="1"/>
              <a:t>вимога</a:t>
            </a:r>
            <a:r>
              <a:rPr lang="ru-RU" sz="2400" dirty="0"/>
              <a:t> </a:t>
            </a:r>
            <a:r>
              <a:rPr lang="ru-RU" sz="2400" dirty="0" err="1"/>
              <a:t>Ролз</a:t>
            </a:r>
            <a:r>
              <a:rPr lang="ru-RU" sz="2400" dirty="0"/>
              <a:t> про те, </a:t>
            </a:r>
            <a:r>
              <a:rPr lang="ru-RU" sz="2400" dirty="0" err="1"/>
              <a:t>щоб</a:t>
            </a:r>
            <a:r>
              <a:rPr lang="ru-RU" sz="2400" dirty="0"/>
              <a:t> блага, </a:t>
            </a:r>
            <a:r>
              <a:rPr lang="ru-RU" sz="2400" dirty="0" err="1"/>
              <a:t>вироблені</a:t>
            </a:r>
            <a:r>
              <a:rPr lang="ru-RU" sz="2400" dirty="0"/>
              <a:t> </a:t>
            </a:r>
            <a:r>
              <a:rPr lang="ru-RU" sz="2400" dirty="0" err="1"/>
              <a:t>талановитими</a:t>
            </a:r>
            <a:r>
              <a:rPr lang="ru-RU" sz="2400" dirty="0"/>
              <a:t>, </a:t>
            </a:r>
            <a:r>
              <a:rPr lang="ru-RU" sz="2400" dirty="0" err="1"/>
              <a:t>використовувалися</a:t>
            </a:r>
            <a:r>
              <a:rPr lang="ru-RU" sz="2400" dirty="0"/>
              <a:t> </a:t>
            </a:r>
            <a:r>
              <a:rPr lang="ru-RU" sz="2400" dirty="0" smtClean="0"/>
              <a:t>б для </a:t>
            </a:r>
            <a:r>
              <a:rPr lang="ru-RU" sz="2400" dirty="0" err="1"/>
              <a:t>поліпшення</a:t>
            </a:r>
            <a:r>
              <a:rPr lang="ru-RU" sz="2400" dirty="0"/>
              <a:t> </a:t>
            </a:r>
            <a:r>
              <a:rPr lang="ru-RU" sz="2400" dirty="0" err="1"/>
              <a:t>добробуту</a:t>
            </a:r>
            <a:r>
              <a:rPr lang="ru-RU" sz="2400" dirty="0"/>
              <a:t> </a:t>
            </a:r>
            <a:r>
              <a:rPr lang="ru-RU" sz="2400" dirty="0" err="1"/>
              <a:t>знедолених</a:t>
            </a:r>
            <a:r>
              <a:rPr lang="ru-RU" sz="2400" dirty="0"/>
              <a:t>, </a:t>
            </a:r>
            <a:r>
              <a:rPr lang="ru-RU" sz="2400" i="1" dirty="0" err="1"/>
              <a:t>несумісне</a:t>
            </a:r>
            <a:r>
              <a:rPr lang="ru-RU" sz="2400" i="1" dirty="0"/>
              <a:t> з </a:t>
            </a:r>
            <a:r>
              <a:rPr lang="ru-RU" sz="2400" i="1" dirty="0" err="1"/>
              <a:t>визнанням</a:t>
            </a:r>
            <a:r>
              <a:rPr lang="ru-RU" sz="2400" i="1" dirty="0"/>
              <a:t> </a:t>
            </a:r>
            <a:r>
              <a:rPr lang="ru-RU" sz="2400" i="1" dirty="0" err="1"/>
              <a:t>власності</a:t>
            </a:r>
            <a:r>
              <a:rPr lang="ru-RU" sz="2400" i="1" dirty="0"/>
              <a:t> на себе. </a:t>
            </a:r>
            <a:endParaRPr lang="ru-RU" sz="2400" i="1" dirty="0" smtClean="0"/>
          </a:p>
          <a:p>
            <a:pPr indent="457200" algn="just"/>
            <a:endParaRPr lang="ru-RU" sz="2400" dirty="0" smtClean="0"/>
          </a:p>
          <a:p>
            <a:pPr indent="457200" algn="just"/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/>
              <a:t>я маю </a:t>
            </a:r>
            <a:r>
              <a:rPr lang="ru-RU" sz="2400" dirty="0" smtClean="0"/>
              <a:t>у </a:t>
            </a:r>
            <a:r>
              <a:rPr lang="ru-RU" sz="2400" dirty="0" err="1" smtClean="0"/>
              <a:t>власності</a:t>
            </a:r>
            <a:r>
              <a:rPr lang="ru-RU" sz="2400" dirty="0" smtClean="0"/>
              <a:t> </a:t>
            </a:r>
            <a:r>
              <a:rPr lang="ru-RU" sz="2400" dirty="0"/>
              <a:t>себе, то я </a:t>
            </a:r>
            <a:r>
              <a:rPr lang="ru-RU" sz="2400" dirty="0" err="1"/>
              <a:t>власник</a:t>
            </a:r>
            <a:r>
              <a:rPr lang="ru-RU" sz="2400" dirty="0"/>
              <a:t> і </a:t>
            </a:r>
            <a:r>
              <a:rPr lang="ru-RU" sz="2400" dirty="0" err="1"/>
              <a:t>своїх</a:t>
            </a:r>
            <a:r>
              <a:rPr lang="ru-RU" sz="2400" dirty="0"/>
              <a:t> </a:t>
            </a:r>
            <a:r>
              <a:rPr lang="ru-RU" sz="2400" dirty="0" err="1"/>
              <a:t>талантів</a:t>
            </a:r>
            <a:r>
              <a:rPr lang="ru-RU" sz="2400" dirty="0"/>
              <a:t>. А </a:t>
            </a:r>
            <a:r>
              <a:rPr lang="ru-RU" sz="2400" dirty="0" err="1"/>
              <a:t>якщо</a:t>
            </a:r>
            <a:r>
              <a:rPr lang="ru-RU" sz="2400" dirty="0"/>
              <a:t> я </a:t>
            </a:r>
            <a:r>
              <a:rPr lang="ru-RU" sz="2400" dirty="0" err="1"/>
              <a:t>володію</a:t>
            </a:r>
            <a:r>
              <a:rPr lang="ru-RU" sz="2400" dirty="0"/>
              <a:t> </a:t>
            </a:r>
            <a:r>
              <a:rPr lang="ru-RU" sz="2400" dirty="0" err="1"/>
              <a:t>своїми</a:t>
            </a:r>
            <a:r>
              <a:rPr lang="ru-RU" sz="2400" dirty="0"/>
              <a:t> талантами, то я маю </a:t>
            </a:r>
            <a:r>
              <a:rPr lang="ru-RU" sz="2400" dirty="0" smtClean="0"/>
              <a:t>право </a:t>
            </a:r>
            <a:r>
              <a:rPr lang="ru-RU" sz="2400" dirty="0" err="1" smtClean="0"/>
              <a:t>власності</a:t>
            </a:r>
            <a:r>
              <a:rPr lang="ru-RU" sz="2400" dirty="0" smtClean="0"/>
              <a:t> </a:t>
            </a:r>
            <a:r>
              <a:rPr lang="ru-RU" sz="2400" dirty="0"/>
              <a:t>та на все,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виробляю</a:t>
            </a:r>
            <a:r>
              <a:rPr lang="ru-RU" sz="2400" dirty="0"/>
              <a:t> з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допомогою</a:t>
            </a:r>
            <a:r>
              <a:rPr lang="ru-RU" sz="2400" dirty="0"/>
              <a:t>. Так само як </a:t>
            </a:r>
            <a:r>
              <a:rPr lang="ru-RU" sz="2400" dirty="0" err="1"/>
              <a:t>володіння</a:t>
            </a:r>
            <a:r>
              <a:rPr lang="ru-RU" sz="2400" dirty="0"/>
              <a:t> </a:t>
            </a:r>
            <a:r>
              <a:rPr lang="ru-RU" sz="2400" dirty="0" err="1"/>
              <a:t>ділянкою</a:t>
            </a:r>
            <a:r>
              <a:rPr lang="ru-RU" sz="2400" dirty="0"/>
              <a:t> </a:t>
            </a:r>
            <a:r>
              <a:rPr lang="ru-RU" sz="2400" dirty="0" err="1"/>
              <a:t>землі</a:t>
            </a:r>
            <a:r>
              <a:rPr lang="ru-RU" sz="2400" dirty="0"/>
              <a:t> </a:t>
            </a:r>
            <a:r>
              <a:rPr lang="ru-RU" sz="2400" dirty="0" err="1"/>
              <a:t>означає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smtClean="0"/>
              <a:t>я </a:t>
            </a:r>
            <a:r>
              <a:rPr lang="ru-RU" sz="2400" dirty="0" err="1" smtClean="0"/>
              <a:t>володію</a:t>
            </a:r>
            <a:r>
              <a:rPr lang="ru-RU" sz="2400" dirty="0" smtClean="0"/>
              <a:t> </a:t>
            </a:r>
            <a:r>
              <a:rPr lang="ru-RU" sz="2400" dirty="0" err="1"/>
              <a:t>всім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виробляє</a:t>
            </a:r>
            <a:r>
              <a:rPr lang="ru-RU" sz="2400" dirty="0"/>
              <a:t> </a:t>
            </a:r>
            <a:r>
              <a:rPr lang="ru-RU" sz="2400" dirty="0" err="1"/>
              <a:t>ця</a:t>
            </a:r>
            <a:r>
              <a:rPr lang="ru-RU" sz="2400" dirty="0"/>
              <a:t> земля, так і </a:t>
            </a:r>
            <a:r>
              <a:rPr lang="ru-RU" sz="2400" dirty="0" err="1"/>
              <a:t>власність</a:t>
            </a:r>
            <a:r>
              <a:rPr lang="ru-RU" sz="2400" dirty="0"/>
              <a:t> на </a:t>
            </a:r>
            <a:r>
              <a:rPr lang="ru-RU" sz="2400" dirty="0" err="1"/>
              <a:t>таланти</a:t>
            </a:r>
            <a:r>
              <a:rPr lang="ru-RU" sz="2400" dirty="0"/>
              <a:t> </a:t>
            </a:r>
            <a:r>
              <a:rPr lang="ru-RU" sz="2400" dirty="0" err="1"/>
              <a:t>означає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я </a:t>
            </a:r>
            <a:r>
              <a:rPr lang="ru-RU" sz="2400" dirty="0" err="1"/>
              <a:t>володію</a:t>
            </a:r>
            <a:r>
              <a:rPr lang="ru-RU" sz="2400" dirty="0"/>
              <a:t> </a:t>
            </a:r>
            <a:r>
              <a:rPr lang="ru-RU" sz="2400" dirty="0" err="1"/>
              <a:t>всім</a:t>
            </a:r>
            <a:r>
              <a:rPr lang="ru-RU" sz="2400" dirty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вироблено</a:t>
            </a:r>
            <a:r>
              <a:rPr lang="ru-RU" sz="2400" dirty="0" smtClean="0"/>
              <a:t> </a:t>
            </a:r>
            <a:r>
              <a:rPr lang="ru-RU" sz="2400" dirty="0" err="1"/>
              <a:t>моїми</a:t>
            </a:r>
            <a:r>
              <a:rPr lang="ru-RU" sz="2400" dirty="0"/>
              <a:t> талантами. </a:t>
            </a:r>
          </a:p>
          <a:p>
            <a:pPr indent="457200" algn="just"/>
            <a:r>
              <a:rPr lang="ru-RU" sz="2400" i="1" dirty="0" err="1" smtClean="0"/>
              <a:t>Вимога</a:t>
            </a:r>
            <a:r>
              <a:rPr lang="ru-RU" sz="2400" i="1" dirty="0" smtClean="0"/>
              <a:t> </a:t>
            </a:r>
            <a:r>
              <a:rPr lang="ru-RU" sz="2400" i="1" dirty="0" err="1"/>
              <a:t>перерозподілу</a:t>
            </a:r>
            <a:r>
              <a:rPr lang="ru-RU" sz="2400" i="1" dirty="0"/>
              <a:t> через </a:t>
            </a:r>
            <a:r>
              <a:rPr lang="ru-RU" sz="2400" i="1" dirty="0" err="1"/>
              <a:t>податки</a:t>
            </a:r>
            <a:r>
              <a:rPr lang="ru-RU" sz="2400" i="1" dirty="0"/>
              <a:t> </a:t>
            </a:r>
            <a:r>
              <a:rPr lang="ru-RU" sz="2400" i="1" dirty="0" err="1"/>
              <a:t>від</a:t>
            </a:r>
            <a:r>
              <a:rPr lang="ru-RU" sz="2400" i="1" dirty="0"/>
              <a:t> </a:t>
            </a:r>
            <a:r>
              <a:rPr lang="ru-RU" sz="2400" i="1" dirty="0" err="1"/>
              <a:t>талановитих</a:t>
            </a:r>
            <a:r>
              <a:rPr lang="ru-RU" sz="2400" i="1" dirty="0"/>
              <a:t> до </a:t>
            </a:r>
            <a:r>
              <a:rPr lang="ru-RU" sz="2400" i="1" dirty="0" err="1" smtClean="0"/>
              <a:t>знедолених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порушує</a:t>
            </a:r>
            <a:r>
              <a:rPr lang="ru-RU" sz="2400" i="1" dirty="0" smtClean="0"/>
              <a:t> </a:t>
            </a:r>
            <a:r>
              <a:rPr lang="ru-RU" sz="2400" i="1" dirty="0"/>
              <a:t>право </a:t>
            </a:r>
            <a:r>
              <a:rPr lang="ru-RU" sz="2400" i="1" dirty="0" err="1"/>
              <a:t>власності</a:t>
            </a:r>
            <a:r>
              <a:rPr lang="ru-RU" sz="2400" i="1" dirty="0"/>
              <a:t> на себя</a:t>
            </a:r>
            <a:r>
              <a:rPr lang="ru-RU" sz="2400" i="1" dirty="0" smtClean="0"/>
              <a:t>.</a:t>
            </a:r>
          </a:p>
          <a:p>
            <a:pPr indent="457200" algn="just"/>
            <a:r>
              <a:rPr lang="ru-RU" sz="2400" b="1" i="1" dirty="0"/>
              <a:t> </a:t>
            </a:r>
            <a:r>
              <a:rPr lang="ru-RU" sz="2400" b="1" i="1" dirty="0" err="1" smtClean="0"/>
              <a:t>Турбота</a:t>
            </a:r>
            <a:r>
              <a:rPr lang="ru-RU" sz="2400" b="1" i="1" dirty="0" smtClean="0"/>
              <a:t> </a:t>
            </a:r>
            <a:r>
              <a:rPr lang="ru-RU" sz="2400" b="1" i="1" dirty="0"/>
              <a:t>про свободу людей </a:t>
            </a:r>
            <a:r>
              <a:rPr lang="ru-RU" sz="2400" b="1" i="1" dirty="0" err="1"/>
              <a:t>жити</a:t>
            </a:r>
            <a:r>
              <a:rPr lang="ru-RU" sz="2400" b="1" i="1" dirty="0"/>
              <a:t> </a:t>
            </a:r>
            <a:r>
              <a:rPr lang="ru-RU" sz="2400" b="1" i="1" dirty="0" err="1"/>
              <a:t>своїм</a:t>
            </a:r>
            <a:r>
              <a:rPr lang="ru-RU" sz="2400" b="1" i="1" dirty="0"/>
              <a:t> </a:t>
            </a:r>
            <a:r>
              <a:rPr lang="ru-RU" sz="2400" b="1" i="1" dirty="0" err="1"/>
              <a:t>власним</a:t>
            </a:r>
            <a:r>
              <a:rPr lang="ru-RU" sz="2400" b="1" i="1" dirty="0"/>
              <a:t> </a:t>
            </a:r>
            <a:r>
              <a:rPr lang="ru-RU" sz="2400" b="1" i="1" dirty="0" err="1"/>
              <a:t>життям</a:t>
            </a:r>
            <a:r>
              <a:rPr lang="ru-RU" sz="2400" b="1" i="1" dirty="0"/>
              <a:t> </a:t>
            </a:r>
            <a:r>
              <a:rPr lang="ru-RU" sz="2400" b="1" i="1" dirty="0" err="1"/>
              <a:t>лежить</a:t>
            </a:r>
            <a:r>
              <a:rPr lang="ru-RU" sz="2400" b="1" i="1" dirty="0"/>
              <a:t> в </a:t>
            </a:r>
            <a:r>
              <a:rPr lang="ru-RU" sz="2400" b="1" i="1" dirty="0" err="1" smtClean="0"/>
              <a:t>основі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його</a:t>
            </a:r>
            <a:r>
              <a:rPr lang="ru-RU" sz="2400" b="1" i="1" dirty="0" smtClean="0"/>
              <a:t> </a:t>
            </a:r>
            <a:r>
              <a:rPr lang="ru-RU" sz="2400" b="1" i="1" dirty="0" err="1"/>
              <a:t>теорії</a:t>
            </a:r>
            <a:r>
              <a:rPr lang="ru-RU" sz="2400" b="1" i="1" dirty="0"/>
              <a:t> </a:t>
            </a:r>
            <a:r>
              <a:rPr lang="ru-RU" sz="2400" b="1" i="1" dirty="0" err="1"/>
              <a:t>необмежених</a:t>
            </a:r>
            <a:r>
              <a:rPr lang="ru-RU" sz="2400" b="1" i="1" dirty="0"/>
              <a:t> прав </a:t>
            </a:r>
            <a:r>
              <a:rPr lang="ru-RU" sz="2400" b="1" i="1" dirty="0" err="1"/>
              <a:t>власності</a:t>
            </a:r>
            <a:r>
              <a:rPr lang="ru-RU" sz="2400" b="1" i="1" dirty="0"/>
              <a:t>.</a:t>
            </a:r>
            <a:endParaRPr lang="uk-UA" sz="2400" b="1" i="1" dirty="0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07934"/>
            <a:ext cx="1728192" cy="3437090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645024"/>
            <a:ext cx="1728192" cy="291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58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136904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7200" algn="just"/>
            <a:r>
              <a:rPr lang="uk-UA" sz="2400" dirty="0" smtClean="0">
                <a:latin typeface="Cambria" panose="02040503050406030204" pitchFamily="18" charset="0"/>
              </a:rPr>
              <a:t>В повсякденному житті про справедливість говорять в ситуації обміну, розподілу, відплати.</a:t>
            </a:r>
            <a:endParaRPr lang="uk-UA" sz="2400" dirty="0">
              <a:latin typeface="Cambria" panose="02040503050406030204" pitchFamily="18" charset="0"/>
            </a:endParaRPr>
          </a:p>
          <a:p>
            <a:pPr indent="457200" algn="just"/>
            <a:r>
              <a:rPr lang="uk-UA" sz="2000" dirty="0" smtClean="0">
                <a:latin typeface="Cambria" panose="02040503050406030204" pitchFamily="18" charset="0"/>
              </a:rPr>
              <a:t>«Справедливе суспільство» - те, яке підтримує «справедливість» відносин розподілу, обміну, відплати. </a:t>
            </a:r>
          </a:p>
          <a:p>
            <a:pPr indent="457200" algn="just"/>
            <a:r>
              <a:rPr lang="uk-UA" sz="2000" dirty="0">
                <a:latin typeface="Cambria" panose="02040503050406030204" pitchFamily="18" charset="0"/>
              </a:rPr>
              <a:t>Соціальна справедливість </a:t>
            </a:r>
            <a:r>
              <a:rPr lang="uk-UA" sz="2000" dirty="0" smtClean="0">
                <a:latin typeface="Cambria" panose="02040503050406030204" pitchFamily="18" charset="0"/>
              </a:rPr>
              <a:t>- це </a:t>
            </a:r>
            <a:r>
              <a:rPr lang="uk-UA" sz="2000" dirty="0">
                <a:latin typeface="Cambria" panose="02040503050406030204" pitchFamily="18" charset="0"/>
              </a:rPr>
              <a:t>сукупність історично сформованих уявлень про сутність людини, його особистому гідності та невід'ємні права; вимогу відповідності між реальною значимістю особи, соціальної групи, </a:t>
            </a:r>
            <a:r>
              <a:rPr lang="uk-UA" sz="2000" dirty="0" smtClean="0">
                <a:latin typeface="Cambria" panose="02040503050406030204" pitchFamily="18" charset="0"/>
              </a:rPr>
              <a:t>спільності.</a:t>
            </a:r>
            <a:endParaRPr lang="uk-UA" sz="2400" dirty="0">
              <a:latin typeface="Cambria" panose="02040503050406030204" pitchFamily="18" charset="0"/>
            </a:endParaRPr>
          </a:p>
          <a:p>
            <a:pPr algn="just"/>
            <a:endParaRPr lang="uk-UA" sz="2400" dirty="0">
              <a:latin typeface="Cambria" panose="020405030504060302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43808" y="3213481"/>
            <a:ext cx="3528392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Види справедливості</a:t>
            </a:r>
            <a:endParaRPr lang="uk-UA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4365104"/>
            <a:ext cx="2520280" cy="22322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Розподільча справедливість (рівний розподіл, або нерівний розподіл)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83868" y="4365104"/>
            <a:ext cx="2520280" cy="222020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Відплатна, «по заслугам»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88224" y="4351814"/>
            <a:ext cx="2304256" cy="222020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Мінова справедливість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13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26161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latin typeface="Cambria" panose="02040503050406030204" pitchFamily="18" charset="0"/>
              </a:rPr>
              <a:t>Джон </a:t>
            </a:r>
            <a:r>
              <a:rPr lang="uk-UA" sz="2400" b="1" i="1" dirty="0" err="1">
                <a:latin typeface="Cambria" panose="02040503050406030204" pitchFamily="18" charset="0"/>
              </a:rPr>
              <a:t>Ролз</a:t>
            </a:r>
            <a:r>
              <a:rPr lang="uk-UA" sz="2400" b="1" i="1" dirty="0">
                <a:latin typeface="Cambria" panose="02040503050406030204" pitchFamily="18" charset="0"/>
              </a:rPr>
              <a:t> - відомий американський </a:t>
            </a:r>
            <a:r>
              <a:rPr lang="uk-UA" sz="2400" b="1" i="1" dirty="0" smtClean="0">
                <a:latin typeface="Cambria" panose="02040503050406030204" pitchFamily="18" charset="0"/>
              </a:rPr>
              <a:t>філософ</a:t>
            </a:r>
            <a:endParaRPr lang="uk-UA" sz="2000" dirty="0" smtClean="0">
              <a:latin typeface="Cambria" panose="02040503050406030204" pitchFamily="18" charset="0"/>
            </a:endParaRPr>
          </a:p>
          <a:p>
            <a:endParaRPr lang="uk-UA" sz="2000" dirty="0" smtClean="0">
              <a:latin typeface="Cambria" panose="02040503050406030204" pitchFamily="18" charset="0"/>
            </a:endParaRPr>
          </a:p>
          <a:p>
            <a:pPr algn="just"/>
            <a:r>
              <a:rPr lang="uk-UA" sz="2000" dirty="0" smtClean="0">
                <a:latin typeface="Cambria" panose="02040503050406030204" pitchFamily="18" charset="0"/>
              </a:rPr>
              <a:t>Відомий </a:t>
            </a:r>
            <a:r>
              <a:rPr lang="uk-UA" sz="2000" dirty="0">
                <a:latin typeface="Cambria" panose="02040503050406030204" pitchFamily="18" charset="0"/>
              </a:rPr>
              <a:t>як автор «Теорії справедливості» - </a:t>
            </a:r>
            <a:r>
              <a:rPr lang="uk-UA" sz="2000" dirty="0" smtClean="0">
                <a:latin typeface="Cambria" panose="02040503050406030204" pitchFamily="18" charset="0"/>
              </a:rPr>
              <a:t>однієї </a:t>
            </a:r>
            <a:r>
              <a:rPr lang="uk-UA" sz="2000" dirty="0">
                <a:latin typeface="Cambria" panose="02040503050406030204" pitchFamily="18" charset="0"/>
              </a:rPr>
              <a:t>з </a:t>
            </a:r>
            <a:r>
              <a:rPr lang="uk-UA" sz="2000" dirty="0" smtClean="0">
                <a:latin typeface="Cambria" panose="02040503050406030204" pitchFamily="18" charset="0"/>
              </a:rPr>
              <a:t>найбільш відомих </a:t>
            </a:r>
            <a:r>
              <a:rPr lang="uk-UA" sz="2000" dirty="0">
                <a:latin typeface="Cambria" panose="02040503050406030204" pitchFamily="18" charset="0"/>
              </a:rPr>
              <a:t>філософських праць </a:t>
            </a:r>
            <a:r>
              <a:rPr lang="en-US" sz="2000" dirty="0">
                <a:latin typeface="Cambria" panose="02040503050406030204" pitchFamily="18" charset="0"/>
              </a:rPr>
              <a:t>XX </a:t>
            </a:r>
            <a:r>
              <a:rPr lang="uk-UA" sz="2000" dirty="0">
                <a:latin typeface="Cambria" panose="02040503050406030204" pitchFamily="18" charset="0"/>
              </a:rPr>
              <a:t>століття</a:t>
            </a:r>
            <a:r>
              <a:rPr lang="uk-UA" sz="2000" dirty="0" smtClean="0">
                <a:latin typeface="Cambria" panose="02040503050406030204" pitchFamily="18" charset="0"/>
              </a:rPr>
              <a:t>.</a:t>
            </a:r>
          </a:p>
          <a:p>
            <a:pPr algn="just"/>
            <a:endParaRPr lang="uk-UA" sz="2000" dirty="0">
              <a:latin typeface="Cambria" panose="02040503050406030204" pitchFamily="18" charset="0"/>
            </a:endParaRPr>
          </a:p>
          <a:p>
            <a:pPr algn="just"/>
            <a:r>
              <a:rPr lang="uk-UA" sz="2000" dirty="0" smtClean="0">
                <a:latin typeface="Cambria" panose="02040503050406030204" pitchFamily="18" charset="0"/>
              </a:rPr>
              <a:t>Цією </a:t>
            </a:r>
            <a:r>
              <a:rPr lang="uk-UA" sz="2000" dirty="0">
                <a:latin typeface="Cambria" panose="02040503050406030204" pitchFamily="18" charset="0"/>
              </a:rPr>
              <a:t>книгою Джон </a:t>
            </a:r>
            <a:r>
              <a:rPr lang="uk-UA" sz="2000" dirty="0" err="1">
                <a:latin typeface="Cambria" panose="02040503050406030204" pitchFamily="18" charset="0"/>
              </a:rPr>
              <a:t>Ролз</a:t>
            </a:r>
            <a:r>
              <a:rPr lang="uk-UA" sz="2000" dirty="0">
                <a:latin typeface="Cambria" panose="02040503050406030204" pitchFamily="18" charset="0"/>
              </a:rPr>
              <a:t> відродив інтерес до філософії і став одним з найбільш цитованих сучасних філософів</a:t>
            </a:r>
            <a:r>
              <a:rPr lang="uk-UA" sz="2000" dirty="0" smtClean="0">
                <a:latin typeface="Cambria" panose="02040503050406030204" pitchFamily="18" charset="0"/>
              </a:rPr>
              <a:t>.</a:t>
            </a:r>
          </a:p>
          <a:p>
            <a:pPr algn="just"/>
            <a:endParaRPr lang="uk-UA" sz="2000" dirty="0">
              <a:latin typeface="Cambria" panose="02040503050406030204" pitchFamily="18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9012"/>
            <a:ext cx="4499992" cy="34523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99992" y="2929012"/>
            <a:ext cx="4644008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Cambria" panose="02040503050406030204" pitchFamily="18" charset="0"/>
              </a:rPr>
              <a:t>Джон </a:t>
            </a:r>
            <a:r>
              <a:rPr lang="uk-UA" dirty="0" err="1">
                <a:latin typeface="Cambria" panose="02040503050406030204" pitchFamily="18" charset="0"/>
              </a:rPr>
              <a:t>Ролз</a:t>
            </a:r>
            <a:r>
              <a:rPr lang="uk-UA" dirty="0">
                <a:latin typeface="Cambria" panose="02040503050406030204" pitchFamily="18" charset="0"/>
              </a:rPr>
              <a:t> закінчив </a:t>
            </a:r>
            <a:r>
              <a:rPr lang="uk-UA" dirty="0" err="1">
                <a:latin typeface="Cambria" panose="02040503050406030204" pitchFamily="18" charset="0"/>
              </a:rPr>
              <a:t>Прінстонський</a:t>
            </a:r>
            <a:r>
              <a:rPr lang="uk-UA" dirty="0">
                <a:latin typeface="Cambria" panose="02040503050406030204" pitchFamily="18" charset="0"/>
              </a:rPr>
              <a:t> університет в 1943 р</a:t>
            </a:r>
            <a:r>
              <a:rPr lang="uk-UA" dirty="0" smtClean="0">
                <a:latin typeface="Cambria" panose="02040503050406030204" pitchFamily="18" charset="0"/>
              </a:rPr>
              <a:t>, </a:t>
            </a:r>
            <a:r>
              <a:rPr lang="uk-UA" dirty="0">
                <a:latin typeface="Cambria" panose="02040503050406030204" pitchFamily="18" charset="0"/>
              </a:rPr>
              <a:t>а потім пішов в армію і служив в піхоті в Новій Гвінеї, в Японії і на Філіппінах</a:t>
            </a:r>
            <a:r>
              <a:rPr lang="uk-UA" dirty="0" smtClean="0">
                <a:latin typeface="Cambria" panose="02040503050406030204" pitchFamily="18" charset="0"/>
              </a:rPr>
              <a:t>.</a:t>
            </a:r>
          </a:p>
          <a:p>
            <a:pPr algn="just"/>
            <a:endParaRPr lang="uk-UA" dirty="0">
              <a:latin typeface="Cambria" panose="02040503050406030204" pitchFamily="18" charset="0"/>
            </a:endParaRPr>
          </a:p>
          <a:p>
            <a:pPr algn="just"/>
            <a:r>
              <a:rPr lang="uk-UA" dirty="0" smtClean="0">
                <a:latin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</a:rPr>
              <a:t>Повернувшись в США, він захистив в тому ж університеті дисертацію</a:t>
            </a:r>
            <a:r>
              <a:rPr lang="uk-UA" dirty="0" smtClean="0">
                <a:latin typeface="Cambria" panose="02040503050406030204" pitchFamily="18" charset="0"/>
              </a:rPr>
              <a:t>. Протягом </a:t>
            </a:r>
            <a:r>
              <a:rPr lang="uk-UA" dirty="0">
                <a:latin typeface="Cambria" panose="02040503050406030204" pitchFamily="18" charset="0"/>
              </a:rPr>
              <a:t>усього життя викладав в найбільших </a:t>
            </a:r>
            <a:r>
              <a:rPr lang="uk-UA" dirty="0" smtClean="0">
                <a:latin typeface="Cambria" panose="02040503050406030204" pitchFamily="18" charset="0"/>
              </a:rPr>
              <a:t>університетах </a:t>
            </a:r>
            <a:r>
              <a:rPr lang="uk-UA" dirty="0">
                <a:latin typeface="Cambria" panose="02040503050406030204" pitchFamily="18" charset="0"/>
              </a:rPr>
              <a:t>США (</a:t>
            </a:r>
            <a:r>
              <a:rPr lang="uk-UA" dirty="0" err="1">
                <a:latin typeface="Cambria" panose="02040503050406030204" pitchFamily="18" charset="0"/>
              </a:rPr>
              <a:t>Корнельському</a:t>
            </a:r>
            <a:r>
              <a:rPr lang="uk-UA" dirty="0">
                <a:latin typeface="Cambria" panose="02040503050406030204" pitchFamily="18" charset="0"/>
              </a:rPr>
              <a:t>, Гарвардському, </a:t>
            </a:r>
            <a:r>
              <a:rPr lang="uk-UA" dirty="0" err="1">
                <a:latin typeface="Cambria" panose="02040503050406030204" pitchFamily="18" charset="0"/>
              </a:rPr>
              <a:t>Массачусетському</a:t>
            </a:r>
            <a:r>
              <a:rPr lang="uk-UA" dirty="0">
                <a:latin typeface="Cambria" panose="02040503050406030204" pitchFamily="18" charset="0"/>
              </a:rPr>
              <a:t> </a:t>
            </a:r>
            <a:r>
              <a:rPr lang="uk-UA" dirty="0" smtClean="0">
                <a:latin typeface="Cambria" panose="02040503050406030204" pitchFamily="18" charset="0"/>
              </a:rPr>
              <a:t>технологічному)</a:t>
            </a:r>
          </a:p>
          <a:p>
            <a:pPr algn="just"/>
            <a:endParaRPr lang="uk-UA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14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064896" cy="5632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dirty="0">
                <a:latin typeface="Cambria" panose="02040503050406030204" pitchFamily="18" charset="0"/>
              </a:rPr>
              <a:t>З класичним лібералізмом </a:t>
            </a:r>
            <a:r>
              <a:rPr lang="uk-UA" sz="2000" dirty="0" smtClean="0">
                <a:latin typeface="Cambria" panose="02040503050406030204" pitchFamily="18" charset="0"/>
              </a:rPr>
              <a:t>концепцію </a:t>
            </a:r>
            <a:r>
              <a:rPr lang="uk-UA" sz="2000" dirty="0" err="1">
                <a:latin typeface="Cambria" panose="02040503050406030204" pitchFamily="18" charset="0"/>
              </a:rPr>
              <a:t>Ролз</a:t>
            </a:r>
            <a:r>
              <a:rPr lang="uk-UA" sz="2000" dirty="0">
                <a:latin typeface="Cambria" panose="02040503050406030204" pitchFamily="18" charset="0"/>
              </a:rPr>
              <a:t> ріднить </a:t>
            </a:r>
            <a:r>
              <a:rPr lang="uk-UA" sz="2000" dirty="0" smtClean="0">
                <a:latin typeface="Cambria" panose="02040503050406030204" pitchFamily="18" charset="0"/>
              </a:rPr>
              <a:t>визнання:</a:t>
            </a:r>
          </a:p>
          <a:p>
            <a:endParaRPr lang="uk-UA" sz="2000" b="1" i="1" dirty="0">
              <a:latin typeface="Cambria" panose="02040503050406030204" pitchFamily="18" charset="0"/>
            </a:endParaRPr>
          </a:p>
          <a:p>
            <a:r>
              <a:rPr lang="uk-UA" sz="2000" b="1" i="1" dirty="0" smtClean="0">
                <a:latin typeface="Cambria" panose="02040503050406030204" pitchFamily="18" charset="0"/>
              </a:rPr>
              <a:t> </a:t>
            </a:r>
            <a:r>
              <a:rPr lang="uk-UA" sz="2000" b="1" i="1" dirty="0">
                <a:latin typeface="Cambria" panose="02040503050406030204" pitchFamily="18" charset="0"/>
              </a:rPr>
              <a:t>а) недоторканності індивідуальних прав і </a:t>
            </a:r>
            <a:r>
              <a:rPr lang="uk-UA" sz="2000" b="1" i="1" dirty="0" smtClean="0">
                <a:latin typeface="Cambria" panose="02040503050406030204" pitchFamily="18" charset="0"/>
              </a:rPr>
              <a:t>свобод;</a:t>
            </a:r>
          </a:p>
          <a:p>
            <a:endParaRPr lang="uk-UA" sz="2000" b="1" i="1" dirty="0">
              <a:latin typeface="Cambria" panose="02040503050406030204" pitchFamily="18" charset="0"/>
            </a:endParaRPr>
          </a:p>
          <a:p>
            <a:r>
              <a:rPr lang="uk-UA" sz="2000" b="1" i="1" dirty="0" smtClean="0">
                <a:latin typeface="Cambria" panose="02040503050406030204" pitchFamily="18" charset="0"/>
              </a:rPr>
              <a:t> </a:t>
            </a:r>
            <a:r>
              <a:rPr lang="uk-UA" sz="2000" b="1" i="1" dirty="0">
                <a:latin typeface="Cambria" panose="02040503050406030204" pitchFamily="18" charset="0"/>
              </a:rPr>
              <a:t>б) принципу рівності </a:t>
            </a:r>
            <a:r>
              <a:rPr lang="uk-UA" sz="2000" b="1" i="1" dirty="0" smtClean="0">
                <a:latin typeface="Cambria" panose="02040503050406030204" pitchFamily="18" charset="0"/>
              </a:rPr>
              <a:t>громадян;</a:t>
            </a:r>
          </a:p>
          <a:p>
            <a:endParaRPr lang="uk-UA" sz="2000" b="1" i="1" dirty="0">
              <a:latin typeface="Cambria" panose="02040503050406030204" pitchFamily="18" charset="0"/>
            </a:endParaRPr>
          </a:p>
          <a:p>
            <a:r>
              <a:rPr lang="uk-UA" sz="2000" b="1" i="1" dirty="0" smtClean="0">
                <a:latin typeface="Cambria" panose="02040503050406030204" pitchFamily="18" charset="0"/>
              </a:rPr>
              <a:t>в</a:t>
            </a:r>
            <a:r>
              <a:rPr lang="uk-UA" sz="2000" b="1" i="1" dirty="0">
                <a:latin typeface="Cambria" panose="02040503050406030204" pitchFamily="18" charset="0"/>
              </a:rPr>
              <a:t>) принципу віротерпимості і </a:t>
            </a:r>
            <a:r>
              <a:rPr lang="uk-UA" sz="2000" b="1" i="1" dirty="0" err="1">
                <a:latin typeface="Cambria" panose="02040503050406030204" pitchFamily="18" charset="0"/>
              </a:rPr>
              <a:t>т.д</a:t>
            </a:r>
            <a:r>
              <a:rPr lang="uk-UA" sz="2000" b="1" i="1" dirty="0">
                <a:latin typeface="Cambria" panose="02040503050406030204" pitchFamily="18" charset="0"/>
              </a:rPr>
              <a:t>. </a:t>
            </a:r>
            <a:endParaRPr lang="uk-UA" sz="2000" b="1" i="1" dirty="0" smtClean="0">
              <a:latin typeface="Cambria" panose="02040503050406030204" pitchFamily="18" charset="0"/>
            </a:endParaRPr>
          </a:p>
          <a:p>
            <a:endParaRPr lang="uk-UA" sz="2000" dirty="0">
              <a:latin typeface="Cambria" panose="02040503050406030204" pitchFamily="18" charset="0"/>
            </a:endParaRPr>
          </a:p>
          <a:p>
            <a:r>
              <a:rPr lang="uk-UA" sz="2000" dirty="0" err="1" smtClean="0">
                <a:latin typeface="Cambria" panose="02040503050406030204" pitchFamily="18" charset="0"/>
              </a:rPr>
              <a:t>Ролз</a:t>
            </a:r>
            <a:r>
              <a:rPr lang="uk-UA" sz="2000" dirty="0">
                <a:latin typeface="Cambria" panose="02040503050406030204" pitchFamily="18" charset="0"/>
              </a:rPr>
              <a:t>, на противагу </a:t>
            </a:r>
            <a:r>
              <a:rPr lang="uk-UA" sz="2000" dirty="0" err="1">
                <a:latin typeface="Cambria" panose="02040503050406030204" pitchFamily="18" charset="0"/>
              </a:rPr>
              <a:t>Бентама</a:t>
            </a:r>
            <a:r>
              <a:rPr lang="uk-UA" sz="2000" dirty="0">
                <a:latin typeface="Cambria" panose="02040503050406030204" pitchFamily="18" charset="0"/>
              </a:rPr>
              <a:t>, </a:t>
            </a:r>
            <a:r>
              <a:rPr lang="uk-UA" sz="2000" i="1" dirty="0">
                <a:latin typeface="Cambria" panose="02040503050406030204" pitchFamily="18" charset="0"/>
              </a:rPr>
              <a:t>відкидає утилітаризм як спосіб </a:t>
            </a:r>
            <a:r>
              <a:rPr lang="uk-UA" sz="2000" i="1" dirty="0" err="1">
                <a:latin typeface="Cambria" panose="02040503050406030204" pitchFamily="18" charset="0"/>
              </a:rPr>
              <a:t>обгрунтування</a:t>
            </a:r>
            <a:r>
              <a:rPr lang="uk-UA" sz="2000" i="1" dirty="0">
                <a:latin typeface="Cambria" panose="02040503050406030204" pitchFamily="18" charset="0"/>
              </a:rPr>
              <a:t> цих принципів. </a:t>
            </a:r>
            <a:endParaRPr lang="uk-UA" sz="2000" i="1" dirty="0" smtClean="0">
              <a:latin typeface="Cambria" panose="02040503050406030204" pitchFamily="18" charset="0"/>
            </a:endParaRPr>
          </a:p>
          <a:p>
            <a:endParaRPr lang="uk-UA" sz="2000" dirty="0">
              <a:latin typeface="Cambria" panose="02040503050406030204" pitchFamily="18" charset="0"/>
            </a:endParaRPr>
          </a:p>
          <a:p>
            <a:r>
              <a:rPr lang="uk-UA" sz="2000" dirty="0" err="1" smtClean="0">
                <a:latin typeface="Cambria" panose="02040503050406030204" pitchFamily="18" charset="0"/>
              </a:rPr>
              <a:t>Ролз</a:t>
            </a:r>
            <a:r>
              <a:rPr lang="uk-UA" sz="2000" dirty="0" smtClean="0">
                <a:latin typeface="Cambria" panose="02040503050406030204" pitchFamily="18" charset="0"/>
              </a:rPr>
              <a:t> </a:t>
            </a:r>
            <a:r>
              <a:rPr lang="uk-UA" sz="2000" dirty="0">
                <a:latin typeface="Cambria" panose="02040503050406030204" pitchFamily="18" charset="0"/>
              </a:rPr>
              <a:t>слід за Кантом, який вважав, </a:t>
            </a:r>
            <a:r>
              <a:rPr lang="uk-UA" sz="2000" i="1" dirty="0">
                <a:latin typeface="Cambria" panose="02040503050406030204" pitchFamily="18" charset="0"/>
              </a:rPr>
              <a:t>що ніякі емпіричні принципи (а до них належить і утилітаристський принцип </a:t>
            </a:r>
            <a:r>
              <a:rPr lang="uk-UA" sz="2000" i="1" dirty="0" err="1" smtClean="0">
                <a:latin typeface="Cambria" panose="02040503050406030204" pitchFamily="18" charset="0"/>
              </a:rPr>
              <a:t>корисноті</a:t>
            </a:r>
            <a:r>
              <a:rPr lang="uk-UA" sz="2000" i="1" dirty="0">
                <a:latin typeface="Cambria" panose="02040503050406030204" pitchFamily="18" charset="0"/>
              </a:rPr>
              <a:t>) не можуть служити підставою морального закону і, отже, надійним гарантом прав і свобод людини</a:t>
            </a:r>
            <a:r>
              <a:rPr lang="uk-UA" sz="2000" i="1" dirty="0" smtClean="0">
                <a:latin typeface="Cambria" panose="02040503050406030204" pitchFamily="18" charset="0"/>
              </a:rPr>
              <a:t>.</a:t>
            </a:r>
          </a:p>
          <a:p>
            <a:endParaRPr lang="uk-UA" sz="2000" dirty="0">
              <a:latin typeface="Cambria" panose="02040503050406030204" pitchFamily="18" charset="0"/>
            </a:endParaRPr>
          </a:p>
          <a:p>
            <a:endParaRPr lang="uk-UA" sz="2000" dirty="0" smtClean="0">
              <a:latin typeface="Cambria" panose="02040503050406030204" pitchFamily="18" charset="0"/>
            </a:endParaRPr>
          </a:p>
          <a:p>
            <a:endParaRPr lang="uk-UA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87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280920" cy="62786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latin typeface="Cambria" panose="02040503050406030204" pitchFamily="18" charset="0"/>
              </a:rPr>
              <a:t>Права і свободи </a:t>
            </a:r>
            <a:r>
              <a:rPr lang="uk-UA" sz="2400" b="1" i="1" dirty="0" smtClean="0">
                <a:latin typeface="Cambria" panose="02040503050406030204" pitchFamily="18" charset="0"/>
              </a:rPr>
              <a:t>по </a:t>
            </a:r>
            <a:r>
              <a:rPr lang="uk-UA" sz="2400" b="1" i="1" dirty="0" err="1" smtClean="0">
                <a:latin typeface="Cambria" panose="02040503050406030204" pitchFamily="18" charset="0"/>
              </a:rPr>
              <a:t>Ролзу</a:t>
            </a:r>
            <a:r>
              <a:rPr lang="uk-UA" sz="2400" b="1" i="1" dirty="0" smtClean="0">
                <a:latin typeface="Cambria" panose="02040503050406030204" pitchFamily="18" charset="0"/>
              </a:rPr>
              <a:t>. </a:t>
            </a:r>
            <a:endParaRPr lang="uk-UA" sz="2000" dirty="0">
              <a:latin typeface="Cambria" panose="02040503050406030204" pitchFamily="18" charset="0"/>
            </a:endParaRPr>
          </a:p>
          <a:p>
            <a:pPr algn="just"/>
            <a:r>
              <a:rPr lang="uk-UA" sz="2000" i="1" dirty="0" smtClean="0">
                <a:latin typeface="Cambria" panose="02040503050406030204" pitchFamily="18" charset="0"/>
              </a:rPr>
              <a:t>Їх </a:t>
            </a:r>
            <a:r>
              <a:rPr lang="uk-UA" sz="2000" i="1" dirty="0">
                <a:latin typeface="Cambria" panose="02040503050406030204" pitchFamily="18" charset="0"/>
              </a:rPr>
              <a:t>значення настільки велике, що ніякі міркування загальної </a:t>
            </a:r>
            <a:r>
              <a:rPr lang="uk-UA" sz="2000" i="1" dirty="0" err="1" smtClean="0">
                <a:latin typeface="Cambria" panose="02040503050406030204" pitchFamily="18" charset="0"/>
              </a:rPr>
              <a:t>корисноті</a:t>
            </a:r>
            <a:r>
              <a:rPr lang="uk-UA" sz="2000" i="1" dirty="0">
                <a:latin typeface="Cambria" panose="02040503050406030204" pitchFamily="18" charset="0"/>
              </a:rPr>
              <a:t>, добробуту або щастя не можуть виправдовувати їх </a:t>
            </a:r>
            <a:r>
              <a:rPr lang="uk-UA" sz="2000" i="1" dirty="0" smtClean="0">
                <a:latin typeface="Cambria" panose="02040503050406030204" pitchFamily="18" charset="0"/>
              </a:rPr>
              <a:t>порушення</a:t>
            </a:r>
            <a:r>
              <a:rPr lang="uk-UA" sz="2000" dirty="0" smtClean="0">
                <a:latin typeface="Cambria" panose="02040503050406030204" pitchFamily="18" charset="0"/>
              </a:rPr>
              <a:t>!</a:t>
            </a:r>
          </a:p>
          <a:p>
            <a:endParaRPr lang="uk-UA" sz="2000" dirty="0">
              <a:latin typeface="Cambria" panose="02040503050406030204" pitchFamily="18" charset="0"/>
            </a:endParaRPr>
          </a:p>
          <a:p>
            <a:r>
              <a:rPr lang="uk-UA" sz="2000" dirty="0" smtClean="0">
                <a:latin typeface="Cambria" panose="02040503050406030204" pitchFamily="18" charset="0"/>
              </a:rPr>
              <a:t> </a:t>
            </a:r>
            <a:endParaRPr lang="uk-UA" sz="2000" dirty="0">
              <a:latin typeface="Cambria" panose="02040503050406030204" pitchFamily="18" charset="0"/>
            </a:endParaRPr>
          </a:p>
          <a:p>
            <a:endParaRPr lang="uk-UA" sz="2000" dirty="0" smtClean="0">
              <a:latin typeface="Cambria" panose="02040503050406030204" pitchFamily="18" charset="0"/>
            </a:endParaRPr>
          </a:p>
          <a:p>
            <a:endParaRPr lang="uk-UA" sz="2000" dirty="0">
              <a:latin typeface="Cambria" panose="02040503050406030204" pitchFamily="18" charset="0"/>
            </a:endParaRPr>
          </a:p>
          <a:p>
            <a:endParaRPr lang="uk-UA" sz="2000" dirty="0" smtClean="0">
              <a:latin typeface="Cambria" panose="02040503050406030204" pitchFamily="18" charset="0"/>
            </a:endParaRPr>
          </a:p>
          <a:p>
            <a:endParaRPr lang="uk-UA" sz="2000" dirty="0" smtClean="0">
              <a:latin typeface="Cambria" panose="02040503050406030204" pitchFamily="18" charset="0"/>
            </a:endParaRPr>
          </a:p>
          <a:p>
            <a:endParaRPr lang="uk-UA" sz="2000" dirty="0" smtClean="0">
              <a:latin typeface="Cambria" panose="02040503050406030204" pitchFamily="18" charset="0"/>
            </a:endParaRPr>
          </a:p>
          <a:p>
            <a:endParaRPr lang="uk-UA" sz="2000" dirty="0">
              <a:latin typeface="Cambria" panose="02040503050406030204" pitchFamily="18" charset="0"/>
            </a:endParaRPr>
          </a:p>
          <a:p>
            <a:endParaRPr lang="uk-UA" sz="2000" dirty="0" smtClean="0">
              <a:latin typeface="Cambria" panose="02040503050406030204" pitchFamily="18" charset="0"/>
            </a:endParaRPr>
          </a:p>
          <a:p>
            <a:endParaRPr lang="uk-UA" sz="2000" dirty="0">
              <a:latin typeface="Cambria" panose="02040503050406030204" pitchFamily="18" charset="0"/>
            </a:endParaRPr>
          </a:p>
          <a:p>
            <a:pPr algn="just"/>
            <a:r>
              <a:rPr lang="uk-UA" sz="2000" dirty="0" smtClean="0">
                <a:latin typeface="Cambria" panose="02040503050406030204" pitchFamily="18" charset="0"/>
              </a:rPr>
              <a:t>Принципи </a:t>
            </a:r>
            <a:r>
              <a:rPr lang="uk-UA" sz="2000" dirty="0">
                <a:latin typeface="Cambria" panose="02040503050406030204" pitchFamily="18" charset="0"/>
              </a:rPr>
              <a:t>справедливості, що не спираються на загальну концепцію блага, лише задають структуру основних прав і свобод, в рамках якої окремі індивіди - кожен зі своїми цілями, інтересами і переконаннями - отримують можливість втілювати в життя свої уявлення про благо</a:t>
            </a:r>
            <a:r>
              <a:rPr lang="uk-UA" sz="2000" dirty="0" smtClean="0">
                <a:latin typeface="Cambria" panose="02040503050406030204" pitchFamily="18" charset="0"/>
              </a:rPr>
              <a:t>.</a:t>
            </a:r>
          </a:p>
          <a:p>
            <a:pPr algn="just"/>
            <a:endParaRPr lang="uk-UA" dirty="0">
              <a:latin typeface="Cambria" panose="020405030504060302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51620" y="1844824"/>
            <a:ext cx="6768752" cy="28803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>
                <a:solidFill>
                  <a:schemeClr val="tx1"/>
                </a:solidFill>
                <a:latin typeface="Cambria" panose="02040503050406030204" pitchFamily="18" charset="0"/>
              </a:rPr>
              <a:t>Тому в фундамент сучасного лібералізму покладена наступна ідея: </a:t>
            </a:r>
            <a:endParaRPr lang="uk-UA" sz="20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endParaRPr lang="uk-UA" sz="20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just"/>
            <a:r>
              <a:rPr lang="uk-UA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індивідуальні </a:t>
            </a:r>
            <a:r>
              <a:rPr lang="uk-UA" sz="2000" dirty="0">
                <a:solidFill>
                  <a:schemeClr val="tx1"/>
                </a:solidFill>
                <a:latin typeface="Cambria" panose="02040503050406030204" pitchFamily="18" charset="0"/>
              </a:rPr>
              <a:t>права і свободи утворюють невід'ємну частину справедливої ​​структури суспільства, бо </a:t>
            </a:r>
            <a:r>
              <a:rPr lang="uk-UA" sz="20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справедливість </a:t>
            </a:r>
            <a:r>
              <a:rPr lang="uk-UA" sz="2000" b="1" i="1" dirty="0">
                <a:solidFill>
                  <a:schemeClr val="tx1"/>
                </a:solidFill>
                <a:latin typeface="Cambria" panose="02040503050406030204" pitchFamily="18" charset="0"/>
              </a:rPr>
              <a:t>неможлива без визнання автономії людської особистості і надання кожній людині права реалізувати свою свободу - за умови визнання прав і свобод інших людей. </a:t>
            </a:r>
          </a:p>
        </p:txBody>
      </p:sp>
    </p:spTree>
    <p:extLst>
      <p:ext uri="{BB962C8B-B14F-4D97-AF65-F5344CB8AC3E}">
        <p14:creationId xmlns:p14="http://schemas.microsoft.com/office/powerpoint/2010/main" val="48513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280920" cy="58169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ambria" panose="02040503050406030204" pitchFamily="18" charset="0"/>
              </a:rPr>
              <a:t>ДЕРЖАВА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</a:p>
          <a:p>
            <a:endParaRPr lang="ru-RU" sz="2000" dirty="0">
              <a:latin typeface="Cambria" panose="02040503050406030204" pitchFamily="18" charset="0"/>
            </a:endParaRPr>
          </a:p>
          <a:p>
            <a:pPr algn="just"/>
            <a:r>
              <a:rPr lang="ru-RU" sz="2000" dirty="0" smtClean="0">
                <a:latin typeface="Cambria" panose="02040503050406030204" pitchFamily="18" charset="0"/>
              </a:rPr>
              <a:t>Як </a:t>
            </a:r>
            <a:r>
              <a:rPr lang="ru-RU" sz="2000" dirty="0" err="1">
                <a:latin typeface="Cambria" panose="02040503050406030204" pitchFamily="18" charset="0"/>
              </a:rPr>
              <a:t>вважає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Ролз</a:t>
            </a:r>
            <a:r>
              <a:rPr lang="ru-RU" sz="2000" dirty="0">
                <a:latin typeface="Cambria" panose="02040503050406030204" pitchFamily="18" charset="0"/>
              </a:rPr>
              <a:t>, </a:t>
            </a:r>
            <a:r>
              <a:rPr lang="ru-RU" sz="2000" b="1" i="1" dirty="0">
                <a:latin typeface="Cambria" panose="02040503050406030204" pitchFamily="18" charset="0"/>
              </a:rPr>
              <a:t>держава покликана </a:t>
            </a:r>
            <a:r>
              <a:rPr lang="ru-RU" sz="2000" b="1" i="1" dirty="0" err="1">
                <a:latin typeface="Cambria" panose="02040503050406030204" pitchFamily="18" charset="0"/>
              </a:rPr>
              <a:t>підтримувати</a:t>
            </a:r>
            <a:r>
              <a:rPr lang="ru-RU" sz="2000" b="1" i="1" dirty="0">
                <a:latin typeface="Cambria" panose="02040503050406030204" pitchFamily="18" charset="0"/>
              </a:rPr>
              <a:t> </a:t>
            </a:r>
            <a:r>
              <a:rPr lang="ru-RU" sz="2000" b="1" i="1" dirty="0" err="1">
                <a:latin typeface="Cambria" panose="02040503050406030204" pitchFamily="18" charset="0"/>
              </a:rPr>
              <a:t>справедливу</a:t>
            </a:r>
            <a:r>
              <a:rPr lang="ru-RU" sz="2000" b="1" i="1" dirty="0">
                <a:latin typeface="Cambria" panose="02040503050406030204" pitchFamily="18" charset="0"/>
              </a:rPr>
              <a:t> структуру </a:t>
            </a:r>
            <a:r>
              <a:rPr lang="ru-RU" sz="2000" b="1" i="1" dirty="0" err="1">
                <a:latin typeface="Cambria" panose="02040503050406030204" pitchFamily="18" charset="0"/>
              </a:rPr>
              <a:t>суспільства</a:t>
            </a:r>
            <a:r>
              <a:rPr lang="ru-RU" sz="2000" b="1" i="1" dirty="0">
                <a:latin typeface="Cambria" panose="02040503050406030204" pitchFamily="18" charset="0"/>
              </a:rPr>
              <a:t>, а не </a:t>
            </a:r>
            <a:r>
              <a:rPr lang="ru-RU" sz="2000" b="1" i="1" dirty="0" err="1">
                <a:latin typeface="Cambria" panose="02040503050406030204" pitchFamily="18" charset="0"/>
              </a:rPr>
              <a:t>нав'язувати</a:t>
            </a:r>
            <a:r>
              <a:rPr lang="ru-RU" sz="2000" b="1" i="1" dirty="0">
                <a:latin typeface="Cambria" panose="02040503050406030204" pitchFamily="18" charset="0"/>
              </a:rPr>
              <a:t> </a:t>
            </a:r>
            <a:r>
              <a:rPr lang="ru-RU" sz="2000" b="1" i="1" dirty="0" err="1">
                <a:latin typeface="Cambria" panose="02040503050406030204" pitchFamily="18" charset="0"/>
              </a:rPr>
              <a:t>своїм</a:t>
            </a:r>
            <a:r>
              <a:rPr lang="ru-RU" sz="2000" b="1" i="1" dirty="0">
                <a:latin typeface="Cambria" panose="02040503050406030204" pitchFamily="18" charset="0"/>
              </a:rPr>
              <a:t> </a:t>
            </a:r>
            <a:r>
              <a:rPr lang="ru-RU" sz="2000" b="1" i="1" dirty="0" err="1">
                <a:latin typeface="Cambria" panose="02040503050406030204" pitchFamily="18" charset="0"/>
              </a:rPr>
              <a:t>громадянам</a:t>
            </a:r>
            <a:r>
              <a:rPr lang="ru-RU" sz="2000" b="1" i="1" dirty="0">
                <a:latin typeface="Cambria" panose="02040503050406030204" pitchFamily="18" charset="0"/>
              </a:rPr>
              <a:t> </a:t>
            </a:r>
            <a:r>
              <a:rPr lang="ru-RU" sz="2000" b="1" i="1" dirty="0" err="1">
                <a:latin typeface="Cambria" panose="02040503050406030204" pitchFamily="18" charset="0"/>
              </a:rPr>
              <a:t>певний</a:t>
            </a:r>
            <a:r>
              <a:rPr lang="ru-RU" sz="2000" b="1" i="1" dirty="0">
                <a:latin typeface="Cambria" panose="02040503050406030204" pitchFamily="18" charset="0"/>
              </a:rPr>
              <a:t>, </a:t>
            </a:r>
            <a:r>
              <a:rPr lang="ru-RU" sz="2000" b="1" i="1" dirty="0" err="1">
                <a:latin typeface="Cambria" panose="02040503050406030204" pitchFamily="18" charset="0"/>
              </a:rPr>
              <a:t>нібито</a:t>
            </a:r>
            <a:r>
              <a:rPr lang="ru-RU" sz="2000" b="1" i="1" dirty="0">
                <a:latin typeface="Cambria" panose="02040503050406030204" pitchFamily="18" charset="0"/>
              </a:rPr>
              <a:t> </a:t>
            </a:r>
            <a:r>
              <a:rPr lang="ru-RU" sz="2000" b="1" i="1" dirty="0" err="1">
                <a:latin typeface="Cambria" panose="02040503050406030204" pitchFamily="18" charset="0"/>
              </a:rPr>
              <a:t>кращий</a:t>
            </a:r>
            <a:r>
              <a:rPr lang="ru-RU" sz="2000" b="1" i="1" dirty="0">
                <a:latin typeface="Cambria" panose="02040503050406030204" pitchFamily="18" charset="0"/>
              </a:rPr>
              <a:t> </a:t>
            </a:r>
            <a:r>
              <a:rPr lang="ru-RU" sz="2000" b="1" i="1" dirty="0" err="1">
                <a:latin typeface="Cambria" panose="02040503050406030204" pitchFamily="18" charset="0"/>
              </a:rPr>
              <a:t>спосіб</a:t>
            </a:r>
            <a:r>
              <a:rPr lang="ru-RU" sz="2000" b="1" i="1" dirty="0">
                <a:latin typeface="Cambria" panose="02040503050406030204" pitchFamily="18" charset="0"/>
              </a:rPr>
              <a:t> </a:t>
            </a:r>
            <a:r>
              <a:rPr lang="ru-RU" sz="2000" b="1" i="1" dirty="0" err="1">
                <a:latin typeface="Cambria" panose="02040503050406030204" pitchFamily="18" charset="0"/>
              </a:rPr>
              <a:t>життя</a:t>
            </a:r>
            <a:r>
              <a:rPr lang="ru-RU" sz="2000" b="1" i="1" dirty="0">
                <a:latin typeface="Cambria" panose="02040503050406030204" pitchFamily="18" charset="0"/>
              </a:rPr>
              <a:t> </a:t>
            </a:r>
            <a:r>
              <a:rPr lang="ru-RU" sz="2000" b="1" i="1" dirty="0" err="1">
                <a:latin typeface="Cambria" panose="02040503050406030204" pitchFamily="18" charset="0"/>
              </a:rPr>
              <a:t>або</a:t>
            </a:r>
            <a:r>
              <a:rPr lang="ru-RU" sz="2000" b="1" i="1" dirty="0">
                <a:latin typeface="Cambria" panose="02040503050406030204" pitchFamily="18" charset="0"/>
              </a:rPr>
              <a:t> </a:t>
            </a:r>
            <a:r>
              <a:rPr lang="ru-RU" sz="2000" b="1" i="1" dirty="0" err="1">
                <a:latin typeface="Cambria" panose="02040503050406030204" pitchFamily="18" charset="0"/>
              </a:rPr>
              <a:t>якусь</a:t>
            </a:r>
            <a:r>
              <a:rPr lang="ru-RU" sz="2000" b="1" i="1" dirty="0">
                <a:latin typeface="Cambria" panose="02040503050406030204" pitchFamily="18" charset="0"/>
              </a:rPr>
              <a:t> систему </a:t>
            </a:r>
            <a:r>
              <a:rPr lang="ru-RU" sz="2000" b="1" i="1" dirty="0" err="1" smtClean="0">
                <a:latin typeface="Cambria" panose="02040503050406030204" pitchFamily="18" charset="0"/>
              </a:rPr>
              <a:t>цінностей</a:t>
            </a:r>
            <a:r>
              <a:rPr lang="ru-RU" sz="2000" dirty="0" smtClean="0">
                <a:latin typeface="Cambria" panose="02040503050406030204" pitchFamily="18" charset="0"/>
              </a:rPr>
              <a:t>.</a:t>
            </a:r>
          </a:p>
          <a:p>
            <a:pPr algn="just"/>
            <a:endParaRPr lang="ru-RU" sz="2000" dirty="0">
              <a:latin typeface="Cambria" panose="02040503050406030204" pitchFamily="18" charset="0"/>
            </a:endParaRPr>
          </a:p>
          <a:p>
            <a:pPr algn="just"/>
            <a:r>
              <a:rPr lang="ru-RU" sz="2000" dirty="0" err="1" smtClean="0">
                <a:latin typeface="Cambria" panose="02040503050406030204" pitchFamily="18" charset="0"/>
              </a:rPr>
              <a:t>Наприклад</a:t>
            </a:r>
            <a:r>
              <a:rPr lang="ru-RU" sz="2000" dirty="0" smtClean="0">
                <a:latin typeface="Cambria" panose="02040503050406030204" pitchFamily="18" charset="0"/>
              </a:rPr>
              <a:t>:</a:t>
            </a:r>
          </a:p>
          <a:p>
            <a:pPr algn="just"/>
            <a:r>
              <a:rPr lang="ru-RU" dirty="0" err="1" smtClean="0">
                <a:latin typeface="Cambria" panose="02040503050406030204" pitchFamily="18" charset="0"/>
              </a:rPr>
              <a:t>гарантувати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</a:rPr>
              <a:t>свободу слова держава повинна </a:t>
            </a:r>
            <a:r>
              <a:rPr lang="ru-RU" i="1" dirty="0">
                <a:latin typeface="Cambria" panose="02040503050406030204" pitchFamily="18" charset="0"/>
              </a:rPr>
              <a:t>не тому, </a:t>
            </a:r>
            <a:r>
              <a:rPr lang="ru-RU" i="1" dirty="0" err="1">
                <a:latin typeface="Cambria" panose="02040503050406030204" pitchFamily="18" charset="0"/>
              </a:rPr>
              <a:t>що</a:t>
            </a:r>
            <a:r>
              <a:rPr lang="ru-RU" i="1" dirty="0">
                <a:latin typeface="Cambria" panose="02040503050406030204" pitchFamily="18" charset="0"/>
              </a:rPr>
              <a:t> </a:t>
            </a:r>
            <a:r>
              <a:rPr lang="ru-RU" i="1" dirty="0" err="1">
                <a:latin typeface="Cambria" panose="02040503050406030204" pitchFamily="18" charset="0"/>
              </a:rPr>
              <a:t>вільні</a:t>
            </a:r>
            <a:r>
              <a:rPr lang="ru-RU" i="1" dirty="0">
                <a:latin typeface="Cambria" panose="02040503050406030204" pitchFamily="18" charset="0"/>
              </a:rPr>
              <a:t> </a:t>
            </a:r>
            <a:r>
              <a:rPr lang="ru-RU" i="1" dirty="0" err="1">
                <a:latin typeface="Cambria" panose="02040503050406030204" pitchFamily="18" charset="0"/>
              </a:rPr>
              <a:t>політичні</a:t>
            </a:r>
            <a:r>
              <a:rPr lang="ru-RU" i="1" dirty="0">
                <a:latin typeface="Cambria" panose="02040503050406030204" pitchFamily="18" charset="0"/>
              </a:rPr>
              <a:t> </a:t>
            </a:r>
            <a:r>
              <a:rPr lang="ru-RU" i="1" dirty="0" err="1">
                <a:latin typeface="Cambria" panose="02040503050406030204" pitchFamily="18" charset="0"/>
              </a:rPr>
              <a:t>обговорення</a:t>
            </a:r>
            <a:r>
              <a:rPr lang="ru-RU" i="1" dirty="0">
                <a:latin typeface="Cambria" panose="02040503050406030204" pitchFamily="18" charset="0"/>
              </a:rPr>
              <a:t> </a:t>
            </a:r>
            <a:r>
              <a:rPr lang="ru-RU" i="1" dirty="0" err="1">
                <a:latin typeface="Cambria" panose="02040503050406030204" pitchFamily="18" charset="0"/>
              </a:rPr>
              <a:t>краще</a:t>
            </a:r>
            <a:r>
              <a:rPr lang="ru-RU" i="1" dirty="0">
                <a:latin typeface="Cambria" panose="02040503050406030204" pitchFamily="18" charset="0"/>
              </a:rPr>
              <a:t> </a:t>
            </a:r>
            <a:r>
              <a:rPr lang="ru-RU" i="1" dirty="0" err="1">
                <a:latin typeface="Cambria" panose="02040503050406030204" pitchFamily="18" charset="0"/>
              </a:rPr>
              <a:t>байдужості</a:t>
            </a:r>
            <a:r>
              <a:rPr lang="ru-RU" i="1" dirty="0">
                <a:latin typeface="Cambria" panose="02040503050406030204" pitchFamily="18" charset="0"/>
              </a:rPr>
              <a:t> до </a:t>
            </a:r>
            <a:r>
              <a:rPr lang="ru-RU" i="1" dirty="0" err="1">
                <a:latin typeface="Cambria" panose="02040503050406030204" pitchFamily="18" charset="0"/>
              </a:rPr>
              <a:t>суспільних</a:t>
            </a:r>
            <a:r>
              <a:rPr lang="ru-RU" i="1" dirty="0">
                <a:latin typeface="Cambria" panose="02040503050406030204" pitchFamily="18" charset="0"/>
              </a:rPr>
              <a:t> справ і </a:t>
            </a:r>
            <a:r>
              <a:rPr lang="ru-RU" i="1" dirty="0" err="1">
                <a:latin typeface="Cambria" panose="02040503050406030204" pitchFamily="18" charset="0"/>
              </a:rPr>
              <a:t>що</a:t>
            </a:r>
            <a:r>
              <a:rPr lang="ru-RU" i="1" dirty="0">
                <a:latin typeface="Cambria" panose="02040503050406030204" pitchFamily="18" charset="0"/>
              </a:rPr>
              <a:t> вони </a:t>
            </a:r>
            <a:r>
              <a:rPr lang="ru-RU" i="1" dirty="0" err="1">
                <a:latin typeface="Cambria" panose="02040503050406030204" pitchFamily="18" charset="0"/>
              </a:rPr>
              <a:t>сприяють</a:t>
            </a:r>
            <a:r>
              <a:rPr lang="ru-RU" i="1" dirty="0">
                <a:latin typeface="Cambria" panose="02040503050406030204" pitchFamily="18" charset="0"/>
              </a:rPr>
              <a:t> </a:t>
            </a:r>
            <a:r>
              <a:rPr lang="ru-RU" i="1" dirty="0" err="1">
                <a:latin typeface="Cambria" panose="02040503050406030204" pitchFamily="18" charset="0"/>
              </a:rPr>
              <a:t>загальному</a:t>
            </a:r>
            <a:r>
              <a:rPr lang="ru-RU" i="1" dirty="0">
                <a:latin typeface="Cambria" panose="02040503050406030204" pitchFamily="18" charset="0"/>
              </a:rPr>
              <a:t> </a:t>
            </a:r>
            <a:r>
              <a:rPr lang="ru-RU" i="1" dirty="0" err="1">
                <a:latin typeface="Cambria" panose="02040503050406030204" pitchFamily="18" charset="0"/>
              </a:rPr>
              <a:t>благополуччю</a:t>
            </a:r>
            <a:r>
              <a:rPr lang="ru-RU" i="1" dirty="0">
                <a:latin typeface="Cambria" panose="02040503050406030204" pitchFamily="18" charset="0"/>
              </a:rPr>
              <a:t>, </a:t>
            </a:r>
            <a:r>
              <a:rPr lang="ru-RU" i="1" dirty="0" smtClean="0">
                <a:latin typeface="Cambria" panose="02040503050406030204" pitchFamily="18" charset="0"/>
              </a:rPr>
              <a:t>а </a:t>
            </a:r>
            <a:r>
              <a:rPr lang="ru-RU" i="1" dirty="0">
                <a:latin typeface="Cambria" panose="02040503050406030204" pitchFamily="18" charset="0"/>
              </a:rPr>
              <a:t>в силу того, </a:t>
            </a:r>
            <a:r>
              <a:rPr lang="ru-RU" i="1" dirty="0" err="1">
                <a:latin typeface="Cambria" panose="02040503050406030204" pitchFamily="18" charset="0"/>
              </a:rPr>
              <a:t>що</a:t>
            </a:r>
            <a:r>
              <a:rPr lang="ru-RU" i="1" dirty="0">
                <a:latin typeface="Cambria" panose="02040503050406030204" pitchFamily="18" charset="0"/>
              </a:rPr>
              <a:t> свобода слова </a:t>
            </a:r>
            <a:r>
              <a:rPr lang="ru-RU" i="1" dirty="0" err="1">
                <a:latin typeface="Cambria" panose="02040503050406030204" pitchFamily="18" charset="0"/>
              </a:rPr>
              <a:t>дозволяє</a:t>
            </a:r>
            <a:r>
              <a:rPr lang="ru-RU" i="1" dirty="0">
                <a:latin typeface="Cambria" panose="02040503050406030204" pitchFamily="18" charset="0"/>
              </a:rPr>
              <a:t> </a:t>
            </a:r>
            <a:r>
              <a:rPr lang="ru-RU" i="1" dirty="0" err="1">
                <a:latin typeface="Cambria" panose="02040503050406030204" pitchFamily="18" charset="0"/>
              </a:rPr>
              <a:t>громадянам</a:t>
            </a:r>
            <a:r>
              <a:rPr lang="ru-RU" i="1" dirty="0">
                <a:latin typeface="Cambria" panose="02040503050406030204" pitchFamily="18" charset="0"/>
              </a:rPr>
              <a:t> </a:t>
            </a:r>
            <a:r>
              <a:rPr lang="ru-RU" i="1" dirty="0" err="1">
                <a:latin typeface="Cambria" panose="02040503050406030204" pitchFamily="18" charset="0"/>
              </a:rPr>
              <a:t>вибирати</a:t>
            </a:r>
            <a:r>
              <a:rPr lang="ru-RU" i="1" dirty="0">
                <a:latin typeface="Cambria" panose="02040503050406030204" pitchFamily="18" charset="0"/>
              </a:rPr>
              <a:t> </a:t>
            </a:r>
            <a:r>
              <a:rPr lang="ru-RU" i="1" dirty="0" err="1">
                <a:latin typeface="Cambria" panose="02040503050406030204" pitchFamily="18" charset="0"/>
              </a:rPr>
              <a:t>свої</a:t>
            </a:r>
            <a:r>
              <a:rPr lang="ru-RU" i="1" dirty="0">
                <a:latin typeface="Cambria" panose="02040503050406030204" pitchFamily="18" charset="0"/>
              </a:rPr>
              <a:t> </a:t>
            </a:r>
            <a:r>
              <a:rPr lang="ru-RU" i="1" dirty="0" err="1">
                <a:latin typeface="Cambria" panose="02040503050406030204" pitchFamily="18" charset="0"/>
              </a:rPr>
              <a:t>цілі</a:t>
            </a:r>
            <a:r>
              <a:rPr lang="ru-RU" i="1" dirty="0">
                <a:latin typeface="Cambria" panose="02040503050406030204" pitchFamily="18" charset="0"/>
              </a:rPr>
              <a:t> і </a:t>
            </a:r>
            <a:r>
              <a:rPr lang="ru-RU" i="1" dirty="0" err="1">
                <a:latin typeface="Cambria" panose="02040503050406030204" pitchFamily="18" charset="0"/>
              </a:rPr>
              <a:t>висловлювати</a:t>
            </a:r>
            <a:r>
              <a:rPr lang="ru-RU" i="1" dirty="0">
                <a:latin typeface="Cambria" panose="02040503050406030204" pitchFamily="18" charset="0"/>
              </a:rPr>
              <a:t> </a:t>
            </a:r>
            <a:r>
              <a:rPr lang="ru-RU" i="1" dirty="0" err="1">
                <a:latin typeface="Cambria" panose="02040503050406030204" pitchFamily="18" charset="0"/>
              </a:rPr>
              <a:t>свої</a:t>
            </a:r>
            <a:r>
              <a:rPr lang="ru-RU" i="1" dirty="0">
                <a:latin typeface="Cambria" panose="02040503050406030204" pitchFamily="18" charset="0"/>
              </a:rPr>
              <a:t> погляди. </a:t>
            </a:r>
            <a:endParaRPr lang="ru-RU" i="1" dirty="0" smtClean="0">
              <a:latin typeface="Cambria" panose="02040503050406030204" pitchFamily="18" charset="0"/>
            </a:endParaRPr>
          </a:p>
          <a:p>
            <a:pPr algn="just"/>
            <a:endParaRPr lang="ru-RU" sz="2000" dirty="0">
              <a:latin typeface="Cambria" panose="02040503050406030204" pitchFamily="18" charset="0"/>
            </a:endParaRPr>
          </a:p>
          <a:p>
            <a:pPr algn="just"/>
            <a:r>
              <a:rPr lang="ru-RU" sz="2000" dirty="0" smtClean="0">
                <a:latin typeface="Cambria" panose="02040503050406030204" pitchFamily="18" charset="0"/>
              </a:rPr>
              <a:t>Держава </a:t>
            </a:r>
            <a:r>
              <a:rPr lang="ru-RU" sz="2000" dirty="0" err="1" smtClean="0">
                <a:latin typeface="Cambria" panose="02040503050406030204" pitchFamily="18" charset="0"/>
              </a:rPr>
              <a:t>зобов'язана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виступати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i="1" dirty="0" err="1">
                <a:latin typeface="Cambria" panose="02040503050406030204" pitchFamily="18" charset="0"/>
              </a:rPr>
              <a:t>нейтральним</a:t>
            </a:r>
            <a:r>
              <a:rPr lang="ru-RU" sz="2000" i="1" dirty="0">
                <a:latin typeface="Cambria" panose="02040503050406030204" pitchFamily="18" charset="0"/>
              </a:rPr>
              <a:t> </a:t>
            </a:r>
            <a:r>
              <a:rPr lang="ru-RU" sz="2000" i="1" dirty="0" err="1">
                <a:latin typeface="Cambria" panose="02040503050406030204" pitchFamily="18" charset="0"/>
              </a:rPr>
              <a:t>арбітром</a:t>
            </a:r>
            <a:r>
              <a:rPr lang="ru-RU" sz="2000" i="1" dirty="0">
                <a:latin typeface="Cambria" panose="02040503050406030204" pitchFamily="18" charset="0"/>
              </a:rPr>
              <a:t> </a:t>
            </a:r>
            <a:r>
              <a:rPr lang="ru-RU" sz="2000" dirty="0">
                <a:latin typeface="Cambria" panose="02040503050406030204" pitchFamily="18" charset="0"/>
              </a:rPr>
              <a:t>у </a:t>
            </a:r>
            <a:r>
              <a:rPr lang="ru-RU" sz="2000" dirty="0" err="1">
                <a:latin typeface="Cambria" panose="02040503050406030204" pitchFamily="18" charset="0"/>
              </a:rPr>
              <a:t>конфліктах</a:t>
            </a:r>
            <a:r>
              <a:rPr lang="ru-RU" sz="2000" dirty="0">
                <a:latin typeface="Cambria" panose="02040503050406030204" pitchFamily="18" charset="0"/>
              </a:rPr>
              <a:t> і </a:t>
            </a:r>
            <a:r>
              <a:rPr lang="ru-RU" sz="2000" dirty="0" err="1">
                <a:latin typeface="Cambria" panose="02040503050406030204" pitchFamily="18" charset="0"/>
              </a:rPr>
              <a:t>суперечках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індивідів</a:t>
            </a:r>
            <a:r>
              <a:rPr lang="ru-RU" sz="2000" dirty="0">
                <a:latin typeface="Cambria" panose="02040503050406030204" pitchFamily="18" charset="0"/>
              </a:rPr>
              <a:t>, </a:t>
            </a:r>
            <a:r>
              <a:rPr lang="ru-RU" sz="2000" i="1" dirty="0" err="1">
                <a:latin typeface="Cambria" panose="02040503050406030204" pitchFamily="18" charset="0"/>
              </a:rPr>
              <a:t>що</a:t>
            </a:r>
            <a:r>
              <a:rPr lang="ru-RU" sz="2000" i="1" dirty="0">
                <a:latin typeface="Cambria" panose="02040503050406030204" pitchFamily="18" charset="0"/>
              </a:rPr>
              <a:t> </a:t>
            </a:r>
            <a:r>
              <a:rPr lang="ru-RU" sz="2000" i="1" dirty="0" err="1">
                <a:latin typeface="Cambria" panose="02040503050406030204" pitchFamily="18" charset="0"/>
              </a:rPr>
              <a:t>мають</a:t>
            </a:r>
            <a:r>
              <a:rPr lang="ru-RU" sz="2000" i="1" dirty="0">
                <a:latin typeface="Cambria" panose="02040503050406030204" pitchFamily="18" charset="0"/>
              </a:rPr>
              <a:t> </a:t>
            </a:r>
            <a:r>
              <a:rPr lang="ru-RU" sz="2000" i="1" dirty="0" err="1">
                <a:latin typeface="Cambria" panose="02040503050406030204" pitchFamily="18" charset="0"/>
              </a:rPr>
              <a:t>різні</a:t>
            </a:r>
            <a:r>
              <a:rPr lang="ru-RU" sz="2000" i="1" dirty="0">
                <a:latin typeface="Cambria" panose="02040503050406030204" pitchFamily="18" charset="0"/>
              </a:rPr>
              <a:t> </a:t>
            </a:r>
            <a:r>
              <a:rPr lang="ru-RU" sz="2000" i="1" dirty="0" err="1">
                <a:latin typeface="Cambria" panose="02040503050406030204" pitchFamily="18" charset="0"/>
              </a:rPr>
              <a:t>уявлення</a:t>
            </a:r>
            <a:r>
              <a:rPr lang="ru-RU" sz="2000" i="1" dirty="0">
                <a:latin typeface="Cambria" panose="02040503050406030204" pitchFamily="18" charset="0"/>
              </a:rPr>
              <a:t> про благо</a:t>
            </a:r>
            <a:r>
              <a:rPr lang="ru-RU" sz="2000" dirty="0">
                <a:latin typeface="Cambria" panose="02040503050406030204" pitchFamily="18" charset="0"/>
              </a:rPr>
              <a:t>. Держава не повинна </a:t>
            </a:r>
            <a:r>
              <a:rPr lang="ru-RU" sz="2000" dirty="0" err="1">
                <a:latin typeface="Cambria" panose="02040503050406030204" pitchFamily="18" charset="0"/>
              </a:rPr>
              <a:t>віддавати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переваги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жодній</a:t>
            </a:r>
            <a:r>
              <a:rPr lang="ru-RU" sz="2000" dirty="0">
                <a:latin typeface="Cambria" panose="02040503050406030204" pitchFamily="18" charset="0"/>
              </a:rPr>
              <a:t> з </a:t>
            </a:r>
            <a:r>
              <a:rPr lang="ru-RU" sz="2000" dirty="0" err="1">
                <a:latin typeface="Cambria" panose="02040503050406030204" pitchFamily="18" charset="0"/>
              </a:rPr>
              <a:t>індивідуальних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позицій</a:t>
            </a:r>
            <a:r>
              <a:rPr lang="ru-RU" sz="2000" dirty="0">
                <a:latin typeface="Cambria" panose="02040503050406030204" pitchFamily="18" charset="0"/>
              </a:rPr>
              <a:t>. </a:t>
            </a:r>
            <a:r>
              <a:rPr lang="ru-RU" sz="2000" i="1" dirty="0" err="1">
                <a:latin typeface="Cambria" panose="02040503050406030204" pitchFamily="18" charset="0"/>
              </a:rPr>
              <a:t>Вимога</a:t>
            </a:r>
            <a:r>
              <a:rPr lang="ru-RU" sz="2000" i="1" dirty="0">
                <a:latin typeface="Cambria" panose="02040503050406030204" pitchFamily="18" charset="0"/>
              </a:rPr>
              <a:t> </a:t>
            </a:r>
            <a:r>
              <a:rPr lang="ru-RU" sz="2000" i="1" dirty="0" err="1">
                <a:latin typeface="Cambria" panose="02040503050406030204" pitchFamily="18" charset="0"/>
              </a:rPr>
              <a:t>нейтральності</a:t>
            </a:r>
            <a:r>
              <a:rPr lang="ru-RU" sz="2000" i="1" dirty="0">
                <a:latin typeface="Cambria" panose="02040503050406030204" pitchFamily="18" charset="0"/>
              </a:rPr>
              <a:t> </a:t>
            </a:r>
            <a:r>
              <a:rPr lang="ru-RU" sz="2000" i="1" dirty="0" err="1">
                <a:latin typeface="Cambria" panose="02040503050406030204" pitchFamily="18" charset="0"/>
              </a:rPr>
              <a:t>держави</a:t>
            </a:r>
            <a:r>
              <a:rPr lang="ru-RU" sz="2000" i="1" dirty="0">
                <a:latin typeface="Cambria" panose="02040503050406030204" pitchFamily="18" charset="0"/>
              </a:rPr>
              <a:t> як </a:t>
            </a:r>
            <a:r>
              <a:rPr lang="ru-RU" sz="2000" i="1" dirty="0" err="1">
                <a:latin typeface="Cambria" panose="02040503050406030204" pitchFamily="18" charset="0"/>
              </a:rPr>
              <a:t>якесь</a:t>
            </a:r>
            <a:r>
              <a:rPr lang="ru-RU" sz="2000" i="1" dirty="0">
                <a:latin typeface="Cambria" panose="02040503050406030204" pitchFamily="18" charset="0"/>
              </a:rPr>
              <a:t> </a:t>
            </a:r>
            <a:r>
              <a:rPr lang="ru-RU" sz="2000" i="1" dirty="0" err="1">
                <a:latin typeface="Cambria" panose="02040503050406030204" pitchFamily="18" charset="0"/>
              </a:rPr>
              <a:t>логічне</a:t>
            </a:r>
            <a:r>
              <a:rPr lang="ru-RU" sz="2000" i="1" dirty="0">
                <a:latin typeface="Cambria" panose="02040503050406030204" pitchFamily="18" charset="0"/>
              </a:rPr>
              <a:t> </a:t>
            </a:r>
            <a:r>
              <a:rPr lang="ru-RU" sz="2000" i="1" dirty="0" err="1">
                <a:latin typeface="Cambria" panose="02040503050406030204" pitchFamily="18" charset="0"/>
              </a:rPr>
              <a:t>завершення</a:t>
            </a:r>
            <a:r>
              <a:rPr lang="ru-RU" sz="2000" i="1" dirty="0">
                <a:latin typeface="Cambria" panose="02040503050406030204" pitchFamily="18" charset="0"/>
              </a:rPr>
              <a:t> і </a:t>
            </a:r>
            <a:r>
              <a:rPr lang="ru-RU" sz="2000" i="1" dirty="0" err="1">
                <a:latin typeface="Cambria" panose="02040503050406030204" pitchFamily="18" charset="0"/>
              </a:rPr>
              <a:t>узагальнення</a:t>
            </a:r>
            <a:r>
              <a:rPr lang="ru-RU" sz="2000" i="1" dirty="0">
                <a:latin typeface="Cambria" panose="02040503050406030204" pitchFamily="18" charset="0"/>
              </a:rPr>
              <a:t> </a:t>
            </a:r>
            <a:r>
              <a:rPr lang="ru-RU" sz="2000" i="1" dirty="0" err="1">
                <a:latin typeface="Cambria" panose="02040503050406030204" pitchFamily="18" charset="0"/>
              </a:rPr>
              <a:t>ліберального</a:t>
            </a:r>
            <a:r>
              <a:rPr lang="ru-RU" sz="2000" i="1" dirty="0">
                <a:latin typeface="Cambria" panose="02040503050406030204" pitchFamily="18" charset="0"/>
              </a:rPr>
              <a:t> принципу </a:t>
            </a:r>
            <a:r>
              <a:rPr lang="ru-RU" sz="2000" i="1" dirty="0" err="1">
                <a:latin typeface="Cambria" panose="02040503050406030204" pitchFamily="18" charset="0"/>
              </a:rPr>
              <a:t>віротерпимості</a:t>
            </a:r>
            <a:r>
              <a:rPr lang="ru-RU" sz="2000" i="1" dirty="0">
                <a:latin typeface="Cambria" panose="02040503050406030204" pitchFamily="18" charset="0"/>
              </a:rPr>
              <a:t> - </a:t>
            </a:r>
            <a:r>
              <a:rPr lang="ru-RU" sz="2000" i="1" dirty="0" err="1">
                <a:latin typeface="Cambria" panose="02040503050406030204" pitchFamily="18" charset="0"/>
              </a:rPr>
              <a:t>ключова</a:t>
            </a:r>
            <a:r>
              <a:rPr lang="ru-RU" sz="2000" i="1" dirty="0">
                <a:latin typeface="Cambria" panose="02040503050406030204" pitchFamily="18" charset="0"/>
              </a:rPr>
              <a:t> характеристика </a:t>
            </a:r>
            <a:r>
              <a:rPr lang="ru-RU" sz="2000" i="1" dirty="0" err="1">
                <a:latin typeface="Cambria" panose="02040503050406030204" pitchFamily="18" charset="0"/>
              </a:rPr>
              <a:t>концепції</a:t>
            </a:r>
            <a:r>
              <a:rPr lang="ru-RU" sz="2000" i="1" dirty="0">
                <a:latin typeface="Cambria" panose="02040503050406030204" pitchFamily="18" charset="0"/>
              </a:rPr>
              <a:t> </a:t>
            </a:r>
            <a:r>
              <a:rPr lang="ru-RU" sz="2000" i="1" dirty="0" err="1">
                <a:latin typeface="Cambria" panose="02040503050406030204" pitchFamily="18" charset="0"/>
              </a:rPr>
              <a:t>Ролз</a:t>
            </a:r>
            <a:r>
              <a:rPr lang="ru-RU" sz="2000" i="1" dirty="0">
                <a:latin typeface="Cambria" panose="02040503050406030204" pitchFamily="18" charset="0"/>
              </a:rPr>
              <a:t>.</a:t>
            </a:r>
            <a:endParaRPr lang="uk-UA" sz="20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77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2610" y="116632"/>
            <a:ext cx="8339849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mbria" panose="02040503050406030204" pitchFamily="18" charset="0"/>
              </a:rPr>
              <a:t>Одна </a:t>
            </a:r>
            <a:r>
              <a:rPr lang="ru-RU" sz="2400" dirty="0">
                <a:latin typeface="Cambria" panose="02040503050406030204" pitchFamily="18" charset="0"/>
              </a:rPr>
              <a:t>з </a:t>
            </a:r>
            <a:r>
              <a:rPr lang="ru-RU" sz="2400" dirty="0" err="1">
                <a:latin typeface="Cambria" panose="02040503050406030204" pitchFamily="18" charset="0"/>
              </a:rPr>
              <a:t>головних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особливостей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 smtClean="0">
                <a:latin typeface="Cambria" panose="02040503050406030204" pitchFamily="18" charset="0"/>
              </a:rPr>
              <a:t>теорії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 err="1" smtClean="0">
                <a:latin typeface="Cambria" panose="02040503050406030204" pitchFamily="18" charset="0"/>
              </a:rPr>
              <a:t>Ролза</a:t>
            </a:r>
            <a:endParaRPr lang="ru-RU" sz="2400" dirty="0">
              <a:latin typeface="Cambria" panose="02040503050406030204" pitchFamily="18" charset="0"/>
            </a:endParaRPr>
          </a:p>
          <a:p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>
                <a:latin typeface="Cambria" panose="02040503050406030204" pitchFamily="18" charset="0"/>
              </a:rPr>
              <a:t>- </a:t>
            </a:r>
            <a:r>
              <a:rPr lang="ru-RU" sz="2400" dirty="0" err="1" smtClean="0">
                <a:latin typeface="Cambria" panose="02040503050406030204" pitchFamily="18" charset="0"/>
              </a:rPr>
              <a:t>обгрунтування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 err="1" smtClean="0">
                <a:latin typeface="Cambria" panose="02040503050406030204" pitchFamily="18" charset="0"/>
              </a:rPr>
              <a:t>ліберальних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 err="1" smtClean="0">
                <a:latin typeface="Cambria" panose="02040503050406030204" pitchFamily="18" charset="0"/>
              </a:rPr>
              <a:t>принципів</a:t>
            </a:r>
            <a:r>
              <a:rPr lang="ru-RU" sz="2400" dirty="0" smtClean="0">
                <a:latin typeface="Cambria" panose="02040503050406030204" pitchFamily="18" charset="0"/>
              </a:rPr>
              <a:t> без опори на </a:t>
            </a:r>
            <a:r>
              <a:rPr lang="ru-RU" sz="2400" dirty="0" err="1">
                <a:latin typeface="Cambria" panose="02040503050406030204" pitchFamily="18" charset="0"/>
              </a:rPr>
              <a:t>утилітаристську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етику</a:t>
            </a:r>
            <a:r>
              <a:rPr lang="ru-RU" sz="2400" dirty="0">
                <a:latin typeface="Cambria" panose="02040503050406030204" pitchFamily="18" charset="0"/>
              </a:rPr>
              <a:t> і </a:t>
            </a:r>
            <a:r>
              <a:rPr lang="ru-RU" sz="2400" dirty="0" err="1">
                <a:latin typeface="Cambria" panose="02040503050406030204" pitchFamily="18" charset="0"/>
              </a:rPr>
              <a:t>припускаючи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нейтральність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держави</a:t>
            </a:r>
            <a:r>
              <a:rPr lang="ru-RU" sz="2400" dirty="0" smtClean="0">
                <a:latin typeface="Cambria" panose="02040503050406030204" pitchFamily="18" charset="0"/>
              </a:rPr>
              <a:t>.</a:t>
            </a:r>
          </a:p>
          <a:p>
            <a:endParaRPr lang="uk-UA" sz="2400" dirty="0">
              <a:latin typeface="Cambria" panose="02040503050406030204" pitchFamily="18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894" y="3424237"/>
            <a:ext cx="438211" cy="9526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37" y="1923581"/>
            <a:ext cx="8267842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6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208912" cy="5940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ambria" panose="02040503050406030204" pitchFamily="18" charset="0"/>
              </a:rPr>
              <a:t>КОНЦЕПЦІЇ </a:t>
            </a:r>
            <a:r>
              <a:rPr lang="ru-RU" sz="2000" b="1" dirty="0" err="1" smtClean="0">
                <a:latin typeface="Cambria" panose="02040503050406030204" pitchFamily="18" charset="0"/>
              </a:rPr>
              <a:t>Ролза</a:t>
            </a:r>
            <a:r>
              <a:rPr lang="ru-RU" sz="2000" b="1" dirty="0" smtClean="0">
                <a:latin typeface="Cambria" panose="02040503050406030204" pitchFamily="18" charset="0"/>
              </a:rPr>
              <a:t>.</a:t>
            </a:r>
          </a:p>
          <a:p>
            <a:endParaRPr lang="ru-RU" sz="2000" dirty="0">
              <a:latin typeface="Cambria" panose="02040503050406030204" pitchFamily="18" charset="0"/>
            </a:endParaRPr>
          </a:p>
          <a:p>
            <a:pPr algn="just"/>
            <a:r>
              <a:rPr lang="ru-RU" sz="2000" dirty="0" smtClean="0">
                <a:latin typeface="Cambria" panose="02040503050406030204" pitchFamily="18" charset="0"/>
              </a:rPr>
              <a:t>Для </a:t>
            </a:r>
            <a:r>
              <a:rPr lang="ru-RU" sz="2000" dirty="0" err="1">
                <a:latin typeface="Cambria" panose="02040503050406030204" pitchFamily="18" charset="0"/>
              </a:rPr>
              <a:t>обґрунтування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своєї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концепції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лібералізму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Ролз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вважає</a:t>
            </a:r>
            <a:r>
              <a:rPr lang="ru-RU" sz="2000" dirty="0">
                <a:latin typeface="Cambria" panose="02040503050406030204" pitchFamily="18" charset="0"/>
              </a:rPr>
              <a:t> за </a:t>
            </a:r>
            <a:r>
              <a:rPr lang="ru-RU" sz="2000" dirty="0" err="1">
                <a:latin typeface="Cambria" panose="02040503050406030204" pitchFamily="18" charset="0"/>
              </a:rPr>
              <a:t>необхідне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повернутися</a:t>
            </a:r>
            <a:r>
              <a:rPr lang="ru-RU" sz="2000" dirty="0">
                <a:latin typeface="Cambria" panose="02040503050406030204" pitchFamily="18" charset="0"/>
              </a:rPr>
              <a:t> до </a:t>
            </a:r>
            <a:r>
              <a:rPr lang="ru-RU" sz="2000" dirty="0" err="1">
                <a:latin typeface="Cambria" panose="02040503050406030204" pitchFamily="18" charset="0"/>
              </a:rPr>
              <a:t>теорії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суспільного</a:t>
            </a:r>
            <a:r>
              <a:rPr lang="ru-RU" sz="2000" dirty="0">
                <a:latin typeface="Cambria" panose="02040503050406030204" pitchFamily="18" charset="0"/>
              </a:rPr>
              <a:t> договору. Але на </a:t>
            </a:r>
            <a:r>
              <a:rPr lang="ru-RU" sz="2000" dirty="0" err="1">
                <a:latin typeface="Cambria" panose="02040503050406030204" pitchFamily="18" charset="0"/>
              </a:rPr>
              <a:t>противагу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класичним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версіями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цієї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теорії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Ролз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переглядає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поняття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суспільного</a:t>
            </a:r>
            <a:r>
              <a:rPr lang="ru-RU" sz="2000" dirty="0">
                <a:latin typeface="Cambria" panose="02040503050406030204" pitchFamily="18" charset="0"/>
              </a:rPr>
              <a:t> договору: для </a:t>
            </a:r>
            <a:r>
              <a:rPr lang="ru-RU" sz="2000" dirty="0" err="1">
                <a:latin typeface="Cambria" panose="02040503050406030204" pitchFamily="18" charset="0"/>
              </a:rPr>
              <a:t>нього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це</a:t>
            </a:r>
            <a:r>
              <a:rPr lang="ru-RU" sz="2000" dirty="0">
                <a:latin typeface="Cambria" panose="02040503050406030204" pitchFamily="18" charset="0"/>
              </a:rPr>
              <a:t> не угода про </a:t>
            </a:r>
            <a:r>
              <a:rPr lang="ru-RU" sz="2000" dirty="0" err="1">
                <a:latin typeface="Cambria" panose="02040503050406030204" pitchFamily="18" charset="0"/>
              </a:rPr>
              <a:t>підпорядкування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суспільству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або</a:t>
            </a:r>
            <a:r>
              <a:rPr lang="ru-RU" sz="2000" dirty="0">
                <a:latin typeface="Cambria" panose="02040503050406030204" pitchFamily="18" charset="0"/>
              </a:rPr>
              <a:t> уряду, </a:t>
            </a:r>
            <a:r>
              <a:rPr lang="ru-RU" sz="2000" dirty="0" err="1" smtClean="0">
                <a:latin typeface="Cambria" panose="02040503050406030204" pitchFamily="18" charset="0"/>
              </a:rPr>
              <a:t>що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укладена</a:t>
            </a:r>
            <a:r>
              <a:rPr lang="ru-RU" sz="2000" dirty="0">
                <a:latin typeface="Cambria" panose="02040503050406030204" pitchFamily="18" charset="0"/>
              </a:rPr>
              <a:t> нашими предками </a:t>
            </a:r>
            <a:r>
              <a:rPr lang="ru-RU" sz="2000" dirty="0" err="1">
                <a:latin typeface="Cambria" panose="02040503050406030204" pitchFamily="18" charset="0"/>
              </a:rPr>
              <a:t>або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latin typeface="Cambria" panose="02040503050406030204" pitchFamily="18" charset="0"/>
              </a:rPr>
              <a:t>та, </a:t>
            </a:r>
            <a:r>
              <a:rPr lang="ru-RU" sz="2000" dirty="0" err="1" smtClean="0">
                <a:latin typeface="Cambria" panose="02040503050406030204" pitchFamily="18" charset="0"/>
              </a:rPr>
              <a:t>що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укладається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>
                <a:latin typeface="Cambria" panose="02040503050406030204" pitchFamily="18" charset="0"/>
              </a:rPr>
              <a:t>нами самими, а </a:t>
            </a:r>
            <a:r>
              <a:rPr lang="ru-RU" sz="2000" dirty="0" err="1">
                <a:latin typeface="Cambria" panose="02040503050406030204" pitchFamily="18" charset="0"/>
              </a:rPr>
              <a:t>деяка</a:t>
            </a:r>
            <a:r>
              <a:rPr lang="ru-RU" sz="2000" b="1" i="1" dirty="0">
                <a:latin typeface="Cambria" panose="02040503050406030204" pitchFamily="18" charset="0"/>
              </a:rPr>
              <a:t> </a:t>
            </a:r>
            <a:r>
              <a:rPr lang="ru-RU" sz="2000" b="1" i="1" dirty="0" err="1">
                <a:latin typeface="Cambria" panose="02040503050406030204" pitchFamily="18" charset="0"/>
              </a:rPr>
              <a:t>ідеальна</a:t>
            </a:r>
            <a:r>
              <a:rPr lang="ru-RU" sz="2000" b="1" i="1" dirty="0">
                <a:latin typeface="Cambria" panose="02040503050406030204" pitchFamily="18" charset="0"/>
              </a:rPr>
              <a:t> </a:t>
            </a:r>
            <a:r>
              <a:rPr lang="ru-RU" sz="2000" b="1" i="1" dirty="0" err="1">
                <a:latin typeface="Cambria" panose="02040503050406030204" pitchFamily="18" charset="0"/>
              </a:rPr>
              <a:t>гіпотетична</a:t>
            </a:r>
            <a:r>
              <a:rPr lang="ru-RU" sz="2000" b="1" i="1" dirty="0">
                <a:latin typeface="Cambria" panose="02040503050406030204" pitchFamily="18" charset="0"/>
              </a:rPr>
              <a:t> </a:t>
            </a:r>
            <a:r>
              <a:rPr lang="ru-RU" sz="2000" b="1" i="1" dirty="0" err="1">
                <a:latin typeface="Cambria" panose="02040503050406030204" pitchFamily="18" charset="0"/>
              </a:rPr>
              <a:t>ситуація</a:t>
            </a:r>
            <a:r>
              <a:rPr lang="ru-RU" sz="2000" b="1" i="1" dirty="0">
                <a:latin typeface="Cambria" panose="02040503050406030204" pitchFamily="18" charset="0"/>
              </a:rPr>
              <a:t>, </a:t>
            </a:r>
            <a:r>
              <a:rPr lang="ru-RU" sz="2000" dirty="0">
                <a:latin typeface="Cambria" panose="02040503050406030204" pitchFamily="18" charset="0"/>
              </a:rPr>
              <a:t>в яку як би </a:t>
            </a:r>
            <a:r>
              <a:rPr lang="ru-RU" sz="2000" dirty="0" err="1">
                <a:latin typeface="Cambria" panose="02040503050406030204" pitchFamily="18" charset="0"/>
              </a:rPr>
              <a:t>поміщають</a:t>
            </a:r>
            <a:r>
              <a:rPr lang="ru-RU" sz="2000" dirty="0">
                <a:latin typeface="Cambria" panose="02040503050406030204" pitchFamily="18" charset="0"/>
              </a:rPr>
              <a:t> себе люди, </a:t>
            </a:r>
            <a:r>
              <a:rPr lang="ru-RU" sz="2000" dirty="0" err="1">
                <a:latin typeface="Cambria" panose="02040503050406030204" pitchFamily="18" charset="0"/>
              </a:rPr>
              <a:t>які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вибирають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принципи</a:t>
            </a:r>
            <a:r>
              <a:rPr lang="ru-RU" sz="2000" dirty="0">
                <a:latin typeface="Cambria" panose="02040503050406030204" pitchFamily="18" charset="0"/>
              </a:rPr>
              <a:t> справедливого </a:t>
            </a:r>
            <a:r>
              <a:rPr lang="ru-RU" sz="2000" dirty="0" err="1">
                <a:latin typeface="Cambria" panose="02040503050406030204" pitchFamily="18" charset="0"/>
              </a:rPr>
              <a:t>соціального</a:t>
            </a:r>
            <a:r>
              <a:rPr lang="ru-RU" sz="2000" dirty="0">
                <a:latin typeface="Cambria" panose="02040503050406030204" pitchFamily="18" charset="0"/>
              </a:rPr>
              <a:t> устрою</a:t>
            </a:r>
            <a:r>
              <a:rPr lang="ru-RU" sz="2000" dirty="0" smtClean="0">
                <a:latin typeface="Cambria" panose="02040503050406030204" pitchFamily="18" charset="0"/>
              </a:rPr>
              <a:t>.</a:t>
            </a:r>
          </a:p>
          <a:p>
            <a:pPr algn="just"/>
            <a:endParaRPr lang="ru-RU" sz="2000" dirty="0">
              <a:latin typeface="Cambria" panose="02040503050406030204" pitchFamily="18" charset="0"/>
            </a:endParaRPr>
          </a:p>
          <a:p>
            <a:pPr algn="just"/>
            <a:endParaRPr lang="ru-RU" sz="2000" dirty="0" smtClean="0">
              <a:latin typeface="Cambria" panose="02040503050406030204" pitchFamily="18" charset="0"/>
            </a:endParaRPr>
          </a:p>
          <a:p>
            <a:pPr algn="just"/>
            <a:endParaRPr lang="ru-RU" sz="2000" dirty="0">
              <a:latin typeface="Cambria" panose="02040503050406030204" pitchFamily="18" charset="0"/>
            </a:endParaRPr>
          </a:p>
          <a:p>
            <a:pPr algn="just"/>
            <a:endParaRPr lang="ru-RU" sz="2000" dirty="0" smtClean="0">
              <a:latin typeface="Cambria" panose="02040503050406030204" pitchFamily="18" charset="0"/>
            </a:endParaRPr>
          </a:p>
          <a:p>
            <a:pPr algn="just"/>
            <a:endParaRPr lang="ru-RU" sz="2000" dirty="0">
              <a:latin typeface="Cambria" panose="02040503050406030204" pitchFamily="18" charset="0"/>
            </a:endParaRPr>
          </a:p>
          <a:p>
            <a:pPr algn="just"/>
            <a:endParaRPr lang="ru-RU" sz="2000" dirty="0" smtClean="0">
              <a:latin typeface="Cambria" panose="02040503050406030204" pitchFamily="18" charset="0"/>
            </a:endParaRPr>
          </a:p>
          <a:p>
            <a:pPr algn="just"/>
            <a:endParaRPr lang="ru-RU" sz="2000" dirty="0">
              <a:latin typeface="Cambria" panose="02040503050406030204" pitchFamily="18" charset="0"/>
            </a:endParaRPr>
          </a:p>
          <a:p>
            <a:pPr algn="just"/>
            <a:endParaRPr lang="ru-RU" sz="2000" dirty="0" smtClean="0">
              <a:latin typeface="Cambria" panose="02040503050406030204" pitchFamily="18" charset="0"/>
            </a:endParaRPr>
          </a:p>
          <a:p>
            <a:pPr algn="just"/>
            <a:endParaRPr lang="ru-RU" sz="2000" dirty="0">
              <a:latin typeface="Cambria" panose="02040503050406030204" pitchFamily="18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10" y="3554210"/>
            <a:ext cx="2297182" cy="2953831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554210"/>
            <a:ext cx="2111959" cy="2843744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61" y="3554210"/>
            <a:ext cx="2520280" cy="295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9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74040"/>
            <a:ext cx="4115753" cy="61863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b="1" i="1" dirty="0">
                <a:latin typeface="Cambria" panose="02040503050406030204" pitchFamily="18" charset="0"/>
              </a:rPr>
              <a:t>ІДЕЯ ВИХІДНОЇ </a:t>
            </a:r>
            <a:r>
              <a:rPr lang="uk-UA" b="1" i="1" dirty="0" smtClean="0">
                <a:latin typeface="Cambria" panose="02040503050406030204" pitchFamily="18" charset="0"/>
              </a:rPr>
              <a:t>ПОЗИЦІЇ</a:t>
            </a:r>
          </a:p>
          <a:p>
            <a:pPr algn="just"/>
            <a:r>
              <a:rPr lang="uk-UA" dirty="0" smtClean="0">
                <a:latin typeface="Cambria" panose="02040503050406030204" pitchFamily="18" charset="0"/>
              </a:rPr>
              <a:t>У </a:t>
            </a:r>
            <a:r>
              <a:rPr lang="uk-UA" dirty="0">
                <a:latin typeface="Cambria" panose="02040503050406030204" pitchFamily="18" charset="0"/>
              </a:rPr>
              <a:t>певному сенсі вихідну позицію можна витлумачити знову-таки як гіпотетичний процес укладення "угоди" між громадянами, членами спільноти, в якому кожна людина, діючи раціонально і переслідуючи власний інтерес, прагне до найвигіднішим для себе результату. </a:t>
            </a:r>
            <a:endParaRPr lang="uk-UA" dirty="0" smtClean="0">
              <a:latin typeface="Cambria" panose="02040503050406030204" pitchFamily="18" charset="0"/>
            </a:endParaRPr>
          </a:p>
          <a:p>
            <a:pPr algn="just"/>
            <a:endParaRPr lang="uk-UA" dirty="0" smtClean="0">
              <a:latin typeface="Cambria" panose="02040503050406030204" pitchFamily="18" charset="0"/>
            </a:endParaRPr>
          </a:p>
          <a:p>
            <a:pPr algn="just"/>
            <a:r>
              <a:rPr lang="uk-UA" dirty="0" smtClean="0">
                <a:latin typeface="Cambria" panose="02040503050406030204" pitchFamily="18" charset="0"/>
              </a:rPr>
              <a:t>Якби </a:t>
            </a:r>
            <a:r>
              <a:rPr lang="uk-UA" dirty="0">
                <a:latin typeface="Cambria" panose="02040503050406030204" pitchFamily="18" charset="0"/>
              </a:rPr>
              <a:t>в цій ситуації люди точно знали, як саме розподілені між ними такі "випадкові з моральної точки зору" атрибути як соціальний стан і природні таланти, то досягнута угода відображало б сформовані нерівність і виявлялося б вигіднішим для тих, на чию частку вже випала удача. </a:t>
            </a:r>
            <a:endParaRPr lang="uk-UA" dirty="0" smtClean="0">
              <a:latin typeface="Cambria" panose="02040503050406030204" pitchFamily="18" charset="0"/>
            </a:endParaRPr>
          </a:p>
          <a:p>
            <a:pPr algn="just"/>
            <a:endParaRPr lang="uk-UA" dirty="0">
              <a:latin typeface="Cambria" panose="02040503050406030204" pitchFamily="18" charset="0"/>
            </a:endParaRPr>
          </a:p>
          <a:p>
            <a:pPr algn="just"/>
            <a:r>
              <a:rPr lang="uk-UA" dirty="0" smtClean="0">
                <a:latin typeface="Cambria" panose="02040503050406030204" pitchFamily="18" charset="0"/>
              </a:rPr>
              <a:t>Справедливість </a:t>
            </a:r>
            <a:r>
              <a:rPr lang="uk-UA" dirty="0">
                <a:latin typeface="Cambria" panose="02040503050406030204" pitchFamily="18" charset="0"/>
              </a:rPr>
              <a:t>же вимагає, щоб угода була укладена на чесних умовах.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>
                <a:latin typeface="Cambria" panose="02040503050406030204" pitchFamily="18" charset="0"/>
              </a:rPr>
              <a:t>Ключовими для розуміння суспільного договору, вважає </a:t>
            </a:r>
            <a:r>
              <a:rPr lang="uk-UA" dirty="0" err="1">
                <a:latin typeface="Cambria" panose="02040503050406030204" pitchFamily="18" charset="0"/>
              </a:rPr>
              <a:t>Ролз</a:t>
            </a:r>
            <a:r>
              <a:rPr lang="uk-UA" dirty="0">
                <a:latin typeface="Cambria" panose="02040503050406030204" pitchFamily="18" charset="0"/>
              </a:rPr>
              <a:t>, є дві ідеї. Йдеться про "</a:t>
            </a:r>
            <a:r>
              <a:rPr lang="uk-UA" dirty="0" smtClean="0">
                <a:latin typeface="Cambria" panose="02040503050406030204" pitchFamily="18" charset="0"/>
              </a:rPr>
              <a:t>вихідну позицію" </a:t>
            </a:r>
            <a:r>
              <a:rPr lang="uk-UA" dirty="0">
                <a:latin typeface="Cambria" panose="02040503050406030204" pitchFamily="18" charset="0"/>
              </a:rPr>
              <a:t>і "</a:t>
            </a:r>
            <a:r>
              <a:rPr lang="uk-UA" dirty="0" smtClean="0">
                <a:latin typeface="Cambria" panose="02040503050406030204" pitchFamily="18" charset="0"/>
              </a:rPr>
              <a:t>покрив </a:t>
            </a:r>
            <a:r>
              <a:rPr lang="uk-UA" dirty="0">
                <a:latin typeface="Cambria" panose="02040503050406030204" pitchFamily="18" charset="0"/>
              </a:rPr>
              <a:t>невідання".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15754" y="674040"/>
            <a:ext cx="5028246" cy="61863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Cambria" panose="02040503050406030204" pitchFamily="18" charset="0"/>
              </a:rPr>
              <a:t>ІДЕЯ ПОКРОВА НЕВІДАННЯ</a:t>
            </a:r>
          </a:p>
          <a:p>
            <a:pPr algn="ctr"/>
            <a:endParaRPr lang="ru-RU" b="1" i="1" dirty="0" smtClean="0">
              <a:latin typeface="Cambria" panose="02040503050406030204" pitchFamily="18" charset="0"/>
            </a:endParaRPr>
          </a:p>
          <a:p>
            <a:pPr algn="just"/>
            <a:r>
              <a:rPr lang="ru-RU" dirty="0" err="1" smtClean="0">
                <a:latin typeface="Cambria" panose="02040503050406030204" pitchFamily="18" charset="0"/>
              </a:rPr>
              <a:t>Кожен</a:t>
            </a:r>
            <a:r>
              <a:rPr lang="ru-RU" dirty="0">
                <a:latin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</a:rPr>
              <a:t>хто</a:t>
            </a:r>
            <a:r>
              <a:rPr lang="ru-RU" dirty="0">
                <a:latin typeface="Cambria" panose="02040503050406030204" pitchFamily="18" charset="0"/>
              </a:rPr>
              <a:t> в </a:t>
            </a:r>
            <a:r>
              <a:rPr lang="ru-RU" dirty="0" err="1">
                <a:latin typeface="Cambria" panose="02040503050406030204" pitchFamily="18" charset="0"/>
              </a:rPr>
              <a:t>вихідної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позиції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вибирає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принципи</a:t>
            </a:r>
            <a:r>
              <a:rPr lang="ru-RU" dirty="0">
                <a:latin typeface="Cambria" panose="02040503050406030204" pitchFamily="18" charset="0"/>
              </a:rPr>
              <a:t> справедливого </a:t>
            </a:r>
            <a:r>
              <a:rPr lang="ru-RU" dirty="0" err="1">
                <a:latin typeface="Cambria" panose="02040503050406030204" pitchFamily="18" charset="0"/>
              </a:rPr>
              <a:t>соціального</a:t>
            </a:r>
            <a:r>
              <a:rPr lang="ru-RU" dirty="0">
                <a:latin typeface="Cambria" panose="02040503050406030204" pitchFamily="18" charset="0"/>
              </a:rPr>
              <a:t> устрою, </a:t>
            </a:r>
            <a:r>
              <a:rPr lang="ru-RU" dirty="0" err="1">
                <a:latin typeface="Cambria" panose="02040503050406030204" pitchFamily="18" charset="0"/>
              </a:rPr>
              <a:t>опинився</a:t>
            </a:r>
            <a:r>
              <a:rPr lang="ru-RU" dirty="0">
                <a:latin typeface="Cambria" panose="02040503050406030204" pitchFamily="18" charset="0"/>
              </a:rPr>
              <a:t> як би за "покровом </a:t>
            </a:r>
            <a:r>
              <a:rPr lang="ru-RU" dirty="0" err="1">
                <a:latin typeface="Cambria" panose="02040503050406030204" pitchFamily="18" charset="0"/>
              </a:rPr>
              <a:t>невідання</a:t>
            </a:r>
            <a:r>
              <a:rPr lang="ru-RU" dirty="0">
                <a:latin typeface="Cambria" panose="02040503050406030204" pitchFamily="18" charset="0"/>
              </a:rPr>
              <a:t>" </a:t>
            </a:r>
            <a:r>
              <a:rPr lang="ru-RU" dirty="0" err="1">
                <a:latin typeface="Cambria" panose="02040503050406030204" pitchFamily="18" charset="0"/>
              </a:rPr>
              <a:t>щодо</a:t>
            </a:r>
            <a:r>
              <a:rPr lang="ru-RU" dirty="0">
                <a:latin typeface="Cambria" panose="02040503050406030204" pitchFamily="18" charset="0"/>
              </a:rPr>
              <a:t> і себе самого, і </a:t>
            </a:r>
            <a:r>
              <a:rPr lang="ru-RU" dirty="0" err="1">
                <a:latin typeface="Cambria" panose="02040503050406030204" pitchFamily="18" charset="0"/>
              </a:rPr>
              <a:t>суспільства</a:t>
            </a:r>
            <a:r>
              <a:rPr lang="ru-RU" dirty="0">
                <a:latin typeface="Cambria" panose="02040503050406030204" pitchFamily="18" charset="0"/>
              </a:rPr>
              <a:t>, в </a:t>
            </a:r>
            <a:r>
              <a:rPr lang="ru-RU" dirty="0" err="1">
                <a:latin typeface="Cambria" panose="02040503050406030204" pitchFamily="18" charset="0"/>
              </a:rPr>
              <a:t>якому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він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живе</a:t>
            </a:r>
            <a:r>
              <a:rPr lang="ru-RU" dirty="0">
                <a:latin typeface="Cambria" panose="02040503050406030204" pitchFamily="18" charset="0"/>
              </a:rPr>
              <a:t>. </a:t>
            </a:r>
            <a:endParaRPr lang="ru-RU" dirty="0" smtClean="0">
              <a:latin typeface="Cambria" panose="02040503050406030204" pitchFamily="18" charset="0"/>
            </a:endParaRPr>
          </a:p>
          <a:p>
            <a:pPr algn="just"/>
            <a:endParaRPr lang="ru-RU" dirty="0">
              <a:latin typeface="Cambria" panose="02040503050406030204" pitchFamily="18" charset="0"/>
            </a:endParaRPr>
          </a:p>
          <a:p>
            <a:pPr algn="just"/>
            <a:r>
              <a:rPr lang="ru-RU" dirty="0" smtClean="0">
                <a:latin typeface="Cambria" panose="02040503050406030204" pitchFamily="18" charset="0"/>
              </a:rPr>
              <a:t>Людина, яка </a:t>
            </a:r>
            <a:r>
              <a:rPr lang="ru-RU" dirty="0">
                <a:latin typeface="Cambria" panose="02040503050406030204" pitchFamily="18" charset="0"/>
              </a:rPr>
              <a:t>точно не </a:t>
            </a:r>
            <a:r>
              <a:rPr lang="ru-RU" dirty="0" err="1">
                <a:latin typeface="Cambria" panose="02040503050406030204" pitchFamily="18" charset="0"/>
              </a:rPr>
              <a:t>знає</a:t>
            </a:r>
            <a:r>
              <a:rPr lang="ru-RU" dirty="0">
                <a:latin typeface="Cambria" panose="02040503050406030204" pitchFamily="18" charset="0"/>
              </a:rPr>
              <a:t>, яке </a:t>
            </a:r>
            <a:r>
              <a:rPr lang="ru-RU" dirty="0" err="1">
                <a:latin typeface="Cambria" panose="02040503050406030204" pitchFamily="18" charset="0"/>
              </a:rPr>
              <a:t>саме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місце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smtClean="0">
                <a:latin typeface="Cambria" panose="02040503050406030204" pitchFamily="18" charset="0"/>
              </a:rPr>
              <a:t>вона </a:t>
            </a:r>
            <a:r>
              <a:rPr lang="ru-RU" dirty="0">
                <a:latin typeface="Cambria" panose="02040503050406030204" pitchFamily="18" charset="0"/>
              </a:rPr>
              <a:t>займе в </a:t>
            </a:r>
            <a:r>
              <a:rPr lang="ru-RU" dirty="0" err="1">
                <a:latin typeface="Cambria" panose="02040503050406030204" pitchFamily="18" charset="0"/>
              </a:rPr>
              <a:t>суспільстві</a:t>
            </a:r>
            <a:r>
              <a:rPr lang="ru-RU" dirty="0">
                <a:latin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</a:rPr>
              <a:t>постарається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вибрати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принципи</a:t>
            </a:r>
            <a:r>
              <a:rPr lang="ru-RU" dirty="0">
                <a:latin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</a:rPr>
              <a:t>здатні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забезпечувати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справедливі</a:t>
            </a:r>
            <a:r>
              <a:rPr lang="ru-RU" dirty="0">
                <a:latin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</a:rPr>
              <a:t>сприятливі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умови</a:t>
            </a:r>
            <a:r>
              <a:rPr lang="ru-RU" dirty="0">
                <a:latin typeface="Cambria" panose="02040503050406030204" pitchFamily="18" charset="0"/>
              </a:rPr>
              <a:t> для кожного, а значить і для </a:t>
            </a:r>
            <a:r>
              <a:rPr lang="ru-RU" dirty="0" err="1">
                <a:latin typeface="Cambria" panose="02040503050406030204" pitchFamily="18" charset="0"/>
              </a:rPr>
              <a:t>нього</a:t>
            </a:r>
            <a:r>
              <a:rPr lang="ru-RU" dirty="0">
                <a:latin typeface="Cambria" panose="02040503050406030204" pitchFamily="18" charset="0"/>
              </a:rPr>
              <a:t> самого. </a:t>
            </a:r>
            <a:endParaRPr lang="ru-RU" dirty="0" smtClean="0">
              <a:latin typeface="Cambria" panose="02040503050406030204" pitchFamily="18" charset="0"/>
            </a:endParaRPr>
          </a:p>
          <a:p>
            <a:pPr algn="just"/>
            <a:endParaRPr lang="ru-RU" dirty="0">
              <a:latin typeface="Cambria" panose="02040503050406030204" pitchFamily="18" charset="0"/>
            </a:endParaRPr>
          </a:p>
          <a:p>
            <a:pPr algn="just"/>
            <a:r>
              <a:rPr lang="ru-RU" dirty="0" smtClean="0">
                <a:latin typeface="Cambria" panose="02040503050406030204" pitchFamily="18" charset="0"/>
              </a:rPr>
              <a:t>"</a:t>
            </a:r>
            <a:r>
              <a:rPr lang="ru-RU" dirty="0">
                <a:latin typeface="Cambria" panose="02040503050406030204" pitchFamily="18" charset="0"/>
              </a:rPr>
              <a:t>Покров </a:t>
            </a:r>
            <a:r>
              <a:rPr lang="ru-RU" dirty="0" err="1">
                <a:latin typeface="Cambria" panose="02040503050406030204" pitchFamily="18" charset="0"/>
              </a:rPr>
              <a:t>невідання</a:t>
            </a:r>
            <a:r>
              <a:rPr lang="ru-RU" dirty="0">
                <a:latin typeface="Cambria" panose="02040503050406030204" pitchFamily="18" charset="0"/>
              </a:rPr>
              <a:t>",</a:t>
            </a:r>
            <a:r>
              <a:rPr lang="ru-RU" dirty="0" err="1">
                <a:latin typeface="Cambria" panose="02040503050406030204" pitchFamily="18" charset="0"/>
              </a:rPr>
              <a:t>згідно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Ролз</a:t>
            </a:r>
            <a:r>
              <a:rPr lang="ru-RU" dirty="0">
                <a:latin typeface="Cambria" panose="02040503050406030204" pitchFamily="18" charset="0"/>
              </a:rPr>
              <a:t>, повинен бути </a:t>
            </a:r>
            <a:r>
              <a:rPr lang="ru-RU" dirty="0" err="1">
                <a:latin typeface="Cambria" panose="02040503050406030204" pitchFamily="18" charset="0"/>
              </a:rPr>
              <a:t>накинутий</a:t>
            </a:r>
            <a:r>
              <a:rPr lang="ru-RU" dirty="0">
                <a:latin typeface="Cambria" panose="02040503050406030204" pitchFamily="18" charset="0"/>
              </a:rPr>
              <a:t> і на </a:t>
            </a:r>
            <a:r>
              <a:rPr lang="ru-RU" dirty="0" err="1">
                <a:latin typeface="Cambria" panose="02040503050406030204" pitchFamily="18" charset="0"/>
              </a:rPr>
              <a:t>уявлення</a:t>
            </a:r>
            <a:r>
              <a:rPr lang="ru-RU" dirty="0">
                <a:latin typeface="Cambria" panose="02040503050406030204" pitchFamily="18" charset="0"/>
              </a:rPr>
              <a:t> людей про благо. Для того </a:t>
            </a:r>
            <a:r>
              <a:rPr lang="ru-RU" dirty="0" err="1">
                <a:latin typeface="Cambria" panose="02040503050406030204" pitchFamily="18" charset="0"/>
              </a:rPr>
              <a:t>щоб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вибір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був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справедливим</a:t>
            </a:r>
            <a:r>
              <a:rPr lang="ru-RU" dirty="0">
                <a:latin typeface="Cambria" panose="02040503050406030204" pitchFamily="18" charset="0"/>
              </a:rPr>
              <a:t>, люди </a:t>
            </a:r>
            <a:r>
              <a:rPr lang="ru-RU" dirty="0" err="1">
                <a:latin typeface="Cambria" panose="02040503050406030204" pitchFamily="18" charset="0"/>
              </a:rPr>
              <a:t>повинні</a:t>
            </a:r>
            <a:r>
              <a:rPr lang="ru-RU" dirty="0">
                <a:latin typeface="Cambria" panose="02040503050406030204" pitchFamily="18" charset="0"/>
              </a:rPr>
              <a:t> не </a:t>
            </a:r>
            <a:r>
              <a:rPr lang="ru-RU" dirty="0" err="1">
                <a:latin typeface="Cambria" panose="02040503050406030204" pitchFamily="18" charset="0"/>
              </a:rPr>
              <a:t>домагатися</a:t>
            </a:r>
            <a:r>
              <a:rPr lang="ru-RU" dirty="0">
                <a:latin typeface="Cambria" panose="02040503050406030204" pitchFamily="18" charset="0"/>
              </a:rPr>
              <a:t> угоди, </a:t>
            </a:r>
            <a:r>
              <a:rPr lang="ru-RU" dirty="0" smtClean="0">
                <a:latin typeface="Cambria" panose="02040503050406030204" pitchFamily="18" charset="0"/>
              </a:rPr>
              <a:t>яка </a:t>
            </a:r>
            <a:r>
              <a:rPr lang="ru-RU" dirty="0" err="1" smtClean="0">
                <a:latin typeface="Cambria" panose="02040503050406030204" pitchFamily="18" charset="0"/>
              </a:rPr>
              <a:t>була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</a:rPr>
              <a:t>б </a:t>
            </a:r>
            <a:r>
              <a:rPr lang="ru-RU" dirty="0" err="1">
                <a:latin typeface="Cambria" panose="02040503050406030204" pitchFamily="18" charset="0"/>
              </a:rPr>
              <a:t>найбільш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вигідним</a:t>
            </a:r>
            <a:r>
              <a:rPr lang="ru-RU" dirty="0">
                <a:latin typeface="Cambria" panose="02040503050406030204" pitchFamily="18" charset="0"/>
              </a:rPr>
              <a:t> з точки </a:t>
            </a:r>
            <a:r>
              <a:rPr lang="ru-RU" dirty="0" err="1">
                <a:latin typeface="Cambria" panose="02040503050406030204" pitchFamily="18" charset="0"/>
              </a:rPr>
              <a:t>зору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їх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власного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уявлення</a:t>
            </a:r>
            <a:r>
              <a:rPr lang="ru-RU" dirty="0">
                <a:latin typeface="Cambria" panose="02040503050406030204" pitchFamily="18" charset="0"/>
              </a:rPr>
              <a:t> про благо, а </a:t>
            </a:r>
            <a:r>
              <a:rPr lang="ru-RU" dirty="0" err="1">
                <a:latin typeface="Cambria" panose="02040503050406030204" pitchFamily="18" charset="0"/>
              </a:rPr>
              <a:t>прагнути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захистити</a:t>
            </a:r>
            <a:r>
              <a:rPr lang="ru-RU" dirty="0">
                <a:latin typeface="Cambria" panose="02040503050406030204" pitchFamily="18" charset="0"/>
              </a:rPr>
              <a:t> свою свободу, "</a:t>
            </a:r>
            <a:r>
              <a:rPr lang="ru-RU" dirty="0" err="1">
                <a:latin typeface="Cambria" panose="02040503050406030204" pitchFamily="18" charset="0"/>
              </a:rPr>
              <a:t>формулювати</a:t>
            </a:r>
            <a:r>
              <a:rPr lang="ru-RU" dirty="0">
                <a:latin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</a:rPr>
              <a:t>переглядати</a:t>
            </a:r>
            <a:r>
              <a:rPr lang="ru-RU" dirty="0">
                <a:latin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</a:rPr>
              <a:t>раціонально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слідувати</a:t>
            </a:r>
            <a:r>
              <a:rPr lang="ru-RU" dirty="0">
                <a:latin typeface="Cambria" panose="02040503050406030204" pitchFamily="18" charset="0"/>
              </a:rPr>
              <a:t>" </a:t>
            </a:r>
            <a:r>
              <a:rPr lang="ru-RU" dirty="0" err="1">
                <a:latin typeface="Cambria" panose="02040503050406030204" pitchFamily="18" charset="0"/>
              </a:rPr>
              <a:t>цим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уявленням</a:t>
            </a:r>
            <a:r>
              <a:rPr lang="ru-RU" dirty="0">
                <a:latin typeface="Cambria" panose="02040503050406030204" pitchFamily="18" charset="0"/>
              </a:rPr>
              <a:t> про благо. </a:t>
            </a:r>
            <a:endParaRPr lang="ru-RU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20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467</TotalTime>
  <Words>1628</Words>
  <Application>Microsoft Office PowerPoint</Application>
  <PresentationFormat>Экран (4:3)</PresentationFormat>
  <Paragraphs>125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Cambria</vt:lpstr>
      <vt:lpstr>Garamond</vt:lpstr>
      <vt:lpstr>Times New Roman</vt:lpstr>
      <vt:lpstr>Wingdings</vt:lpstr>
      <vt:lpstr>Натуральные материалы</vt:lpstr>
      <vt:lpstr> Тема:Ліберально-орієнтована політична філософія: теорія справедливості та концепція рівності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ДЖОН  РОЛЗ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Теория справедливости</dc:title>
  <dc:creator>User</dc:creator>
  <cp:lastModifiedBy>user</cp:lastModifiedBy>
  <cp:revision>46</cp:revision>
  <dcterms:created xsi:type="dcterms:W3CDTF">2016-01-20T14:45:04Z</dcterms:created>
  <dcterms:modified xsi:type="dcterms:W3CDTF">2022-02-02T12:26:40Z</dcterms:modified>
</cp:coreProperties>
</file>