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5"/>
  </p:normalViewPr>
  <p:slideViewPr>
    <p:cSldViewPr snapToGrid="0">
      <p:cViewPr varScale="1">
        <p:scale>
          <a:sx n="105" d="100"/>
          <a:sy n="105" d="100"/>
        </p:scale>
        <p:origin x="84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0-31T12:12:12.502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E2430-B3D0-4C7B-B309-60D529BE1DD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E2729-16A3-410B-BE78-31A66D62B6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82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E2729-16A3-410B-BE78-31A66D62B601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3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32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6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848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65E26-567A-4A2B-89B9-27264C6877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34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64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28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82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4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07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36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Haga clic para modificar el estilo de texto del patrón</a:t>
            </a:r>
          </a:p>
          <a:p>
            <a:pPr lvl="1"/>
            <a:r>
              <a:rPr lang="ru-RU"/>
              <a:t>Segundo nivel</a:t>
            </a:r>
          </a:p>
          <a:p>
            <a:pPr lvl="2"/>
            <a:r>
              <a:rPr lang="ru-RU"/>
              <a:t>Tercer nivel</a:t>
            </a:r>
          </a:p>
          <a:p>
            <a:pPr lvl="3"/>
            <a:r>
              <a:rPr lang="ru-RU"/>
              <a:t>Cuarto nivel</a:t>
            </a:r>
          </a:p>
          <a:p>
            <a:pPr lvl="4"/>
            <a:r>
              <a:rPr lang="ru-RU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B38B-F89D-42F7-9C90-468E6DE81517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8880-30BE-4824-957D-61A7025B5F29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48464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11706" y="2804195"/>
            <a:ext cx="10363200" cy="1470025"/>
          </a:xfrm>
        </p:spPr>
        <p:txBody>
          <a:bodyPr>
            <a:normAutofit fontScale="90000"/>
          </a:bodyPr>
          <a:lstStyle/>
          <a:p>
            <a:r>
              <a:rPr lang="ru-RU" sz="8000" dirty="0"/>
              <a:t>ПІДСИЛЮВАЧІ ЕЛЕКТРИЧНИХ </a:t>
            </a:r>
            <a:br>
              <a:rPr lang="ru-RU" sz="8000" dirty="0"/>
            </a:br>
            <a:r>
              <a:rPr lang="ru-RU" sz="8000" dirty="0"/>
              <a:t>СИГНАЛІВ</a:t>
            </a:r>
          </a:p>
        </p:txBody>
      </p:sp>
    </p:spTree>
    <p:extLst>
      <p:ext uri="{BB962C8B-B14F-4D97-AF65-F5344CB8AC3E}">
        <p14:creationId xmlns:p14="http://schemas.microsoft.com/office/powerpoint/2010/main" val="2959245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ext Box 4"/>
          <p:cNvSpPr txBox="1">
            <a:spLocks noChangeArrowheads="1"/>
          </p:cNvSpPr>
          <p:nvPr/>
        </p:nvSpPr>
        <p:spPr bwMode="auto">
          <a:xfrm>
            <a:off x="2052166" y="1490836"/>
            <a:ext cx="8525218" cy="3651705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endParaRPr lang="ru-RU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Особливістю широкосмугового підсилювача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є те, що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sz="2000" b="1" dirty="0">
                <a:solidFill>
                  <a:srgbClr val="000066"/>
                </a:solidFill>
              </a:rPr>
              <a:t> &lt;&lt;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sz="2000" b="1" dirty="0">
                <a:solidFill>
                  <a:srgbClr val="000066"/>
                </a:solidFill>
              </a:rPr>
              <a:t>.</a:t>
            </a:r>
          </a:p>
          <a:p>
            <a:pPr algn="ctr" eaLnBrk="1" hangingPunct="1">
              <a:lnSpc>
                <a:spcPct val="130000"/>
              </a:lnSpc>
            </a:pPr>
            <a:endParaRPr lang="uk-UA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Наприклад, смуга пропускання підсилювачів </a:t>
            </a:r>
            <a:r>
              <a:rPr lang="uk-UA" altLang="ru-RU" sz="2000" b="1" dirty="0" err="1">
                <a:solidFill>
                  <a:srgbClr val="000066"/>
                </a:solidFill>
              </a:rPr>
              <a:t>аудіосигналів</a:t>
            </a:r>
            <a:r>
              <a:rPr lang="uk-UA" altLang="ru-RU" sz="2000" b="1" dirty="0">
                <a:solidFill>
                  <a:srgbClr val="000066"/>
                </a:solidFill>
              </a:rPr>
              <a:t> лежить у межах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від 20 </a:t>
            </a:r>
            <a:r>
              <a:rPr lang="uk-UA" altLang="ru-RU" sz="2000" b="1" dirty="0" err="1">
                <a:solidFill>
                  <a:srgbClr val="000066"/>
                </a:solidFill>
              </a:rPr>
              <a:t>Гц</a:t>
            </a:r>
            <a:r>
              <a:rPr lang="uk-UA" altLang="ru-RU" sz="2000" b="1" dirty="0">
                <a:solidFill>
                  <a:srgbClr val="000066"/>
                </a:solidFill>
              </a:rPr>
              <a:t> до 20 кГц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(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sz="2000" b="1" dirty="0">
                <a:solidFill>
                  <a:srgbClr val="000066"/>
                </a:solidFill>
              </a:rPr>
              <a:t> = 20 </a:t>
            </a:r>
            <a:r>
              <a:rPr lang="uk-UA" altLang="ru-RU" sz="2000" b="1" dirty="0" err="1">
                <a:solidFill>
                  <a:srgbClr val="000066"/>
                </a:solidFill>
              </a:rPr>
              <a:t>Гц</a:t>
            </a:r>
            <a:r>
              <a:rPr lang="uk-UA" altLang="ru-RU" sz="2000" b="1" dirty="0">
                <a:solidFill>
                  <a:srgbClr val="000066"/>
                </a:solidFill>
              </a:rPr>
              <a:t>,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sz="2000" b="1" dirty="0">
                <a:solidFill>
                  <a:srgbClr val="000066"/>
                </a:solidFill>
              </a:rPr>
              <a:t> = 20 кГц).</a:t>
            </a:r>
            <a:endParaRPr lang="uk-UA" altLang="ru-RU" sz="24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139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AutoShape 9"/>
          <p:cNvSpPr>
            <a:spLocks noChangeArrowheads="1"/>
          </p:cNvSpPr>
          <p:nvPr/>
        </p:nvSpPr>
        <p:spPr bwMode="auto">
          <a:xfrm>
            <a:off x="2640013" y="1341438"/>
            <a:ext cx="6985000" cy="53276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2451" name="Rectangle 4"/>
          <p:cNvSpPr>
            <a:spLocks noChangeArrowheads="1"/>
          </p:cNvSpPr>
          <p:nvPr/>
        </p:nvSpPr>
        <p:spPr bwMode="auto">
          <a:xfrm>
            <a:off x="2495550" y="614363"/>
            <a:ext cx="7488238" cy="469900"/>
          </a:xfrm>
          <a:prstGeom prst="rect">
            <a:avLst/>
          </a:prstGeom>
          <a:solidFill>
            <a:srgbClr val="EBEBF5"/>
          </a:solidFill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>
            <a:prstShdw prst="shdw13" dist="283981" dir="12393903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b="1" dirty="0" err="1">
                <a:solidFill>
                  <a:srgbClr val="000066"/>
                </a:solidFill>
              </a:rPr>
              <a:t>Вузькосмугові</a:t>
            </a:r>
            <a:r>
              <a:rPr lang="uk-UA" altLang="ru-RU" sz="2400" b="1" dirty="0">
                <a:solidFill>
                  <a:srgbClr val="000066"/>
                </a:solidFill>
              </a:rPr>
              <a:t> (резонансні) підсилювачі</a:t>
            </a:r>
            <a:endParaRPr lang="uk-UA" altLang="ru-RU" dirty="0"/>
          </a:p>
        </p:txBody>
      </p:sp>
      <p:pic>
        <p:nvPicPr>
          <p:cNvPr id="23245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1557339"/>
            <a:ext cx="6335712" cy="376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2453" name="Text Box 6"/>
          <p:cNvSpPr txBox="1">
            <a:spLocks noChangeArrowheads="1"/>
          </p:cNvSpPr>
          <p:nvPr/>
        </p:nvSpPr>
        <p:spPr bwMode="auto">
          <a:xfrm>
            <a:off x="3324226" y="5237164"/>
            <a:ext cx="5473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232454" name="Text Box 8"/>
          <p:cNvSpPr txBox="1">
            <a:spLocks noChangeArrowheads="1"/>
          </p:cNvSpPr>
          <p:nvPr/>
        </p:nvSpPr>
        <p:spPr bwMode="auto">
          <a:xfrm>
            <a:off x="1992313" y="5324476"/>
            <a:ext cx="81375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b="1" i="1" dirty="0">
                <a:solidFill>
                  <a:srgbClr val="000066"/>
                </a:solidFill>
              </a:rPr>
              <a:t>Амплітудно-частотна характеристика</a:t>
            </a:r>
          </a:p>
          <a:p>
            <a:pPr algn="ctr" eaLnBrk="1" hangingPunct="1"/>
            <a:r>
              <a:rPr lang="uk-UA" altLang="ru-RU" b="1" i="1" dirty="0" err="1">
                <a:solidFill>
                  <a:srgbClr val="000066"/>
                </a:solidFill>
              </a:rPr>
              <a:t>вузькосмугового</a:t>
            </a:r>
            <a:r>
              <a:rPr lang="uk-UA" altLang="ru-RU" b="1" i="1" dirty="0">
                <a:solidFill>
                  <a:srgbClr val="000066"/>
                </a:solidFill>
              </a:rPr>
              <a:t> підсилювача:</a:t>
            </a:r>
          </a:p>
          <a:p>
            <a:pPr algn="ctr" eaLnBrk="1" hangingPunct="1"/>
            <a:endParaRPr lang="uk-UA" altLang="ru-RU" b="1" i="1" dirty="0">
              <a:solidFill>
                <a:srgbClr val="000066"/>
              </a:solidFill>
            </a:endParaRPr>
          </a:p>
          <a:p>
            <a:pPr algn="ctr" eaLnBrk="1" hangingPunct="1"/>
            <a:r>
              <a:rPr lang="uk-UA" altLang="ru-RU" b="1" i="1" dirty="0">
                <a:solidFill>
                  <a:srgbClr val="000066"/>
                </a:solidFill>
              </a:rPr>
              <a:t>f</a:t>
            </a:r>
            <a:r>
              <a:rPr lang="uk-UA" altLang="ru-RU" b="1" i="1" baseline="-25000" dirty="0">
                <a:solidFill>
                  <a:srgbClr val="000066"/>
                </a:solidFill>
              </a:rPr>
              <a:t>0</a:t>
            </a:r>
            <a:r>
              <a:rPr lang="uk-UA" altLang="ru-RU" b="1" i="1" dirty="0">
                <a:solidFill>
                  <a:srgbClr val="000066"/>
                </a:solidFill>
              </a:rPr>
              <a:t> – середня частота смуги пропускання.</a:t>
            </a:r>
            <a:endParaRPr lang="uk-UA" altLang="ru-RU" sz="1600" b="1" i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392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Text Box 4"/>
          <p:cNvSpPr txBox="1">
            <a:spLocks noChangeArrowheads="1"/>
          </p:cNvSpPr>
          <p:nvPr/>
        </p:nvSpPr>
        <p:spPr bwMode="auto">
          <a:xfrm>
            <a:off x="2782888" y="908051"/>
            <a:ext cx="7139588" cy="5450595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endParaRPr lang="ru-RU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Особливістю </a:t>
            </a:r>
            <a:r>
              <a:rPr lang="uk-UA" altLang="ru-RU" sz="2000" b="1" dirty="0" err="1">
                <a:solidFill>
                  <a:srgbClr val="000066"/>
                </a:solidFill>
              </a:rPr>
              <a:t>вузькосмугового</a:t>
            </a:r>
            <a:r>
              <a:rPr lang="uk-UA" altLang="ru-RU" sz="2000" b="1" dirty="0">
                <a:solidFill>
                  <a:srgbClr val="000066"/>
                </a:solidFill>
              </a:rPr>
              <a:t> підсилювача є те, що</a:t>
            </a:r>
          </a:p>
          <a:p>
            <a:pPr algn="ctr" eaLnBrk="1" hangingPunct="1">
              <a:lnSpc>
                <a:spcPct val="120000"/>
              </a:lnSpc>
            </a:pPr>
            <a:endParaRPr lang="uk-UA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sz="2000" b="1" dirty="0">
                <a:solidFill>
                  <a:srgbClr val="000066"/>
                </a:solidFill>
              </a:rPr>
              <a:t> </a:t>
            </a:r>
            <a:r>
              <a:rPr lang="uk-UA" altLang="ru-RU" sz="2000" b="1" dirty="0">
                <a:solidFill>
                  <a:srgbClr val="000066"/>
                </a:solidFill>
                <a:sym typeface="Symbol" panose="05050102010706020507" pitchFamily="18" charset="2"/>
              </a:rPr>
              <a:t></a:t>
            </a:r>
            <a:r>
              <a:rPr lang="uk-UA" altLang="ru-RU" sz="2000" b="1" dirty="0">
                <a:solidFill>
                  <a:srgbClr val="000066"/>
                </a:solidFill>
              </a:rPr>
              <a:t>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sz="2000" b="1" dirty="0">
                <a:solidFill>
                  <a:srgbClr val="000066"/>
                </a:solidFill>
              </a:rPr>
              <a:t> </a:t>
            </a:r>
            <a:r>
              <a:rPr lang="uk-UA" altLang="ru-RU" sz="2000" b="1" dirty="0">
                <a:solidFill>
                  <a:srgbClr val="000066"/>
                </a:solidFill>
                <a:sym typeface="Symbol" panose="05050102010706020507" pitchFamily="18" charset="2"/>
              </a:rPr>
              <a:t></a:t>
            </a:r>
            <a:r>
              <a:rPr lang="uk-UA" altLang="ru-RU" sz="2000" b="1" dirty="0">
                <a:solidFill>
                  <a:srgbClr val="000066"/>
                </a:solidFill>
              </a:rPr>
              <a:t> f</a:t>
            </a:r>
            <a:r>
              <a:rPr lang="uk-UA" altLang="ru-RU" sz="2000" b="1" baseline="-25000" dirty="0">
                <a:solidFill>
                  <a:srgbClr val="000066"/>
                </a:solidFill>
              </a:rPr>
              <a:t>0</a:t>
            </a:r>
            <a:r>
              <a:rPr lang="uk-UA" altLang="ru-RU" sz="2000" b="1" dirty="0">
                <a:solidFill>
                  <a:srgbClr val="000066"/>
                </a:solidFill>
              </a:rPr>
              <a:t>.</a:t>
            </a:r>
          </a:p>
          <a:p>
            <a:pPr algn="ctr" eaLnBrk="1" hangingPunct="1">
              <a:lnSpc>
                <a:spcPct val="120000"/>
              </a:lnSpc>
            </a:pPr>
            <a:endParaRPr lang="uk-UA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endParaRPr lang="uk-UA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Наприклад,</a:t>
            </a:r>
          </a:p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в підсилювачі проміжної частоти радіоприймача</a:t>
            </a:r>
          </a:p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sz="2000" b="1" dirty="0">
                <a:solidFill>
                  <a:srgbClr val="000066"/>
                </a:solidFill>
              </a:rPr>
              <a:t> = 462 кГц,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sz="2000" b="1" dirty="0">
                <a:solidFill>
                  <a:srgbClr val="000066"/>
                </a:solidFill>
              </a:rPr>
              <a:t> = 469 кГц, f</a:t>
            </a:r>
            <a:r>
              <a:rPr lang="uk-UA" altLang="ru-RU" sz="2000" b="1" baseline="-25000" dirty="0">
                <a:solidFill>
                  <a:srgbClr val="000066"/>
                </a:solidFill>
              </a:rPr>
              <a:t>0 </a:t>
            </a:r>
            <a:r>
              <a:rPr lang="uk-UA" altLang="ru-RU" sz="2000" b="1" dirty="0">
                <a:solidFill>
                  <a:srgbClr val="000066"/>
                </a:solidFill>
              </a:rPr>
              <a:t>= 465 кГц.</a:t>
            </a:r>
          </a:p>
          <a:p>
            <a:pPr algn="ctr" eaLnBrk="1" hangingPunct="1">
              <a:lnSpc>
                <a:spcPct val="120000"/>
              </a:lnSpc>
            </a:pPr>
            <a:endParaRPr lang="uk-UA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Смуга пропуску</a:t>
            </a:r>
          </a:p>
          <a:p>
            <a:pPr algn="ctr" eaLnBrk="1" hangingPunct="1">
              <a:lnSpc>
                <a:spcPct val="120000"/>
              </a:lnSpc>
            </a:pPr>
            <a:r>
              <a:rPr lang="en-US" altLang="ru-RU" sz="2000" b="1" dirty="0">
                <a:solidFill>
                  <a:srgbClr val="000066"/>
                </a:solidFill>
              </a:rPr>
              <a:t>C</a:t>
            </a:r>
            <a:r>
              <a:rPr lang="uk-UA" altLang="ru-RU" sz="2000" b="1" dirty="0" err="1">
                <a:solidFill>
                  <a:srgbClr val="000066"/>
                </a:solidFill>
              </a:rPr>
              <a:t>П</a:t>
            </a:r>
            <a:r>
              <a:rPr lang="uk-UA" altLang="ru-RU" sz="2000" b="1" dirty="0">
                <a:solidFill>
                  <a:srgbClr val="000066"/>
                </a:solidFill>
              </a:rPr>
              <a:t> =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sz="2000" b="1" dirty="0">
                <a:solidFill>
                  <a:srgbClr val="000066"/>
                </a:solidFill>
              </a:rPr>
              <a:t> -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sz="2000" b="1" dirty="0">
                <a:solidFill>
                  <a:srgbClr val="000066"/>
                </a:solidFill>
              </a:rPr>
              <a:t> = 469 - 462 = 7 кГц.</a:t>
            </a:r>
          </a:p>
          <a:p>
            <a:pPr algn="ctr" eaLnBrk="1" hangingPunct="1">
              <a:lnSpc>
                <a:spcPct val="120000"/>
              </a:lnSpc>
            </a:pPr>
            <a:endParaRPr lang="ru-RU" altLang="ru-RU" sz="12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endParaRPr lang="ru-RU" altLang="ru-RU" sz="12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endParaRPr lang="ru-RU" altLang="ru-RU" sz="8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20000"/>
              </a:lnSpc>
            </a:pPr>
            <a:endParaRPr lang="ru-RU" altLang="ru-RU" sz="20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493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AutoShape 7"/>
          <p:cNvSpPr>
            <a:spLocks noChangeArrowheads="1"/>
          </p:cNvSpPr>
          <p:nvPr/>
        </p:nvSpPr>
        <p:spPr bwMode="auto">
          <a:xfrm>
            <a:off x="3071813" y="1628775"/>
            <a:ext cx="6337300" cy="48958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4499" name="Rectangle 4"/>
          <p:cNvSpPr>
            <a:spLocks noChangeArrowheads="1"/>
          </p:cNvSpPr>
          <p:nvPr/>
        </p:nvSpPr>
        <p:spPr bwMode="auto">
          <a:xfrm>
            <a:off x="2566989" y="620713"/>
            <a:ext cx="7488237" cy="469900"/>
          </a:xfrm>
          <a:prstGeom prst="rect">
            <a:avLst/>
          </a:prstGeom>
          <a:solidFill>
            <a:srgbClr val="EBEBF5"/>
          </a:solidFill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>
            <a:prstShdw prst="shdw13" dist="283981" dir="12393903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b="1" dirty="0">
                <a:solidFill>
                  <a:srgbClr val="000066"/>
                </a:solidFill>
              </a:rPr>
              <a:t>Підсилювачі постійного струму (ППС)</a:t>
            </a:r>
            <a:endParaRPr lang="uk-UA" altLang="ru-RU" sz="2400" dirty="0">
              <a:solidFill>
                <a:srgbClr val="000066"/>
              </a:solidFill>
            </a:endParaRPr>
          </a:p>
        </p:txBody>
      </p:sp>
      <p:pic>
        <p:nvPicPr>
          <p:cNvPr id="23450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1" y="1916114"/>
            <a:ext cx="5040313" cy="307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4501" name="Rectangle 6"/>
          <p:cNvSpPr>
            <a:spLocks noChangeArrowheads="1"/>
          </p:cNvSpPr>
          <p:nvPr/>
        </p:nvSpPr>
        <p:spPr bwMode="auto">
          <a:xfrm>
            <a:off x="3839484" y="5371198"/>
            <a:ext cx="494641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b="1" i="1" dirty="0">
                <a:solidFill>
                  <a:srgbClr val="000066"/>
                </a:solidFill>
              </a:rPr>
              <a:t>Амплітудно-частотна характеристика</a:t>
            </a:r>
          </a:p>
          <a:p>
            <a:pPr algn="ctr" eaLnBrk="1" hangingPunct="1"/>
            <a:r>
              <a:rPr lang="uk-UA" altLang="ru-RU" b="1" i="1" dirty="0">
                <a:solidFill>
                  <a:srgbClr val="000066"/>
                </a:solidFill>
              </a:rPr>
              <a:t>підсилювача постійного струму</a:t>
            </a:r>
            <a:endParaRPr lang="uk-UA" altLang="ru-RU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840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Text Box 4"/>
          <p:cNvSpPr txBox="1">
            <a:spLocks noChangeArrowheads="1"/>
          </p:cNvSpPr>
          <p:nvPr/>
        </p:nvSpPr>
        <p:spPr bwMode="auto">
          <a:xfrm>
            <a:off x="2125163" y="1148681"/>
            <a:ext cx="7058025" cy="4051750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Особливістю ППС є те, що вони призначені, як правило, для посилення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сигналу, що змінюється як повільно так і швидко.</a:t>
            </a:r>
          </a:p>
          <a:p>
            <a:pPr algn="ctr" eaLnBrk="1" hangingPunct="1">
              <a:lnSpc>
                <a:spcPct val="130000"/>
              </a:lnSpc>
            </a:pPr>
            <a:endParaRPr lang="uk-UA" altLang="ru-RU" sz="2000" b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Наприклад, ППС для передачі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імпульсно-потенційних сигналів у комп'ютері повинен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як тримати постійну складову,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так і передавати інформацію з частотою до 0,7 ГГц </a:t>
            </a:r>
          </a:p>
          <a:p>
            <a:pPr algn="ctr" eaLnBrk="1" hangingPunct="1">
              <a:lnSpc>
                <a:spcPct val="13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(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sz="2000" b="1" dirty="0">
                <a:solidFill>
                  <a:srgbClr val="000066"/>
                </a:solidFill>
              </a:rPr>
              <a:t> = 0, </a:t>
            </a:r>
            <a:r>
              <a:rPr lang="uk-UA" altLang="ru-RU" sz="2000" b="1" dirty="0" err="1">
                <a:solidFill>
                  <a:srgbClr val="000066"/>
                </a:solidFill>
              </a:rPr>
              <a:t>f</a:t>
            </a:r>
            <a:r>
              <a:rPr lang="uk-UA" altLang="ru-RU" sz="2000" b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sz="2000" b="1" dirty="0">
                <a:solidFill>
                  <a:srgbClr val="000066"/>
                </a:solidFill>
              </a:rPr>
              <a:t> =&gt; 1 ГГц).</a:t>
            </a:r>
          </a:p>
        </p:txBody>
      </p:sp>
    </p:spTree>
    <p:extLst>
      <p:ext uri="{BB962C8B-B14F-4D97-AF65-F5344CB8AC3E}">
        <p14:creationId xmlns:p14="http://schemas.microsoft.com/office/powerpoint/2010/main" val="3918101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AutoShape 8"/>
          <p:cNvSpPr>
            <a:spLocks noChangeArrowheads="1"/>
          </p:cNvSpPr>
          <p:nvPr/>
        </p:nvSpPr>
        <p:spPr bwMode="auto">
          <a:xfrm>
            <a:off x="2927350" y="2133600"/>
            <a:ext cx="6408738" cy="431958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6547" name="Text Box 5"/>
          <p:cNvSpPr txBox="1">
            <a:spLocks noChangeArrowheads="1"/>
          </p:cNvSpPr>
          <p:nvPr/>
        </p:nvSpPr>
        <p:spPr bwMode="auto">
          <a:xfrm>
            <a:off x="2135189" y="692150"/>
            <a:ext cx="7921625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400" b="1" i="1" dirty="0">
                <a:solidFill>
                  <a:srgbClr val="000066"/>
                </a:solidFill>
              </a:rPr>
              <a:t>Амплітудна характеристика підсилювача-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b="1" i="1" dirty="0">
                <a:solidFill>
                  <a:srgbClr val="000066"/>
                </a:solidFill>
              </a:rPr>
              <a:t>це залежність амплітуди вихідного сигналу від амплітуди вхідного сигналу.</a:t>
            </a:r>
            <a:endParaRPr lang="uk-UA" altLang="ru-RU" sz="2000" dirty="0">
              <a:solidFill>
                <a:srgbClr val="000066"/>
              </a:solidFill>
            </a:endParaRPr>
          </a:p>
        </p:txBody>
      </p:sp>
      <p:sp>
        <p:nvSpPr>
          <p:cNvPr id="236549" name="Text Box 7"/>
          <p:cNvSpPr txBox="1">
            <a:spLocks noChangeArrowheads="1"/>
          </p:cNvSpPr>
          <p:nvPr/>
        </p:nvSpPr>
        <p:spPr bwMode="auto">
          <a:xfrm>
            <a:off x="3575050" y="5589588"/>
            <a:ext cx="5041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Амплітудна характеристика підсилювача</a:t>
            </a:r>
            <a:endParaRPr lang="uk-UA" alt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6880EB2-F425-8727-B60C-D596D05601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396233"/>
            <a:ext cx="45720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61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AutoShape 8"/>
          <p:cNvSpPr>
            <a:spLocks noChangeArrowheads="1"/>
          </p:cNvSpPr>
          <p:nvPr/>
        </p:nvSpPr>
        <p:spPr bwMode="auto">
          <a:xfrm>
            <a:off x="2351088" y="2133600"/>
            <a:ext cx="7848600" cy="2808288"/>
          </a:xfrm>
          <a:prstGeom prst="roundRect">
            <a:avLst>
              <a:gd name="adj" fmla="val 16667"/>
            </a:avLst>
          </a:prstGeom>
          <a:solidFill>
            <a:srgbClr val="EBEBF5"/>
          </a:solidFill>
          <a:ln w="12700" cap="sq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107763" dir="2700000" algn="ctr" rotWithShape="0">
              <a:schemeClr val="accent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7571" name="Text Box 4"/>
          <p:cNvSpPr txBox="1">
            <a:spLocks noChangeArrowheads="1"/>
          </p:cNvSpPr>
          <p:nvPr/>
        </p:nvSpPr>
        <p:spPr bwMode="auto">
          <a:xfrm>
            <a:off x="2351088" y="813921"/>
            <a:ext cx="7921625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З графіка видно, що за відсутності вхідного сигналу на виході підсилювача діє напруга шуму </a:t>
            </a:r>
            <a:r>
              <a:rPr lang="uk-UA" altLang="ru-RU" sz="2400" dirty="0" err="1">
                <a:solidFill>
                  <a:srgbClr val="000066"/>
                </a:solidFill>
              </a:rPr>
              <a:t>U</a:t>
            </a:r>
            <a:r>
              <a:rPr lang="uk-UA" altLang="ru-RU" sz="2400" baseline="-25000" dirty="0" err="1">
                <a:solidFill>
                  <a:srgbClr val="000066"/>
                </a:solidFill>
              </a:rPr>
              <a:t>ш</a:t>
            </a:r>
            <a:r>
              <a:rPr lang="uk-UA" altLang="ru-RU" sz="2400" dirty="0">
                <a:solidFill>
                  <a:srgbClr val="000066"/>
                </a:solidFill>
              </a:rPr>
              <a:t>.</a:t>
            </a:r>
          </a:p>
          <a:p>
            <a:pPr algn="ctr" eaLnBrk="1" hangingPunct="1">
              <a:spcBef>
                <a:spcPct val="50000"/>
              </a:spcBef>
            </a:pPr>
            <a:endParaRPr lang="uk-UA" altLang="ru-RU" sz="2400" dirty="0">
              <a:solidFill>
                <a:srgbClr val="000066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Напруга шуму складається з: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      1) білого шуму з рівномірним розподілом спектра частотою;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      2) рожевого (низькочастотного) шуму;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      3) дробового шуму підсилювальних елементів.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Основний внесок на середніх та високих частотах робить </a:t>
            </a:r>
            <a:r>
              <a:rPr lang="uk-UA" altLang="ru-RU" sz="2400" b="1" dirty="0">
                <a:solidFill>
                  <a:srgbClr val="000066"/>
                </a:solidFill>
              </a:rPr>
              <a:t>білий шум.</a:t>
            </a:r>
          </a:p>
        </p:txBody>
      </p:sp>
      <p:sp>
        <p:nvSpPr>
          <p:cNvPr id="237572" name="Rectangle 6"/>
          <p:cNvSpPr>
            <a:spLocks noChangeArrowheads="1"/>
          </p:cNvSpPr>
          <p:nvPr/>
        </p:nvSpPr>
        <p:spPr bwMode="auto">
          <a:xfrm>
            <a:off x="1524001" y="31062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947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ext Box 2"/>
          <p:cNvSpPr txBox="1">
            <a:spLocks noChangeArrowheads="1"/>
          </p:cNvSpPr>
          <p:nvPr/>
        </p:nvSpPr>
        <p:spPr bwMode="auto">
          <a:xfrm>
            <a:off x="1708732" y="512028"/>
            <a:ext cx="907824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400" dirty="0">
                <a:solidFill>
                  <a:srgbClr val="000066"/>
                </a:solidFill>
              </a:rPr>
              <a:t>Середньоквадратичне значення вхідного шуму визначається за формулою </a:t>
            </a:r>
            <a:r>
              <a:rPr lang="uk-UA" altLang="ru-RU" sz="2400" dirty="0" err="1">
                <a:solidFill>
                  <a:srgbClr val="000066"/>
                </a:solidFill>
              </a:rPr>
              <a:t>Найквіста</a:t>
            </a:r>
            <a:r>
              <a:rPr lang="uk-UA" altLang="ru-RU" sz="2400" dirty="0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38595" name="Rectangle 3"/>
          <p:cNvSpPr>
            <a:spLocks noChangeArrowheads="1"/>
          </p:cNvSpPr>
          <p:nvPr/>
        </p:nvSpPr>
        <p:spPr bwMode="auto">
          <a:xfrm>
            <a:off x="1524001" y="31062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2092177" y="2259473"/>
            <a:ext cx="80076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dirty="0">
                <a:solidFill>
                  <a:srgbClr val="000066"/>
                </a:solidFill>
              </a:rPr>
              <a:t>де	</a:t>
            </a:r>
            <a:r>
              <a:rPr lang="uk-UA" altLang="ru-RU" sz="2000" dirty="0" err="1">
                <a:solidFill>
                  <a:srgbClr val="000066"/>
                </a:solidFill>
              </a:rPr>
              <a:t>k</a:t>
            </a:r>
            <a:r>
              <a:rPr lang="uk-UA" altLang="ru-RU" sz="2000" dirty="0">
                <a:solidFill>
                  <a:srgbClr val="000066"/>
                </a:solidFill>
              </a:rPr>
              <a:t> = 1,38</a:t>
            </a:r>
            <a:r>
              <a:rPr lang="uk-UA" altLang="ru-RU" sz="2000" dirty="0">
                <a:solidFill>
                  <a:srgbClr val="000066"/>
                </a:solidFill>
                <a:sym typeface="Symbol" panose="05050102010706020507" pitchFamily="18" charset="2"/>
              </a:rPr>
              <a:t></a:t>
            </a:r>
            <a:r>
              <a:rPr lang="uk-UA" altLang="ru-RU" sz="2000" dirty="0">
                <a:solidFill>
                  <a:srgbClr val="000066"/>
                </a:solidFill>
              </a:rPr>
              <a:t>10</a:t>
            </a:r>
            <a:r>
              <a:rPr lang="uk-UA" altLang="ru-RU" sz="2000" baseline="30000" dirty="0">
                <a:solidFill>
                  <a:srgbClr val="000066"/>
                </a:solidFill>
              </a:rPr>
              <a:t>-23 </a:t>
            </a:r>
            <a:r>
              <a:rPr lang="uk-UA" altLang="ru-RU" sz="2000" dirty="0">
                <a:solidFill>
                  <a:srgbClr val="000066"/>
                </a:solidFill>
              </a:rPr>
              <a:t>– постійна </a:t>
            </a:r>
            <a:r>
              <a:rPr lang="uk-UA" altLang="ru-RU" sz="2000" dirty="0" err="1">
                <a:solidFill>
                  <a:srgbClr val="000066"/>
                </a:solidFill>
              </a:rPr>
              <a:t>Больцмана</a:t>
            </a:r>
            <a:r>
              <a:rPr lang="uk-UA" altLang="ru-RU" sz="2000" dirty="0">
                <a:solidFill>
                  <a:srgbClr val="000066"/>
                </a:solidFill>
              </a:rPr>
              <a:t>;</a:t>
            </a:r>
          </a:p>
          <a:p>
            <a:pPr eaLnBrk="1" hangingPunct="1"/>
            <a:r>
              <a:rPr lang="uk-UA" altLang="ru-RU" sz="2000" dirty="0">
                <a:solidFill>
                  <a:srgbClr val="000066"/>
                </a:solidFill>
              </a:rPr>
              <a:t>	</a:t>
            </a:r>
            <a:r>
              <a:rPr lang="uk-UA" altLang="ru-RU" sz="2000" dirty="0" err="1">
                <a:solidFill>
                  <a:srgbClr val="000066"/>
                </a:solidFill>
              </a:rPr>
              <a:t>Т</a:t>
            </a:r>
            <a:r>
              <a:rPr lang="uk-UA" altLang="ru-RU" sz="2000" dirty="0">
                <a:solidFill>
                  <a:srgbClr val="000066"/>
                </a:solidFill>
              </a:rPr>
              <a:t> – температура в градусах; </a:t>
            </a:r>
          </a:p>
          <a:p>
            <a:pPr eaLnBrk="1" hangingPunct="1"/>
            <a:r>
              <a:rPr lang="uk-UA" altLang="ru-RU" sz="2000" dirty="0">
                <a:solidFill>
                  <a:srgbClr val="000066"/>
                </a:solidFill>
              </a:rPr>
              <a:t>	</a:t>
            </a:r>
            <a:r>
              <a:rPr lang="uk-UA" altLang="ru-RU" sz="2000" dirty="0" err="1">
                <a:solidFill>
                  <a:srgbClr val="000066"/>
                </a:solidFill>
              </a:rPr>
              <a:t>R</a:t>
            </a:r>
            <a:r>
              <a:rPr lang="uk-UA" altLang="ru-RU" sz="2000" b="1" dirty="0" err="1">
                <a:solidFill>
                  <a:srgbClr val="000066"/>
                </a:solidFill>
              </a:rPr>
              <a:t>ш</a:t>
            </a:r>
            <a:r>
              <a:rPr lang="uk-UA" altLang="ru-RU" sz="2000" dirty="0">
                <a:solidFill>
                  <a:srgbClr val="000066"/>
                </a:solidFill>
              </a:rPr>
              <a:t> – шумовий опір підсилювача;</a:t>
            </a:r>
          </a:p>
          <a:p>
            <a:pPr eaLnBrk="1" hangingPunct="1"/>
            <a:r>
              <a:rPr lang="uk-UA" altLang="ru-RU" sz="2000" dirty="0">
                <a:solidFill>
                  <a:srgbClr val="000066"/>
                </a:solidFill>
              </a:rPr>
              <a:t>	</a:t>
            </a:r>
            <a:r>
              <a:rPr lang="uk-UA" altLang="ru-RU" sz="2000" dirty="0" err="1">
                <a:solidFill>
                  <a:srgbClr val="000066"/>
                </a:solidFill>
              </a:rPr>
              <a:t>П</a:t>
            </a:r>
            <a:r>
              <a:rPr lang="uk-UA" altLang="ru-RU" sz="2000" b="1" dirty="0" err="1">
                <a:solidFill>
                  <a:srgbClr val="000066"/>
                </a:solidFill>
              </a:rPr>
              <a:t>еф</a:t>
            </a:r>
            <a:r>
              <a:rPr lang="uk-UA" altLang="ru-RU" sz="2000" dirty="0">
                <a:solidFill>
                  <a:srgbClr val="000066"/>
                </a:solidFill>
              </a:rPr>
              <a:t> – ефективна (шумова) смуга пропускання підсилювача:</a:t>
            </a:r>
          </a:p>
          <a:p>
            <a:pPr eaLnBrk="1" hangingPunct="1"/>
            <a:endParaRPr lang="ru-RU" altLang="ru-RU" sz="2000" dirty="0">
              <a:solidFill>
                <a:srgbClr val="000066"/>
              </a:solidFill>
            </a:endParaRPr>
          </a:p>
          <a:p>
            <a:pPr eaLnBrk="1" hangingPunct="1"/>
            <a:r>
              <a:rPr lang="ru-RU" altLang="ru-RU" sz="2000" dirty="0">
                <a:solidFill>
                  <a:srgbClr val="000066"/>
                </a:solidFill>
              </a:rPr>
              <a:t>			 </a:t>
            </a:r>
            <a:r>
              <a:rPr lang="ru-RU" altLang="ru-RU" sz="2000" dirty="0" err="1">
                <a:solidFill>
                  <a:srgbClr val="000066"/>
                </a:solidFill>
              </a:rPr>
              <a:t>П</a:t>
            </a:r>
            <a:r>
              <a:rPr lang="ru-RU" altLang="ru-RU" sz="2000" b="1" dirty="0" err="1">
                <a:solidFill>
                  <a:srgbClr val="000066"/>
                </a:solidFill>
              </a:rPr>
              <a:t>еф</a:t>
            </a:r>
            <a:r>
              <a:rPr lang="ru-RU" altLang="ru-RU" sz="2000" dirty="0">
                <a:solidFill>
                  <a:srgbClr val="000066"/>
                </a:solidFill>
              </a:rPr>
              <a:t> =1,1П0,707. </a:t>
            </a:r>
          </a:p>
        </p:txBody>
      </p:sp>
      <p:sp>
        <p:nvSpPr>
          <p:cNvPr id="238598" name="Rectangle 7"/>
          <p:cNvSpPr>
            <a:spLocks noChangeArrowheads="1"/>
          </p:cNvSpPr>
          <p:nvPr/>
        </p:nvSpPr>
        <p:spPr bwMode="auto">
          <a:xfrm>
            <a:off x="1524001" y="31252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8600" name="Text Box 8"/>
          <p:cNvSpPr txBox="1">
            <a:spLocks noChangeArrowheads="1"/>
          </p:cNvSpPr>
          <p:nvPr/>
        </p:nvSpPr>
        <p:spPr bwMode="auto">
          <a:xfrm>
            <a:off x="2502940" y="5422690"/>
            <a:ext cx="7489825" cy="872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uk-UA" altLang="ru-RU" b="1" i="1" dirty="0">
                <a:solidFill>
                  <a:srgbClr val="000066"/>
                </a:solidFill>
              </a:rPr>
              <a:t>де </a:t>
            </a:r>
            <a:r>
              <a:rPr lang="uk-UA" altLang="ru-RU" b="1" i="1" dirty="0" err="1">
                <a:solidFill>
                  <a:srgbClr val="000066"/>
                </a:solidFill>
              </a:rPr>
              <a:t>Rс</a:t>
            </a:r>
            <a:r>
              <a:rPr lang="uk-UA" altLang="ru-RU" b="1" i="1" dirty="0">
                <a:solidFill>
                  <a:srgbClr val="000066"/>
                </a:solidFill>
              </a:rPr>
              <a:t> - активна складова повного опору джерела сигналу;</a:t>
            </a:r>
          </a:p>
          <a:p>
            <a:pPr algn="just" eaLnBrk="1" hangingPunct="1">
              <a:lnSpc>
                <a:spcPct val="150000"/>
              </a:lnSpc>
            </a:pPr>
            <a:r>
              <a:rPr lang="uk-UA" altLang="ru-RU" b="1" i="1" dirty="0" err="1">
                <a:solidFill>
                  <a:srgbClr val="000066"/>
                </a:solidFill>
              </a:rPr>
              <a:t>Rвх</a:t>
            </a:r>
            <a:r>
              <a:rPr lang="uk-UA" altLang="ru-RU" b="1" i="1" dirty="0">
                <a:solidFill>
                  <a:srgbClr val="000066"/>
                </a:solidFill>
              </a:rPr>
              <a:t> </a:t>
            </a:r>
            <a:r>
              <a:rPr lang="uk-UA" altLang="ru-RU" b="1" i="1" dirty="0" err="1">
                <a:solidFill>
                  <a:srgbClr val="000066"/>
                </a:solidFill>
              </a:rPr>
              <a:t>підс</a:t>
            </a:r>
            <a:r>
              <a:rPr lang="uk-UA" altLang="ru-RU" b="1" i="1" dirty="0">
                <a:solidFill>
                  <a:srgbClr val="000066"/>
                </a:solidFill>
              </a:rPr>
              <a:t> – активна складова вхідного опору підсилювача.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AC7C428-CC71-06CB-62FA-A23680586CE9}"/>
                  </a:ext>
                </a:extLst>
              </p:cNvPr>
              <p:cNvSpPr txBox="1"/>
              <p:nvPr/>
            </p:nvSpPr>
            <p:spPr>
              <a:xfrm>
                <a:off x="2502940" y="1415588"/>
                <a:ext cx="6861088" cy="843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швх</m:t>
                          </m:r>
                        </m:sub>
                      </m:sSub>
                      <m:r>
                        <a:rPr lang="ru-UA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UA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𝑘𝑇</m:t>
                          </m:r>
                          <m:sSub>
                            <m:sSubPr>
                              <m:ctrlPr>
                                <a:rPr lang="ru-UA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ru-UA" sz="2400" i="0">
                                  <a:latin typeface="Cambria Math" panose="02040503050406030204" pitchFamily="18" charset="0"/>
                                </a:rPr>
                                <m:t>ш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UA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sz="2400" i="0">
                                  <a:latin typeface="Cambria Math" panose="02040503050406030204" pitchFamily="18" charset="0"/>
                                </a:rPr>
                                <m:t>П</m:t>
                              </m:r>
                            </m:e>
                            <m:sub>
                              <m:r>
                                <a:rPr lang="ru-UA" sz="2400" i="0">
                                  <a:latin typeface="Cambria Math" panose="02040503050406030204" pitchFamily="18" charset="0"/>
                                </a:rPr>
                                <m:t>еф, </m:t>
                              </m:r>
                            </m:sub>
                          </m:sSub>
                        </m:e>
                      </m:rad>
                      <m:r>
                        <a:rPr lang="ru-UA" sz="2400" i="0">
                          <a:latin typeface="Cambria Math" panose="02040503050406030204" pitchFamily="18" charset="0"/>
                        </a:rPr>
                        <m:t>В</m:t>
                      </m:r>
                    </m:oMath>
                  </m:oMathPara>
                </a14:m>
                <a:endParaRPr lang="ru-UA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AC7C428-CC71-06CB-62FA-A23680586C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940" y="1415588"/>
                <a:ext cx="6861088" cy="8438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7E250AC-D004-CCCD-17FF-7097D2FB1BD5}"/>
                  </a:ext>
                </a:extLst>
              </p:cNvPr>
              <p:cNvSpPr txBox="1"/>
              <p:nvPr/>
            </p:nvSpPr>
            <p:spPr>
              <a:xfrm>
                <a:off x="3046971" y="4763322"/>
                <a:ext cx="6098058" cy="4832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ш</m:t>
                          </m:r>
                        </m:sub>
                      </m:sSub>
                      <m:r>
                        <a:rPr lang="ru-UA" sz="2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UA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ru-UA" sz="24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UA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вх підс</m:t>
                          </m:r>
                        </m:sub>
                      </m:sSub>
                    </m:oMath>
                  </m:oMathPara>
                </a14:m>
                <a:endParaRPr lang="ru-UA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7E250AC-D004-CCCD-17FF-7097D2FB1B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6971" y="4763322"/>
                <a:ext cx="6098058" cy="483274"/>
              </a:xfrm>
              <a:prstGeom prst="rect">
                <a:avLst/>
              </a:prstGeom>
              <a:blipFill>
                <a:blip r:embed="rId4"/>
                <a:stretch>
                  <a:fillRect b="-17500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0880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ext Box 4"/>
          <p:cNvSpPr txBox="1">
            <a:spLocks noChangeArrowheads="1"/>
          </p:cNvSpPr>
          <p:nvPr/>
        </p:nvSpPr>
        <p:spPr bwMode="auto">
          <a:xfrm>
            <a:off x="2279650" y="692151"/>
            <a:ext cx="784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000" b="1" dirty="0">
                <a:solidFill>
                  <a:srgbClr val="000066"/>
                </a:solidFill>
              </a:rPr>
              <a:t>При проходженні сигналу через підсилювач рівень шуму може лише збільшуватися:</a:t>
            </a:r>
          </a:p>
        </p:txBody>
      </p:sp>
      <p:sp>
        <p:nvSpPr>
          <p:cNvPr id="239619" name="Rectangle 6"/>
          <p:cNvSpPr>
            <a:spLocks noChangeArrowheads="1"/>
          </p:cNvSpPr>
          <p:nvPr/>
        </p:nvSpPr>
        <p:spPr bwMode="auto">
          <a:xfrm>
            <a:off x="1524001" y="31252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9621" name="Text Box 7"/>
          <p:cNvSpPr txBox="1">
            <a:spLocks noChangeArrowheads="1"/>
          </p:cNvSpPr>
          <p:nvPr/>
        </p:nvSpPr>
        <p:spPr bwMode="auto">
          <a:xfrm>
            <a:off x="2640014" y="2636838"/>
            <a:ext cx="6911975" cy="87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uk-UA" altLang="ru-RU" dirty="0">
                <a:solidFill>
                  <a:srgbClr val="000066"/>
                </a:solidFill>
              </a:rPr>
              <a:t>де </a:t>
            </a:r>
            <a:r>
              <a:rPr lang="uk-UA" altLang="ru-RU" dirty="0" err="1">
                <a:solidFill>
                  <a:srgbClr val="000066"/>
                </a:solidFill>
              </a:rPr>
              <a:t>K</a:t>
            </a:r>
            <a:r>
              <a:rPr lang="uk-UA" altLang="ru-RU" dirty="0">
                <a:solidFill>
                  <a:srgbClr val="000066"/>
                </a:solidFill>
              </a:rPr>
              <a:t> – коефіцієнт посилення підсилювача;</a:t>
            </a:r>
          </a:p>
          <a:p>
            <a:pPr eaLnBrk="1" hangingPunct="1">
              <a:lnSpc>
                <a:spcPct val="150000"/>
              </a:lnSpc>
            </a:pPr>
            <a:r>
              <a:rPr lang="uk-UA" altLang="ru-RU" dirty="0">
                <a:solidFill>
                  <a:srgbClr val="000066"/>
                </a:solidFill>
              </a:rPr>
              <a:t>     </a:t>
            </a:r>
            <a:r>
              <a:rPr lang="uk-UA" altLang="ru-RU" dirty="0" err="1">
                <a:solidFill>
                  <a:srgbClr val="000066"/>
                </a:solidFill>
              </a:rPr>
              <a:t>N</a:t>
            </a:r>
            <a:r>
              <a:rPr lang="uk-UA" altLang="ru-RU" baseline="-25000" dirty="0" err="1">
                <a:solidFill>
                  <a:srgbClr val="000066"/>
                </a:solidFill>
              </a:rPr>
              <a:t>ш</a:t>
            </a:r>
            <a:r>
              <a:rPr lang="uk-UA" altLang="ru-RU" dirty="0">
                <a:solidFill>
                  <a:srgbClr val="000066"/>
                </a:solidFill>
              </a:rPr>
              <a:t> - коефіцієнт шуму підсилювача</a:t>
            </a:r>
            <a:r>
              <a:rPr lang="ru-RU" altLang="ru-RU" dirty="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239622" name="Text Box 8"/>
          <p:cNvSpPr txBox="1">
            <a:spLocks noChangeArrowheads="1"/>
          </p:cNvSpPr>
          <p:nvPr/>
        </p:nvSpPr>
        <p:spPr bwMode="auto">
          <a:xfrm>
            <a:off x="2279651" y="3860801"/>
            <a:ext cx="7777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000" b="1" dirty="0">
                <a:solidFill>
                  <a:srgbClr val="000066"/>
                </a:solidFill>
              </a:rPr>
              <a:t>Мінімальний рівень сигналу на вході підсилювача визначається, як правило, допустимим ставленням сигнал/шум на виході підсилювача:</a:t>
            </a:r>
            <a:endParaRPr lang="uk-UA" altLang="ru-RU" sz="2000" dirty="0"/>
          </a:p>
        </p:txBody>
      </p:sp>
      <p:sp>
        <p:nvSpPr>
          <p:cNvPr id="239623" name="Rectangle 10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476C2AE-F400-3668-76FD-E375DDEFB3E0}"/>
                  </a:ext>
                </a:extLst>
              </p:cNvPr>
              <p:cNvSpPr txBox="1"/>
              <p:nvPr/>
            </p:nvSpPr>
            <p:spPr>
              <a:xfrm>
                <a:off x="3083484" y="1884660"/>
                <a:ext cx="60980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швих</m:t>
                          </m:r>
                        </m:sub>
                      </m:sSub>
                      <m:r>
                        <a:rPr lang="ru-UA" sz="2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UA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швх</m:t>
                          </m:r>
                        </m:sub>
                      </m:sSub>
                      <m:r>
                        <a:rPr lang="ru-UA" sz="2400" i="0">
                          <a:latin typeface="Cambria Math" panose="02040503050406030204" pitchFamily="18" charset="0"/>
                        </a:rPr>
                        <m:t>∙К∙</m:t>
                      </m:r>
                      <m:sSub>
                        <m:sSubPr>
                          <m:ctrlPr>
                            <a:rPr lang="ru-UA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ш</m:t>
                          </m:r>
                        </m:sub>
                      </m:sSub>
                    </m:oMath>
                  </m:oMathPara>
                </a14:m>
                <a:endParaRPr lang="ru-UA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476C2AE-F400-3668-76FD-E375DDEFB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484" y="1884660"/>
                <a:ext cx="6098058" cy="4616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DAD40C-5E35-1DC3-D527-C711CA0E725D}"/>
                  </a:ext>
                </a:extLst>
              </p:cNvPr>
              <p:cNvSpPr txBox="1"/>
              <p:nvPr/>
            </p:nvSpPr>
            <p:spPr>
              <a:xfrm>
                <a:off x="2740111" y="5319578"/>
                <a:ext cx="6098058" cy="844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sz="24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sz="2400" i="1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ru-UA" sz="2400" i="0">
                              <a:latin typeface="Cambria Math" panose="02040503050406030204" pitchFamily="18" charset="0"/>
                            </a:rPr>
                            <m:t>вих</m:t>
                          </m:r>
                        </m:sub>
                      </m:sSub>
                      <m:r>
                        <a:rPr lang="ru-UA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UA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sz="2400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sz="2400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UA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sz="2400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sz="2400" i="0">
                                  <a:latin typeface="Cambria Math" panose="02040503050406030204" pitchFamily="18" charset="0"/>
                                </a:rPr>
                                <m:t>ш вих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UA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DAD40C-5E35-1DC3-D527-C711CA0E7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111" y="5319578"/>
                <a:ext cx="6098058" cy="844205"/>
              </a:xfrm>
              <a:prstGeom prst="rect">
                <a:avLst/>
              </a:prstGeom>
              <a:blipFill>
                <a:blip r:embed="rId3"/>
                <a:stretch>
                  <a:fillRect b="-13433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1405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6"/>
          <p:cNvSpPr>
            <a:spLocks noChangeArrowheads="1"/>
          </p:cNvSpPr>
          <p:nvPr/>
        </p:nvSpPr>
        <p:spPr bwMode="auto">
          <a:xfrm>
            <a:off x="2566989" y="624831"/>
            <a:ext cx="7488237" cy="461665"/>
          </a:xfrm>
          <a:prstGeom prst="rect">
            <a:avLst/>
          </a:prstGeom>
          <a:solidFill>
            <a:srgbClr val="EBEBF5"/>
          </a:solidFill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>
            <a:prstShdw prst="shdw13" dist="283981" dir="12393903">
              <a:srgbClr val="FF8E1D">
                <a:alpha val="50000"/>
              </a:srgbClr>
            </a:prst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b="1" dirty="0">
                <a:solidFill>
                  <a:srgbClr val="000066"/>
                </a:solidFill>
              </a:rPr>
              <a:t>Підсилювальний каскад із загальним емітером</a:t>
            </a:r>
            <a:endParaRPr lang="uk-UA" altLang="ru-RU" dirty="0"/>
          </a:p>
        </p:txBody>
      </p:sp>
      <p:grpSp>
        <p:nvGrpSpPr>
          <p:cNvPr id="240643" name="Group 12"/>
          <p:cNvGrpSpPr>
            <a:grpSpLocks/>
          </p:cNvGrpSpPr>
          <p:nvPr/>
        </p:nvGrpSpPr>
        <p:grpSpPr bwMode="auto">
          <a:xfrm>
            <a:off x="3792539" y="1773238"/>
            <a:ext cx="4752975" cy="4032250"/>
            <a:chOff x="1383" y="845"/>
            <a:chExt cx="2994" cy="2540"/>
          </a:xfrm>
        </p:grpSpPr>
        <p:sp>
          <p:nvSpPr>
            <p:cNvPr id="240644" name="AutoShape 10"/>
            <p:cNvSpPr>
              <a:spLocks noChangeArrowheads="1"/>
            </p:cNvSpPr>
            <p:nvPr/>
          </p:nvSpPr>
          <p:spPr bwMode="auto">
            <a:xfrm>
              <a:off x="1383" y="845"/>
              <a:ext cx="2994" cy="2540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0646" name="Text Box 7"/>
            <p:cNvSpPr txBox="1">
              <a:spLocks noChangeArrowheads="1"/>
            </p:cNvSpPr>
            <p:nvPr/>
          </p:nvSpPr>
          <p:spPr bwMode="auto">
            <a:xfrm>
              <a:off x="1701" y="2931"/>
              <a:ext cx="22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uk-UA" altLang="ru-RU" sz="1600" b="1" i="1" dirty="0">
                  <a:solidFill>
                    <a:srgbClr val="000066"/>
                  </a:solidFill>
                </a:rPr>
                <a:t>Схема підсилювального каскаду</a:t>
              </a:r>
            </a:p>
            <a:p>
              <a:pPr algn="ctr" eaLnBrk="1" hangingPunct="1"/>
              <a:r>
                <a:rPr lang="uk-UA" altLang="ru-RU" sz="1600" b="1" i="1" dirty="0">
                  <a:solidFill>
                    <a:srgbClr val="000066"/>
                  </a:solidFill>
                </a:rPr>
                <a:t>із загальним емітером</a:t>
              </a:r>
              <a:endParaRPr lang="uk-UA" altLang="ru-RU" sz="1600" b="1" i="1" dirty="0"/>
            </a:p>
          </p:txBody>
        </p:sp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CBC0DC8-881C-9C50-B794-B49165960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1854200"/>
            <a:ext cx="3886200" cy="31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29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Oval 6"/>
          <p:cNvSpPr>
            <a:spLocks noChangeArrowheads="1"/>
          </p:cNvSpPr>
          <p:nvPr/>
        </p:nvSpPr>
        <p:spPr bwMode="auto">
          <a:xfrm rot="352407">
            <a:off x="2352675" y="3427413"/>
            <a:ext cx="7488238" cy="2449512"/>
          </a:xfrm>
          <a:prstGeom prst="ellipse">
            <a:avLst/>
          </a:prstGeom>
          <a:solidFill>
            <a:srgbClr val="EBEBF5"/>
          </a:solidFill>
          <a:ln w="12700" cap="sq">
            <a:solidFill>
              <a:schemeClr val="accent2"/>
            </a:solidFill>
            <a:round/>
            <a:headEnd type="none" w="sm" len="sm"/>
            <a:tailEnd type="none" w="sm" len="sm"/>
          </a:ln>
          <a:effectLst>
            <a:outerShdw dist="107763" dir="2700000" algn="ctr" rotWithShape="0">
              <a:schemeClr val="hlink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3235" name="Text Box 4"/>
          <p:cNvSpPr txBox="1">
            <a:spLocks noChangeArrowheads="1"/>
          </p:cNvSpPr>
          <p:nvPr/>
        </p:nvSpPr>
        <p:spPr bwMode="auto">
          <a:xfrm>
            <a:off x="1834014" y="3374896"/>
            <a:ext cx="845253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3200" b="1" i="1" dirty="0">
                <a:solidFill>
                  <a:srgbClr val="000066"/>
                </a:solidFill>
              </a:rPr>
              <a:t>Підсилювач -</a:t>
            </a:r>
          </a:p>
          <a:p>
            <a:pPr algn="ctr" eaLnBrk="1" hangingPunct="1"/>
            <a:r>
              <a:rPr lang="uk-UA" altLang="ru-RU" sz="3200" b="1" i="1" dirty="0">
                <a:solidFill>
                  <a:srgbClr val="000066"/>
                </a:solidFill>
              </a:rPr>
              <a:t>це</a:t>
            </a:r>
          </a:p>
          <a:p>
            <a:pPr algn="ctr" eaLnBrk="1" hangingPunct="1"/>
            <a:r>
              <a:rPr lang="uk-UA" altLang="ru-RU" sz="3200" b="1" i="1" dirty="0">
                <a:solidFill>
                  <a:srgbClr val="000066"/>
                </a:solidFill>
              </a:rPr>
              <a:t>активний невзаємний чотириполюсник, коефіцієнт передачі якого за потужністю більше одиниці</a:t>
            </a:r>
            <a:r>
              <a:rPr lang="ru-RU" altLang="ru-RU" sz="3200" b="1" i="1" dirty="0">
                <a:solidFill>
                  <a:srgbClr val="000066"/>
                </a:solidFill>
              </a:rPr>
              <a:t>.</a:t>
            </a:r>
            <a:endParaRPr lang="ru-RU" altLang="ru-RU" sz="2400" b="1" dirty="0">
              <a:solidFill>
                <a:srgbClr val="000066"/>
              </a:solidFill>
            </a:endParaRPr>
          </a:p>
        </p:txBody>
      </p:sp>
      <p:sp>
        <p:nvSpPr>
          <p:cNvPr id="223236" name="Text Box 5"/>
          <p:cNvSpPr txBox="1">
            <a:spLocks noChangeArrowheads="1"/>
          </p:cNvSpPr>
          <p:nvPr/>
        </p:nvSpPr>
        <p:spPr bwMode="auto">
          <a:xfrm>
            <a:off x="2279651" y="620713"/>
            <a:ext cx="7561263" cy="193899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8E1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i="1" dirty="0">
                <a:solidFill>
                  <a:srgbClr val="000066"/>
                </a:solidFill>
              </a:rPr>
              <a:t>Як правило,</a:t>
            </a:r>
          </a:p>
          <a:p>
            <a:pPr algn="ctr" eaLnBrk="1" hangingPunct="1"/>
            <a:r>
              <a:rPr lang="uk-UA" altLang="ru-RU" sz="2400" i="1" dirty="0">
                <a:solidFill>
                  <a:srgbClr val="000066"/>
                </a:solidFill>
              </a:rPr>
              <a:t>всі функціональні пристрої</a:t>
            </a:r>
          </a:p>
          <a:p>
            <a:pPr algn="ctr" eaLnBrk="1" hangingPunct="1"/>
            <a:r>
              <a:rPr lang="uk-UA" altLang="ru-RU" sz="2400" i="1" dirty="0">
                <a:solidFill>
                  <a:srgbClr val="000066"/>
                </a:solidFill>
              </a:rPr>
              <a:t>аналогової електроніки</a:t>
            </a:r>
          </a:p>
          <a:p>
            <a:pPr algn="ctr" eaLnBrk="1" hangingPunct="1"/>
            <a:r>
              <a:rPr lang="uk-UA" altLang="ru-RU" sz="2400" i="1" dirty="0">
                <a:solidFill>
                  <a:srgbClr val="000066"/>
                </a:solidFill>
              </a:rPr>
              <a:t>базуються на використанні</a:t>
            </a:r>
          </a:p>
          <a:p>
            <a:pPr algn="ctr" eaLnBrk="1" hangingPunct="1"/>
            <a:r>
              <a:rPr lang="uk-UA" altLang="ru-RU" sz="2400" i="1" dirty="0">
                <a:solidFill>
                  <a:srgbClr val="000066"/>
                </a:solidFill>
              </a:rPr>
              <a:t>електронних підсилювачів.</a:t>
            </a:r>
          </a:p>
        </p:txBody>
      </p:sp>
    </p:spTree>
    <p:extLst>
      <p:ext uri="{BB962C8B-B14F-4D97-AF65-F5344CB8AC3E}">
        <p14:creationId xmlns:p14="http://schemas.microsoft.com/office/powerpoint/2010/main" val="265415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666" name="Group 8"/>
          <p:cNvGrpSpPr>
            <a:grpSpLocks/>
          </p:cNvGrpSpPr>
          <p:nvPr/>
        </p:nvGrpSpPr>
        <p:grpSpPr bwMode="auto">
          <a:xfrm>
            <a:off x="7243183" y="125412"/>
            <a:ext cx="3095625" cy="2303463"/>
            <a:chOff x="2064" y="1525"/>
            <a:chExt cx="1950" cy="1451"/>
          </a:xfrm>
        </p:grpSpPr>
        <p:sp>
          <p:nvSpPr>
            <p:cNvPr id="241679" name="AutoShape 5"/>
            <p:cNvSpPr>
              <a:spLocks noChangeArrowheads="1"/>
            </p:cNvSpPr>
            <p:nvPr/>
          </p:nvSpPr>
          <p:spPr bwMode="auto">
            <a:xfrm>
              <a:off x="2064" y="1525"/>
              <a:ext cx="1950" cy="1451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1681" name="Text Box 7"/>
            <p:cNvSpPr txBox="1">
              <a:spLocks noChangeArrowheads="1"/>
            </p:cNvSpPr>
            <p:nvPr/>
          </p:nvSpPr>
          <p:spPr bwMode="auto">
            <a:xfrm>
              <a:off x="2123" y="2676"/>
              <a:ext cx="17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uk-UA" altLang="ru-RU" sz="1200" b="1" i="1" dirty="0">
                  <a:solidFill>
                    <a:srgbClr val="000066"/>
                  </a:solidFill>
                </a:rPr>
                <a:t>Схема підсилювального каскаду</a:t>
              </a:r>
            </a:p>
            <a:p>
              <a:pPr algn="ctr" eaLnBrk="1" hangingPunct="1"/>
              <a:r>
                <a:rPr lang="uk-UA" altLang="ru-RU" sz="1200" b="1" i="1" dirty="0">
                  <a:solidFill>
                    <a:srgbClr val="000066"/>
                  </a:solidFill>
                </a:rPr>
                <a:t>із загальним емітером</a:t>
              </a:r>
              <a:endParaRPr lang="ru-RU" altLang="ru-RU" sz="1200" b="1" i="1" dirty="0"/>
            </a:p>
          </p:txBody>
        </p:sp>
      </p:grpSp>
      <p:sp>
        <p:nvSpPr>
          <p:cNvPr id="241667" name="Text Box 9"/>
          <p:cNvSpPr txBox="1">
            <a:spLocks noChangeArrowheads="1"/>
          </p:cNvSpPr>
          <p:nvPr/>
        </p:nvSpPr>
        <p:spPr bwMode="auto">
          <a:xfrm>
            <a:off x="1919289" y="402322"/>
            <a:ext cx="4897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за напругою:</a:t>
            </a:r>
          </a:p>
        </p:txBody>
      </p:sp>
      <p:sp>
        <p:nvSpPr>
          <p:cNvPr id="241668" name="Rectangle 11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1669" name="Object 10"/>
          <p:cNvGraphicFramePr>
            <a:graphicFrameLocks noChangeAspect="1"/>
          </p:cNvGraphicFramePr>
          <p:nvPr/>
        </p:nvGraphicFramePr>
        <p:xfrm>
          <a:off x="3432175" y="1125538"/>
          <a:ext cx="1728788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799753" imgH="431613" progId="Equation.3">
                  <p:embed/>
                </p:oleObj>
              </mc:Choice>
              <mc:Fallback>
                <p:oleObj name="Формула" r:id="rId2" imgW="799753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125538"/>
                        <a:ext cx="1728788" cy="927100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70" name="Text Box 12"/>
          <p:cNvSpPr txBox="1">
            <a:spLocks noChangeArrowheads="1"/>
          </p:cNvSpPr>
          <p:nvPr/>
        </p:nvSpPr>
        <p:spPr bwMode="auto">
          <a:xfrm>
            <a:off x="3432175" y="3573463"/>
            <a:ext cx="48974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за струмом:</a:t>
            </a:r>
          </a:p>
        </p:txBody>
      </p:sp>
      <p:sp>
        <p:nvSpPr>
          <p:cNvPr id="241671" name="Rectangle 14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1672" name="Object 13"/>
          <p:cNvGraphicFramePr>
            <a:graphicFrameLocks noChangeAspect="1"/>
          </p:cNvGraphicFramePr>
          <p:nvPr/>
        </p:nvGraphicFramePr>
        <p:xfrm>
          <a:off x="5087938" y="4076701"/>
          <a:ext cx="14398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545626" imgH="215713" progId="Equation.3">
                  <p:embed/>
                </p:oleObj>
              </mc:Choice>
              <mc:Fallback>
                <p:oleObj name="Формула" r:id="rId4" imgW="545626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4076701"/>
                        <a:ext cx="1439862" cy="581025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73" name="Text Box 15"/>
          <p:cNvSpPr txBox="1">
            <a:spLocks noChangeArrowheads="1"/>
          </p:cNvSpPr>
          <p:nvPr/>
        </p:nvSpPr>
        <p:spPr bwMode="auto">
          <a:xfrm>
            <a:off x="3575050" y="5084763"/>
            <a:ext cx="48974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за потужністю</a:t>
            </a:r>
            <a:r>
              <a:rPr lang="ru-RU" altLang="ru-RU" dirty="0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41674" name="Rectangle 17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1675" name="Object 16"/>
          <p:cNvGraphicFramePr>
            <a:graphicFrameLocks noChangeAspect="1"/>
          </p:cNvGraphicFramePr>
          <p:nvPr/>
        </p:nvGraphicFramePr>
        <p:xfrm>
          <a:off x="4583113" y="5734051"/>
          <a:ext cx="28813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1143000" imgH="228600" progId="Equation.3">
                  <p:embed/>
                </p:oleObj>
              </mc:Choice>
              <mc:Fallback>
                <p:oleObj name="Формула" r:id="rId6" imgW="1143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3" y="5734051"/>
                        <a:ext cx="2881312" cy="576263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76" name="Rectangle 20"/>
          <p:cNvSpPr>
            <a:spLocks noChangeArrowheads="1"/>
          </p:cNvSpPr>
          <p:nvPr/>
        </p:nvSpPr>
        <p:spPr bwMode="auto">
          <a:xfrm>
            <a:off x="1524001" y="3028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1677" name="Rectangle 22"/>
          <p:cNvSpPr>
            <a:spLocks noChangeArrowheads="1"/>
          </p:cNvSpPr>
          <p:nvPr/>
        </p:nvSpPr>
        <p:spPr bwMode="auto">
          <a:xfrm>
            <a:off x="1524001" y="30998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1678" name="Text Box 25"/>
          <p:cNvSpPr txBox="1">
            <a:spLocks noChangeArrowheads="1"/>
          </p:cNvSpPr>
          <p:nvPr/>
        </p:nvSpPr>
        <p:spPr bwMode="auto">
          <a:xfrm>
            <a:off x="1919289" y="2349501"/>
            <a:ext cx="5113337" cy="85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1600" b="1" dirty="0">
                <a:solidFill>
                  <a:srgbClr val="000066"/>
                </a:solidFill>
              </a:rPr>
              <a:t>де h</a:t>
            </a:r>
            <a:r>
              <a:rPr lang="uk-UA" altLang="ru-RU" sz="1000" b="1" dirty="0">
                <a:solidFill>
                  <a:srgbClr val="000066"/>
                </a:solidFill>
              </a:rPr>
              <a:t>21</a:t>
            </a:r>
            <a:r>
              <a:rPr lang="uk-UA" altLang="ru-RU" sz="1600" b="1" dirty="0">
                <a:solidFill>
                  <a:srgbClr val="000066"/>
                </a:solidFill>
              </a:rPr>
              <a:t> (</a:t>
            </a:r>
            <a:r>
              <a:rPr lang="uk-UA" altLang="ko-KR" b="1" dirty="0">
                <a:solidFill>
                  <a:srgbClr val="000066"/>
                </a:solidFill>
                <a:sym typeface="Symbol" panose="05050102010706020507" pitchFamily="18" charset="2"/>
              </a:rPr>
              <a:t></a:t>
            </a:r>
            <a:r>
              <a:rPr lang="uk-UA" altLang="ko-KR" dirty="0">
                <a:solidFill>
                  <a:srgbClr val="000066"/>
                </a:solidFill>
              </a:rPr>
              <a:t>) </a:t>
            </a:r>
            <a:r>
              <a:rPr lang="uk-UA" altLang="ru-RU" sz="1600" b="1" dirty="0">
                <a:solidFill>
                  <a:srgbClr val="000066"/>
                </a:solidFill>
              </a:rPr>
              <a:t>– коефіцієнт передачі струму	   	     транзистора;</a:t>
            </a:r>
          </a:p>
          <a:p>
            <a:pPr eaLnBrk="1" hangingPunct="1"/>
            <a:r>
              <a:rPr lang="uk-UA" altLang="ru-RU" sz="1600" b="1" dirty="0">
                <a:solidFill>
                  <a:srgbClr val="000066"/>
                </a:solidFill>
              </a:rPr>
              <a:t>       h</a:t>
            </a:r>
            <a:r>
              <a:rPr lang="uk-UA" altLang="ru-RU" sz="1000" b="1" dirty="0">
                <a:solidFill>
                  <a:srgbClr val="000066"/>
                </a:solidFill>
              </a:rPr>
              <a:t>11</a:t>
            </a:r>
            <a:r>
              <a:rPr lang="uk-UA" altLang="ru-RU" sz="1600" b="1" dirty="0">
                <a:solidFill>
                  <a:srgbClr val="000066"/>
                </a:solidFill>
              </a:rPr>
              <a:t> – вхідний опір транзистора</a:t>
            </a:r>
            <a:r>
              <a:rPr lang="uk-UA" altLang="ru-RU" sz="1600" dirty="0">
                <a:solidFill>
                  <a:srgbClr val="000066"/>
                </a:solidFill>
              </a:rPr>
              <a:t>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A38B8D7-8204-FAD7-C1EA-92A1002586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47686" y="349800"/>
            <a:ext cx="2051222" cy="1662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81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AutoShape 23"/>
          <p:cNvSpPr>
            <a:spLocks noChangeArrowheads="1"/>
          </p:cNvSpPr>
          <p:nvPr/>
        </p:nvSpPr>
        <p:spPr bwMode="auto">
          <a:xfrm>
            <a:off x="2927351" y="5373688"/>
            <a:ext cx="6264275" cy="1223962"/>
          </a:xfrm>
          <a:prstGeom prst="roundRect">
            <a:avLst>
              <a:gd name="adj" fmla="val 16667"/>
            </a:avLst>
          </a:prstGeom>
          <a:solidFill>
            <a:srgbClr val="EBEBF5"/>
          </a:solidFill>
          <a:ln w="12700" cap="sq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2692" name="Rectangle 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2693" name="Rectangle 10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2694" name="Rectangle 13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2695" name="Text Box 15"/>
          <p:cNvSpPr txBox="1">
            <a:spLocks noChangeArrowheads="1"/>
          </p:cNvSpPr>
          <p:nvPr/>
        </p:nvSpPr>
        <p:spPr bwMode="auto">
          <a:xfrm>
            <a:off x="2351088" y="549275"/>
            <a:ext cx="42481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Вхідний опір підсилювального каскаду:</a:t>
            </a:r>
          </a:p>
        </p:txBody>
      </p:sp>
      <p:sp>
        <p:nvSpPr>
          <p:cNvPr id="242696" name="Rectangle 16"/>
          <p:cNvSpPr>
            <a:spLocks noChangeArrowheads="1"/>
          </p:cNvSpPr>
          <p:nvPr/>
        </p:nvSpPr>
        <p:spPr bwMode="auto">
          <a:xfrm>
            <a:off x="1524001" y="3028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2697" name="Object 17"/>
          <p:cNvGraphicFramePr>
            <a:graphicFrameLocks noChangeAspect="1"/>
          </p:cNvGraphicFramePr>
          <p:nvPr/>
        </p:nvGraphicFramePr>
        <p:xfrm>
          <a:off x="4224338" y="3644901"/>
          <a:ext cx="40322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2184400" imgH="431800" progId="Equation.3">
                  <p:embed/>
                </p:oleObj>
              </mc:Choice>
              <mc:Fallback>
                <p:oleObj name="Формула" r:id="rId2" imgW="21844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3644901"/>
                        <a:ext cx="4032250" cy="792163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8" name="Rectangle 18"/>
          <p:cNvSpPr>
            <a:spLocks noChangeArrowheads="1"/>
          </p:cNvSpPr>
          <p:nvPr/>
        </p:nvSpPr>
        <p:spPr bwMode="auto">
          <a:xfrm>
            <a:off x="1524001" y="30998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2699" name="Object 19"/>
          <p:cNvGraphicFramePr>
            <a:graphicFrameLocks noChangeAspect="1"/>
          </p:cNvGraphicFramePr>
          <p:nvPr/>
        </p:nvGraphicFramePr>
        <p:xfrm>
          <a:off x="3216275" y="1484314"/>
          <a:ext cx="2592388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1269449" imgH="431613" progId="Equation.3">
                  <p:embed/>
                </p:oleObj>
              </mc:Choice>
              <mc:Fallback>
                <p:oleObj name="Формула" r:id="rId4" imgW="1269449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1484314"/>
                        <a:ext cx="2592388" cy="877887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700" name="Text Box 20"/>
          <p:cNvSpPr txBox="1">
            <a:spLocks noChangeArrowheads="1"/>
          </p:cNvSpPr>
          <p:nvPr/>
        </p:nvSpPr>
        <p:spPr bwMode="auto">
          <a:xfrm>
            <a:off x="2135188" y="2997201"/>
            <a:ext cx="8280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Вихідний опір підсилювального каскаду:</a:t>
            </a:r>
          </a:p>
          <a:p>
            <a:pPr algn="ctr" eaLnBrk="1" hangingPunct="1">
              <a:spcBef>
                <a:spcPct val="50000"/>
              </a:spcBef>
            </a:pPr>
            <a:endParaRPr lang="ru-RU" altLang="ru-RU" dirty="0">
              <a:solidFill>
                <a:srgbClr val="000066"/>
              </a:solidFill>
            </a:endParaRPr>
          </a:p>
        </p:txBody>
      </p:sp>
      <p:sp>
        <p:nvSpPr>
          <p:cNvPr id="242701" name="Text Box 21"/>
          <p:cNvSpPr txBox="1">
            <a:spLocks noChangeArrowheads="1"/>
          </p:cNvSpPr>
          <p:nvPr/>
        </p:nvSpPr>
        <p:spPr bwMode="auto">
          <a:xfrm>
            <a:off x="3216276" y="5373689"/>
            <a:ext cx="5832475" cy="1166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</a:pPr>
            <a:r>
              <a:rPr lang="uk-UA" altLang="ru-RU" sz="2000" b="1" dirty="0">
                <a:solidFill>
                  <a:srgbClr val="000066"/>
                </a:solidFill>
              </a:rPr>
              <a:t>Підсилювальний каскад із загальним емітером посилює сигнал з напруги та струму і є </a:t>
            </a:r>
            <a:r>
              <a:rPr lang="uk-UA" altLang="ru-RU" sz="2000" b="1" dirty="0" err="1">
                <a:solidFill>
                  <a:srgbClr val="000066"/>
                </a:solidFill>
              </a:rPr>
              <a:t>інвертуючим</a:t>
            </a:r>
            <a:endParaRPr lang="uk-UA" altLang="ru-RU" sz="2000" dirty="0">
              <a:solidFill>
                <a:srgbClr val="000066"/>
              </a:solidFill>
            </a:endParaRPr>
          </a:p>
        </p:txBody>
      </p:sp>
      <p:sp>
        <p:nvSpPr>
          <p:cNvPr id="242702" name="Text Box 22"/>
          <p:cNvSpPr txBox="1">
            <a:spLocks noChangeArrowheads="1"/>
          </p:cNvSpPr>
          <p:nvPr/>
        </p:nvSpPr>
        <p:spPr bwMode="auto">
          <a:xfrm>
            <a:off x="3719514" y="4652963"/>
            <a:ext cx="51133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 b="1" dirty="0">
                <a:solidFill>
                  <a:srgbClr val="000066"/>
                </a:solidFill>
              </a:rPr>
              <a:t>де </a:t>
            </a:r>
            <a:r>
              <a:rPr lang="en-US" altLang="ru-RU" sz="1600" b="1" dirty="0">
                <a:solidFill>
                  <a:srgbClr val="000066"/>
                </a:solidFill>
              </a:rPr>
              <a:t>h</a:t>
            </a:r>
            <a:r>
              <a:rPr lang="ru-RU" altLang="ru-RU" sz="1000" b="1" dirty="0">
                <a:solidFill>
                  <a:srgbClr val="000066"/>
                </a:solidFill>
              </a:rPr>
              <a:t>22</a:t>
            </a:r>
            <a:r>
              <a:rPr lang="ru-RU" altLang="ru-RU" sz="1600" b="1" dirty="0">
                <a:solidFill>
                  <a:srgbClr val="000066"/>
                </a:solidFill>
              </a:rPr>
              <a:t> – </a:t>
            </a:r>
            <a:r>
              <a:rPr lang="uk-UA" altLang="ru-RU" sz="1600" b="1" dirty="0">
                <a:solidFill>
                  <a:srgbClr val="000066"/>
                </a:solidFill>
              </a:rPr>
              <a:t>вихідна провідність транзистора</a:t>
            </a:r>
          </a:p>
        </p:txBody>
      </p:sp>
      <p:sp>
        <p:nvSpPr>
          <p:cNvPr id="2" name="AutoShape 5">
            <a:extLst>
              <a:ext uri="{FF2B5EF4-FFF2-40B4-BE49-F238E27FC236}">
                <a16:creationId xmlns:a16="http://schemas.microsoft.com/office/drawing/2014/main" id="{CED9E431-BFDD-ED5F-CB62-04465F0A4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3813" y="283982"/>
            <a:ext cx="3095625" cy="230346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E07382A-7529-249C-3EE3-6E4A1B31BF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66014" y="329885"/>
            <a:ext cx="2051222" cy="16624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E774BE-E12B-AE89-3F72-9ECF7497FEB3}"/>
              </a:ext>
            </a:extLst>
          </p:cNvPr>
          <p:cNvSpPr txBox="1"/>
          <p:nvPr/>
        </p:nvSpPr>
        <p:spPr>
          <a:xfrm>
            <a:off x="6132513" y="1992314"/>
            <a:ext cx="6098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uk-UA" altLang="ru-RU" sz="1400" b="1" i="1" dirty="0">
                <a:solidFill>
                  <a:srgbClr val="000066"/>
                </a:solidFill>
              </a:rPr>
              <a:t>Схема підсилювального каскаду</a:t>
            </a:r>
          </a:p>
          <a:p>
            <a:pPr algn="ctr" eaLnBrk="1" hangingPunct="1"/>
            <a:r>
              <a:rPr lang="uk-UA" altLang="ru-RU" sz="1400" b="1" i="1" dirty="0">
                <a:solidFill>
                  <a:srgbClr val="000066"/>
                </a:solidFill>
              </a:rPr>
              <a:t>із загальним емітером</a:t>
            </a:r>
            <a:endParaRPr lang="ru-UA" sz="14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654FD67-DF30-A65B-0799-8FD8E56B09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75163" y="4026687"/>
            <a:ext cx="34290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258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2566989" y="624831"/>
            <a:ext cx="7985681" cy="461665"/>
          </a:xfrm>
          <a:prstGeom prst="rect">
            <a:avLst/>
          </a:prstGeom>
          <a:solidFill>
            <a:srgbClr val="EBEBF5"/>
          </a:solidFill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>
            <a:prstShdw prst="shdw13" dist="283981" dir="12393903">
              <a:srgbClr val="FF8E1D">
                <a:alpha val="50000"/>
              </a:srgbClr>
            </a:prstShdw>
          </a:effec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b="1" dirty="0">
                <a:solidFill>
                  <a:srgbClr val="000066"/>
                </a:solidFill>
              </a:rPr>
              <a:t>Підсилювальний каскад із загальним колектором</a:t>
            </a:r>
            <a:endParaRPr lang="uk-UA" altLang="ru-RU" dirty="0"/>
          </a:p>
        </p:txBody>
      </p:sp>
      <p:sp>
        <p:nvSpPr>
          <p:cNvPr id="243715" name="Rectangle 1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43716" name="Group 11"/>
          <p:cNvGrpSpPr>
            <a:grpSpLocks/>
          </p:cNvGrpSpPr>
          <p:nvPr/>
        </p:nvGrpSpPr>
        <p:grpSpPr bwMode="auto">
          <a:xfrm>
            <a:off x="3890962" y="1909162"/>
            <a:ext cx="4752975" cy="4032250"/>
            <a:chOff x="1429" y="1117"/>
            <a:chExt cx="2994" cy="2540"/>
          </a:xfrm>
        </p:grpSpPr>
        <p:sp>
          <p:nvSpPr>
            <p:cNvPr id="243717" name="AutoShape 4"/>
            <p:cNvSpPr>
              <a:spLocks noChangeArrowheads="1"/>
            </p:cNvSpPr>
            <p:nvPr/>
          </p:nvSpPr>
          <p:spPr bwMode="auto">
            <a:xfrm>
              <a:off x="1429" y="1117"/>
              <a:ext cx="2994" cy="2540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3718" name="Text Box 6"/>
            <p:cNvSpPr txBox="1">
              <a:spLocks noChangeArrowheads="1"/>
            </p:cNvSpPr>
            <p:nvPr/>
          </p:nvSpPr>
          <p:spPr bwMode="auto">
            <a:xfrm>
              <a:off x="1792" y="3184"/>
              <a:ext cx="226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uk-UA" altLang="ru-RU" sz="1600" b="1" i="1" dirty="0">
                  <a:solidFill>
                    <a:srgbClr val="000066"/>
                  </a:solidFill>
                </a:rPr>
                <a:t>Схема підсилювального каскаду</a:t>
              </a:r>
            </a:p>
            <a:p>
              <a:pPr algn="ctr" eaLnBrk="1" hangingPunct="1"/>
              <a:r>
                <a:rPr lang="uk-UA" altLang="ru-RU" sz="1600" b="1" i="1" dirty="0">
                  <a:solidFill>
                    <a:srgbClr val="000066"/>
                  </a:solidFill>
                </a:rPr>
                <a:t>із загальним колектором</a:t>
              </a:r>
              <a:endParaRPr lang="uk-UA" altLang="ru-RU" sz="1600" b="1" i="1" dirty="0"/>
            </a:p>
          </p:txBody>
        </p:sp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16B0AA6-7F82-B106-0FAC-A809572B1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4482" y="3925286"/>
            <a:ext cx="470595" cy="22658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5DF7005-E33F-B348-D761-14A933145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449" y="2090995"/>
            <a:ext cx="4318000" cy="30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84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AutoShape 25"/>
          <p:cNvSpPr>
            <a:spLocks noChangeArrowheads="1"/>
          </p:cNvSpPr>
          <p:nvPr/>
        </p:nvSpPr>
        <p:spPr bwMode="auto">
          <a:xfrm>
            <a:off x="3143250" y="4797426"/>
            <a:ext cx="6192838" cy="1655763"/>
          </a:xfrm>
          <a:prstGeom prst="roundRect">
            <a:avLst>
              <a:gd name="adj" fmla="val 16667"/>
            </a:avLst>
          </a:prstGeom>
          <a:solidFill>
            <a:srgbClr val="EBEBF5"/>
          </a:solidFill>
          <a:ln w="12700" cap="sq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4740" name="Rectangle 7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4742" name="Rectangle 10"/>
          <p:cNvSpPr>
            <a:spLocks noChangeArrowheads="1"/>
          </p:cNvSpPr>
          <p:nvPr/>
        </p:nvSpPr>
        <p:spPr bwMode="auto">
          <a:xfrm>
            <a:off x="1524001" y="31347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4743" name="Object 11"/>
          <p:cNvGraphicFramePr>
            <a:graphicFrameLocks noChangeAspect="1"/>
          </p:cNvGraphicFramePr>
          <p:nvPr/>
        </p:nvGraphicFramePr>
        <p:xfrm>
          <a:off x="3359150" y="2708276"/>
          <a:ext cx="19431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736280" imgH="215806" progId="Equation.3">
                  <p:embed/>
                </p:oleObj>
              </mc:Choice>
              <mc:Fallback>
                <p:oleObj name="Формула" r:id="rId2" imgW="73628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708276"/>
                        <a:ext cx="1943100" cy="581025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4745" name="Rectangle 13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4746" name="Object 14"/>
          <p:cNvGraphicFramePr>
            <a:graphicFrameLocks noChangeAspect="1"/>
          </p:cNvGraphicFramePr>
          <p:nvPr/>
        </p:nvGraphicFramePr>
        <p:xfrm>
          <a:off x="6816725" y="3500438"/>
          <a:ext cx="26241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1040948" imgH="228501" progId="Equation.3">
                  <p:embed/>
                </p:oleObj>
              </mc:Choice>
              <mc:Fallback>
                <p:oleObj name="Формула" r:id="rId4" imgW="104094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3500438"/>
                        <a:ext cx="2624138" cy="576262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4747" name="Rectangle 15"/>
          <p:cNvSpPr>
            <a:spLocks noChangeArrowheads="1"/>
          </p:cNvSpPr>
          <p:nvPr/>
        </p:nvSpPr>
        <p:spPr bwMode="auto">
          <a:xfrm>
            <a:off x="1524001" y="30284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4748" name="Rectangle 16"/>
          <p:cNvSpPr>
            <a:spLocks noChangeArrowheads="1"/>
          </p:cNvSpPr>
          <p:nvPr/>
        </p:nvSpPr>
        <p:spPr bwMode="auto">
          <a:xfrm>
            <a:off x="1524001" y="30998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44749" name="Group 21"/>
          <p:cNvGrpSpPr>
            <a:grpSpLocks/>
          </p:cNvGrpSpPr>
          <p:nvPr/>
        </p:nvGrpSpPr>
        <p:grpSpPr bwMode="auto">
          <a:xfrm>
            <a:off x="7248527" y="549276"/>
            <a:ext cx="3095625" cy="2303463"/>
            <a:chOff x="3651" y="164"/>
            <a:chExt cx="1950" cy="1451"/>
          </a:xfrm>
        </p:grpSpPr>
        <p:sp>
          <p:nvSpPr>
            <p:cNvPr id="244753" name="AutoShape 3"/>
            <p:cNvSpPr>
              <a:spLocks noChangeArrowheads="1"/>
            </p:cNvSpPr>
            <p:nvPr/>
          </p:nvSpPr>
          <p:spPr bwMode="auto">
            <a:xfrm>
              <a:off x="3651" y="164"/>
              <a:ext cx="1950" cy="1451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44754" name="Text Box 5"/>
            <p:cNvSpPr txBox="1">
              <a:spLocks noChangeArrowheads="1"/>
            </p:cNvSpPr>
            <p:nvPr/>
          </p:nvSpPr>
          <p:spPr bwMode="auto">
            <a:xfrm>
              <a:off x="3792" y="1216"/>
              <a:ext cx="17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uk-UA" altLang="ru-RU" sz="1200" b="1" i="1" dirty="0">
                  <a:solidFill>
                    <a:srgbClr val="000066"/>
                  </a:solidFill>
                </a:rPr>
                <a:t>Схема підсилювального каскаду</a:t>
              </a:r>
            </a:p>
            <a:p>
              <a:pPr algn="ctr" eaLnBrk="1" hangingPunct="1"/>
              <a:r>
                <a:rPr lang="uk-UA" altLang="ru-RU" sz="1200" b="1" i="1" dirty="0">
                  <a:solidFill>
                    <a:srgbClr val="000066"/>
                  </a:solidFill>
                </a:rPr>
                <a:t>із загальним колектором</a:t>
              </a:r>
              <a:endParaRPr lang="uk-UA" altLang="ru-RU" sz="1200" b="1" i="1" dirty="0"/>
            </a:p>
          </p:txBody>
        </p:sp>
      </p:grpSp>
      <p:sp>
        <p:nvSpPr>
          <p:cNvPr id="244750" name="Rectangle 23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244751" name="Object 22"/>
          <p:cNvGraphicFramePr>
            <a:graphicFrameLocks noChangeAspect="1"/>
          </p:cNvGraphicFramePr>
          <p:nvPr/>
        </p:nvGraphicFramePr>
        <p:xfrm>
          <a:off x="3719513" y="1125539"/>
          <a:ext cx="122396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457200" imgH="228600" progId="Equation.3">
                  <p:embed/>
                </p:oleObj>
              </mc:Choice>
              <mc:Fallback>
                <p:oleObj name="Формула" r:id="rId6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1125539"/>
                        <a:ext cx="1223962" cy="612775"/>
                      </a:xfrm>
                      <a:prstGeom prst="rect">
                        <a:avLst/>
                      </a:prstGeom>
                      <a:solidFill>
                        <a:srgbClr val="EBEBF5"/>
                      </a:solidFill>
                      <a:ln w="9525">
                        <a:solidFill>
                          <a:schemeClr val="folHlink"/>
                        </a:solidFill>
                        <a:miter lim="800000"/>
                        <a:headEnd/>
                        <a:tailEnd/>
                      </a:ln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4752" name="Text Box 24"/>
          <p:cNvSpPr txBox="1">
            <a:spLocks noChangeArrowheads="1"/>
          </p:cNvSpPr>
          <p:nvPr/>
        </p:nvSpPr>
        <p:spPr bwMode="auto">
          <a:xfrm>
            <a:off x="2999580" y="4839218"/>
            <a:ext cx="633650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000" b="1" dirty="0">
                <a:solidFill>
                  <a:srgbClr val="000066"/>
                </a:solidFill>
              </a:rPr>
              <a:t>Підсилювальний каскад із загальним колектором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000" b="1" dirty="0">
                <a:solidFill>
                  <a:srgbClr val="000066"/>
                </a:solidFill>
              </a:rPr>
              <a:t>посилює сигнал тільки за струмом</a:t>
            </a:r>
          </a:p>
          <a:p>
            <a:pPr algn="ctr" eaLnBrk="1" hangingPunct="1">
              <a:spcBef>
                <a:spcPct val="50000"/>
              </a:spcBef>
            </a:pPr>
            <a:r>
              <a:rPr lang="uk-UA" altLang="ru-RU" sz="2000" b="1" dirty="0">
                <a:solidFill>
                  <a:srgbClr val="000066"/>
                </a:solidFill>
              </a:rPr>
              <a:t>і є </a:t>
            </a:r>
            <a:r>
              <a:rPr lang="uk-UA" altLang="ru-RU" sz="2000" b="1" dirty="0" err="1">
                <a:solidFill>
                  <a:srgbClr val="000066"/>
                </a:solidFill>
              </a:rPr>
              <a:t>неінвертуючим</a:t>
            </a:r>
            <a:endParaRPr lang="uk-UA" altLang="ru-RU" sz="2000" dirty="0">
              <a:solidFill>
                <a:srgbClr val="000066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D1B93D4-E3E3-9D26-993E-2952DCD3A3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545" y="561631"/>
            <a:ext cx="2330449" cy="1672440"/>
          </a:xfrm>
          <a:prstGeom prst="rect">
            <a:avLst/>
          </a:prstGeom>
        </p:spPr>
      </p:pic>
      <p:sp>
        <p:nvSpPr>
          <p:cNvPr id="3" name="Text Box 9">
            <a:extLst>
              <a:ext uri="{FF2B5EF4-FFF2-40B4-BE49-F238E27FC236}">
                <a16:creationId xmlns:a16="http://schemas.microsoft.com/office/drawing/2014/main" id="{D66F72D0-6C96-A2D1-0E3C-0D909EA83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49276"/>
            <a:ext cx="4897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за напругою: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BE2A4CBB-CCB6-6F6F-D36C-9D9BE34A2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48" y="2020095"/>
            <a:ext cx="48974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за струмом:</a:t>
            </a: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07820356-B078-956A-4FBC-ADDB224D1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732" y="3751780"/>
            <a:ext cx="48974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за потужністю</a:t>
            </a:r>
            <a:r>
              <a:rPr lang="ru-RU" altLang="ru-RU" dirty="0">
                <a:solidFill>
                  <a:srgbClr val="000066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7967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Text Box 4"/>
          <p:cNvSpPr txBox="1">
            <a:spLocks noChangeArrowheads="1"/>
          </p:cNvSpPr>
          <p:nvPr/>
        </p:nvSpPr>
        <p:spPr bwMode="auto">
          <a:xfrm>
            <a:off x="2135188" y="549275"/>
            <a:ext cx="806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В даний час підсилювачі сигналів, як правило, реалізуються на інтегральних операційних підсилювачах</a:t>
            </a:r>
          </a:p>
        </p:txBody>
      </p:sp>
      <p:sp>
        <p:nvSpPr>
          <p:cNvPr id="245769" name="Rectangle 13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5771" name="Rectangle 15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5773" name="Text Box 16"/>
          <p:cNvSpPr txBox="1">
            <a:spLocks noChangeArrowheads="1"/>
          </p:cNvSpPr>
          <p:nvPr/>
        </p:nvSpPr>
        <p:spPr bwMode="auto">
          <a:xfrm>
            <a:off x="2135188" y="5805488"/>
            <a:ext cx="7777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K</a:t>
            </a:r>
            <a:r>
              <a:rPr lang="uk-UA" altLang="ru-RU" baseline="-25000" dirty="0">
                <a:solidFill>
                  <a:srgbClr val="000066"/>
                </a:solidFill>
              </a:rPr>
              <a:t>U</a:t>
            </a:r>
            <a:r>
              <a:rPr lang="uk-UA" altLang="ru-RU" dirty="0">
                <a:solidFill>
                  <a:srgbClr val="000066"/>
                </a:solidFill>
              </a:rPr>
              <a:t> не залежить від параметрів ОП, а визначається параметрами елементів ланцюга негативного зворотного зв'язку</a:t>
            </a:r>
          </a:p>
        </p:txBody>
      </p:sp>
      <p:sp>
        <p:nvSpPr>
          <p:cNvPr id="245774" name="Rectangle 18"/>
          <p:cNvSpPr>
            <a:spLocks noChangeArrowheads="1"/>
          </p:cNvSpPr>
          <p:nvPr/>
        </p:nvSpPr>
        <p:spPr bwMode="auto">
          <a:xfrm>
            <a:off x="1524001" y="30014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5776" name="Rectangle 20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5777" name="Rectangle 22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ACBD0C5-82D2-6F66-39E5-098F0E1C0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826" y="1246167"/>
            <a:ext cx="4648200" cy="46482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4CFED7D-4D7D-84A1-D5D2-BB7A27B1EE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699" y="1284267"/>
            <a:ext cx="44323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25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AutoShape 7"/>
          <p:cNvSpPr>
            <a:spLocks noChangeArrowheads="1"/>
          </p:cNvSpPr>
          <p:nvPr/>
        </p:nvSpPr>
        <p:spPr bwMode="auto">
          <a:xfrm>
            <a:off x="1992313" y="620714"/>
            <a:ext cx="8064500" cy="5832475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4260" name="Text Box 6"/>
          <p:cNvSpPr txBox="1">
            <a:spLocks noChangeArrowheads="1"/>
          </p:cNvSpPr>
          <p:nvPr/>
        </p:nvSpPr>
        <p:spPr bwMode="auto">
          <a:xfrm>
            <a:off x="3432175" y="3429000"/>
            <a:ext cx="5543550" cy="262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 b="1" i="1" dirty="0">
                <a:solidFill>
                  <a:srgbClr val="000066"/>
                </a:solidFill>
              </a:rPr>
              <a:t>Загальна схема підсилювача:</a:t>
            </a:r>
          </a:p>
          <a:p>
            <a:pPr eaLnBrk="1" hangingPunct="1"/>
            <a:endParaRPr lang="uk-UA" altLang="ru-RU" sz="2000" b="1" i="1" dirty="0">
              <a:solidFill>
                <a:srgbClr val="000066"/>
              </a:solidFill>
            </a:endParaRPr>
          </a:p>
          <a:p>
            <a:pPr eaLnBrk="1" hangingPunct="1"/>
            <a:r>
              <a:rPr lang="uk-UA" altLang="ru-RU" i="1" dirty="0">
                <a:solidFill>
                  <a:srgbClr val="000066"/>
                </a:solidFill>
              </a:rPr>
              <a:t>е</a:t>
            </a:r>
            <a:r>
              <a:rPr lang="uk-UA" altLang="ru-RU" sz="1400" b="1" i="1" dirty="0">
                <a:solidFill>
                  <a:srgbClr val="000066"/>
                </a:solidFill>
              </a:rPr>
              <a:t>с</a:t>
            </a:r>
            <a:r>
              <a:rPr lang="uk-UA" altLang="ru-RU" i="1" dirty="0">
                <a:solidFill>
                  <a:srgbClr val="000066"/>
                </a:solidFill>
              </a:rPr>
              <a:t> – Е.Р.С. джерело сигналу; </a:t>
            </a:r>
          </a:p>
          <a:p>
            <a:pPr eaLnBrk="1" hangingPunct="1"/>
            <a:r>
              <a:rPr lang="uk-UA" altLang="ru-RU" i="1" dirty="0" err="1">
                <a:solidFill>
                  <a:srgbClr val="000066"/>
                </a:solidFill>
              </a:rPr>
              <a:t>Z</a:t>
            </a:r>
            <a:r>
              <a:rPr lang="uk-UA" altLang="ru-RU" sz="1400" b="1" i="1" dirty="0" err="1">
                <a:solidFill>
                  <a:srgbClr val="000066"/>
                </a:solidFill>
              </a:rPr>
              <a:t>с</a:t>
            </a:r>
            <a:r>
              <a:rPr lang="uk-UA" altLang="ru-RU" i="1" dirty="0">
                <a:solidFill>
                  <a:srgbClr val="000066"/>
                </a:solidFill>
              </a:rPr>
              <a:t> – повний опір джерела сигналу; </a:t>
            </a:r>
          </a:p>
          <a:p>
            <a:pPr eaLnBrk="1" hangingPunct="1"/>
            <a:r>
              <a:rPr lang="uk-UA" altLang="ru-RU" i="1" dirty="0" err="1">
                <a:solidFill>
                  <a:srgbClr val="000066"/>
                </a:solidFill>
              </a:rPr>
              <a:t>I</a:t>
            </a:r>
            <a:r>
              <a:rPr lang="uk-UA" altLang="ru-RU" sz="1400" b="1" i="1" dirty="0" err="1">
                <a:solidFill>
                  <a:srgbClr val="000066"/>
                </a:solidFill>
              </a:rPr>
              <a:t>вх</a:t>
            </a:r>
            <a:r>
              <a:rPr lang="uk-UA" altLang="ru-RU" i="1" dirty="0">
                <a:solidFill>
                  <a:srgbClr val="000066"/>
                </a:solidFill>
              </a:rPr>
              <a:t> – вхідний струм підсилювача;</a:t>
            </a:r>
          </a:p>
          <a:p>
            <a:pPr eaLnBrk="1" hangingPunct="1"/>
            <a:r>
              <a:rPr lang="uk-UA" altLang="ru-RU" i="1" dirty="0" err="1">
                <a:solidFill>
                  <a:srgbClr val="000066"/>
                </a:solidFill>
              </a:rPr>
              <a:t>U</a:t>
            </a:r>
            <a:r>
              <a:rPr lang="uk-UA" altLang="ru-RU" sz="1400" b="1" i="1" dirty="0" err="1">
                <a:solidFill>
                  <a:srgbClr val="000066"/>
                </a:solidFill>
              </a:rPr>
              <a:t>вх</a:t>
            </a:r>
            <a:r>
              <a:rPr lang="uk-UA" altLang="ru-RU" i="1" dirty="0">
                <a:solidFill>
                  <a:srgbClr val="000066"/>
                </a:solidFill>
              </a:rPr>
              <a:t> – вхідна напруга підсилювача;</a:t>
            </a:r>
          </a:p>
          <a:p>
            <a:pPr eaLnBrk="1" hangingPunct="1"/>
            <a:r>
              <a:rPr lang="uk-UA" altLang="ru-RU" i="1" dirty="0" err="1">
                <a:solidFill>
                  <a:srgbClr val="000066"/>
                </a:solidFill>
              </a:rPr>
              <a:t>I</a:t>
            </a:r>
            <a:r>
              <a:rPr lang="uk-UA" altLang="ru-RU" sz="1400" b="1" i="1" dirty="0" err="1">
                <a:solidFill>
                  <a:srgbClr val="000066"/>
                </a:solidFill>
              </a:rPr>
              <a:t>вих</a:t>
            </a:r>
            <a:r>
              <a:rPr lang="uk-UA" altLang="ru-RU" i="1" dirty="0">
                <a:solidFill>
                  <a:srgbClr val="000066"/>
                </a:solidFill>
              </a:rPr>
              <a:t> – вхідний струм підсилювача;</a:t>
            </a:r>
          </a:p>
          <a:p>
            <a:pPr eaLnBrk="1" hangingPunct="1"/>
            <a:r>
              <a:rPr lang="uk-UA" altLang="ru-RU" i="1" dirty="0" err="1">
                <a:solidFill>
                  <a:srgbClr val="000066"/>
                </a:solidFill>
              </a:rPr>
              <a:t>U</a:t>
            </a:r>
            <a:r>
              <a:rPr lang="uk-UA" altLang="ru-RU" sz="1400" b="1" i="1" dirty="0" err="1">
                <a:solidFill>
                  <a:srgbClr val="000066"/>
                </a:solidFill>
              </a:rPr>
              <a:t>вих</a:t>
            </a:r>
            <a:r>
              <a:rPr lang="uk-UA" altLang="ru-RU" i="1" dirty="0">
                <a:solidFill>
                  <a:srgbClr val="000066"/>
                </a:solidFill>
              </a:rPr>
              <a:t> – вхідна напруга підсилювача;</a:t>
            </a:r>
          </a:p>
          <a:p>
            <a:pPr eaLnBrk="1" hangingPunct="1"/>
            <a:r>
              <a:rPr lang="uk-UA" altLang="ru-RU" i="1" dirty="0" err="1">
                <a:solidFill>
                  <a:srgbClr val="000066"/>
                </a:solidFill>
              </a:rPr>
              <a:t>Z</a:t>
            </a:r>
            <a:r>
              <a:rPr lang="uk-UA" altLang="ru-RU" sz="1400" b="1" i="1" dirty="0" err="1">
                <a:solidFill>
                  <a:srgbClr val="000066"/>
                </a:solidFill>
              </a:rPr>
              <a:t>н</a:t>
            </a:r>
            <a:r>
              <a:rPr lang="uk-UA" altLang="ru-RU" i="1" dirty="0">
                <a:solidFill>
                  <a:srgbClr val="000066"/>
                </a:solidFill>
              </a:rPr>
              <a:t> – повний опір навантаження.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7F88D96-5620-C965-A144-3DEBB5BF0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313" y="692149"/>
            <a:ext cx="7302500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8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AutoShape 16"/>
          <p:cNvSpPr>
            <a:spLocks noChangeArrowheads="1"/>
          </p:cNvSpPr>
          <p:nvPr/>
        </p:nvSpPr>
        <p:spPr bwMode="auto">
          <a:xfrm>
            <a:off x="1774825" y="3860801"/>
            <a:ext cx="5041900" cy="576263"/>
          </a:xfrm>
          <a:prstGeom prst="rightArrowCallout">
            <a:avLst>
              <a:gd name="adj1" fmla="val 34435"/>
              <a:gd name="adj2" fmla="val 50000"/>
              <a:gd name="adj3" fmla="val 42936"/>
              <a:gd name="adj4" fmla="val 91278"/>
            </a:avLst>
          </a:prstGeom>
          <a:solidFill>
            <a:schemeClr val="bg1"/>
          </a:solidFill>
          <a:ln w="12700" cap="sq">
            <a:solidFill>
              <a:srgbClr val="9999CD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225283" name="AutoShape 15"/>
          <p:cNvSpPr>
            <a:spLocks noChangeArrowheads="1"/>
          </p:cNvSpPr>
          <p:nvPr/>
        </p:nvSpPr>
        <p:spPr bwMode="auto">
          <a:xfrm>
            <a:off x="1774825" y="2708276"/>
            <a:ext cx="5976938" cy="576263"/>
          </a:xfrm>
          <a:prstGeom prst="rightArrowCallout">
            <a:avLst>
              <a:gd name="adj1" fmla="val 29472"/>
              <a:gd name="adj2" fmla="val 50000"/>
              <a:gd name="adj3" fmla="val 103191"/>
              <a:gd name="adj4" fmla="val 84764"/>
            </a:avLst>
          </a:prstGeom>
          <a:solidFill>
            <a:schemeClr val="bg1"/>
          </a:solidFill>
          <a:ln w="12700" cap="sq">
            <a:solidFill>
              <a:srgbClr val="9999CD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225284" name="AutoShape 14"/>
          <p:cNvSpPr>
            <a:spLocks noChangeArrowheads="1"/>
          </p:cNvSpPr>
          <p:nvPr/>
        </p:nvSpPr>
        <p:spPr bwMode="auto">
          <a:xfrm>
            <a:off x="1774825" y="1557338"/>
            <a:ext cx="5976938" cy="576262"/>
          </a:xfrm>
          <a:prstGeom prst="rightArrowCallout">
            <a:avLst>
              <a:gd name="adj1" fmla="val 29472"/>
              <a:gd name="adj2" fmla="val 50000"/>
              <a:gd name="adj3" fmla="val 103191"/>
              <a:gd name="adj4" fmla="val 84764"/>
            </a:avLst>
          </a:prstGeom>
          <a:solidFill>
            <a:schemeClr val="bg1"/>
          </a:solidFill>
          <a:ln w="12700" cap="sq">
            <a:solidFill>
              <a:srgbClr val="9999CD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>
              <a:solidFill>
                <a:srgbClr val="000066"/>
              </a:solidFill>
            </a:endParaRPr>
          </a:p>
        </p:txBody>
      </p:sp>
      <p:sp>
        <p:nvSpPr>
          <p:cNvPr id="225285" name="Text Box 4"/>
          <p:cNvSpPr txBox="1">
            <a:spLocks noChangeArrowheads="1"/>
          </p:cNvSpPr>
          <p:nvPr/>
        </p:nvSpPr>
        <p:spPr bwMode="auto">
          <a:xfrm>
            <a:off x="2279651" y="549275"/>
            <a:ext cx="7559675" cy="46166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8E1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sz="2400" b="1" dirty="0">
                <a:solidFill>
                  <a:srgbClr val="000066"/>
                </a:solidFill>
              </a:rPr>
              <a:t>Основними параметрами підсилювача  є:</a:t>
            </a:r>
            <a:r>
              <a:rPr lang="uk-UA" altLang="ru-RU" dirty="0"/>
              <a:t> </a:t>
            </a:r>
          </a:p>
        </p:txBody>
      </p:sp>
      <p:sp>
        <p:nvSpPr>
          <p:cNvPr id="225286" name="Rectangle 5"/>
          <p:cNvSpPr>
            <a:spLocks noChangeArrowheads="1"/>
          </p:cNvSpPr>
          <p:nvPr/>
        </p:nvSpPr>
        <p:spPr bwMode="auto">
          <a:xfrm>
            <a:off x="1774826" y="1627467"/>
            <a:ext cx="41629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ru-RU" i="1" dirty="0">
                <a:solidFill>
                  <a:srgbClr val="000066"/>
                </a:solidFill>
              </a:rPr>
              <a:t> </a:t>
            </a:r>
            <a:r>
              <a:rPr lang="uk-UA" altLang="ru-RU" i="1" dirty="0">
                <a:solidFill>
                  <a:srgbClr val="000066"/>
                </a:solidFill>
              </a:rPr>
              <a:t>коефіцієнт посилення за напругою</a:t>
            </a:r>
            <a:endParaRPr lang="uk-UA" altLang="ru-RU" dirty="0"/>
          </a:p>
        </p:txBody>
      </p:sp>
      <p:sp>
        <p:nvSpPr>
          <p:cNvPr id="225287" name="Rectangle 7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289" name="Rectangle 8"/>
          <p:cNvSpPr>
            <a:spLocks noChangeArrowheads="1"/>
          </p:cNvSpPr>
          <p:nvPr/>
        </p:nvSpPr>
        <p:spPr bwMode="auto">
          <a:xfrm>
            <a:off x="1774826" y="2779992"/>
            <a:ext cx="36509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ru-RU" i="1" dirty="0">
                <a:solidFill>
                  <a:srgbClr val="000066"/>
                </a:solidFill>
              </a:rPr>
              <a:t> </a:t>
            </a:r>
            <a:r>
              <a:rPr lang="uk-UA" altLang="ru-RU" i="1" dirty="0">
                <a:solidFill>
                  <a:srgbClr val="000066"/>
                </a:solidFill>
              </a:rPr>
              <a:t>коефіцієнт посилення струму</a:t>
            </a:r>
            <a:endParaRPr lang="uk-UA" altLang="ru-RU" dirty="0"/>
          </a:p>
        </p:txBody>
      </p:sp>
      <p:sp>
        <p:nvSpPr>
          <p:cNvPr id="225290" name="Rectangle 10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292" name="Rectangle 11"/>
          <p:cNvSpPr>
            <a:spLocks noChangeArrowheads="1"/>
          </p:cNvSpPr>
          <p:nvPr/>
        </p:nvSpPr>
        <p:spPr bwMode="auto">
          <a:xfrm>
            <a:off x="1774826" y="3933826"/>
            <a:ext cx="4564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ru-RU" i="1" dirty="0">
                <a:solidFill>
                  <a:srgbClr val="000066"/>
                </a:solidFill>
              </a:rPr>
              <a:t> </a:t>
            </a:r>
            <a:r>
              <a:rPr lang="uk-UA" altLang="ru-RU" i="1" dirty="0">
                <a:solidFill>
                  <a:srgbClr val="000066"/>
                </a:solidFill>
              </a:rPr>
              <a:t>коефіцієнт посилення за потужністю</a:t>
            </a:r>
            <a:endParaRPr lang="uk-UA" altLang="ru-RU" dirty="0"/>
          </a:p>
        </p:txBody>
      </p:sp>
      <p:sp>
        <p:nvSpPr>
          <p:cNvPr id="225293" name="Rectangle 13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295" name="Text Box 17"/>
          <p:cNvSpPr txBox="1">
            <a:spLocks noChangeArrowheads="1"/>
          </p:cNvSpPr>
          <p:nvPr/>
        </p:nvSpPr>
        <p:spPr bwMode="auto">
          <a:xfrm>
            <a:off x="1992314" y="4868863"/>
            <a:ext cx="8207375" cy="1833562"/>
          </a:xfrm>
          <a:prstGeom prst="rect">
            <a:avLst/>
          </a:prstGeom>
          <a:noFill/>
          <a:ln w="12700" cap="sq">
            <a:solidFill>
              <a:srgbClr val="9999CD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1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Зазвичай у підсилювальних каскадах всі три коефіцієнти посилення більше одиниці.</a:t>
            </a:r>
          </a:p>
          <a:p>
            <a:pPr algn="ctr" eaLnBrk="1" hangingPunct="1">
              <a:spcBef>
                <a:spcPct val="1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У ряді випадків одне із двох коефіцієнтів посилення може бути менше одиниці, тобто. K</a:t>
            </a:r>
            <a:r>
              <a:rPr lang="uk-UA" altLang="ru-RU" b="1" i="1" baseline="-25000" dirty="0">
                <a:solidFill>
                  <a:srgbClr val="000066"/>
                </a:solidFill>
              </a:rPr>
              <a:t>U</a:t>
            </a:r>
            <a:r>
              <a:rPr lang="uk-UA" altLang="ru-RU" b="1" i="1" dirty="0">
                <a:solidFill>
                  <a:srgbClr val="000066"/>
                </a:solidFill>
              </a:rPr>
              <a:t> &lt;1 або K</a:t>
            </a:r>
            <a:r>
              <a:rPr lang="uk-UA" altLang="ru-RU" b="1" i="1" baseline="-25000" dirty="0">
                <a:solidFill>
                  <a:srgbClr val="000066"/>
                </a:solidFill>
              </a:rPr>
              <a:t>I </a:t>
            </a:r>
            <a:r>
              <a:rPr lang="uk-UA" altLang="ru-RU" b="1" i="1" dirty="0">
                <a:solidFill>
                  <a:srgbClr val="000066"/>
                </a:solidFill>
              </a:rPr>
              <a:t>&lt;1.</a:t>
            </a:r>
          </a:p>
          <a:p>
            <a:pPr algn="ctr" eaLnBrk="1" hangingPunct="1">
              <a:spcBef>
                <a:spcPct val="1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Але в будь-якому випадку коефіцієнт посилення потужності К</a:t>
            </a:r>
            <a:r>
              <a:rPr lang="uk-UA" altLang="ru-RU" b="1" i="1" baseline="-25000" dirty="0">
                <a:solidFill>
                  <a:srgbClr val="000066"/>
                </a:solidFill>
              </a:rPr>
              <a:t>Р</a:t>
            </a:r>
            <a:r>
              <a:rPr lang="uk-UA" altLang="ru-RU" b="1" i="1" dirty="0">
                <a:solidFill>
                  <a:srgbClr val="000066"/>
                </a:solidFill>
              </a:rPr>
              <a:t> &gt; 1,</a:t>
            </a:r>
          </a:p>
          <a:p>
            <a:pPr algn="ctr" eaLnBrk="1" hangingPunct="1">
              <a:spcBef>
                <a:spcPct val="1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а найчастіше K</a:t>
            </a:r>
            <a:r>
              <a:rPr lang="uk-UA" altLang="ru-RU" b="1" i="1" baseline="-25000" dirty="0">
                <a:solidFill>
                  <a:srgbClr val="000066"/>
                </a:solidFill>
              </a:rPr>
              <a:t>P</a:t>
            </a:r>
            <a:r>
              <a:rPr lang="uk-UA" altLang="ru-RU" b="1" i="1" dirty="0">
                <a:solidFill>
                  <a:srgbClr val="000066"/>
                </a:solidFill>
              </a:rPr>
              <a:t> &gt;&gt; 1.</a:t>
            </a:r>
            <a:endParaRPr lang="uk-UA" alt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86AF731-A40E-6ECC-F9D2-D4F35A153CFC}"/>
                  </a:ext>
                </a:extLst>
              </p:cNvPr>
              <p:cNvSpPr txBox="1"/>
              <p:nvPr/>
            </p:nvSpPr>
            <p:spPr>
              <a:xfrm>
                <a:off x="5425825" y="1590232"/>
                <a:ext cx="6098058" cy="656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UA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ru-UA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UA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86AF731-A40E-6ECC-F9D2-D4F35A153C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5825" y="1590232"/>
                <a:ext cx="6098058" cy="6562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D346CA-EA40-A923-C1FB-DDA7E2627E6B}"/>
                  </a:ext>
                </a:extLst>
              </p:cNvPr>
              <p:cNvSpPr txBox="1"/>
              <p:nvPr/>
            </p:nvSpPr>
            <p:spPr>
              <a:xfrm>
                <a:off x="5370623" y="2588363"/>
                <a:ext cx="6098058" cy="656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UA" i="0">
                              <a:latin typeface="Cambria Math" panose="02040503050406030204" pitchFamily="18" charset="0"/>
                            </a:rPr>
                            <m:t>І</m:t>
                          </m:r>
                        </m:sub>
                      </m:sSub>
                      <m:r>
                        <a:rPr lang="ru-UA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І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І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U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D346CA-EA40-A923-C1FB-DDA7E2627E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623" y="2588363"/>
                <a:ext cx="6098058" cy="6562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8722916-7778-1EFE-E714-89462B955E75}"/>
                  </a:ext>
                </a:extLst>
              </p:cNvPr>
              <p:cNvSpPr txBox="1"/>
              <p:nvPr/>
            </p:nvSpPr>
            <p:spPr>
              <a:xfrm>
                <a:off x="5779873" y="3789079"/>
                <a:ext cx="6098058" cy="656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UA" i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  <m:r>
                        <a:rPr lang="ru-UA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Р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Р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вх</m:t>
                              </m:r>
                            </m:sub>
                          </m:sSub>
                        </m:den>
                      </m:f>
                      <m:r>
                        <a:rPr lang="ru-UA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вх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вх</m:t>
                              </m:r>
                            </m:sub>
                          </m:sSub>
                        </m:den>
                      </m:f>
                      <m:r>
                        <a:rPr lang="ru-UA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0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UA" i="1">
                              <a:latin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  <m:sSub>
                        <m:sSub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 i="0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UA" i="1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</m:oMath>
                  </m:oMathPara>
                </a14:m>
                <a:endParaRPr lang="ru-UA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8722916-7778-1EFE-E714-89462B955E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9873" y="3789079"/>
                <a:ext cx="6098058" cy="6562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6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AutoShape 7"/>
          <p:cNvSpPr>
            <a:spLocks noChangeArrowheads="1"/>
          </p:cNvSpPr>
          <p:nvPr/>
        </p:nvSpPr>
        <p:spPr bwMode="auto">
          <a:xfrm>
            <a:off x="3216276" y="2420938"/>
            <a:ext cx="6048375" cy="4176712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rgbClr val="9999CD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6307" name="Text Box 4"/>
          <p:cNvSpPr txBox="1">
            <a:spLocks noChangeArrowheads="1"/>
          </p:cNvSpPr>
          <p:nvPr/>
        </p:nvSpPr>
        <p:spPr bwMode="auto">
          <a:xfrm>
            <a:off x="2135189" y="620713"/>
            <a:ext cx="813752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000" dirty="0">
                <a:solidFill>
                  <a:srgbClr val="000066"/>
                </a:solidFill>
              </a:rPr>
              <a:t>Найпростішим підсилювачем є підсилювальний каскад</a:t>
            </a:r>
          </a:p>
          <a:p>
            <a:pPr algn="ctr" eaLnBrk="1" hangingPunct="1"/>
            <a:r>
              <a:rPr lang="uk-UA" altLang="ru-RU" sz="2000" dirty="0">
                <a:solidFill>
                  <a:srgbClr val="000066"/>
                </a:solidFill>
              </a:rPr>
              <a:t>що, містить нелінійний керований елемент КЕ, як правило, біполярний або польовий транзистор, резистор </a:t>
            </a:r>
            <a:r>
              <a:rPr lang="uk-UA" altLang="ru-RU" sz="2000" dirty="0" err="1">
                <a:solidFill>
                  <a:srgbClr val="000066"/>
                </a:solidFill>
              </a:rPr>
              <a:t>R</a:t>
            </a:r>
            <a:endParaRPr lang="uk-UA" altLang="ru-RU" sz="2000" dirty="0">
              <a:solidFill>
                <a:srgbClr val="000066"/>
              </a:solidFill>
            </a:endParaRPr>
          </a:p>
          <a:p>
            <a:pPr algn="ctr" eaLnBrk="1" hangingPunct="1"/>
            <a:r>
              <a:rPr lang="uk-UA" altLang="ru-RU" sz="2000" dirty="0">
                <a:solidFill>
                  <a:srgbClr val="000066"/>
                </a:solidFill>
              </a:rPr>
              <a:t>та джерело електричної енергії Е.</a:t>
            </a:r>
          </a:p>
        </p:txBody>
      </p:sp>
      <p:sp>
        <p:nvSpPr>
          <p:cNvPr id="226309" name="Rectangle 6"/>
          <p:cNvSpPr>
            <a:spLocks noChangeArrowheads="1"/>
          </p:cNvSpPr>
          <p:nvPr/>
        </p:nvSpPr>
        <p:spPr bwMode="auto">
          <a:xfrm>
            <a:off x="3648076" y="5804178"/>
            <a:ext cx="46321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1600" b="1" i="1" dirty="0">
                <a:solidFill>
                  <a:srgbClr val="000066"/>
                </a:solidFill>
              </a:rPr>
              <a:t>Структурна схема підсилюючого каскаду</a:t>
            </a:r>
            <a:r>
              <a:rPr lang="uk-UA" altLang="ru-RU" dirty="0"/>
              <a:t>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CB8754B-559B-C366-20AF-C00046A0A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063" y="2540278"/>
            <a:ext cx="4114800" cy="326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87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Text Box 4"/>
          <p:cNvSpPr txBox="1">
            <a:spLocks noChangeArrowheads="1"/>
          </p:cNvSpPr>
          <p:nvPr/>
        </p:nvSpPr>
        <p:spPr bwMode="auto">
          <a:xfrm>
            <a:off x="2028031" y="969405"/>
            <a:ext cx="8135938" cy="5017464"/>
          </a:xfrm>
          <a:prstGeom prst="rect">
            <a:avLst/>
          </a:prstGeom>
          <a:solidFill>
            <a:schemeClr val="bg1"/>
          </a:solidFill>
          <a:ln w="12700" cap="sq">
            <a:solidFill>
              <a:srgbClr val="9999CD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5000"/>
              </a:lnSpc>
              <a:spcBef>
                <a:spcPct val="50000"/>
              </a:spcBef>
            </a:pPr>
            <a:r>
              <a:rPr lang="uk-UA" altLang="ru-RU" sz="2000" i="1" dirty="0">
                <a:solidFill>
                  <a:srgbClr val="000066"/>
                </a:solidFill>
              </a:rPr>
              <a:t>Підсилювальний каскад має вхідний ланцюг, до якого підводиться вхідна напруга </a:t>
            </a:r>
            <a:r>
              <a:rPr lang="uk-UA" altLang="ru-RU" sz="2000" i="1" dirty="0" err="1">
                <a:solidFill>
                  <a:srgbClr val="000066"/>
                </a:solidFill>
              </a:rPr>
              <a:t>U</a:t>
            </a:r>
            <a:r>
              <a:rPr lang="uk-UA" altLang="ru-RU" sz="2000" i="1" baseline="-25000" dirty="0" err="1">
                <a:solidFill>
                  <a:srgbClr val="000066"/>
                </a:solidFill>
              </a:rPr>
              <a:t>вх</a:t>
            </a:r>
            <a:r>
              <a:rPr lang="uk-UA" altLang="ru-RU" sz="2000" i="1" dirty="0">
                <a:solidFill>
                  <a:srgbClr val="000066"/>
                </a:solidFill>
              </a:rPr>
              <a:t> (сигнал, що підсилюється) і вихідний ланцюг для отримання вихідної напруги </a:t>
            </a:r>
            <a:r>
              <a:rPr lang="uk-UA" altLang="ru-RU" sz="2000" i="1" dirty="0" err="1">
                <a:solidFill>
                  <a:srgbClr val="000066"/>
                </a:solidFill>
              </a:rPr>
              <a:t>U</a:t>
            </a:r>
            <a:r>
              <a:rPr lang="uk-UA" altLang="ru-RU" sz="2000" i="1" baseline="-25000" dirty="0" err="1">
                <a:solidFill>
                  <a:srgbClr val="000066"/>
                </a:solidFill>
              </a:rPr>
              <a:t>вих</a:t>
            </a:r>
            <a:r>
              <a:rPr lang="uk-UA" altLang="ru-RU" sz="2000" i="1" dirty="0">
                <a:solidFill>
                  <a:srgbClr val="000066"/>
                </a:solidFill>
              </a:rPr>
              <a:t> (посилений сигнал). Посилений сигнал має значно більшу потужність у порівнянні з вхідним сигналом. Збільшення потужності сигналу відбувається за рахунок джерела електричної енергії Е. Процес посилення здійснюється за допомогою зміни опору нелінійного керованого елемента КЕ, а, отже, струму у вихідний ланцюга, під впливом вхідної напруги або струму. Вихідна напруга знімається з керованого елемента КЕ або резистора </a:t>
            </a:r>
            <a:r>
              <a:rPr lang="uk-UA" altLang="ru-RU" sz="2000" i="1" dirty="0" err="1">
                <a:solidFill>
                  <a:srgbClr val="000066"/>
                </a:solidFill>
              </a:rPr>
              <a:t>R</a:t>
            </a:r>
            <a:r>
              <a:rPr lang="uk-UA" altLang="ru-RU" sz="2000" i="1" dirty="0">
                <a:solidFill>
                  <a:srgbClr val="000066"/>
                </a:solidFill>
              </a:rPr>
              <a:t>. Таким чином, посилення ґрунтується на перетворенні електричної енергії джерела постійної Е.Р.С. Е в енергію вихідного сигналу за рахунок зміни опору КЕ згідно із законом, що задається вхідним сигналом.</a:t>
            </a:r>
          </a:p>
        </p:txBody>
      </p:sp>
    </p:spTree>
    <p:extLst>
      <p:ext uri="{BB962C8B-B14F-4D97-AF65-F5344CB8AC3E}">
        <p14:creationId xmlns:p14="http://schemas.microsoft.com/office/powerpoint/2010/main" val="802493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AutoShape 7"/>
          <p:cNvSpPr>
            <a:spLocks noChangeArrowheads="1"/>
          </p:cNvSpPr>
          <p:nvPr/>
        </p:nvSpPr>
        <p:spPr bwMode="auto">
          <a:xfrm>
            <a:off x="1799808" y="3968751"/>
            <a:ext cx="8351837" cy="25209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8355" name="Text Box 4"/>
          <p:cNvSpPr txBox="1">
            <a:spLocks noChangeArrowheads="1"/>
          </p:cNvSpPr>
          <p:nvPr/>
        </p:nvSpPr>
        <p:spPr bwMode="auto">
          <a:xfrm>
            <a:off x="1533608" y="483785"/>
            <a:ext cx="8884235" cy="33016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5000"/>
              </a:lnSpc>
            </a:pPr>
            <a:r>
              <a:rPr lang="uk-UA" altLang="ru-RU" sz="2000" i="1" dirty="0">
                <a:solidFill>
                  <a:srgbClr val="000066"/>
                </a:solidFill>
              </a:rPr>
              <a:t>Підсилювальний каскад напруги має коефіцієнт посилення K</a:t>
            </a:r>
            <a:r>
              <a:rPr lang="uk-UA" altLang="ru-RU" sz="2000" i="1" baseline="-25000" dirty="0">
                <a:solidFill>
                  <a:srgbClr val="000066"/>
                </a:solidFill>
              </a:rPr>
              <a:t>U</a:t>
            </a:r>
            <a:r>
              <a:rPr lang="uk-UA" altLang="ru-RU" sz="2000" i="1" dirty="0">
                <a:solidFill>
                  <a:srgbClr val="000066"/>
                </a:solidFill>
              </a:rPr>
              <a:t>,</a:t>
            </a:r>
          </a:p>
          <a:p>
            <a:pPr algn="ctr" eaLnBrk="1" hangingPunct="1">
              <a:lnSpc>
                <a:spcPct val="105000"/>
              </a:lnSpc>
            </a:pPr>
            <a:r>
              <a:rPr lang="uk-UA" altLang="ru-RU" sz="2000" i="1" dirty="0">
                <a:solidFill>
                  <a:srgbClr val="000066"/>
                </a:solidFill>
              </a:rPr>
              <a:t> що як правило, дорівнює кільком десяткам.</a:t>
            </a:r>
          </a:p>
          <a:p>
            <a:pPr algn="ctr" eaLnBrk="1" hangingPunct="1">
              <a:lnSpc>
                <a:spcPct val="105000"/>
              </a:lnSpc>
            </a:pPr>
            <a:endParaRPr lang="uk-UA" altLang="ru-RU" sz="2000" i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05000"/>
              </a:lnSpc>
            </a:pPr>
            <a:r>
              <a:rPr lang="uk-UA" altLang="ru-RU" sz="2000" i="1" dirty="0">
                <a:solidFill>
                  <a:srgbClr val="000066"/>
                </a:solidFill>
              </a:rPr>
              <a:t>В інженерній практиці часто необхідно отримати значно більший коефіцієнт посилення за напругою, що досягає багатьох тисяч і навіть мільйонів.</a:t>
            </a:r>
          </a:p>
          <a:p>
            <a:pPr algn="ctr" eaLnBrk="1" hangingPunct="1">
              <a:lnSpc>
                <a:spcPct val="105000"/>
              </a:lnSpc>
            </a:pPr>
            <a:endParaRPr lang="uk-UA" altLang="ru-RU" sz="2000" i="1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05000"/>
              </a:lnSpc>
            </a:pPr>
            <a:r>
              <a:rPr lang="uk-UA" altLang="ru-RU" sz="2000" i="1" dirty="0">
                <a:solidFill>
                  <a:srgbClr val="000066"/>
                </a:solidFill>
              </a:rPr>
              <a:t>Для вирішення такого завдання використовують </a:t>
            </a:r>
            <a:r>
              <a:rPr lang="uk-UA" altLang="ru-RU" sz="2000" i="1" dirty="0" err="1">
                <a:solidFill>
                  <a:srgbClr val="000066"/>
                </a:solidFill>
              </a:rPr>
              <a:t>багатокаскадні</a:t>
            </a:r>
            <a:r>
              <a:rPr lang="uk-UA" altLang="ru-RU" sz="2000" i="1" dirty="0">
                <a:solidFill>
                  <a:srgbClr val="000066"/>
                </a:solidFill>
              </a:rPr>
              <a:t> підсилювачі, у яких кожен наступний каскад підключений до попереднього виходу.</a:t>
            </a:r>
          </a:p>
        </p:txBody>
      </p:sp>
      <p:sp>
        <p:nvSpPr>
          <p:cNvPr id="228357" name="Rectangle 6"/>
          <p:cNvSpPr>
            <a:spLocks noChangeArrowheads="1"/>
          </p:cNvSpPr>
          <p:nvPr/>
        </p:nvSpPr>
        <p:spPr bwMode="auto">
          <a:xfrm>
            <a:off x="3503614" y="5243306"/>
            <a:ext cx="551881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1600" b="1" i="1" dirty="0">
                <a:solidFill>
                  <a:srgbClr val="000066"/>
                </a:solidFill>
              </a:rPr>
              <a:t>Структурна схема </a:t>
            </a:r>
            <a:r>
              <a:rPr lang="uk-UA" altLang="ru-RU" sz="1600" b="1" i="1" dirty="0" err="1">
                <a:solidFill>
                  <a:srgbClr val="000066"/>
                </a:solidFill>
              </a:rPr>
              <a:t>багатокаскадного</a:t>
            </a:r>
            <a:r>
              <a:rPr lang="uk-UA" altLang="ru-RU" sz="1600" b="1" i="1" dirty="0">
                <a:solidFill>
                  <a:srgbClr val="000066"/>
                </a:solidFill>
              </a:rPr>
              <a:t> підсилювача</a:t>
            </a:r>
            <a:endParaRPr lang="uk-UA" alt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E28E51F-AD70-3923-349B-EA87B4175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131221"/>
            <a:ext cx="7772400" cy="109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8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Text Box 4"/>
          <p:cNvSpPr txBox="1">
            <a:spLocks noChangeArrowheads="1"/>
          </p:cNvSpPr>
          <p:nvPr/>
        </p:nvSpPr>
        <p:spPr bwMode="auto">
          <a:xfrm>
            <a:off x="2782889" y="620713"/>
            <a:ext cx="6626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Коефіцієнт посилення </a:t>
            </a:r>
            <a:r>
              <a:rPr lang="uk-UA" altLang="ru-RU" dirty="0" err="1">
                <a:solidFill>
                  <a:srgbClr val="000066"/>
                </a:solidFill>
              </a:rPr>
              <a:t>багатокаскадного</a:t>
            </a:r>
            <a:r>
              <a:rPr lang="uk-UA" altLang="ru-RU" dirty="0">
                <a:solidFill>
                  <a:srgbClr val="000066"/>
                </a:solidFill>
              </a:rPr>
              <a:t> підсилювача</a:t>
            </a:r>
          </a:p>
        </p:txBody>
      </p:sp>
      <p:sp>
        <p:nvSpPr>
          <p:cNvPr id="229379" name="Rectangle 6"/>
          <p:cNvSpPr>
            <a:spLocks noChangeArrowheads="1"/>
          </p:cNvSpPr>
          <p:nvPr/>
        </p:nvSpPr>
        <p:spPr bwMode="auto">
          <a:xfrm>
            <a:off x="1524001" y="30109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9381" name="Text Box 7"/>
          <p:cNvSpPr txBox="1">
            <a:spLocks noChangeArrowheads="1"/>
          </p:cNvSpPr>
          <p:nvPr/>
        </p:nvSpPr>
        <p:spPr bwMode="auto">
          <a:xfrm>
            <a:off x="1992314" y="2276475"/>
            <a:ext cx="7704137" cy="95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5000"/>
              </a:lnSpc>
            </a:pPr>
            <a:r>
              <a:rPr lang="uk-UA" altLang="ru-RU" dirty="0">
                <a:solidFill>
                  <a:srgbClr val="000066"/>
                </a:solidFill>
              </a:rPr>
              <a:t>При виконанні умов</a:t>
            </a:r>
          </a:p>
          <a:p>
            <a:pPr algn="ctr" eaLnBrk="1" hangingPunct="1">
              <a:lnSpc>
                <a:spcPct val="105000"/>
              </a:lnSpc>
            </a:pPr>
            <a:r>
              <a:rPr lang="uk-UA" altLang="ru-RU" dirty="0">
                <a:solidFill>
                  <a:srgbClr val="000066"/>
                </a:solidFill>
              </a:rPr>
              <a:t>Uвих1 = Uвх2, Uвих2 = Uвх3, …, </a:t>
            </a:r>
            <a:r>
              <a:rPr lang="uk-UA" altLang="ru-RU" dirty="0" err="1">
                <a:solidFill>
                  <a:srgbClr val="000066"/>
                </a:solidFill>
              </a:rPr>
              <a:t>Uвих</a:t>
            </a:r>
            <a:r>
              <a:rPr lang="uk-UA" altLang="ru-RU" dirty="0">
                <a:solidFill>
                  <a:srgbClr val="000066"/>
                </a:solidFill>
              </a:rPr>
              <a:t> n-1 = </a:t>
            </a:r>
            <a:r>
              <a:rPr lang="uk-UA" altLang="ru-RU" dirty="0" err="1">
                <a:solidFill>
                  <a:srgbClr val="000066"/>
                </a:solidFill>
              </a:rPr>
              <a:t>Uвх</a:t>
            </a:r>
            <a:r>
              <a:rPr lang="uk-UA" altLang="ru-RU" dirty="0">
                <a:solidFill>
                  <a:srgbClr val="000066"/>
                </a:solidFill>
              </a:rPr>
              <a:t> </a:t>
            </a:r>
            <a:r>
              <a:rPr lang="uk-UA" altLang="ru-RU" dirty="0" err="1">
                <a:solidFill>
                  <a:srgbClr val="000066"/>
                </a:solidFill>
              </a:rPr>
              <a:t>n</a:t>
            </a:r>
            <a:endParaRPr lang="uk-UA" altLang="ru-RU" dirty="0">
              <a:solidFill>
                <a:srgbClr val="000066"/>
              </a:solidFill>
            </a:endParaRPr>
          </a:p>
          <a:p>
            <a:pPr algn="ctr" eaLnBrk="1" hangingPunct="1">
              <a:lnSpc>
                <a:spcPct val="105000"/>
              </a:lnSpc>
            </a:pPr>
            <a:r>
              <a:rPr lang="uk-UA" altLang="ru-RU" dirty="0">
                <a:solidFill>
                  <a:srgbClr val="000066"/>
                </a:solidFill>
              </a:rPr>
              <a:t>він дорівнює добутку коефіцієнтів посилення всіх каскадів:</a:t>
            </a:r>
          </a:p>
        </p:txBody>
      </p:sp>
      <p:sp>
        <p:nvSpPr>
          <p:cNvPr id="229382" name="Rectangle 9"/>
          <p:cNvSpPr>
            <a:spLocks noChangeArrowheads="1"/>
          </p:cNvSpPr>
          <p:nvPr/>
        </p:nvSpPr>
        <p:spPr bwMode="auto">
          <a:xfrm>
            <a:off x="1524001" y="30109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9384" name="Text Box 10"/>
          <p:cNvSpPr txBox="1">
            <a:spLocks noChangeArrowheads="1"/>
          </p:cNvSpPr>
          <p:nvPr/>
        </p:nvSpPr>
        <p:spPr bwMode="auto">
          <a:xfrm>
            <a:off x="2279651" y="4581526"/>
            <a:ext cx="7561263" cy="175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20000"/>
              </a:spcBef>
            </a:pPr>
            <a:r>
              <a:rPr lang="uk-UA" altLang="ru-RU" dirty="0">
                <a:solidFill>
                  <a:srgbClr val="000066"/>
                </a:solidFill>
              </a:rPr>
              <a:t>Залежно від діапазону частот вхідних сигналів підсилювачі поділяються на</a:t>
            </a:r>
          </a:p>
          <a:p>
            <a:pPr marL="285750" indent="-285750" algn="ctr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uk-UA" altLang="ru-RU" b="1" dirty="0">
                <a:solidFill>
                  <a:srgbClr val="000066"/>
                </a:solidFill>
              </a:rPr>
              <a:t>широкосмугові,</a:t>
            </a:r>
          </a:p>
          <a:p>
            <a:pPr marL="285750" indent="-285750" algn="ctr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uk-UA" altLang="ru-RU" b="1" dirty="0" err="1">
                <a:solidFill>
                  <a:srgbClr val="000066"/>
                </a:solidFill>
              </a:rPr>
              <a:t>вузькосмугові</a:t>
            </a:r>
            <a:r>
              <a:rPr lang="uk-UA" altLang="ru-RU" b="1" dirty="0">
                <a:solidFill>
                  <a:srgbClr val="000066"/>
                </a:solidFill>
              </a:rPr>
              <a:t> та</a:t>
            </a:r>
          </a:p>
          <a:p>
            <a:pPr marL="285750" indent="-285750" algn="ctr" eaLnBrk="1" hangingPunct="1">
              <a:lnSpc>
                <a:spcPct val="11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uk-UA" altLang="ru-RU" b="1" dirty="0">
                <a:solidFill>
                  <a:srgbClr val="000066"/>
                </a:solidFill>
              </a:rPr>
              <a:t>підсилювачі постійного струму.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D45237F-6599-E6CC-F341-8DFC4804F77D}"/>
                  </a:ext>
                </a:extLst>
              </p:cNvPr>
              <p:cNvSpPr txBox="1"/>
              <p:nvPr/>
            </p:nvSpPr>
            <p:spPr>
              <a:xfrm>
                <a:off x="2794559" y="1303847"/>
                <a:ext cx="6098058" cy="6562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UA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UA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b>
                          <m:r>
                            <a:rPr lang="ru-UA" i="1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ru-UA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UA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вих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sSub>
                            <m:sSubPr>
                              <m:ctrlPr>
                                <a:rPr lang="ru-UA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UA" i="1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UA" i="0">
                                  <a:latin typeface="Cambria Math" panose="02040503050406030204" pitchFamily="18" charset="0"/>
                                </a:rPr>
                                <m:t>вх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UA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D45237F-6599-E6CC-F341-8DFC4804F7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559" y="1303847"/>
                <a:ext cx="6098058" cy="6562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5D0666C-4E6D-6565-4D03-E9ED9405F98C}"/>
                  </a:ext>
                </a:extLst>
              </p:cNvPr>
              <p:cNvSpPr txBox="1"/>
              <p:nvPr/>
            </p:nvSpPr>
            <p:spPr>
              <a:xfrm>
                <a:off x="4886970" y="3655366"/>
                <a:ext cx="6098058" cy="5184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UA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UA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ru-UA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ru-UA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UA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UA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UA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ru-UA" i="0">
                                <a:latin typeface="Cambria Math" panose="02040503050406030204" pitchFamily="18" charset="0"/>
                              </a:rPr>
                              <m:t>вих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ru-UA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UA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ru-UA" i="0">
                                <a:latin typeface="Cambria Math" panose="02040503050406030204" pitchFamily="18" charset="0"/>
                              </a:rPr>
                              <m:t>вх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ru-UA" dirty="0"/>
                  <a:t>=К</a:t>
                </a:r>
                <a:r>
                  <a:rPr lang="ru-UA" baseline="-25000" dirty="0"/>
                  <a:t>1</a:t>
                </a:r>
                <a:r>
                  <a:rPr lang="ru-UA" dirty="0"/>
                  <a:t>К</a:t>
                </a:r>
                <a:r>
                  <a:rPr lang="ru-UA" baseline="-25000" dirty="0"/>
                  <a:t>2</a:t>
                </a:r>
                <a:r>
                  <a:rPr lang="ru-UA" dirty="0"/>
                  <a:t>….К</a:t>
                </a:r>
                <a:r>
                  <a:rPr lang="en-US" baseline="-25000" dirty="0"/>
                  <a:t>n</a:t>
                </a:r>
                <a:endParaRPr lang="ru-UA" baseline="-25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5D0666C-4E6D-6565-4D03-E9ED9405F9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970" y="3655366"/>
                <a:ext cx="6098058" cy="518475"/>
              </a:xfrm>
              <a:prstGeom prst="rect">
                <a:avLst/>
              </a:prstGeom>
              <a:blipFill>
                <a:blip r:embed="rId3"/>
                <a:stretch>
                  <a:fillRect b="-2439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9089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AutoShape 7"/>
          <p:cNvSpPr>
            <a:spLocks noChangeArrowheads="1"/>
          </p:cNvSpPr>
          <p:nvPr/>
        </p:nvSpPr>
        <p:spPr bwMode="auto">
          <a:xfrm>
            <a:off x="2063750" y="1388714"/>
            <a:ext cx="8280400" cy="5400675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30403" name="Rectangle 4"/>
          <p:cNvSpPr>
            <a:spLocks noChangeArrowheads="1"/>
          </p:cNvSpPr>
          <p:nvPr/>
        </p:nvSpPr>
        <p:spPr bwMode="auto">
          <a:xfrm>
            <a:off x="2495550" y="614363"/>
            <a:ext cx="7488238" cy="469900"/>
          </a:xfrm>
          <a:prstGeom prst="rect">
            <a:avLst/>
          </a:prstGeom>
          <a:solidFill>
            <a:srgbClr val="EBEBF5"/>
          </a:solidFill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ffectLst>
            <a:prstShdw prst="shdw13" dist="283981" dir="12393903">
              <a:schemeClr val="bg2">
                <a:alpha val="50000"/>
              </a:schemeClr>
            </a:prst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b="1" dirty="0">
                <a:solidFill>
                  <a:srgbClr val="000066"/>
                </a:solidFill>
              </a:rPr>
              <a:t>Широкосмугові (аперіодичні) підсилювачі</a:t>
            </a:r>
            <a:endParaRPr lang="uk-UA" altLang="ru-RU" dirty="0"/>
          </a:p>
        </p:txBody>
      </p:sp>
      <p:pic>
        <p:nvPicPr>
          <p:cNvPr id="23040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4" y="1628776"/>
            <a:ext cx="7272337" cy="282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0405" name="Text Box 6"/>
          <p:cNvSpPr txBox="1">
            <a:spLocks noChangeArrowheads="1"/>
          </p:cNvSpPr>
          <p:nvPr/>
        </p:nvSpPr>
        <p:spPr bwMode="auto">
          <a:xfrm>
            <a:off x="1919288" y="4868863"/>
            <a:ext cx="8424862" cy="1920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Амплітудно-частотна характеристика широкосмугового підсилювача:</a:t>
            </a:r>
          </a:p>
          <a:p>
            <a:pPr algn="ctr" eaLnBrk="1" hangingPunct="1">
              <a:spcBef>
                <a:spcPct val="2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          К</a:t>
            </a:r>
            <a:r>
              <a:rPr lang="uk-UA" altLang="ru-RU" b="1" i="1" baseline="-25000" dirty="0">
                <a:solidFill>
                  <a:srgbClr val="000066"/>
                </a:solidFill>
              </a:rPr>
              <a:t>0</a:t>
            </a:r>
            <a:r>
              <a:rPr lang="uk-UA" altLang="ru-RU" b="1" i="1" dirty="0">
                <a:solidFill>
                  <a:srgbClr val="000066"/>
                </a:solidFill>
              </a:rPr>
              <a:t> - коефіцієнт посилення на середніх частотах смуги пропускання;</a:t>
            </a:r>
          </a:p>
          <a:p>
            <a:pPr algn="ctr" eaLnBrk="1" hangingPunct="1">
              <a:spcBef>
                <a:spcPct val="2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          </a:t>
            </a:r>
            <a:r>
              <a:rPr lang="uk-UA" altLang="ru-RU" b="1" i="1" dirty="0" err="1">
                <a:solidFill>
                  <a:srgbClr val="000066"/>
                </a:solidFill>
              </a:rPr>
              <a:t>f</a:t>
            </a:r>
            <a:r>
              <a:rPr lang="uk-UA" altLang="ru-RU" b="1" i="1" baseline="-25000" dirty="0" err="1">
                <a:solidFill>
                  <a:srgbClr val="000066"/>
                </a:solidFill>
              </a:rPr>
              <a:t>н</a:t>
            </a:r>
            <a:r>
              <a:rPr lang="uk-UA" altLang="ru-RU" b="1" i="1" dirty="0">
                <a:solidFill>
                  <a:srgbClr val="000066"/>
                </a:solidFill>
              </a:rPr>
              <a:t> - нижня частота смуги пропускання;</a:t>
            </a:r>
          </a:p>
          <a:p>
            <a:pPr algn="ctr" eaLnBrk="1" hangingPunct="1">
              <a:spcBef>
                <a:spcPct val="20000"/>
              </a:spcBef>
            </a:pPr>
            <a:r>
              <a:rPr lang="uk-UA" altLang="ru-RU" b="1" i="1" dirty="0">
                <a:solidFill>
                  <a:srgbClr val="000066"/>
                </a:solidFill>
              </a:rPr>
              <a:t>          </a:t>
            </a:r>
            <a:r>
              <a:rPr lang="uk-UA" altLang="ru-RU" b="1" i="1" dirty="0" err="1">
                <a:solidFill>
                  <a:srgbClr val="000066"/>
                </a:solidFill>
              </a:rPr>
              <a:t>f</a:t>
            </a:r>
            <a:r>
              <a:rPr lang="uk-UA" altLang="ru-RU" b="1" i="1" baseline="-25000" dirty="0" err="1">
                <a:solidFill>
                  <a:srgbClr val="000066"/>
                </a:solidFill>
              </a:rPr>
              <a:t>в</a:t>
            </a:r>
            <a:r>
              <a:rPr lang="uk-UA" altLang="ru-RU" b="1" i="1" dirty="0">
                <a:solidFill>
                  <a:srgbClr val="000066"/>
                </a:solidFill>
              </a:rPr>
              <a:t> - верхня частота смуги пропускання.</a:t>
            </a:r>
            <a:endParaRPr lang="uk-UA" altLang="ru-RU" sz="1600" b="1" i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202313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229</TotalTime>
  <Words>1038</Words>
  <Application>Microsoft Macintosh PowerPoint</Application>
  <PresentationFormat>Широкоэкранный</PresentationFormat>
  <Paragraphs>152</Paragraphs>
  <Slides>24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Wingdings</vt:lpstr>
      <vt:lpstr>La mente</vt:lpstr>
      <vt:lpstr>Формула</vt:lpstr>
      <vt:lpstr>ПІДСИЛЮВАЧІ ЕЛЕКТРИЧНИХ  СИГНАЛІВ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УСИЛИТЕЛИ ЭЛЕКТРИЧЕСКИХ СИГНАЛОВ</dc:title>
  <dc:creator>User</dc:creator>
  <cp:lastModifiedBy>ivanovvl</cp:lastModifiedBy>
  <cp:revision>4</cp:revision>
  <dcterms:created xsi:type="dcterms:W3CDTF">2017-10-31T10:03:07Z</dcterms:created>
  <dcterms:modified xsi:type="dcterms:W3CDTF">2024-04-22T10:44:08Z</dcterms:modified>
</cp:coreProperties>
</file>