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86" r:id="rId6"/>
    <p:sldId id="287" r:id="rId7"/>
    <p:sldId id="288" r:id="rId8"/>
    <p:sldId id="289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29BD-4313-45D2-AFA2-FA4C188E5A9B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D97A-B6E7-40C4-A7C8-D64B98C3B1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6190456" cy="1971651"/>
          </a:xfrm>
        </p:spPr>
        <p:txBody>
          <a:bodyPr>
            <a:noAutofit/>
          </a:bodyPr>
          <a:lstStyle/>
          <a:p>
            <a:r>
              <a:rPr lang="uk-UA" sz="6000" dirty="0"/>
              <a:t>Адміністративне судочинство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powerpoint.su/_ld/1/347141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434477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1. Завдання адміністративного судочинства</a:t>
            </a:r>
          </a:p>
          <a:p>
            <a:r>
              <a:rPr lang="uk-UA" b="1" dirty="0"/>
              <a:t>Адміністративне судочинство</a:t>
            </a:r>
            <a:r>
              <a:rPr lang="uk-UA" dirty="0"/>
              <a:t> — це діяльність адміністративних судів щодо розгляду та вирішення </a:t>
            </a:r>
            <a:r>
              <a:rPr lang="uk-UA" b="1" dirty="0"/>
              <a:t>публічно-правових спорів</a:t>
            </a:r>
            <a:r>
              <a:rPr lang="uk-UA" dirty="0"/>
              <a:t> між особами та суб’єктами публічної влади.</a:t>
            </a:r>
          </a:p>
          <a:p>
            <a:r>
              <a:rPr lang="uk-UA" b="1" dirty="0"/>
              <a:t>Основне завдання</a:t>
            </a:r>
          </a:p>
          <a:p>
            <a:r>
              <a:rPr lang="uk-UA" b="1" dirty="0"/>
              <a:t>Захист прав, свобод та інтересів фізичних і юридичних осіб від порушень з боку суб’єктів публічної влади.</a:t>
            </a:r>
            <a:endParaRPr lang="uk-UA" dirty="0"/>
          </a:p>
          <a:p>
            <a:r>
              <a:rPr lang="uk-UA" b="1" dirty="0"/>
              <a:t>Інші завдання</a:t>
            </a:r>
          </a:p>
          <a:p>
            <a:r>
              <a:rPr lang="uk-UA" dirty="0"/>
              <a:t>забезпечення </a:t>
            </a:r>
            <a:r>
              <a:rPr lang="uk-UA" b="1" dirty="0"/>
              <a:t>верховенства права</a:t>
            </a:r>
            <a:endParaRPr lang="uk-UA" dirty="0"/>
          </a:p>
          <a:p>
            <a:r>
              <a:rPr lang="uk-UA" dirty="0"/>
              <a:t>контроль за </a:t>
            </a:r>
            <a:r>
              <a:rPr lang="uk-UA" b="1" dirty="0"/>
              <a:t>законністю діяльності органів влади</a:t>
            </a:r>
            <a:endParaRPr lang="uk-UA" dirty="0"/>
          </a:p>
          <a:p>
            <a:r>
              <a:rPr lang="uk-UA" dirty="0"/>
              <a:t>забезпечення </a:t>
            </a:r>
            <a:r>
              <a:rPr lang="uk-UA" b="1" dirty="0"/>
              <a:t>справедливого розгляду спорів</a:t>
            </a:r>
            <a:endParaRPr lang="uk-UA" dirty="0"/>
          </a:p>
          <a:p>
            <a:r>
              <a:rPr lang="uk-UA" dirty="0"/>
              <a:t>відновлення порушених прав особи.</a:t>
            </a:r>
          </a:p>
        </p:txBody>
      </p:sp>
      <p:pic>
        <p:nvPicPr>
          <p:cNvPr id="2050" name="Picture 2" descr="Elementor #714 | Early Phonic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33799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siness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4875"/>
            <a:ext cx="4420198" cy="44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1CC2AF15-6A1E-D1D2-7F12-35B9EFC30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28" y="908720"/>
            <a:ext cx="5049887" cy="5316178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2. Критерії, за якими суд оцінює рішення, дії чи бездіяльність суб’єкта публічного адміністрування</a:t>
            </a:r>
          </a:p>
          <a:p>
            <a:r>
              <a:rPr lang="uk-UA" dirty="0"/>
              <a:t>Адміністративний суд перевіряє, чи були рішення або дії органу влади:</a:t>
            </a:r>
          </a:p>
          <a:p>
            <a:r>
              <a:rPr lang="uk-UA" dirty="0"/>
              <a:t>Законними</a:t>
            </a:r>
            <a:br>
              <a:rPr lang="uk-UA" dirty="0"/>
            </a:br>
            <a:r>
              <a:rPr lang="uk-UA" dirty="0"/>
              <a:t>– чи прийняті відповідно до законодавства.</a:t>
            </a:r>
          </a:p>
          <a:p>
            <a:r>
              <a:rPr lang="uk-UA" dirty="0"/>
              <a:t>Обґрунтованими</a:t>
            </a:r>
            <a:br>
              <a:rPr lang="uk-UA" dirty="0"/>
            </a:br>
            <a:r>
              <a:rPr lang="uk-UA" dirty="0"/>
              <a:t>– чи враховані всі фактичні обставини.</a:t>
            </a:r>
          </a:p>
          <a:p>
            <a:r>
              <a:rPr lang="uk-UA" dirty="0"/>
              <a:t>Пропорційними</a:t>
            </a:r>
            <a:br>
              <a:rPr lang="uk-UA" dirty="0"/>
            </a:br>
            <a:r>
              <a:rPr lang="uk-UA" dirty="0"/>
              <a:t>– чи не перевищує втручання меж необхідного.</a:t>
            </a:r>
          </a:p>
          <a:p>
            <a:r>
              <a:rPr lang="uk-UA" dirty="0"/>
              <a:t>Добросовісними</a:t>
            </a:r>
          </a:p>
          <a:p>
            <a:r>
              <a:rPr lang="uk-UA" dirty="0"/>
              <a:t>Неупередженими</a:t>
            </a:r>
          </a:p>
          <a:p>
            <a:r>
              <a:rPr lang="uk-UA" dirty="0"/>
              <a:t>Розсудливими</a:t>
            </a:r>
          </a:p>
          <a:p>
            <a:r>
              <a:rPr lang="uk-UA" dirty="0"/>
              <a:t>Прийнятими в межах повноважень</a:t>
            </a:r>
          </a:p>
          <a:p>
            <a:r>
              <a:rPr lang="uk-UA" dirty="0"/>
              <a:t>Прийнятими з дотриманням процедури.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DEA27-306F-8247-1FEB-64AE7FF06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siness GIF - Find on GIFER">
            <a:extLst>
              <a:ext uri="{FF2B5EF4-FFF2-40B4-BE49-F238E27FC236}">
                <a16:creationId xmlns:a16="http://schemas.microsoft.com/office/drawing/2014/main" id="{52863629-0560-9855-20C6-C2397ABE3B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4875"/>
            <a:ext cx="4420198" cy="44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35E801AB-DE1C-A03A-0C90-EBB868487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28" y="908720"/>
            <a:ext cx="5049887" cy="5316178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3. Джерела права, які застосовує адміністративний суд</a:t>
            </a:r>
          </a:p>
          <a:p>
            <a:r>
              <a:rPr lang="uk-UA" dirty="0"/>
              <a:t>Адміністративні суди застосовують матеріальне та процесуальне право.</a:t>
            </a:r>
          </a:p>
          <a:p>
            <a:r>
              <a:rPr lang="uk-UA" dirty="0"/>
              <a:t>Матеріальне право</a:t>
            </a:r>
          </a:p>
          <a:p>
            <a:r>
              <a:rPr lang="uk-UA" dirty="0"/>
              <a:t>Норми, які регулюють зміст прав і обов’язків сторін.</a:t>
            </a:r>
          </a:p>
          <a:p>
            <a:r>
              <a:rPr lang="uk-UA" dirty="0"/>
              <a:t>Основні джерела:</a:t>
            </a:r>
          </a:p>
          <a:p>
            <a:r>
              <a:rPr lang="uk-UA" dirty="0"/>
              <a:t>Конституція України</a:t>
            </a:r>
          </a:p>
          <a:p>
            <a:r>
              <a:rPr lang="uk-UA" dirty="0"/>
              <a:t>закони України</a:t>
            </a:r>
          </a:p>
          <a:p>
            <a:r>
              <a:rPr lang="uk-UA" dirty="0"/>
              <a:t>підзаконні нормативні акти</a:t>
            </a:r>
          </a:p>
          <a:p>
            <a:r>
              <a:rPr lang="uk-UA" dirty="0"/>
              <a:t>міжнародні договори</a:t>
            </a:r>
          </a:p>
          <a:p>
            <a:r>
              <a:rPr lang="uk-UA" dirty="0"/>
              <a:t>практика Європейського суду з прав людини.</a:t>
            </a:r>
          </a:p>
          <a:p>
            <a:r>
              <a:rPr lang="uk-UA" dirty="0"/>
              <a:t>Процесуальне право</a:t>
            </a:r>
          </a:p>
          <a:p>
            <a:r>
              <a:rPr lang="uk-UA" dirty="0"/>
              <a:t>Норми, що визначають процедуру розгляду справи.</a:t>
            </a:r>
          </a:p>
          <a:p>
            <a:r>
              <a:rPr lang="uk-UA" dirty="0"/>
              <a:t>Головне джерело:</a:t>
            </a:r>
          </a:p>
          <a:p>
            <a:r>
              <a:rPr lang="uk-UA" dirty="0"/>
              <a:t>Кодекс адміністративного судочинства України (КАС України).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498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222DC-06BB-0082-CB37-F9126C062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siness GIF - Find on GIFER">
            <a:extLst>
              <a:ext uri="{FF2B5EF4-FFF2-40B4-BE49-F238E27FC236}">
                <a16:creationId xmlns:a16="http://schemas.microsoft.com/office/drawing/2014/main" id="{76ECA787-497A-DF96-79F6-2D6C34D509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4875"/>
            <a:ext cx="4420198" cy="44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D9684C3A-545B-17B5-48E9-A62DF80D1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28" y="908720"/>
            <a:ext cx="5049887" cy="5316178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4. Принципи адміністративного судочинства</a:t>
            </a:r>
          </a:p>
          <a:p>
            <a:r>
              <a:rPr lang="uk-UA" dirty="0"/>
              <a:t>Принципи — це основні засади, на яких здійснюється судочинство.</a:t>
            </a:r>
          </a:p>
          <a:p>
            <a:r>
              <a:rPr lang="uk-UA" dirty="0"/>
              <a:t>Основні принципи:</a:t>
            </a:r>
          </a:p>
          <a:p>
            <a:r>
              <a:rPr lang="uk-UA" dirty="0"/>
              <a:t>Верховенство права</a:t>
            </a:r>
          </a:p>
          <a:p>
            <a:r>
              <a:rPr lang="uk-UA" dirty="0"/>
              <a:t>Законність</a:t>
            </a:r>
          </a:p>
          <a:p>
            <a:r>
              <a:rPr lang="uk-UA" dirty="0"/>
              <a:t>Рівність усіх учасників перед законом і судом</a:t>
            </a:r>
          </a:p>
          <a:p>
            <a:r>
              <a:rPr lang="uk-UA" dirty="0"/>
              <a:t>Змагальність сторін</a:t>
            </a:r>
          </a:p>
          <a:p>
            <a:r>
              <a:rPr lang="uk-UA" dirty="0"/>
              <a:t>Гласність і відкритість судового процесу</a:t>
            </a:r>
          </a:p>
          <a:p>
            <a:r>
              <a:rPr lang="uk-UA" dirty="0" err="1"/>
              <a:t>Диспозитивність</a:t>
            </a:r>
            <a:endParaRPr lang="uk-UA" dirty="0"/>
          </a:p>
          <a:p>
            <a:r>
              <a:rPr lang="uk-UA" dirty="0"/>
              <a:t>Офіційне з’ясування всіх обставин справи</a:t>
            </a:r>
          </a:p>
          <a:p>
            <a:r>
              <a:rPr lang="uk-UA" dirty="0"/>
              <a:t>Забезпечення права на апеляційний та касаційний перегляд</a:t>
            </a:r>
          </a:p>
          <a:p>
            <a:r>
              <a:rPr lang="uk-UA" dirty="0"/>
              <a:t>Розумні строки розгляду справи.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926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8D7A8-B55C-4EE2-6F6A-1DFB4394B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siness GIF - Find on GIFER">
            <a:extLst>
              <a:ext uri="{FF2B5EF4-FFF2-40B4-BE49-F238E27FC236}">
                <a16:creationId xmlns:a16="http://schemas.microsoft.com/office/drawing/2014/main" id="{468ACA86-2949-CD67-46C7-F251F8D2A8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4875"/>
            <a:ext cx="4420198" cy="44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A1513CD4-7F5E-075F-A1AE-082E5C4E5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28" y="908720"/>
            <a:ext cx="5049887" cy="531617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5.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</a:t>
            </a:r>
            <a:r>
              <a:rPr lang="ru-RU" dirty="0" err="1"/>
              <a:t>судочинства</a:t>
            </a:r>
            <a:endParaRPr lang="ru-RU" dirty="0"/>
          </a:p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розгляду</a:t>
            </a:r>
            <a:r>
              <a:rPr lang="ru-RU" dirty="0"/>
              <a:t> справ.</a:t>
            </a:r>
          </a:p>
          <a:p>
            <a:r>
              <a:rPr lang="ru-RU" dirty="0"/>
              <a:t>1.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позовне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endParaRPr lang="ru-RU" dirty="0"/>
          </a:p>
          <a:p>
            <a:r>
              <a:rPr lang="ru-RU" dirty="0" err="1"/>
              <a:t>Застосовується</a:t>
            </a:r>
            <a:r>
              <a:rPr lang="ru-RU" dirty="0"/>
              <a:t> у </a:t>
            </a:r>
            <a:r>
              <a:rPr lang="ru-RU" dirty="0" err="1"/>
              <a:t>складних</a:t>
            </a:r>
            <a:r>
              <a:rPr lang="ru-RU" dirty="0"/>
              <a:t> справах.</a:t>
            </a:r>
          </a:p>
          <a:p>
            <a:r>
              <a:rPr lang="ru-RU" dirty="0" err="1"/>
              <a:t>Особливості</a:t>
            </a:r>
            <a:endParaRPr lang="ru-RU" dirty="0"/>
          </a:p>
          <a:p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судова</a:t>
            </a:r>
            <a:r>
              <a:rPr lang="ru-RU" dirty="0"/>
              <a:t> процедура</a:t>
            </a:r>
          </a:p>
          <a:p>
            <a:r>
              <a:rPr lang="ru-RU" dirty="0" err="1"/>
              <a:t>підготовче</a:t>
            </a:r>
            <a:r>
              <a:rPr lang="ru-RU" dirty="0"/>
              <a:t> </a:t>
            </a:r>
            <a:r>
              <a:rPr lang="ru-RU" dirty="0" err="1"/>
              <a:t>засідання</a:t>
            </a:r>
            <a:endParaRPr lang="ru-RU" dirty="0"/>
          </a:p>
          <a:p>
            <a:r>
              <a:rPr lang="ru-RU" dirty="0" err="1"/>
              <a:t>судові</a:t>
            </a:r>
            <a:r>
              <a:rPr lang="ru-RU" dirty="0"/>
              <a:t> </a:t>
            </a:r>
            <a:r>
              <a:rPr lang="ru-RU" dirty="0" err="1"/>
              <a:t>засідання</a:t>
            </a:r>
            <a:r>
              <a:rPr lang="ru-RU" dirty="0"/>
              <a:t> з </a:t>
            </a:r>
            <a:r>
              <a:rPr lang="ru-RU" dirty="0" err="1"/>
              <a:t>викликом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endParaRPr lang="ru-RU" dirty="0"/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доказів</a:t>
            </a:r>
            <a:r>
              <a:rPr lang="ru-RU" dirty="0"/>
              <a:t> у </a:t>
            </a:r>
            <a:r>
              <a:rPr lang="ru-RU" dirty="0" err="1"/>
              <a:t>суді</a:t>
            </a:r>
            <a:r>
              <a:rPr lang="ru-RU" dirty="0"/>
              <a:t>.</a:t>
            </a:r>
          </a:p>
          <a:p>
            <a:br>
              <a:rPr lang="ru-RU" dirty="0"/>
            </a:b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Спрощене</a:t>
            </a:r>
            <a:r>
              <a:rPr lang="ru-RU" dirty="0"/>
              <a:t> </a:t>
            </a:r>
            <a:r>
              <a:rPr lang="ru-RU" dirty="0" err="1"/>
              <a:t>позовне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endParaRPr lang="ru-RU" dirty="0"/>
          </a:p>
          <a:p>
            <a:r>
              <a:rPr lang="ru-RU" dirty="0" err="1"/>
              <a:t>Застосовується</a:t>
            </a:r>
            <a:r>
              <a:rPr lang="ru-RU" dirty="0"/>
              <a:t> у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малозначних</a:t>
            </a:r>
            <a:r>
              <a:rPr lang="ru-RU" dirty="0"/>
              <a:t> справах.</a:t>
            </a:r>
          </a:p>
          <a:p>
            <a:r>
              <a:rPr lang="ru-RU" dirty="0" err="1"/>
              <a:t>Особливості</a:t>
            </a:r>
            <a:endParaRPr lang="ru-RU" dirty="0"/>
          </a:p>
          <a:p>
            <a:r>
              <a:rPr lang="ru-RU" dirty="0" err="1"/>
              <a:t>швидший</a:t>
            </a:r>
            <a:r>
              <a:rPr lang="ru-RU" dirty="0"/>
              <a:t> </a:t>
            </a:r>
            <a:r>
              <a:rPr lang="ru-RU" dirty="0" err="1"/>
              <a:t>розгляд</a:t>
            </a:r>
            <a:endParaRPr lang="ru-RU" dirty="0"/>
          </a:p>
          <a:p>
            <a:r>
              <a:rPr lang="ru-RU" dirty="0"/>
              <a:t>часто без </a:t>
            </a:r>
            <a:r>
              <a:rPr lang="ru-RU" dirty="0" err="1"/>
              <a:t>виклику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endParaRPr lang="ru-RU" dirty="0"/>
          </a:p>
          <a:p>
            <a:r>
              <a:rPr lang="ru-RU" dirty="0" err="1"/>
              <a:t>письмове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endParaRPr lang="ru-RU" dirty="0"/>
          </a:p>
          <a:p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процесуальних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337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35E7B-BB89-7A1C-99F3-A87E87A18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siness GIF - Find on GIFER">
            <a:extLst>
              <a:ext uri="{FF2B5EF4-FFF2-40B4-BE49-F238E27FC236}">
                <a16:creationId xmlns:a16="http://schemas.microsoft.com/office/drawing/2014/main" id="{5A811910-D4F0-F20E-3A7F-28F648341B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4875"/>
            <a:ext cx="4420198" cy="44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36421DC2-2D05-37D2-C49F-EB5EB7402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28" y="908720"/>
            <a:ext cx="5049887" cy="5316178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6. Визначення компетентного суду</a:t>
            </a:r>
          </a:p>
          <a:p>
            <a:r>
              <a:rPr lang="uk-UA" dirty="0"/>
              <a:t>Компетентний суд — це суд, який має право розглядати конкретну адміністративну справу.</a:t>
            </a:r>
          </a:p>
          <a:p>
            <a:r>
              <a:rPr lang="uk-UA" dirty="0"/>
              <a:t>Визначається за такими критеріями:</a:t>
            </a:r>
          </a:p>
          <a:p>
            <a:r>
              <a:rPr lang="uk-UA" dirty="0"/>
              <a:t>1. Предметна підсудність</a:t>
            </a:r>
          </a:p>
          <a:p>
            <a:r>
              <a:rPr lang="uk-UA" dirty="0"/>
              <a:t>Який саме суд розглядає справу.</a:t>
            </a:r>
          </a:p>
          <a:p>
            <a:r>
              <a:rPr lang="uk-UA" dirty="0"/>
              <a:t>2. Територіальна підсудність</a:t>
            </a:r>
          </a:p>
          <a:p>
            <a:r>
              <a:rPr lang="uk-UA" dirty="0"/>
              <a:t>За місцем:</a:t>
            </a:r>
          </a:p>
          <a:p>
            <a:r>
              <a:rPr lang="uk-UA" dirty="0"/>
              <a:t>знаходження відповідача</a:t>
            </a:r>
          </a:p>
          <a:p>
            <a:r>
              <a:rPr lang="uk-UA" dirty="0"/>
              <a:t>проживання позивача (у деяких випадках).</a:t>
            </a:r>
          </a:p>
          <a:p>
            <a:r>
              <a:rPr lang="uk-UA" dirty="0"/>
              <a:t>3. </a:t>
            </a:r>
            <a:r>
              <a:rPr lang="uk-UA" dirty="0" err="1"/>
              <a:t>Інстанційна</a:t>
            </a:r>
            <a:r>
              <a:rPr lang="uk-UA" dirty="0"/>
              <a:t> підсудність</a:t>
            </a:r>
          </a:p>
          <a:p>
            <a:r>
              <a:rPr lang="uk-UA" dirty="0"/>
              <a:t>суд першої інстанції</a:t>
            </a:r>
          </a:p>
          <a:p>
            <a:r>
              <a:rPr lang="uk-UA" dirty="0"/>
              <a:t>апеляційний суд</a:t>
            </a:r>
          </a:p>
          <a:p>
            <a:r>
              <a:rPr lang="uk-UA" dirty="0"/>
              <a:t>касаційний суд.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038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9E947-7F48-2A33-2454-0AD92B3D4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siness GIF - Find on GIFER">
            <a:extLst>
              <a:ext uri="{FF2B5EF4-FFF2-40B4-BE49-F238E27FC236}">
                <a16:creationId xmlns:a16="http://schemas.microsoft.com/office/drawing/2014/main" id="{EE84347D-7E2D-7477-45DA-58DE322FB6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4875"/>
            <a:ext cx="4420198" cy="44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1D690C16-7572-45E6-319D-0B87C13A1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28" y="908720"/>
            <a:ext cx="5049887" cy="5316178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7. Адміністративна юрисдикція</a:t>
            </a:r>
          </a:p>
          <a:p>
            <a:r>
              <a:rPr lang="uk-UA" dirty="0"/>
              <a:t>Адміністративна юрисдикція — це компетенція адміністративних судів щодо розгляду публічно-правових спорів.</a:t>
            </a:r>
          </a:p>
          <a:p>
            <a:r>
              <a:rPr lang="uk-UA" dirty="0"/>
              <a:t>Характерна ознака</a:t>
            </a:r>
          </a:p>
          <a:p>
            <a:r>
              <a:rPr lang="uk-UA" dirty="0"/>
              <a:t>У спорі обов’язково бере участь суб’єкт владних повноважень.</a:t>
            </a:r>
          </a:p>
          <a:p>
            <a:br>
              <a:rPr lang="uk-UA" dirty="0"/>
            </a:br>
            <a:endParaRPr lang="uk-UA" dirty="0"/>
          </a:p>
          <a:p>
            <a:r>
              <a:rPr lang="uk-UA" dirty="0"/>
              <a:t>8. Публічно-правові спори, що належать до адміністративної юрисдикції</a:t>
            </a:r>
          </a:p>
          <a:p>
            <a:r>
              <a:rPr lang="uk-UA" dirty="0"/>
              <a:t>До адміністративних судів належать спори:</a:t>
            </a:r>
          </a:p>
          <a:p>
            <a:r>
              <a:rPr lang="uk-UA" dirty="0"/>
              <a:t>Фізичних або юридичних осіб із суб’єктами владних повноважень</a:t>
            </a:r>
          </a:p>
          <a:p>
            <a:pPr lvl="1"/>
            <a:r>
              <a:rPr lang="uk-UA" dirty="0"/>
              <a:t>щодо рішень</a:t>
            </a:r>
          </a:p>
          <a:p>
            <a:pPr lvl="1"/>
            <a:r>
              <a:rPr lang="uk-UA" dirty="0"/>
              <a:t>дій</a:t>
            </a:r>
          </a:p>
          <a:p>
            <a:pPr lvl="1"/>
            <a:r>
              <a:rPr lang="uk-UA" dirty="0"/>
              <a:t>бездіяльності.</a:t>
            </a:r>
          </a:p>
          <a:p>
            <a:r>
              <a:rPr lang="uk-UA" dirty="0"/>
              <a:t>Між суб’єктами владних повноважень</a:t>
            </a:r>
          </a:p>
          <a:p>
            <a:pPr lvl="1"/>
            <a:r>
              <a:rPr lang="uk-UA" dirty="0"/>
              <a:t>щодо реалізації їх компетенції.</a:t>
            </a:r>
          </a:p>
          <a:p>
            <a:r>
              <a:rPr lang="uk-UA" dirty="0"/>
              <a:t>Виборчі спори</a:t>
            </a:r>
          </a:p>
          <a:p>
            <a:r>
              <a:rPr lang="uk-UA" dirty="0"/>
              <a:t>Спори щодо доступу до публічної інформації</a:t>
            </a:r>
          </a:p>
          <a:p>
            <a:r>
              <a:rPr lang="uk-UA" dirty="0"/>
              <a:t>Спори щодо публічної служби</a:t>
            </a:r>
          </a:p>
          <a:p>
            <a:pPr lvl="1"/>
            <a:r>
              <a:rPr lang="uk-UA" dirty="0"/>
              <a:t>прийняття на службу</a:t>
            </a:r>
          </a:p>
          <a:p>
            <a:pPr lvl="1"/>
            <a:r>
              <a:rPr lang="uk-UA" dirty="0"/>
              <a:t>проходження служби</a:t>
            </a:r>
          </a:p>
          <a:p>
            <a:pPr lvl="1"/>
            <a:r>
              <a:rPr lang="uk-UA" dirty="0"/>
              <a:t>звільнення.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121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Полицейская собака картинки, стоковые фото Полицейская собака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3" y="653555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51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469</Words>
  <Application>Microsoft Office PowerPoint</Application>
  <PresentationFormat>Екран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Адміністративне судочинство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Адміністративні стягнення</dc:title>
  <dc:creator>user</dc:creator>
  <cp:lastModifiedBy>PC</cp:lastModifiedBy>
  <cp:revision>156</cp:revision>
  <dcterms:created xsi:type="dcterms:W3CDTF">2018-11-12T08:20:24Z</dcterms:created>
  <dcterms:modified xsi:type="dcterms:W3CDTF">2026-03-05T08:05:22Z</dcterms:modified>
</cp:coreProperties>
</file>