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5" r:id="rId7"/>
    <p:sldId id="262" r:id="rId8"/>
    <p:sldId id="263" r:id="rId9"/>
    <p:sldId id="264" r:id="rId10"/>
    <p:sldId id="266" r:id="rId11"/>
    <p:sldId id="268" r:id="rId12"/>
    <p:sldId id="25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8D8976-9913-4480-800C-D0DAF8B36CB1}" type="doc">
      <dgm:prSet loTypeId="urn:microsoft.com/office/officeart/2005/8/layout/radial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9A9C14A-052C-44BD-B310-2794FCA80D80}">
      <dgm:prSet phldrT="[Текст]"/>
      <dgm:spPr/>
      <dgm:t>
        <a:bodyPr/>
        <a:lstStyle/>
        <a:p>
          <a:r>
            <a:rPr lang="uk-UA" b="1" dirty="0" smtClean="0"/>
            <a:t>Соціальні працівники, які досліджують проблему</a:t>
          </a:r>
          <a:endParaRPr lang="ru-RU" b="1" dirty="0"/>
        </a:p>
      </dgm:t>
    </dgm:pt>
    <dgm:pt modelId="{5007B0FD-A763-47AE-9AAA-F20DD61AD29C}" type="parTrans" cxnId="{096ED2B8-6D59-42A0-8DD4-C897D7308B8C}">
      <dgm:prSet/>
      <dgm:spPr/>
      <dgm:t>
        <a:bodyPr/>
        <a:lstStyle/>
        <a:p>
          <a:endParaRPr lang="ru-RU"/>
        </a:p>
      </dgm:t>
    </dgm:pt>
    <dgm:pt modelId="{E7A5A12E-5738-4D47-8CF0-EA4C99F3BC24}" type="sibTrans" cxnId="{096ED2B8-6D59-42A0-8DD4-C897D7308B8C}">
      <dgm:prSet/>
      <dgm:spPr/>
      <dgm:t>
        <a:bodyPr/>
        <a:lstStyle/>
        <a:p>
          <a:endParaRPr lang="ru-RU"/>
        </a:p>
      </dgm:t>
    </dgm:pt>
    <dgm:pt modelId="{4853EA4B-E5C8-49DF-BF27-9C899E711FCF}">
      <dgm:prSet phldrT="[Текст]"/>
      <dgm:spPr/>
      <dgm:t>
        <a:bodyPr/>
        <a:lstStyle/>
        <a:p>
          <a:r>
            <a:rPr lang="uk-UA" b="1" dirty="0" smtClean="0"/>
            <a:t>Зацікавлена сторона, яка потребує вирішення проблеми.</a:t>
          </a:r>
          <a:endParaRPr lang="ru-RU" b="1" dirty="0"/>
        </a:p>
      </dgm:t>
    </dgm:pt>
    <dgm:pt modelId="{0E3183DA-F53F-400F-93BC-6FD04F891597}" type="parTrans" cxnId="{BDBC3C9D-86B7-47FF-942E-458DC4D9085E}">
      <dgm:prSet/>
      <dgm:spPr/>
      <dgm:t>
        <a:bodyPr/>
        <a:lstStyle/>
        <a:p>
          <a:endParaRPr lang="ru-RU"/>
        </a:p>
      </dgm:t>
    </dgm:pt>
    <dgm:pt modelId="{DF4069F3-A7D5-4772-9989-B30793380BD0}" type="sibTrans" cxnId="{BDBC3C9D-86B7-47FF-942E-458DC4D9085E}">
      <dgm:prSet/>
      <dgm:spPr/>
      <dgm:t>
        <a:bodyPr/>
        <a:lstStyle/>
        <a:p>
          <a:endParaRPr lang="ru-RU"/>
        </a:p>
      </dgm:t>
    </dgm:pt>
    <dgm:pt modelId="{147B1CD8-1BAB-4197-B89C-F2C6E25D2893}" type="pres">
      <dgm:prSet presAssocID="{B88D8976-9913-4480-800C-D0DAF8B36CB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12921D-CF6B-4960-BDCD-B5E93337C0CF}" type="pres">
      <dgm:prSet presAssocID="{B88D8976-9913-4480-800C-D0DAF8B36CB1}" presName="radial" presStyleCnt="0">
        <dgm:presLayoutVars>
          <dgm:animLvl val="ctr"/>
        </dgm:presLayoutVars>
      </dgm:prSet>
      <dgm:spPr/>
    </dgm:pt>
    <dgm:pt modelId="{4A4CA52A-1F65-48D2-AFFE-8694C4906BEB}" type="pres">
      <dgm:prSet presAssocID="{19A9C14A-052C-44BD-B310-2794FCA80D80}" presName="centerShape" presStyleLbl="vennNode1" presStyleIdx="0" presStyleCnt="2" custLinFactNeighborX="-24187" custLinFactNeighborY="-469"/>
      <dgm:spPr/>
      <dgm:t>
        <a:bodyPr/>
        <a:lstStyle/>
        <a:p>
          <a:endParaRPr lang="ru-RU"/>
        </a:p>
      </dgm:t>
    </dgm:pt>
    <dgm:pt modelId="{75F6DF62-2F36-4447-9506-63791C11CADC}" type="pres">
      <dgm:prSet presAssocID="{4853EA4B-E5C8-49DF-BF27-9C899E711FCF}" presName="node" presStyleLbl="vennNode1" presStyleIdx="1" presStyleCnt="2" custScaleX="211266" custScaleY="204419" custRadScaleRad="99531" custRadScaleInc="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ED2B8-6D59-42A0-8DD4-C897D7308B8C}" srcId="{B88D8976-9913-4480-800C-D0DAF8B36CB1}" destId="{19A9C14A-052C-44BD-B310-2794FCA80D80}" srcOrd="0" destOrd="0" parTransId="{5007B0FD-A763-47AE-9AAA-F20DD61AD29C}" sibTransId="{E7A5A12E-5738-4D47-8CF0-EA4C99F3BC24}"/>
    <dgm:cxn modelId="{E72D9D60-0B0B-4676-8CCE-B5C852D3284D}" type="presOf" srcId="{B88D8976-9913-4480-800C-D0DAF8B36CB1}" destId="{147B1CD8-1BAB-4197-B89C-F2C6E25D2893}" srcOrd="0" destOrd="0" presId="urn:microsoft.com/office/officeart/2005/8/layout/radial3"/>
    <dgm:cxn modelId="{BDBC3C9D-86B7-47FF-942E-458DC4D9085E}" srcId="{19A9C14A-052C-44BD-B310-2794FCA80D80}" destId="{4853EA4B-E5C8-49DF-BF27-9C899E711FCF}" srcOrd="0" destOrd="0" parTransId="{0E3183DA-F53F-400F-93BC-6FD04F891597}" sibTransId="{DF4069F3-A7D5-4772-9989-B30793380BD0}"/>
    <dgm:cxn modelId="{593EA44F-832B-4A4E-99CC-5D87A6F3E052}" type="presOf" srcId="{4853EA4B-E5C8-49DF-BF27-9C899E711FCF}" destId="{75F6DF62-2F36-4447-9506-63791C11CADC}" srcOrd="0" destOrd="0" presId="urn:microsoft.com/office/officeart/2005/8/layout/radial3"/>
    <dgm:cxn modelId="{E0F447B1-2903-42F9-9B2D-9F5A7DA952AA}" type="presOf" srcId="{19A9C14A-052C-44BD-B310-2794FCA80D80}" destId="{4A4CA52A-1F65-48D2-AFFE-8694C4906BEB}" srcOrd="0" destOrd="0" presId="urn:microsoft.com/office/officeart/2005/8/layout/radial3"/>
    <dgm:cxn modelId="{A78D9F1E-3544-400F-AB22-9E2AAA96ADCF}" type="presParOf" srcId="{147B1CD8-1BAB-4197-B89C-F2C6E25D2893}" destId="{0C12921D-CF6B-4960-BDCD-B5E93337C0CF}" srcOrd="0" destOrd="0" presId="urn:microsoft.com/office/officeart/2005/8/layout/radial3"/>
    <dgm:cxn modelId="{99F87495-55CD-4C49-8D2B-AE2C409C1082}" type="presParOf" srcId="{0C12921D-CF6B-4960-BDCD-B5E93337C0CF}" destId="{4A4CA52A-1F65-48D2-AFFE-8694C4906BEB}" srcOrd="0" destOrd="0" presId="urn:microsoft.com/office/officeart/2005/8/layout/radial3"/>
    <dgm:cxn modelId="{44D438A7-7E16-4309-93E8-E9D216DC6D31}" type="presParOf" srcId="{0C12921D-CF6B-4960-BDCD-B5E93337C0CF}" destId="{75F6DF62-2F36-4447-9506-63791C11CADC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FED71-EBED-4236-AD16-EE5E9CBAA1D3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33764D-2464-48B7-A447-F7C676AFF083}">
      <dgm:prSet phldrT="[Текст]" custT="1"/>
      <dgm:spPr/>
      <dgm:t>
        <a:bodyPr/>
        <a:lstStyle/>
        <a:p>
          <a:r>
            <a:rPr lang="uk-UA" sz="1050" b="1" dirty="0" smtClean="0"/>
            <a:t>Ідентифікація</a:t>
          </a:r>
          <a:r>
            <a:rPr lang="uk-UA" sz="900" b="1" dirty="0" smtClean="0"/>
            <a:t> проблеми</a:t>
          </a:r>
          <a:endParaRPr lang="ru-RU" sz="900" b="1" dirty="0"/>
        </a:p>
      </dgm:t>
    </dgm:pt>
    <dgm:pt modelId="{2FF7A4F5-402D-4D46-A77B-2F53568BF8DC}" type="parTrans" cxnId="{DB2198AF-5CA0-4B4C-B30D-721FC02AE269}">
      <dgm:prSet/>
      <dgm:spPr/>
      <dgm:t>
        <a:bodyPr/>
        <a:lstStyle/>
        <a:p>
          <a:endParaRPr lang="ru-RU"/>
        </a:p>
      </dgm:t>
    </dgm:pt>
    <dgm:pt modelId="{D430BCE7-732A-4D9E-9022-0F1A695C8E31}" type="sibTrans" cxnId="{DB2198AF-5CA0-4B4C-B30D-721FC02AE269}">
      <dgm:prSet/>
      <dgm:spPr/>
      <dgm:t>
        <a:bodyPr/>
        <a:lstStyle/>
        <a:p>
          <a:endParaRPr lang="ru-RU"/>
        </a:p>
      </dgm:t>
    </dgm:pt>
    <dgm:pt modelId="{45854C3D-D2D7-4659-AADA-3996987E7E21}">
      <dgm:prSet phldrT="[Текст]" custT="1"/>
      <dgm:spPr/>
      <dgm:t>
        <a:bodyPr/>
        <a:lstStyle/>
        <a:p>
          <a:r>
            <a:rPr lang="uk-UA" sz="1050" b="1" dirty="0" smtClean="0"/>
            <a:t>Збір інформації</a:t>
          </a:r>
          <a:endParaRPr lang="ru-RU" sz="1050" b="1" dirty="0"/>
        </a:p>
      </dgm:t>
    </dgm:pt>
    <dgm:pt modelId="{C11F8186-1E24-451C-82B5-A12AEECF9C43}" type="parTrans" cxnId="{C0D321B3-47F8-49FA-835D-DAFA1BE98A40}">
      <dgm:prSet/>
      <dgm:spPr/>
      <dgm:t>
        <a:bodyPr/>
        <a:lstStyle/>
        <a:p>
          <a:endParaRPr lang="ru-RU"/>
        </a:p>
      </dgm:t>
    </dgm:pt>
    <dgm:pt modelId="{8857D326-00CB-4318-A692-F66F4CAA66FC}" type="sibTrans" cxnId="{C0D321B3-47F8-49FA-835D-DAFA1BE98A40}">
      <dgm:prSet/>
      <dgm:spPr/>
      <dgm:t>
        <a:bodyPr/>
        <a:lstStyle/>
        <a:p>
          <a:endParaRPr lang="ru-RU"/>
        </a:p>
      </dgm:t>
    </dgm:pt>
    <dgm:pt modelId="{C37374B3-1CAF-4472-B559-23895187A646}">
      <dgm:prSet phldrT="[Текст]" custT="1"/>
      <dgm:spPr/>
      <dgm:t>
        <a:bodyPr/>
        <a:lstStyle/>
        <a:p>
          <a:r>
            <a:rPr lang="uk-UA" sz="1050" b="1" dirty="0" smtClean="0"/>
            <a:t>Інтерпретація інформації</a:t>
          </a:r>
          <a:endParaRPr lang="ru-RU" sz="1050" b="1" dirty="0"/>
        </a:p>
      </dgm:t>
    </dgm:pt>
    <dgm:pt modelId="{2B52DEC9-5098-48FD-AF13-813E5CC1E682}" type="parTrans" cxnId="{6E6C513F-54ED-4DD1-8BE0-EE052D7DF859}">
      <dgm:prSet/>
      <dgm:spPr/>
      <dgm:t>
        <a:bodyPr/>
        <a:lstStyle/>
        <a:p>
          <a:endParaRPr lang="ru-RU"/>
        </a:p>
      </dgm:t>
    </dgm:pt>
    <dgm:pt modelId="{719A6104-62DE-470C-973E-15E09B63F5D5}" type="sibTrans" cxnId="{6E6C513F-54ED-4DD1-8BE0-EE052D7DF859}">
      <dgm:prSet/>
      <dgm:spPr/>
      <dgm:t>
        <a:bodyPr/>
        <a:lstStyle/>
        <a:p>
          <a:endParaRPr lang="ru-RU"/>
        </a:p>
      </dgm:t>
    </dgm:pt>
    <dgm:pt modelId="{5D3E976F-6EC1-4E41-BC3B-4D176E6CC1EF}">
      <dgm:prSet phldrT="[Текст]" custT="1"/>
      <dgm:spPr/>
      <dgm:t>
        <a:bodyPr/>
        <a:lstStyle/>
        <a:p>
          <a:r>
            <a:rPr lang="uk-UA" sz="1050" b="1" dirty="0" smtClean="0"/>
            <a:t>Дії для доказу гіпотези</a:t>
          </a:r>
          <a:endParaRPr lang="ru-RU" sz="1050" b="1" dirty="0"/>
        </a:p>
      </dgm:t>
    </dgm:pt>
    <dgm:pt modelId="{AA2EE52C-D12C-41B6-BE05-6339C0CB481D}" type="parTrans" cxnId="{06A833A2-4315-419E-BE36-38E00D2F8485}">
      <dgm:prSet/>
      <dgm:spPr/>
      <dgm:t>
        <a:bodyPr/>
        <a:lstStyle/>
        <a:p>
          <a:endParaRPr lang="ru-RU"/>
        </a:p>
      </dgm:t>
    </dgm:pt>
    <dgm:pt modelId="{AF0CCC95-47D9-4555-8F5C-5BEAF7FB01D0}" type="sibTrans" cxnId="{06A833A2-4315-419E-BE36-38E00D2F8485}">
      <dgm:prSet/>
      <dgm:spPr/>
      <dgm:t>
        <a:bodyPr/>
        <a:lstStyle/>
        <a:p>
          <a:endParaRPr lang="ru-RU"/>
        </a:p>
      </dgm:t>
    </dgm:pt>
    <dgm:pt modelId="{A9F8C750-9B12-430B-98E3-1747B79269DD}">
      <dgm:prSet phldrT="[Текст]" custT="1"/>
      <dgm:spPr/>
      <dgm:t>
        <a:bodyPr/>
        <a:lstStyle/>
        <a:p>
          <a:r>
            <a:rPr lang="uk-UA" sz="1050" b="1" dirty="0" smtClean="0"/>
            <a:t>Оцінка результатів</a:t>
          </a:r>
          <a:endParaRPr lang="ru-RU" sz="1050" b="1" dirty="0"/>
        </a:p>
      </dgm:t>
    </dgm:pt>
    <dgm:pt modelId="{7155E826-D9F2-4C81-92BD-CB0D5D9BA207}" type="parTrans" cxnId="{2E68E8A9-5ED9-4CD2-96D8-D88FAADFA54A}">
      <dgm:prSet/>
      <dgm:spPr/>
      <dgm:t>
        <a:bodyPr/>
        <a:lstStyle/>
        <a:p>
          <a:endParaRPr lang="ru-RU"/>
        </a:p>
      </dgm:t>
    </dgm:pt>
    <dgm:pt modelId="{BC15BE71-4A18-4E83-B357-92165576A5CE}" type="sibTrans" cxnId="{2E68E8A9-5ED9-4CD2-96D8-D88FAADFA54A}">
      <dgm:prSet/>
      <dgm:spPr/>
      <dgm:t>
        <a:bodyPr/>
        <a:lstStyle/>
        <a:p>
          <a:endParaRPr lang="ru-RU"/>
        </a:p>
      </dgm:t>
    </dgm:pt>
    <dgm:pt modelId="{92A7976C-4A2C-4EAE-966A-BA0B0374C8CA}">
      <dgm:prSet custT="1"/>
      <dgm:spPr/>
      <dgm:t>
        <a:bodyPr/>
        <a:lstStyle/>
        <a:p>
          <a:r>
            <a:rPr lang="uk-UA" sz="1050" b="1" dirty="0" smtClean="0"/>
            <a:t>Наступний крок</a:t>
          </a:r>
          <a:endParaRPr lang="ru-RU" sz="1050" b="1" dirty="0"/>
        </a:p>
      </dgm:t>
    </dgm:pt>
    <dgm:pt modelId="{234D6D6A-2EE8-45F4-853E-60EEC7836BBE}" type="parTrans" cxnId="{B140A98A-6F8A-4528-896F-901ECFFBDADC}">
      <dgm:prSet/>
      <dgm:spPr/>
      <dgm:t>
        <a:bodyPr/>
        <a:lstStyle/>
        <a:p>
          <a:endParaRPr lang="ru-RU"/>
        </a:p>
      </dgm:t>
    </dgm:pt>
    <dgm:pt modelId="{1B834A4A-E02B-4989-AADD-7D59E59804BC}" type="sibTrans" cxnId="{B140A98A-6F8A-4528-896F-901ECFFBDADC}">
      <dgm:prSet/>
      <dgm:spPr/>
      <dgm:t>
        <a:bodyPr/>
        <a:lstStyle/>
        <a:p>
          <a:endParaRPr lang="ru-RU"/>
        </a:p>
      </dgm:t>
    </dgm:pt>
    <dgm:pt modelId="{1335268D-8A70-4FDC-997F-452308AACCCB}" type="pres">
      <dgm:prSet presAssocID="{5D7FED71-EBED-4236-AD16-EE5E9CBAA1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007AD-54B0-4289-A058-0CCAE25E2EF8}" type="pres">
      <dgm:prSet presAssocID="{4C33764D-2464-48B7-A447-F7C676AFF08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52830-9714-4621-8BDD-2A89B7DBA568}" type="pres">
      <dgm:prSet presAssocID="{D430BCE7-732A-4D9E-9022-0F1A695C8E3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F367AB40-5ED1-4762-B39E-58A6BD0C5F5A}" type="pres">
      <dgm:prSet presAssocID="{D430BCE7-732A-4D9E-9022-0F1A695C8E3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E4F8979-83B9-46A4-B0FA-51B877673433}" type="pres">
      <dgm:prSet presAssocID="{45854C3D-D2D7-4659-AADA-3996987E7E2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3C570-AA08-40B6-83F8-A41A3B2F2115}" type="pres">
      <dgm:prSet presAssocID="{8857D326-00CB-4318-A692-F66F4CAA66FC}" presName="sibTrans" presStyleLbl="sibTrans2D1" presStyleIdx="1" presStyleCnt="6"/>
      <dgm:spPr/>
      <dgm:t>
        <a:bodyPr/>
        <a:lstStyle/>
        <a:p>
          <a:endParaRPr lang="ru-RU"/>
        </a:p>
      </dgm:t>
    </dgm:pt>
    <dgm:pt modelId="{668E60D0-E0CE-4C67-AA79-927F0B6DF3F4}" type="pres">
      <dgm:prSet presAssocID="{8857D326-00CB-4318-A692-F66F4CAA66F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7C90C8D-00D8-43C4-A751-C91C64A5C7DC}" type="pres">
      <dgm:prSet presAssocID="{C37374B3-1CAF-4472-B559-23895187A64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1BB67-23B9-4976-AF28-42325EB852F0}" type="pres">
      <dgm:prSet presAssocID="{719A6104-62DE-470C-973E-15E09B63F5D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EE9E8B69-6926-46E2-BBA8-675816E2D2B2}" type="pres">
      <dgm:prSet presAssocID="{719A6104-62DE-470C-973E-15E09B63F5D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EF253CC-CC2F-428B-8388-2E737F9A259C}" type="pres">
      <dgm:prSet presAssocID="{5D3E976F-6EC1-4E41-BC3B-4D176E6CC1E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17E33-75CC-4C79-90F2-011EB818AF16}" type="pres">
      <dgm:prSet presAssocID="{AF0CCC95-47D9-4555-8F5C-5BEAF7FB01D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364B774F-61F4-4B48-BDFB-F3B27A01A0BB}" type="pres">
      <dgm:prSet presAssocID="{AF0CCC95-47D9-4555-8F5C-5BEAF7FB01D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96EB698-08BF-4EBD-85E6-8D4BFA1CE699}" type="pres">
      <dgm:prSet presAssocID="{A9F8C750-9B12-430B-98E3-1747B79269D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7AEE7-234F-46A5-9FC4-290D37460FEA}" type="pres">
      <dgm:prSet presAssocID="{BC15BE71-4A18-4E83-B357-92165576A5C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C9E0A1A-FE32-49A1-93E2-96835EC2F59D}" type="pres">
      <dgm:prSet presAssocID="{BC15BE71-4A18-4E83-B357-92165576A5C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F487377-CFE4-48A4-A66B-42027035E4AE}" type="pres">
      <dgm:prSet presAssocID="{92A7976C-4A2C-4EAE-966A-BA0B0374C8C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8A816-B80B-4B90-B12C-9A5079366688}" type="pres">
      <dgm:prSet presAssocID="{1B834A4A-E02B-4989-AADD-7D59E59804BC}" presName="sibTrans" presStyleLbl="sibTrans2D1" presStyleIdx="5" presStyleCnt="6"/>
      <dgm:spPr/>
      <dgm:t>
        <a:bodyPr/>
        <a:lstStyle/>
        <a:p>
          <a:endParaRPr lang="ru-RU"/>
        </a:p>
      </dgm:t>
    </dgm:pt>
    <dgm:pt modelId="{3EC0AF2C-CCCD-4B13-9AA0-3E70EF6906FD}" type="pres">
      <dgm:prSet presAssocID="{1B834A4A-E02B-4989-AADD-7D59E59804BC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D6655CCB-6078-45E5-9557-ACE7CAB107CD}" type="presOf" srcId="{C37374B3-1CAF-4472-B559-23895187A646}" destId="{57C90C8D-00D8-43C4-A751-C91C64A5C7DC}" srcOrd="0" destOrd="0" presId="urn:microsoft.com/office/officeart/2005/8/layout/cycle2"/>
    <dgm:cxn modelId="{943D5174-AEBE-42D2-99A1-63B62B3FB755}" type="presOf" srcId="{1B834A4A-E02B-4989-AADD-7D59E59804BC}" destId="{4BC8A816-B80B-4B90-B12C-9A5079366688}" srcOrd="0" destOrd="0" presId="urn:microsoft.com/office/officeart/2005/8/layout/cycle2"/>
    <dgm:cxn modelId="{0D852C34-F3E3-4F55-A35F-87E265620D0C}" type="presOf" srcId="{1B834A4A-E02B-4989-AADD-7D59E59804BC}" destId="{3EC0AF2C-CCCD-4B13-9AA0-3E70EF6906FD}" srcOrd="1" destOrd="0" presId="urn:microsoft.com/office/officeart/2005/8/layout/cycle2"/>
    <dgm:cxn modelId="{EA9361ED-1313-4841-AF44-95163E728F34}" type="presOf" srcId="{719A6104-62DE-470C-973E-15E09B63F5D5}" destId="{9871BB67-23B9-4976-AF28-42325EB852F0}" srcOrd="0" destOrd="0" presId="urn:microsoft.com/office/officeart/2005/8/layout/cycle2"/>
    <dgm:cxn modelId="{2E68E8A9-5ED9-4CD2-96D8-D88FAADFA54A}" srcId="{5D7FED71-EBED-4236-AD16-EE5E9CBAA1D3}" destId="{A9F8C750-9B12-430B-98E3-1747B79269DD}" srcOrd="4" destOrd="0" parTransId="{7155E826-D9F2-4C81-92BD-CB0D5D9BA207}" sibTransId="{BC15BE71-4A18-4E83-B357-92165576A5CE}"/>
    <dgm:cxn modelId="{6E6C513F-54ED-4DD1-8BE0-EE052D7DF859}" srcId="{5D7FED71-EBED-4236-AD16-EE5E9CBAA1D3}" destId="{C37374B3-1CAF-4472-B559-23895187A646}" srcOrd="2" destOrd="0" parTransId="{2B52DEC9-5098-48FD-AF13-813E5CC1E682}" sibTransId="{719A6104-62DE-470C-973E-15E09B63F5D5}"/>
    <dgm:cxn modelId="{5818C5F0-FDCE-4037-B54E-2D8BAA92897F}" type="presOf" srcId="{D430BCE7-732A-4D9E-9022-0F1A695C8E31}" destId="{C6452830-9714-4621-8BDD-2A89B7DBA568}" srcOrd="0" destOrd="0" presId="urn:microsoft.com/office/officeart/2005/8/layout/cycle2"/>
    <dgm:cxn modelId="{DB2198AF-5CA0-4B4C-B30D-721FC02AE269}" srcId="{5D7FED71-EBED-4236-AD16-EE5E9CBAA1D3}" destId="{4C33764D-2464-48B7-A447-F7C676AFF083}" srcOrd="0" destOrd="0" parTransId="{2FF7A4F5-402D-4D46-A77B-2F53568BF8DC}" sibTransId="{D430BCE7-732A-4D9E-9022-0F1A695C8E31}"/>
    <dgm:cxn modelId="{90168A97-2F6A-4D91-B22B-15BBFDE878B5}" type="presOf" srcId="{BC15BE71-4A18-4E83-B357-92165576A5CE}" destId="{80B7AEE7-234F-46A5-9FC4-290D37460FEA}" srcOrd="0" destOrd="0" presId="urn:microsoft.com/office/officeart/2005/8/layout/cycle2"/>
    <dgm:cxn modelId="{B140A98A-6F8A-4528-896F-901ECFFBDADC}" srcId="{5D7FED71-EBED-4236-AD16-EE5E9CBAA1D3}" destId="{92A7976C-4A2C-4EAE-966A-BA0B0374C8CA}" srcOrd="5" destOrd="0" parTransId="{234D6D6A-2EE8-45F4-853E-60EEC7836BBE}" sibTransId="{1B834A4A-E02B-4989-AADD-7D59E59804BC}"/>
    <dgm:cxn modelId="{8CCF438E-9114-44BD-BDBE-C9A9E69D594B}" type="presOf" srcId="{45854C3D-D2D7-4659-AADA-3996987E7E21}" destId="{2E4F8979-83B9-46A4-B0FA-51B877673433}" srcOrd="0" destOrd="0" presId="urn:microsoft.com/office/officeart/2005/8/layout/cycle2"/>
    <dgm:cxn modelId="{29F35237-E169-4579-8C7D-E999FFCA5F98}" type="presOf" srcId="{BC15BE71-4A18-4E83-B357-92165576A5CE}" destId="{8C9E0A1A-FE32-49A1-93E2-96835EC2F59D}" srcOrd="1" destOrd="0" presId="urn:microsoft.com/office/officeart/2005/8/layout/cycle2"/>
    <dgm:cxn modelId="{C0D321B3-47F8-49FA-835D-DAFA1BE98A40}" srcId="{5D7FED71-EBED-4236-AD16-EE5E9CBAA1D3}" destId="{45854C3D-D2D7-4659-AADA-3996987E7E21}" srcOrd="1" destOrd="0" parTransId="{C11F8186-1E24-451C-82B5-A12AEECF9C43}" sibTransId="{8857D326-00CB-4318-A692-F66F4CAA66FC}"/>
    <dgm:cxn modelId="{CA7EE126-125B-487D-8974-860079A9BD93}" type="presOf" srcId="{4C33764D-2464-48B7-A447-F7C676AFF083}" destId="{A00007AD-54B0-4289-A058-0CCAE25E2EF8}" srcOrd="0" destOrd="0" presId="urn:microsoft.com/office/officeart/2005/8/layout/cycle2"/>
    <dgm:cxn modelId="{3DB17BB3-2E10-4C05-A833-93808B876653}" type="presOf" srcId="{5D3E976F-6EC1-4E41-BC3B-4D176E6CC1EF}" destId="{5EF253CC-CC2F-428B-8388-2E737F9A259C}" srcOrd="0" destOrd="0" presId="urn:microsoft.com/office/officeart/2005/8/layout/cycle2"/>
    <dgm:cxn modelId="{EE4BED7C-2E11-4BF1-A7F8-764971C592C7}" type="presOf" srcId="{AF0CCC95-47D9-4555-8F5C-5BEAF7FB01D0}" destId="{E4E17E33-75CC-4C79-90F2-011EB818AF16}" srcOrd="0" destOrd="0" presId="urn:microsoft.com/office/officeart/2005/8/layout/cycle2"/>
    <dgm:cxn modelId="{C860DF0B-51E3-4D72-97EB-DAB82BCE374D}" type="presOf" srcId="{8857D326-00CB-4318-A692-F66F4CAA66FC}" destId="{668E60D0-E0CE-4C67-AA79-927F0B6DF3F4}" srcOrd="1" destOrd="0" presId="urn:microsoft.com/office/officeart/2005/8/layout/cycle2"/>
    <dgm:cxn modelId="{43BF729D-7BA2-428B-8DF7-43C78AC7EB4C}" type="presOf" srcId="{5D7FED71-EBED-4236-AD16-EE5E9CBAA1D3}" destId="{1335268D-8A70-4FDC-997F-452308AACCCB}" srcOrd="0" destOrd="0" presId="urn:microsoft.com/office/officeart/2005/8/layout/cycle2"/>
    <dgm:cxn modelId="{9EDFBC59-6E40-4106-9563-FC6C67DB331F}" type="presOf" srcId="{AF0CCC95-47D9-4555-8F5C-5BEAF7FB01D0}" destId="{364B774F-61F4-4B48-BDFB-F3B27A01A0BB}" srcOrd="1" destOrd="0" presId="urn:microsoft.com/office/officeart/2005/8/layout/cycle2"/>
    <dgm:cxn modelId="{748D8FFA-9402-4551-9320-370FE2C3AE1F}" type="presOf" srcId="{8857D326-00CB-4318-A692-F66F4CAA66FC}" destId="{1C53C570-AA08-40B6-83F8-A41A3B2F2115}" srcOrd="0" destOrd="0" presId="urn:microsoft.com/office/officeart/2005/8/layout/cycle2"/>
    <dgm:cxn modelId="{9865AF4D-5B56-44B9-A2F5-25FB1D5504CD}" type="presOf" srcId="{719A6104-62DE-470C-973E-15E09B63F5D5}" destId="{EE9E8B69-6926-46E2-BBA8-675816E2D2B2}" srcOrd="1" destOrd="0" presId="urn:microsoft.com/office/officeart/2005/8/layout/cycle2"/>
    <dgm:cxn modelId="{4D63AD28-5651-4403-9C91-F6B58FDFA3A3}" type="presOf" srcId="{92A7976C-4A2C-4EAE-966A-BA0B0374C8CA}" destId="{1F487377-CFE4-48A4-A66B-42027035E4AE}" srcOrd="0" destOrd="0" presId="urn:microsoft.com/office/officeart/2005/8/layout/cycle2"/>
    <dgm:cxn modelId="{5D4D4507-968A-4909-AF68-40B9A67E9619}" type="presOf" srcId="{D430BCE7-732A-4D9E-9022-0F1A695C8E31}" destId="{F367AB40-5ED1-4762-B39E-58A6BD0C5F5A}" srcOrd="1" destOrd="0" presId="urn:microsoft.com/office/officeart/2005/8/layout/cycle2"/>
    <dgm:cxn modelId="{06A833A2-4315-419E-BE36-38E00D2F8485}" srcId="{5D7FED71-EBED-4236-AD16-EE5E9CBAA1D3}" destId="{5D3E976F-6EC1-4E41-BC3B-4D176E6CC1EF}" srcOrd="3" destOrd="0" parTransId="{AA2EE52C-D12C-41B6-BE05-6339C0CB481D}" sibTransId="{AF0CCC95-47D9-4555-8F5C-5BEAF7FB01D0}"/>
    <dgm:cxn modelId="{A021B960-08BE-47E1-BD13-1A5DA6EF5A7D}" type="presOf" srcId="{A9F8C750-9B12-430B-98E3-1747B79269DD}" destId="{796EB698-08BF-4EBD-85E6-8D4BFA1CE699}" srcOrd="0" destOrd="0" presId="urn:microsoft.com/office/officeart/2005/8/layout/cycle2"/>
    <dgm:cxn modelId="{05A361B6-13E9-4E05-946D-8AAE4D4B2DB6}" type="presParOf" srcId="{1335268D-8A70-4FDC-997F-452308AACCCB}" destId="{A00007AD-54B0-4289-A058-0CCAE25E2EF8}" srcOrd="0" destOrd="0" presId="urn:microsoft.com/office/officeart/2005/8/layout/cycle2"/>
    <dgm:cxn modelId="{B9E84664-BC12-425E-885C-DD46C6C350A7}" type="presParOf" srcId="{1335268D-8A70-4FDC-997F-452308AACCCB}" destId="{C6452830-9714-4621-8BDD-2A89B7DBA568}" srcOrd="1" destOrd="0" presId="urn:microsoft.com/office/officeart/2005/8/layout/cycle2"/>
    <dgm:cxn modelId="{730BC875-12AE-43FD-980F-B252C6D89E9C}" type="presParOf" srcId="{C6452830-9714-4621-8BDD-2A89B7DBA568}" destId="{F367AB40-5ED1-4762-B39E-58A6BD0C5F5A}" srcOrd="0" destOrd="0" presId="urn:microsoft.com/office/officeart/2005/8/layout/cycle2"/>
    <dgm:cxn modelId="{59D0619F-430F-4814-95FA-A4A65CF261D0}" type="presParOf" srcId="{1335268D-8A70-4FDC-997F-452308AACCCB}" destId="{2E4F8979-83B9-46A4-B0FA-51B877673433}" srcOrd="2" destOrd="0" presId="urn:microsoft.com/office/officeart/2005/8/layout/cycle2"/>
    <dgm:cxn modelId="{7403FCB3-6B79-4A77-A510-B9C19888DB22}" type="presParOf" srcId="{1335268D-8A70-4FDC-997F-452308AACCCB}" destId="{1C53C570-AA08-40B6-83F8-A41A3B2F2115}" srcOrd="3" destOrd="0" presId="urn:microsoft.com/office/officeart/2005/8/layout/cycle2"/>
    <dgm:cxn modelId="{A1AF1693-0150-46A6-A712-2A46CD2A25A6}" type="presParOf" srcId="{1C53C570-AA08-40B6-83F8-A41A3B2F2115}" destId="{668E60D0-E0CE-4C67-AA79-927F0B6DF3F4}" srcOrd="0" destOrd="0" presId="urn:microsoft.com/office/officeart/2005/8/layout/cycle2"/>
    <dgm:cxn modelId="{2B0C7510-7F18-4896-81AD-6FEBF295BE02}" type="presParOf" srcId="{1335268D-8A70-4FDC-997F-452308AACCCB}" destId="{57C90C8D-00D8-43C4-A751-C91C64A5C7DC}" srcOrd="4" destOrd="0" presId="urn:microsoft.com/office/officeart/2005/8/layout/cycle2"/>
    <dgm:cxn modelId="{087BF7FB-C339-41E8-A4E9-24A7A62CD451}" type="presParOf" srcId="{1335268D-8A70-4FDC-997F-452308AACCCB}" destId="{9871BB67-23B9-4976-AF28-42325EB852F0}" srcOrd="5" destOrd="0" presId="urn:microsoft.com/office/officeart/2005/8/layout/cycle2"/>
    <dgm:cxn modelId="{63D27903-A7AF-463A-BE84-96D824E6BA26}" type="presParOf" srcId="{9871BB67-23B9-4976-AF28-42325EB852F0}" destId="{EE9E8B69-6926-46E2-BBA8-675816E2D2B2}" srcOrd="0" destOrd="0" presId="urn:microsoft.com/office/officeart/2005/8/layout/cycle2"/>
    <dgm:cxn modelId="{FEF8E814-BB10-4BFB-851B-C9D245D5C100}" type="presParOf" srcId="{1335268D-8A70-4FDC-997F-452308AACCCB}" destId="{5EF253CC-CC2F-428B-8388-2E737F9A259C}" srcOrd="6" destOrd="0" presId="urn:microsoft.com/office/officeart/2005/8/layout/cycle2"/>
    <dgm:cxn modelId="{18E496D6-233A-4568-BCE5-6C36039FCA42}" type="presParOf" srcId="{1335268D-8A70-4FDC-997F-452308AACCCB}" destId="{E4E17E33-75CC-4C79-90F2-011EB818AF16}" srcOrd="7" destOrd="0" presId="urn:microsoft.com/office/officeart/2005/8/layout/cycle2"/>
    <dgm:cxn modelId="{A3D1F5CD-8619-47AE-8081-48F4EDC28623}" type="presParOf" srcId="{E4E17E33-75CC-4C79-90F2-011EB818AF16}" destId="{364B774F-61F4-4B48-BDFB-F3B27A01A0BB}" srcOrd="0" destOrd="0" presId="urn:microsoft.com/office/officeart/2005/8/layout/cycle2"/>
    <dgm:cxn modelId="{298017D5-D356-4C46-B07F-85B87EBB29A7}" type="presParOf" srcId="{1335268D-8A70-4FDC-997F-452308AACCCB}" destId="{796EB698-08BF-4EBD-85E6-8D4BFA1CE699}" srcOrd="8" destOrd="0" presId="urn:microsoft.com/office/officeart/2005/8/layout/cycle2"/>
    <dgm:cxn modelId="{5C9BA719-94C2-4130-A3B2-C4C10165925D}" type="presParOf" srcId="{1335268D-8A70-4FDC-997F-452308AACCCB}" destId="{80B7AEE7-234F-46A5-9FC4-290D37460FEA}" srcOrd="9" destOrd="0" presId="urn:microsoft.com/office/officeart/2005/8/layout/cycle2"/>
    <dgm:cxn modelId="{8181DF7F-C02D-485C-9412-A3CAED00F7BD}" type="presParOf" srcId="{80B7AEE7-234F-46A5-9FC4-290D37460FEA}" destId="{8C9E0A1A-FE32-49A1-93E2-96835EC2F59D}" srcOrd="0" destOrd="0" presId="urn:microsoft.com/office/officeart/2005/8/layout/cycle2"/>
    <dgm:cxn modelId="{D3BE7BB1-E409-4A88-947A-7D3A3B7FF7F9}" type="presParOf" srcId="{1335268D-8A70-4FDC-997F-452308AACCCB}" destId="{1F487377-CFE4-48A4-A66B-42027035E4AE}" srcOrd="10" destOrd="0" presId="urn:microsoft.com/office/officeart/2005/8/layout/cycle2"/>
    <dgm:cxn modelId="{7D77C24D-99F0-4C52-B257-723F33B9F5F6}" type="presParOf" srcId="{1335268D-8A70-4FDC-997F-452308AACCCB}" destId="{4BC8A816-B80B-4B90-B12C-9A5079366688}" srcOrd="11" destOrd="0" presId="urn:microsoft.com/office/officeart/2005/8/layout/cycle2"/>
    <dgm:cxn modelId="{E478B10A-C286-4860-AB18-989C8562658B}" type="presParOf" srcId="{4BC8A816-B80B-4B90-B12C-9A5079366688}" destId="{3EC0AF2C-CCCD-4B13-9AA0-3E70EF6906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CA52A-1F65-48D2-AFFE-8694C4906BEB}">
      <dsp:nvSpPr>
        <dsp:cNvPr id="0" name=""/>
        <dsp:cNvSpPr/>
      </dsp:nvSpPr>
      <dsp:spPr>
        <a:xfrm>
          <a:off x="0" y="524088"/>
          <a:ext cx="2697168" cy="269716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Соціальні працівники, які досліджують проблему</a:t>
          </a:r>
          <a:endParaRPr lang="ru-RU" sz="2100" b="1" kern="1200" dirty="0"/>
        </a:p>
      </dsp:txBody>
      <dsp:txXfrm>
        <a:off x="394991" y="919079"/>
        <a:ext cx="1907186" cy="1907186"/>
      </dsp:txXfrm>
    </dsp:sp>
    <dsp:sp modelId="{75F6DF62-2F36-4447-9506-63791C11CADC}">
      <dsp:nvSpPr>
        <dsp:cNvPr id="0" name=""/>
        <dsp:cNvSpPr/>
      </dsp:nvSpPr>
      <dsp:spPr>
        <a:xfrm>
          <a:off x="2234653" y="518970"/>
          <a:ext cx="2849100" cy="275676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Зацікавлена сторона, яка потребує вирішення проблеми.</a:t>
          </a:r>
          <a:endParaRPr lang="ru-RU" sz="2100" b="1" kern="1200" dirty="0"/>
        </a:p>
      </dsp:txBody>
      <dsp:txXfrm>
        <a:off x="2651894" y="922688"/>
        <a:ext cx="2014618" cy="1949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007AD-54B0-4289-A058-0CCAE25E2EF8}">
      <dsp:nvSpPr>
        <dsp:cNvPr id="0" name=""/>
        <dsp:cNvSpPr/>
      </dsp:nvSpPr>
      <dsp:spPr>
        <a:xfrm>
          <a:off x="3875456" y="2087"/>
          <a:ext cx="1164487" cy="11644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/>
            <a:t>Ідентифікація</a:t>
          </a:r>
          <a:r>
            <a:rPr lang="uk-UA" sz="900" b="1" kern="1200" dirty="0" smtClean="0"/>
            <a:t> проблеми</a:t>
          </a:r>
          <a:endParaRPr lang="ru-RU" sz="900" b="1" kern="1200" dirty="0"/>
        </a:p>
      </dsp:txBody>
      <dsp:txXfrm>
        <a:off x="4045991" y="172622"/>
        <a:ext cx="823417" cy="823417"/>
      </dsp:txXfrm>
    </dsp:sp>
    <dsp:sp modelId="{C6452830-9714-4621-8BDD-2A89B7DBA568}">
      <dsp:nvSpPr>
        <dsp:cNvPr id="0" name=""/>
        <dsp:cNvSpPr/>
      </dsp:nvSpPr>
      <dsp:spPr>
        <a:xfrm rot="1800000">
          <a:off x="5052648" y="820844"/>
          <a:ext cx="310129" cy="39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058880" y="876187"/>
        <a:ext cx="217090" cy="235808"/>
      </dsp:txXfrm>
    </dsp:sp>
    <dsp:sp modelId="{2E4F8979-83B9-46A4-B0FA-51B877673433}">
      <dsp:nvSpPr>
        <dsp:cNvPr id="0" name=""/>
        <dsp:cNvSpPr/>
      </dsp:nvSpPr>
      <dsp:spPr>
        <a:xfrm>
          <a:off x="5390686" y="876905"/>
          <a:ext cx="1164487" cy="1164487"/>
        </a:xfrm>
        <a:prstGeom prst="ellipse">
          <a:avLst/>
        </a:prstGeom>
        <a:solidFill>
          <a:schemeClr val="accent4">
            <a:hueOff val="222994"/>
            <a:satOff val="4732"/>
            <a:lumOff val="1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/>
            <a:t>Збір інформації</a:t>
          </a:r>
          <a:endParaRPr lang="ru-RU" sz="1050" b="1" kern="1200" dirty="0"/>
        </a:p>
      </dsp:txBody>
      <dsp:txXfrm>
        <a:off x="5561221" y="1047440"/>
        <a:ext cx="823417" cy="823417"/>
      </dsp:txXfrm>
    </dsp:sp>
    <dsp:sp modelId="{1C53C570-AA08-40B6-83F8-A41A3B2F2115}">
      <dsp:nvSpPr>
        <dsp:cNvPr id="0" name=""/>
        <dsp:cNvSpPr/>
      </dsp:nvSpPr>
      <dsp:spPr>
        <a:xfrm rot="5400000">
          <a:off x="5817865" y="2128683"/>
          <a:ext cx="310129" cy="39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22994"/>
            <a:satOff val="4732"/>
            <a:lumOff val="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864385" y="2160767"/>
        <a:ext cx="217090" cy="235808"/>
      </dsp:txXfrm>
    </dsp:sp>
    <dsp:sp modelId="{57C90C8D-00D8-43C4-A751-C91C64A5C7DC}">
      <dsp:nvSpPr>
        <dsp:cNvPr id="0" name=""/>
        <dsp:cNvSpPr/>
      </dsp:nvSpPr>
      <dsp:spPr>
        <a:xfrm>
          <a:off x="5390686" y="2626542"/>
          <a:ext cx="1164487" cy="1164487"/>
        </a:xfrm>
        <a:prstGeom prst="ellipse">
          <a:avLst/>
        </a:prstGeom>
        <a:solidFill>
          <a:schemeClr val="accent4">
            <a:hueOff val="445987"/>
            <a:satOff val="9465"/>
            <a:lumOff val="3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/>
            <a:t>Інтерпретація інформації</a:t>
          </a:r>
          <a:endParaRPr lang="ru-RU" sz="1050" b="1" kern="1200" dirty="0"/>
        </a:p>
      </dsp:txBody>
      <dsp:txXfrm>
        <a:off x="5561221" y="2797077"/>
        <a:ext cx="823417" cy="823417"/>
      </dsp:txXfrm>
    </dsp:sp>
    <dsp:sp modelId="{9871BB67-23B9-4976-AF28-42325EB852F0}">
      <dsp:nvSpPr>
        <dsp:cNvPr id="0" name=""/>
        <dsp:cNvSpPr/>
      </dsp:nvSpPr>
      <dsp:spPr>
        <a:xfrm rot="9000000">
          <a:off x="5067851" y="3445299"/>
          <a:ext cx="310129" cy="39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45987"/>
            <a:satOff val="9465"/>
            <a:lumOff val="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154658" y="3500642"/>
        <a:ext cx="217090" cy="235808"/>
      </dsp:txXfrm>
    </dsp:sp>
    <dsp:sp modelId="{5EF253CC-CC2F-428B-8388-2E737F9A259C}">
      <dsp:nvSpPr>
        <dsp:cNvPr id="0" name=""/>
        <dsp:cNvSpPr/>
      </dsp:nvSpPr>
      <dsp:spPr>
        <a:xfrm>
          <a:off x="3875456" y="3501361"/>
          <a:ext cx="1164487" cy="1164487"/>
        </a:xfrm>
        <a:prstGeom prst="ellipse">
          <a:avLst/>
        </a:prstGeom>
        <a:solidFill>
          <a:schemeClr val="accent4">
            <a:hueOff val="668981"/>
            <a:satOff val="14197"/>
            <a:lumOff val="4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/>
            <a:t>Дії для доказу гіпотези</a:t>
          </a:r>
          <a:endParaRPr lang="ru-RU" sz="1050" b="1" kern="1200" dirty="0"/>
        </a:p>
      </dsp:txBody>
      <dsp:txXfrm>
        <a:off x="4045991" y="3671896"/>
        <a:ext cx="823417" cy="823417"/>
      </dsp:txXfrm>
    </dsp:sp>
    <dsp:sp modelId="{E4E17E33-75CC-4C79-90F2-011EB818AF16}">
      <dsp:nvSpPr>
        <dsp:cNvPr id="0" name=""/>
        <dsp:cNvSpPr/>
      </dsp:nvSpPr>
      <dsp:spPr>
        <a:xfrm rot="12600000">
          <a:off x="3552621" y="3454077"/>
          <a:ext cx="310129" cy="39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68981"/>
            <a:satOff val="14197"/>
            <a:lumOff val="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639428" y="3555940"/>
        <a:ext cx="217090" cy="235808"/>
      </dsp:txXfrm>
    </dsp:sp>
    <dsp:sp modelId="{796EB698-08BF-4EBD-85E6-8D4BFA1CE699}">
      <dsp:nvSpPr>
        <dsp:cNvPr id="0" name=""/>
        <dsp:cNvSpPr/>
      </dsp:nvSpPr>
      <dsp:spPr>
        <a:xfrm>
          <a:off x="2360226" y="2626542"/>
          <a:ext cx="1164487" cy="1164487"/>
        </a:xfrm>
        <a:prstGeom prst="ellipse">
          <a:avLst/>
        </a:prstGeom>
        <a:solidFill>
          <a:schemeClr val="accent4">
            <a:hueOff val="891974"/>
            <a:satOff val="18930"/>
            <a:lumOff val="6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/>
            <a:t>Оцінка результатів</a:t>
          </a:r>
          <a:endParaRPr lang="ru-RU" sz="1050" b="1" kern="1200" dirty="0"/>
        </a:p>
      </dsp:txBody>
      <dsp:txXfrm>
        <a:off x="2530761" y="2797077"/>
        <a:ext cx="823417" cy="823417"/>
      </dsp:txXfrm>
    </dsp:sp>
    <dsp:sp modelId="{80B7AEE7-234F-46A5-9FC4-290D37460FEA}">
      <dsp:nvSpPr>
        <dsp:cNvPr id="0" name=""/>
        <dsp:cNvSpPr/>
      </dsp:nvSpPr>
      <dsp:spPr>
        <a:xfrm rot="16200000">
          <a:off x="2787405" y="2146238"/>
          <a:ext cx="310129" cy="39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91974"/>
            <a:satOff val="18930"/>
            <a:lumOff val="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833925" y="2271361"/>
        <a:ext cx="217090" cy="235808"/>
      </dsp:txXfrm>
    </dsp:sp>
    <dsp:sp modelId="{1F487377-CFE4-48A4-A66B-42027035E4AE}">
      <dsp:nvSpPr>
        <dsp:cNvPr id="0" name=""/>
        <dsp:cNvSpPr/>
      </dsp:nvSpPr>
      <dsp:spPr>
        <a:xfrm>
          <a:off x="2360226" y="876905"/>
          <a:ext cx="1164487" cy="1164487"/>
        </a:xfrm>
        <a:prstGeom prst="ellipse">
          <a:avLst/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/>
            <a:t>Наступний крок</a:t>
          </a:r>
          <a:endParaRPr lang="ru-RU" sz="1050" b="1" kern="1200" dirty="0"/>
        </a:p>
      </dsp:txBody>
      <dsp:txXfrm>
        <a:off x="2530761" y="1047440"/>
        <a:ext cx="823417" cy="823417"/>
      </dsp:txXfrm>
    </dsp:sp>
    <dsp:sp modelId="{4BC8A816-B80B-4B90-B12C-9A5079366688}">
      <dsp:nvSpPr>
        <dsp:cNvPr id="0" name=""/>
        <dsp:cNvSpPr/>
      </dsp:nvSpPr>
      <dsp:spPr>
        <a:xfrm rot="19800000">
          <a:off x="3537418" y="829621"/>
          <a:ext cx="310129" cy="39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543650" y="931484"/>
        <a:ext cx="217090" cy="23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c.edu/curl/Mission.s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arillacstvincent.org/hom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Метод «</a:t>
            </a:r>
            <a:r>
              <a:rPr lang="en-US" dirty="0" smtClean="0"/>
              <a:t>Action research</a:t>
            </a:r>
            <a:r>
              <a:rPr lang="uk-UA" dirty="0" smtClean="0"/>
              <a:t>»</a:t>
            </a:r>
            <a:r>
              <a:rPr lang="en-US" dirty="0" smtClean="0"/>
              <a:t> </a:t>
            </a:r>
            <a:r>
              <a:rPr lang="uk-UA" dirty="0" smtClean="0"/>
              <a:t>у соціальній роботі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Масюк Олег Петрович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0328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029" y="30605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Педагогічні </a:t>
            </a:r>
            <a:r>
              <a:rPr lang="uk-UA" sz="2800" b="1" dirty="0" smtClean="0"/>
              <a:t>дослідження </a:t>
            </a:r>
            <a:r>
              <a:rPr lang="uk-UA" sz="2800" b="1" dirty="0" smtClean="0"/>
              <a:t>«</a:t>
            </a:r>
            <a:r>
              <a:rPr lang="en-US" sz="2800" b="1" dirty="0" smtClean="0"/>
              <a:t>Action research</a:t>
            </a:r>
            <a:r>
              <a:rPr lang="uk-UA" sz="2800" b="1" dirty="0" smtClean="0"/>
              <a:t>»</a:t>
            </a:r>
            <a:r>
              <a:rPr lang="en-US" sz="2800" b="1" dirty="0" smtClean="0"/>
              <a:t> </a:t>
            </a:r>
            <a:r>
              <a:rPr lang="uk-UA" sz="2800" b="1" dirty="0" smtClean="0"/>
              <a:t>у </a:t>
            </a:r>
            <a:r>
              <a:rPr lang="uk-UA" sz="2800" b="1" dirty="0" smtClean="0"/>
              <a:t>лабораторії  </a:t>
            </a:r>
            <a:r>
              <a:rPr lang="uk-UA" sz="2800" b="1" dirty="0" smtClean="0"/>
              <a:t>університету Браун: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454425"/>
              </p:ext>
            </p:extLst>
          </p:nvPr>
        </p:nvGraphicFramePr>
        <p:xfrm>
          <a:off x="1966358" y="1417982"/>
          <a:ext cx="931948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896"/>
                <a:gridCol w="1863896"/>
                <a:gridCol w="1863896"/>
                <a:gridCol w="1948419"/>
                <a:gridCol w="1779373"/>
              </a:tblGrid>
              <a:tr h="370840">
                <a:tc>
                  <a:txBody>
                    <a:bodyPr/>
                    <a:lstStyle/>
                    <a:p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Індивідуальне дослідження вчителя</a:t>
                      </a:r>
                      <a:endParaRPr lang="uk-UA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Сумісне</a:t>
                      </a:r>
                      <a:r>
                        <a:rPr lang="uk-UA" sz="1600" b="1" baseline="0" noProof="0" dirty="0" smtClean="0"/>
                        <a:t> дослідження вчителя</a:t>
                      </a:r>
                      <a:endParaRPr lang="uk-UA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Загальношкільні дослідження</a:t>
                      </a:r>
                      <a:endParaRPr lang="uk-UA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Районі дослідження дії.</a:t>
                      </a:r>
                      <a:endParaRPr lang="uk-UA" sz="16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noProof="0" dirty="0" smtClean="0"/>
                        <a:t>Осередок</a:t>
                      </a:r>
                      <a:endParaRPr lang="uk-UA" b="1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smtClean="0"/>
                        <a:t>Проблема</a:t>
                      </a:r>
                      <a:r>
                        <a:rPr lang="uk-UA" i="1" baseline="0" noProof="0" dirty="0" smtClean="0"/>
                        <a:t> одного класу.</a:t>
                      </a:r>
                      <a:endParaRPr lang="uk-U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smtClean="0"/>
                        <a:t>Декілька класів</a:t>
                      </a:r>
                      <a:endParaRPr lang="uk-U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smtClean="0"/>
                        <a:t>Шкільний випуск</a:t>
                      </a:r>
                      <a:endParaRPr lang="uk-U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smtClean="0"/>
                        <a:t>Районне питання.</a:t>
                      </a:r>
                      <a:endParaRPr lang="uk-UA" i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noProof="0" dirty="0" smtClean="0"/>
                        <a:t>Ресурсне</a:t>
                      </a:r>
                      <a:r>
                        <a:rPr lang="uk-UA" b="1" i="1" baseline="0" noProof="0" dirty="0" smtClean="0"/>
                        <a:t> забезпечення</a:t>
                      </a:r>
                      <a:endParaRPr lang="uk-UA" b="1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err="1" smtClean="0"/>
                        <a:t>Коуч</a:t>
                      </a:r>
                      <a:r>
                        <a:rPr lang="uk-UA" i="1" noProof="0" dirty="0" smtClean="0"/>
                        <a:t>, технології, облік даних.</a:t>
                      </a:r>
                      <a:endParaRPr lang="uk-U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smtClean="0"/>
                        <a:t>Заміна</a:t>
                      </a:r>
                      <a:r>
                        <a:rPr lang="uk-UA" i="1" baseline="0" noProof="0" dirty="0" smtClean="0"/>
                        <a:t> вчителя, час реалізації, дозвіл адміністрації.</a:t>
                      </a:r>
                      <a:endParaRPr lang="uk-U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smtClean="0"/>
                        <a:t>Шкільне замовлення, ініціатива, зовнішні партнери.</a:t>
                      </a:r>
                      <a:endParaRPr lang="uk-U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smtClean="0"/>
                        <a:t>Районне </a:t>
                      </a:r>
                      <a:r>
                        <a:rPr lang="uk-UA" i="1" noProof="0" dirty="0" smtClean="0"/>
                        <a:t>замовлення, </a:t>
                      </a:r>
                      <a:r>
                        <a:rPr lang="uk-UA" i="1" noProof="0" dirty="0" err="1" smtClean="0"/>
                        <a:t>фасілітатор</a:t>
                      </a:r>
                      <a:r>
                        <a:rPr lang="uk-UA" i="1" noProof="0" dirty="0" smtClean="0"/>
                        <a:t>, зовнішні</a:t>
                      </a:r>
                      <a:r>
                        <a:rPr lang="uk-UA" i="1" baseline="0" noProof="0" dirty="0" smtClean="0"/>
                        <a:t> партнери.</a:t>
                      </a:r>
                      <a:r>
                        <a:rPr lang="uk-UA" i="1" noProof="0" dirty="0" smtClean="0"/>
                        <a:t> </a:t>
                      </a:r>
                      <a:endParaRPr lang="uk-UA" i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noProof="0" dirty="0" smtClean="0"/>
                        <a:t>Потенційний вплив</a:t>
                      </a:r>
                      <a:endParaRPr lang="uk-UA" b="1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smtClean="0"/>
                        <a:t>Навчальна програма Інструкція Оцінка </a:t>
                      </a:r>
                      <a:endParaRPr lang="uk-U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smtClean="0"/>
                        <a:t>Навчальна програма, управління школою. </a:t>
                      </a:r>
                      <a:endParaRPr lang="uk-U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smtClean="0"/>
                        <a:t>Потенційна шкільна реструктуризація</a:t>
                      </a:r>
                      <a:endParaRPr lang="uk-U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noProof="0" dirty="0" smtClean="0"/>
                        <a:t>Розвиток професійної діяльності та організаційних структур.</a:t>
                      </a:r>
                      <a:endParaRPr lang="uk-UA" i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Додатковий ефект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Збір</a:t>
                      </a:r>
                      <a:r>
                        <a:rPr lang="uk-UA" i="1" baseline="0" dirty="0" smtClean="0"/>
                        <a:t> даних.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Покращення комунікацій.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Покращення комунікацій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Покращення комунікацій</a:t>
                      </a:r>
                      <a:endParaRPr lang="ru-RU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80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Давайте зробимо висновки разом: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Метод «</a:t>
            </a:r>
            <a:r>
              <a:rPr lang="uk-UA" dirty="0" err="1" smtClean="0"/>
              <a:t>Action</a:t>
            </a:r>
            <a:r>
              <a:rPr lang="uk-UA" dirty="0" smtClean="0"/>
              <a:t> </a:t>
            </a:r>
            <a:r>
              <a:rPr lang="uk-UA" dirty="0" err="1" smtClean="0"/>
              <a:t>research</a:t>
            </a:r>
            <a:r>
              <a:rPr lang="uk-UA" dirty="0" smtClean="0"/>
              <a:t>» орієнтовано на практичне вирішення соціальних проблем;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Метод «</a:t>
            </a:r>
            <a:r>
              <a:rPr lang="uk-UA" dirty="0" err="1" smtClean="0"/>
              <a:t>Action</a:t>
            </a:r>
            <a:r>
              <a:rPr lang="uk-UA" dirty="0" smtClean="0"/>
              <a:t> </a:t>
            </a:r>
            <a:r>
              <a:rPr lang="uk-UA" dirty="0" err="1" smtClean="0"/>
              <a:t>research</a:t>
            </a:r>
            <a:r>
              <a:rPr lang="uk-UA" dirty="0" smtClean="0"/>
              <a:t>» вимагає співробітництва дослідника  із заінтересованими особами і побудований на суб’єкт-суб’єктних відносинах.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 Метод «</a:t>
            </a:r>
            <a:r>
              <a:rPr lang="uk-UA" dirty="0" err="1" smtClean="0"/>
              <a:t>Action</a:t>
            </a:r>
            <a:r>
              <a:rPr lang="uk-UA" dirty="0" smtClean="0"/>
              <a:t> </a:t>
            </a:r>
            <a:r>
              <a:rPr lang="uk-UA" dirty="0" err="1" smtClean="0"/>
              <a:t>research</a:t>
            </a:r>
            <a:r>
              <a:rPr lang="uk-UA" dirty="0" smtClean="0"/>
              <a:t>» націлений на оптимізацію </a:t>
            </a:r>
            <a:r>
              <a:rPr lang="uk-UA" dirty="0" err="1" smtClean="0"/>
              <a:t>міжгрупових</a:t>
            </a:r>
            <a:r>
              <a:rPr lang="uk-UA" dirty="0" smtClean="0"/>
              <a:t> відносин.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Метод «</a:t>
            </a:r>
            <a:r>
              <a:rPr lang="uk-UA" dirty="0" err="1" smtClean="0"/>
              <a:t>Action</a:t>
            </a:r>
            <a:r>
              <a:rPr lang="uk-UA" dirty="0" smtClean="0"/>
              <a:t> </a:t>
            </a:r>
            <a:r>
              <a:rPr lang="uk-UA" dirty="0" err="1" smtClean="0"/>
              <a:t>research</a:t>
            </a:r>
            <a:r>
              <a:rPr lang="uk-UA" dirty="0" smtClean="0"/>
              <a:t>» в нашій державі частіше використовується для аналізу педагогічного середовища.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667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Esterberg</a:t>
            </a:r>
            <a:r>
              <a:rPr lang="en-US" dirty="0" smtClean="0"/>
              <a:t> </a:t>
            </a:r>
            <a:r>
              <a:rPr lang="en-US" dirty="0"/>
              <a:t>K. G. (2002). </a:t>
            </a:r>
            <a:r>
              <a:rPr lang="en-US" i="1" dirty="0"/>
              <a:t>Qualitative methods in social research</a:t>
            </a:r>
            <a:r>
              <a:rPr lang="en-US" dirty="0"/>
              <a:t>. Boston, MA: McGraw-Hill. 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Healy</a:t>
            </a:r>
            <a:r>
              <a:rPr lang="en-US" dirty="0"/>
              <a:t>, K. (2001). Participatory action research and social work: A critical appraisal. </a:t>
            </a:r>
            <a:r>
              <a:rPr lang="en-US" i="1" dirty="0"/>
              <a:t>International Social Work, 44</a:t>
            </a:r>
            <a:r>
              <a:rPr lang="en-US" dirty="0"/>
              <a:t>, 93-105. 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CURL</a:t>
            </a:r>
            <a:r>
              <a:rPr lang="en-US" dirty="0"/>
              <a:t>. (</a:t>
            </a:r>
            <a:r>
              <a:rPr lang="en-US" dirty="0" err="1"/>
              <a:t>n.d.</a:t>
            </a:r>
            <a:r>
              <a:rPr lang="en-US" dirty="0"/>
              <a:t>) </a:t>
            </a:r>
            <a:r>
              <a:rPr lang="en-US" i="1" dirty="0"/>
              <a:t>Mission</a:t>
            </a:r>
            <a:r>
              <a:rPr lang="en-US" dirty="0"/>
              <a:t>. Retrieved from: </a:t>
            </a:r>
            <a:r>
              <a:rPr lang="en-US" u="sng" dirty="0">
                <a:hlinkClick r:id="rId2"/>
              </a:rPr>
              <a:t>https://www.luc.edu/curl/Mission.shtml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174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950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Важливі думки: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«</a:t>
            </a:r>
            <a:r>
              <a:rPr lang="uk-UA" i="1" dirty="0"/>
              <a:t>Якщо ви бажаєте знати, які речі насправді, спробуйте змінити їх</a:t>
            </a:r>
            <a:r>
              <a:rPr lang="uk-UA" i="1" dirty="0" smtClean="0"/>
              <a:t>».</a:t>
            </a:r>
            <a:r>
              <a:rPr lang="uk-UA" b="1" dirty="0"/>
              <a:t>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                                                                                          </a:t>
            </a:r>
            <a:r>
              <a:rPr lang="uk-UA" b="1" dirty="0" err="1" smtClean="0"/>
              <a:t>Курт</a:t>
            </a:r>
            <a:r>
              <a:rPr lang="uk-UA" b="1" dirty="0" smtClean="0"/>
              <a:t> Левін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dirty="0" smtClean="0"/>
              <a:t>«В </a:t>
            </a:r>
            <a:r>
              <a:rPr lang="uk-UA" dirty="0"/>
              <a:t>глибині душі всі дослідники дій стурбовані тим, що дослідження не просто сприяють знанням, а й призводять до позитивних змін у житті </a:t>
            </a:r>
            <a:r>
              <a:rPr lang="uk-UA" dirty="0" smtClean="0"/>
              <a:t>людей»</a:t>
            </a:r>
          </a:p>
          <a:p>
            <a:pPr marL="0" indent="0">
              <a:buNone/>
            </a:pPr>
            <a:r>
              <a:rPr lang="uk-UA" b="1" dirty="0" smtClean="0"/>
              <a:t>                                                                                                        </a:t>
            </a:r>
            <a:r>
              <a:rPr lang="uk-UA" b="1" dirty="0" err="1" smtClean="0"/>
              <a:t>Крістін</a:t>
            </a:r>
            <a:r>
              <a:rPr lang="uk-UA" b="1" dirty="0" smtClean="0"/>
              <a:t> </a:t>
            </a:r>
            <a:r>
              <a:rPr lang="uk-UA" b="1" dirty="0" err="1"/>
              <a:t>Естерберг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211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Основні засади </a:t>
            </a:r>
            <a:r>
              <a:rPr lang="uk-UA" b="1" dirty="0"/>
              <a:t>методу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«</a:t>
            </a:r>
            <a:r>
              <a:rPr lang="en-US" b="1" dirty="0"/>
              <a:t>Action research</a:t>
            </a:r>
            <a:r>
              <a:rPr lang="uk-UA" b="1" dirty="0" smtClean="0"/>
              <a:t>»: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С початку 80 років 20 століття почала набирати силу активістська методологія, оформилась у стійку парадигму, утворила практичний поворот та встала на один рівень з класичною та якісною.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b="1" i="1" dirty="0" smtClean="0">
                <a:solidFill>
                  <a:srgbClr val="FF0000"/>
                </a:solidFill>
              </a:rPr>
              <a:t>Головна ідея активістської методології – націленість на зміну соціуму. Якісна надбудова над кількісними методами дослідження.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Дослідник не тільки отримує теоретичні знання про проблему, але намагається шляхом безпосереднього втручання вирішити її.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b="1" dirty="0" err="1" smtClean="0"/>
              <a:t>Action</a:t>
            </a:r>
            <a:r>
              <a:rPr lang="uk-UA" b="1" dirty="0" smtClean="0"/>
              <a:t> </a:t>
            </a:r>
            <a:r>
              <a:rPr lang="uk-UA" b="1" dirty="0" err="1" smtClean="0"/>
              <a:t>research</a:t>
            </a:r>
            <a:r>
              <a:rPr lang="uk-UA" b="1" dirty="0" smtClean="0"/>
              <a:t> </a:t>
            </a:r>
            <a:r>
              <a:rPr lang="uk-UA" dirty="0" smtClean="0"/>
              <a:t>– це метод, яким визначають проблему, проводять заходи по її рішенню, рефлексують результати та у випадку невдачі намагаються розробити нові кроки для її вирішення.</a:t>
            </a:r>
          </a:p>
          <a:p>
            <a:pPr algn="just"/>
            <a:endParaRPr lang="uk-UA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51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Особливості методу «</a:t>
            </a:r>
            <a:r>
              <a:rPr lang="en-US" dirty="0" smtClean="0"/>
              <a:t>Action research</a:t>
            </a:r>
            <a:r>
              <a:rPr lang="uk-UA" dirty="0" smtClean="0"/>
              <a:t>»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Досліджуючи проблему, дослідник забезпечує системне втручання, інформуючи учасників дослідження про свої теоретичні умовиводи;</a:t>
            </a:r>
          </a:p>
          <a:p>
            <a:r>
              <a:rPr lang="uk-UA" dirty="0" smtClean="0"/>
              <a:t>Багато часу витрачається на вдосконалення методологічних інструментів, а також на збір та аналіз наявних даних.</a:t>
            </a:r>
          </a:p>
          <a:p>
            <a:r>
              <a:rPr lang="uk-UA" dirty="0" smtClean="0"/>
              <a:t>Первинною є націленість на включення учасників суспільних відносин у дослідження.</a:t>
            </a:r>
          </a:p>
          <a:p>
            <a:r>
              <a:rPr lang="uk-UA" dirty="0" smtClean="0"/>
              <a:t>Дослідження проводить у реальних умовах та воно спрямовано на рішення реальних проблем.</a:t>
            </a:r>
          </a:p>
          <a:p>
            <a:r>
              <a:rPr lang="uk-UA" dirty="0" smtClean="0"/>
              <a:t>Дослідник не намагається залишитись об'єктивним. У нього є своя точка зору на інших учасників суспільних відносин.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71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Суб'єкти дослідницького процесу: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455814"/>
              </p:ext>
            </p:extLst>
          </p:nvPr>
        </p:nvGraphicFramePr>
        <p:xfrm>
          <a:off x="2589214" y="2133600"/>
          <a:ext cx="5656862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6077" y="2421924"/>
            <a:ext cx="3258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Консультації з приводу: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dirty="0"/>
              <a:t>м</a:t>
            </a:r>
            <a:r>
              <a:rPr lang="uk-UA" dirty="0" smtClean="0"/>
              <a:t>ети дослідницького проекту,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dirty="0"/>
              <a:t>д</a:t>
            </a:r>
            <a:r>
              <a:rPr lang="uk-UA" dirty="0" smtClean="0"/>
              <a:t>ослідницьких питань,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dirty="0"/>
              <a:t>п</a:t>
            </a:r>
            <a:r>
              <a:rPr lang="uk-UA" dirty="0" smtClean="0"/>
              <a:t>роекту дослідження,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dirty="0"/>
              <a:t>з</a:t>
            </a:r>
            <a:r>
              <a:rPr lang="uk-UA" dirty="0" smtClean="0"/>
              <a:t>вітності про результати.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30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Кроки у</a:t>
            </a:r>
            <a:r>
              <a:rPr lang="uk-UA" b="1" dirty="0"/>
              <a:t> «</a:t>
            </a:r>
            <a:r>
              <a:rPr lang="en-US" b="1" dirty="0"/>
              <a:t>Action research</a:t>
            </a:r>
            <a:r>
              <a:rPr lang="uk-UA" b="1" dirty="0" smtClean="0"/>
              <a:t>»:</a:t>
            </a:r>
            <a:r>
              <a:rPr lang="ru-RU" b="1" dirty="0" smtClean="0"/>
              <a:t>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096484"/>
              </p:ext>
            </p:extLst>
          </p:nvPr>
        </p:nvGraphicFramePr>
        <p:xfrm>
          <a:off x="2589213" y="1243914"/>
          <a:ext cx="8915400" cy="466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33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роботи методу «</a:t>
            </a:r>
            <a:r>
              <a:rPr lang="en-US" dirty="0" smtClean="0"/>
              <a:t>Action </a:t>
            </a:r>
            <a:r>
              <a:rPr lang="en-US" dirty="0"/>
              <a:t>research</a:t>
            </a:r>
            <a:r>
              <a:rPr lang="uk-UA" dirty="0" smtClean="0"/>
              <a:t>»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4951" y="2273643"/>
            <a:ext cx="7006752" cy="377762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uk-UA" dirty="0" smtClean="0"/>
              <a:t>Проблеми викликані наявними соціальними моделями. Дослідники мають вивчати і викорінювати їх.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uk-UA" dirty="0" smtClean="0"/>
              <a:t>Дослідник </a:t>
            </a:r>
            <a:r>
              <a:rPr lang="uk-UA" dirty="0"/>
              <a:t>дій, </a:t>
            </a:r>
            <a:r>
              <a:rPr lang="uk-UA" dirty="0" smtClean="0"/>
              <a:t>проконсультується </a:t>
            </a:r>
            <a:r>
              <a:rPr lang="uk-UA" dirty="0"/>
              <a:t>з цільовим населенням, щоб дізнатись, які, на їх думку, найбільш актуальні проблеми та запропоновані рішення. </a:t>
            </a:r>
            <a:endParaRPr lang="uk-UA" dirty="0" smtClean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uk-UA" dirty="0" smtClean="0"/>
              <a:t>Вчені </a:t>
            </a:r>
            <a:r>
              <a:rPr lang="uk-UA" dirty="0"/>
              <a:t>більше нагадують консультантів, які надають інструменти та ресурси, необхідні цільовій групі для досягнення своїх цілей та вирішення соціальних проблем. </a:t>
            </a:r>
            <a:endParaRPr lang="uk-UA" dirty="0" smtClean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uk-UA" dirty="0" smtClean="0"/>
              <a:t>Відносини </a:t>
            </a:r>
            <a:r>
              <a:rPr lang="uk-UA" dirty="0"/>
              <a:t>дослідника та учасника повинні бути рівними, з рівним розподілом дослідницьких завдань та </a:t>
            </a:r>
            <a:r>
              <a:rPr lang="uk-UA" dirty="0" smtClean="0"/>
              <a:t>ролей. Дослідження </a:t>
            </a:r>
            <a:r>
              <a:rPr lang="uk-UA" dirty="0"/>
              <a:t>має призвести до підвищення свідомості та колективних дій.</a:t>
            </a:r>
            <a:endParaRPr lang="ru-RU" dirty="0"/>
          </a:p>
        </p:txBody>
      </p:sp>
      <p:pic>
        <p:nvPicPr>
          <p:cNvPr id="4" name="Рисунок 3" descr="people with their fists raised at a protest on the stre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0" y="2372497"/>
            <a:ext cx="4094205" cy="3286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42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Центр міських досліджень та навчання (CURL) при Університеті </a:t>
            </a:r>
            <a:r>
              <a:rPr lang="uk-UA" dirty="0" err="1" smtClean="0"/>
              <a:t>Лойоли</a:t>
            </a:r>
            <a:r>
              <a:rPr lang="uk-UA" dirty="0" smtClean="0"/>
              <a:t> в Чикаго: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8992" y="2037347"/>
            <a:ext cx="7693008" cy="377762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створює інноваційні рішення, що сприяють забезпеченню рівності та можливостей у громадах у всьому чиказькому столичному регіоні та за його межами. </a:t>
            </a:r>
          </a:p>
          <a:p>
            <a:pPr algn="just"/>
            <a:r>
              <a:rPr lang="uk-UA" dirty="0" smtClean="0"/>
              <a:t>забезпечує посилання на регіональні, національні та міжнародні мережі у пошуках нових ідей та підходів, що задовольняють основні потреби.</a:t>
            </a:r>
          </a:p>
          <a:p>
            <a:pPr algn="just"/>
            <a:r>
              <a:rPr lang="uk-UA" dirty="0" smtClean="0"/>
              <a:t> Ці партнерські відносини пов'язують викладачів та студентів </a:t>
            </a:r>
            <a:r>
              <a:rPr lang="uk-UA" dirty="0" err="1" smtClean="0"/>
              <a:t>Лойоли</a:t>
            </a:r>
            <a:r>
              <a:rPr lang="uk-UA" dirty="0" smtClean="0"/>
              <a:t> з громадськими та некомерційними організаціями, громадськими групами та державними установами. </a:t>
            </a:r>
          </a:p>
          <a:p>
            <a:pPr algn="just"/>
            <a:r>
              <a:rPr lang="uk-UA" dirty="0" smtClean="0"/>
              <a:t>Це допомагає будувати стійкі громади, які підвищують якість життя всіх громадян. </a:t>
            </a:r>
          </a:p>
          <a:p>
            <a:endParaRPr lang="ru-RU" dirty="0"/>
          </a:p>
        </p:txBody>
      </p:sp>
      <p:pic>
        <p:nvPicPr>
          <p:cNvPr id="1026" name="Picture 2" descr="ОДНА консультативна нарада в Нортсайд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6" y="2146433"/>
            <a:ext cx="4378090" cy="32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2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центру </a:t>
            </a:r>
            <a:r>
              <a:rPr lang="uk-UA" dirty="0"/>
              <a:t>міських досліджень та </a:t>
            </a:r>
            <a:r>
              <a:rPr lang="uk-UA" dirty="0" smtClean="0"/>
              <a:t>навчання: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/>
              <a:t>Центр провів детальний аналіз джерел, пов'язаних зі статусом жінок та дівчат у Чикаго, та одержав результати, графіку та результати інтерпретації для </a:t>
            </a:r>
            <a:r>
              <a:rPr lang="uk-UA" dirty="0" smtClean="0"/>
              <a:t>щорічного звіту Чиказького фонду жінок.</a:t>
            </a:r>
            <a:endParaRPr lang="uk-UA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 err="1">
                <a:solidFill>
                  <a:schemeClr val="tx1"/>
                </a:solidFill>
                <a:hlinkClick r:id="rId2"/>
              </a:rPr>
              <a:t>Marillac</a:t>
            </a:r>
            <a:r>
              <a:rPr lang="uk-UA" b="1" dirty="0">
                <a:solidFill>
                  <a:schemeClr val="tx1"/>
                </a:solidFill>
                <a:hlinkClick r:id="rId2"/>
              </a:rPr>
              <a:t> </a:t>
            </a:r>
            <a:r>
              <a:rPr lang="uk-UA" b="1" dirty="0" err="1">
                <a:solidFill>
                  <a:schemeClr val="tx1"/>
                </a:solidFill>
                <a:hlinkClick r:id="rId2"/>
              </a:rPr>
              <a:t>St</a:t>
            </a:r>
            <a:r>
              <a:rPr lang="uk-UA" b="1" dirty="0">
                <a:solidFill>
                  <a:schemeClr val="tx1"/>
                </a:solidFill>
                <a:hlinkClick r:id="rId2"/>
              </a:rPr>
              <a:t>. </a:t>
            </a:r>
            <a:r>
              <a:rPr lang="uk-UA" b="1" dirty="0" err="1">
                <a:solidFill>
                  <a:schemeClr val="tx1"/>
                </a:solidFill>
                <a:hlinkClick r:id="rId2"/>
              </a:rPr>
              <a:t>Vincent</a:t>
            </a:r>
            <a:r>
              <a:rPr lang="uk-UA" b="1" dirty="0">
                <a:solidFill>
                  <a:schemeClr val="tx1"/>
                </a:solidFill>
                <a:hlinkClick r:id="rId2"/>
              </a:rPr>
              <a:t> </a:t>
            </a:r>
            <a:r>
              <a:rPr lang="uk-UA" b="1" dirty="0" err="1">
                <a:solidFill>
                  <a:schemeClr val="tx1"/>
                </a:solidFill>
                <a:hlinkClick r:id="rId2"/>
              </a:rPr>
              <a:t>Family</a:t>
            </a:r>
            <a:r>
              <a:rPr lang="uk-UA" b="1" dirty="0">
                <a:solidFill>
                  <a:schemeClr val="tx1"/>
                </a:solidFill>
                <a:hlinkClick r:id="rId2"/>
              </a:rPr>
              <a:t> </a:t>
            </a:r>
            <a:r>
              <a:rPr lang="uk-UA" b="1" dirty="0" err="1">
                <a:solidFill>
                  <a:schemeClr val="tx1"/>
                </a:solidFill>
                <a:hlinkClick r:id="rId2"/>
              </a:rPr>
              <a:t>Services</a:t>
            </a:r>
            <a:r>
              <a:rPr lang="uk-UA" dirty="0"/>
              <a:t> (</a:t>
            </a:r>
            <a:r>
              <a:rPr lang="uk-UA" dirty="0" smtClean="0"/>
              <a:t>громадська організація)співпрацює з центром для проведення ринкового дослідження потреби та використання класів </a:t>
            </a:r>
            <a:r>
              <a:rPr lang="uk-UA" dirty="0" err="1" smtClean="0"/>
              <a:t>Head</a:t>
            </a:r>
            <a:r>
              <a:rPr lang="uk-UA" dirty="0" smtClean="0"/>
              <a:t> </a:t>
            </a:r>
            <a:r>
              <a:rPr lang="uk-UA" dirty="0" err="1" smtClean="0"/>
              <a:t>Start</a:t>
            </a:r>
            <a:r>
              <a:rPr lang="uk-UA" dirty="0" smtClean="0"/>
              <a:t> у зонах обслуговування та навколо них.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Центр є членом робочої групи чиказького міста, яка вивчає проблемні муніципальні штрафи та збори та їх вплив на жителів Чикаго, особливо на мешканців із низьким рівнем доходу та працюючих.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92642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</TotalTime>
  <Words>636</Words>
  <Application>Microsoft Office PowerPoint</Application>
  <PresentationFormat>Широкоэкранный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Метод «Action research» у соціальній роботі</vt:lpstr>
      <vt:lpstr>Важливі думки:</vt:lpstr>
      <vt:lpstr>Основні засади методу  «Action research»:</vt:lpstr>
      <vt:lpstr>Особливості методу «Action research»:</vt:lpstr>
      <vt:lpstr>Суб'єкти дослідницького процесу:</vt:lpstr>
      <vt:lpstr>Кроки у «Action research»: </vt:lpstr>
      <vt:lpstr>Принципи роботи методу «Action research»:</vt:lpstr>
      <vt:lpstr>Центр міських досліджень та навчання (CURL) при Університеті Лойоли в Чикаго:</vt:lpstr>
      <vt:lpstr>Робота центру міських досліджень та навчання:</vt:lpstr>
      <vt:lpstr>Педагогічні дослідження «Action research» у лабораторії  університету Браун:</vt:lpstr>
      <vt:lpstr>Давайте зробимо висновки разом:</vt:lpstr>
      <vt:lpstr>Література:</vt:lpstr>
      <vt:lpstr>Дякую за увагу!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«Action research» у соціальній роботі</dc:title>
  <dc:creator>Oleg</dc:creator>
  <cp:lastModifiedBy>Oleg</cp:lastModifiedBy>
  <cp:revision>20</cp:revision>
  <dcterms:created xsi:type="dcterms:W3CDTF">2021-01-30T19:50:46Z</dcterms:created>
  <dcterms:modified xsi:type="dcterms:W3CDTF">2021-02-01T16:09:41Z</dcterms:modified>
</cp:coreProperties>
</file>