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  <p:sldId id="269" r:id="rId15"/>
    <p:sldId id="271" r:id="rId16"/>
    <p:sldId id="273" r:id="rId17"/>
    <p:sldId id="270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3" r:id="rId28"/>
    <p:sldId id="282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B56C9-1F72-41BA-B688-14FC4F2302C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71F379-1657-4539-9790-16FE9DEAFCE2}">
      <dgm:prSet phldrT="[Текст]" custT="1"/>
      <dgm:spPr/>
      <dgm:t>
        <a:bodyPr/>
        <a:lstStyle/>
        <a:p>
          <a:r>
            <a:rPr lang="uk-UA" sz="3600" dirty="0"/>
            <a:t>Цілі русифікації шкіл в ОРДЛО</a:t>
          </a:r>
          <a:r>
            <a:rPr lang="en-US" sz="3600" dirty="0"/>
            <a:t>:</a:t>
          </a:r>
          <a:endParaRPr lang="ru-RU" sz="3600" dirty="0"/>
        </a:p>
      </dgm:t>
    </dgm:pt>
    <dgm:pt modelId="{907B0500-A03F-4D46-A8A6-C5656FC202D0}" type="parTrans" cxnId="{0A7B2F07-9842-4479-B640-2BED1FF06D8F}">
      <dgm:prSet/>
      <dgm:spPr/>
      <dgm:t>
        <a:bodyPr/>
        <a:lstStyle/>
        <a:p>
          <a:endParaRPr lang="ru-RU"/>
        </a:p>
      </dgm:t>
    </dgm:pt>
    <dgm:pt modelId="{3348C6C0-DC6B-4E30-A4EC-7DF21A39590A}" type="sibTrans" cxnId="{0A7B2F07-9842-4479-B640-2BED1FF06D8F}">
      <dgm:prSet/>
      <dgm:spPr/>
      <dgm:t>
        <a:bodyPr/>
        <a:lstStyle/>
        <a:p>
          <a:endParaRPr lang="ru-RU"/>
        </a:p>
      </dgm:t>
    </dgm:pt>
    <dgm:pt modelId="{49A9D805-3F44-477E-BDE4-7CBEB591DEC7}">
      <dgm:prSet phldrT="[Текст]"/>
      <dgm:spPr/>
      <dgm:t>
        <a:bodyPr/>
        <a:lstStyle/>
        <a:p>
          <a:r>
            <a:rPr lang="uk-UA" dirty="0"/>
            <a:t>Денаціоналізація українського Донбасу</a:t>
          </a:r>
          <a:endParaRPr lang="ru-RU" dirty="0"/>
        </a:p>
      </dgm:t>
    </dgm:pt>
    <dgm:pt modelId="{203AD622-A1CD-4436-930B-7F3F3389CBFA}" type="parTrans" cxnId="{BEABF809-C1CB-4036-83A1-59076D87D4E4}">
      <dgm:prSet/>
      <dgm:spPr/>
      <dgm:t>
        <a:bodyPr/>
        <a:lstStyle/>
        <a:p>
          <a:endParaRPr lang="ru-RU"/>
        </a:p>
      </dgm:t>
    </dgm:pt>
    <dgm:pt modelId="{03530E02-2248-4688-912F-F661F099534A}" type="sibTrans" cxnId="{BEABF809-C1CB-4036-83A1-59076D87D4E4}">
      <dgm:prSet/>
      <dgm:spPr/>
      <dgm:t>
        <a:bodyPr/>
        <a:lstStyle/>
        <a:p>
          <a:endParaRPr lang="ru-RU"/>
        </a:p>
      </dgm:t>
    </dgm:pt>
    <dgm:pt modelId="{1EAC797F-ADC2-40C7-9331-8B98DCC2135B}">
      <dgm:prSet phldrT="[Текст]"/>
      <dgm:spPr/>
      <dgm:t>
        <a:bodyPr/>
        <a:lstStyle/>
        <a:p>
          <a:r>
            <a:rPr lang="uk-UA" dirty="0"/>
            <a:t>Посилення лояльності до окупаційної влади, яка </a:t>
          </a:r>
          <a:r>
            <a:rPr lang="en-US" dirty="0"/>
            <a:t>“</a:t>
          </a:r>
          <a:r>
            <a:rPr lang="uk-UA" dirty="0"/>
            <a:t>захищає російськомовне населення</a:t>
          </a:r>
          <a:r>
            <a:rPr lang="en-US" dirty="0"/>
            <a:t>”</a:t>
          </a:r>
          <a:endParaRPr lang="ru-RU" dirty="0"/>
        </a:p>
      </dgm:t>
    </dgm:pt>
    <dgm:pt modelId="{040FFD8A-9921-4040-A00F-11422A80B11B}" type="parTrans" cxnId="{4571265F-4E53-4A73-9C10-848257AA667C}">
      <dgm:prSet/>
      <dgm:spPr/>
      <dgm:t>
        <a:bodyPr/>
        <a:lstStyle/>
        <a:p>
          <a:endParaRPr lang="ru-RU"/>
        </a:p>
      </dgm:t>
    </dgm:pt>
    <dgm:pt modelId="{07958199-07F9-44A3-BB78-60EF1F62E38C}" type="sibTrans" cxnId="{4571265F-4E53-4A73-9C10-848257AA667C}">
      <dgm:prSet/>
      <dgm:spPr/>
      <dgm:t>
        <a:bodyPr/>
        <a:lstStyle/>
        <a:p>
          <a:endParaRPr lang="ru-RU"/>
        </a:p>
      </dgm:t>
    </dgm:pt>
    <dgm:pt modelId="{01BABF3C-E5EE-4628-AC87-4F1AC015D15E}">
      <dgm:prSet phldrT="[Текст]"/>
      <dgm:spPr/>
      <dgm:t>
        <a:bodyPr/>
        <a:lstStyle/>
        <a:p>
          <a:r>
            <a:rPr lang="uk-UA" dirty="0"/>
            <a:t>Послаблення реінтеграції регіону</a:t>
          </a:r>
          <a:endParaRPr lang="ru-RU" dirty="0"/>
        </a:p>
      </dgm:t>
    </dgm:pt>
    <dgm:pt modelId="{7570AD74-6313-4B64-B4D5-708D1B48DCC4}" type="parTrans" cxnId="{9B9B8C68-E861-4334-A89C-42E2F30F70A5}">
      <dgm:prSet/>
      <dgm:spPr/>
      <dgm:t>
        <a:bodyPr/>
        <a:lstStyle/>
        <a:p>
          <a:endParaRPr lang="ru-RU"/>
        </a:p>
      </dgm:t>
    </dgm:pt>
    <dgm:pt modelId="{121111FD-D6D4-4D0B-8418-C28803C271AD}" type="sibTrans" cxnId="{9B9B8C68-E861-4334-A89C-42E2F30F70A5}">
      <dgm:prSet/>
      <dgm:spPr/>
      <dgm:t>
        <a:bodyPr/>
        <a:lstStyle/>
        <a:p>
          <a:endParaRPr lang="ru-RU"/>
        </a:p>
      </dgm:t>
    </dgm:pt>
    <dgm:pt modelId="{AE7DDCB1-A095-4FC0-AA61-6582463BA09C}">
      <dgm:prSet phldrT="[Текст]"/>
      <dgm:spPr/>
      <dgm:t>
        <a:bodyPr/>
        <a:lstStyle/>
        <a:p>
          <a:r>
            <a:rPr lang="uk-UA" dirty="0"/>
            <a:t>Підміна історичної свідомості школярів</a:t>
          </a:r>
          <a:endParaRPr lang="ru-RU" dirty="0"/>
        </a:p>
      </dgm:t>
    </dgm:pt>
    <dgm:pt modelId="{AE66AABB-A71D-43FF-861E-FA4C2ABF66D5}" type="parTrans" cxnId="{17F1EC34-59D4-4A89-B5AF-3CF8CA48810A}">
      <dgm:prSet/>
      <dgm:spPr/>
      <dgm:t>
        <a:bodyPr/>
        <a:lstStyle/>
        <a:p>
          <a:endParaRPr lang="ru-RU"/>
        </a:p>
      </dgm:t>
    </dgm:pt>
    <dgm:pt modelId="{BE1003FF-0BCE-4E97-9C18-22F6433A5806}" type="sibTrans" cxnId="{17F1EC34-59D4-4A89-B5AF-3CF8CA48810A}">
      <dgm:prSet/>
      <dgm:spPr/>
      <dgm:t>
        <a:bodyPr/>
        <a:lstStyle/>
        <a:p>
          <a:endParaRPr lang="ru-RU"/>
        </a:p>
      </dgm:t>
    </dgm:pt>
    <dgm:pt modelId="{F4013818-E2A4-4A35-80C1-32180DB48C02}" type="pres">
      <dgm:prSet presAssocID="{D5BB56C9-1F72-41BA-B688-14FC4F2302C3}" presName="composite" presStyleCnt="0">
        <dgm:presLayoutVars>
          <dgm:chMax val="1"/>
          <dgm:dir/>
          <dgm:resizeHandles val="exact"/>
        </dgm:presLayoutVars>
      </dgm:prSet>
      <dgm:spPr/>
    </dgm:pt>
    <dgm:pt modelId="{16BDE1E1-53E4-49E3-9633-C68EDE977AAE}" type="pres">
      <dgm:prSet presAssocID="{2471F379-1657-4539-9790-16FE9DEAFCE2}" presName="roof" presStyleLbl="dkBgShp" presStyleIdx="0" presStyleCnt="2"/>
      <dgm:spPr/>
    </dgm:pt>
    <dgm:pt modelId="{1EAD7188-3B4C-4C25-8000-0624339D5814}" type="pres">
      <dgm:prSet presAssocID="{2471F379-1657-4539-9790-16FE9DEAFCE2}" presName="pillars" presStyleCnt="0"/>
      <dgm:spPr/>
    </dgm:pt>
    <dgm:pt modelId="{87133774-FBC3-4559-9B43-5263B6DE6ED8}" type="pres">
      <dgm:prSet presAssocID="{2471F379-1657-4539-9790-16FE9DEAFCE2}" presName="pillar1" presStyleLbl="node1" presStyleIdx="0" presStyleCnt="4">
        <dgm:presLayoutVars>
          <dgm:bulletEnabled val="1"/>
        </dgm:presLayoutVars>
      </dgm:prSet>
      <dgm:spPr/>
    </dgm:pt>
    <dgm:pt modelId="{C418FB26-5565-4543-BD83-6F03DD3D78D4}" type="pres">
      <dgm:prSet presAssocID="{AE7DDCB1-A095-4FC0-AA61-6582463BA09C}" presName="pillarX" presStyleLbl="node1" presStyleIdx="1" presStyleCnt="4">
        <dgm:presLayoutVars>
          <dgm:bulletEnabled val="1"/>
        </dgm:presLayoutVars>
      </dgm:prSet>
      <dgm:spPr/>
    </dgm:pt>
    <dgm:pt modelId="{B35668E7-7404-4B84-8370-B6C099C43FA3}" type="pres">
      <dgm:prSet presAssocID="{1EAC797F-ADC2-40C7-9331-8B98DCC2135B}" presName="pillarX" presStyleLbl="node1" presStyleIdx="2" presStyleCnt="4">
        <dgm:presLayoutVars>
          <dgm:bulletEnabled val="1"/>
        </dgm:presLayoutVars>
      </dgm:prSet>
      <dgm:spPr/>
    </dgm:pt>
    <dgm:pt modelId="{9F6EA8BB-7FC1-4824-A5D1-00105C74C24F}" type="pres">
      <dgm:prSet presAssocID="{01BABF3C-E5EE-4628-AC87-4F1AC015D15E}" presName="pillarX" presStyleLbl="node1" presStyleIdx="3" presStyleCnt="4">
        <dgm:presLayoutVars>
          <dgm:bulletEnabled val="1"/>
        </dgm:presLayoutVars>
      </dgm:prSet>
      <dgm:spPr/>
    </dgm:pt>
    <dgm:pt modelId="{93CB30A7-2864-4043-975C-A7E2A17991B6}" type="pres">
      <dgm:prSet presAssocID="{2471F379-1657-4539-9790-16FE9DEAFCE2}" presName="base" presStyleLbl="dkBgShp" presStyleIdx="1" presStyleCnt="2"/>
      <dgm:spPr/>
    </dgm:pt>
  </dgm:ptLst>
  <dgm:cxnLst>
    <dgm:cxn modelId="{0A7B2F07-9842-4479-B640-2BED1FF06D8F}" srcId="{D5BB56C9-1F72-41BA-B688-14FC4F2302C3}" destId="{2471F379-1657-4539-9790-16FE9DEAFCE2}" srcOrd="0" destOrd="0" parTransId="{907B0500-A03F-4D46-A8A6-C5656FC202D0}" sibTransId="{3348C6C0-DC6B-4E30-A4EC-7DF21A39590A}"/>
    <dgm:cxn modelId="{BEABF809-C1CB-4036-83A1-59076D87D4E4}" srcId="{2471F379-1657-4539-9790-16FE9DEAFCE2}" destId="{49A9D805-3F44-477E-BDE4-7CBEB591DEC7}" srcOrd="0" destOrd="0" parTransId="{203AD622-A1CD-4436-930B-7F3F3389CBFA}" sibTransId="{03530E02-2248-4688-912F-F661F099534A}"/>
    <dgm:cxn modelId="{1651DC1A-DBCB-436C-B73C-6B5E539E2599}" type="presOf" srcId="{AE7DDCB1-A095-4FC0-AA61-6582463BA09C}" destId="{C418FB26-5565-4543-BD83-6F03DD3D78D4}" srcOrd="0" destOrd="0" presId="urn:microsoft.com/office/officeart/2005/8/layout/hList3"/>
    <dgm:cxn modelId="{17F1EC34-59D4-4A89-B5AF-3CF8CA48810A}" srcId="{2471F379-1657-4539-9790-16FE9DEAFCE2}" destId="{AE7DDCB1-A095-4FC0-AA61-6582463BA09C}" srcOrd="1" destOrd="0" parTransId="{AE66AABB-A71D-43FF-861E-FA4C2ABF66D5}" sibTransId="{BE1003FF-0BCE-4E97-9C18-22F6433A5806}"/>
    <dgm:cxn modelId="{88A55D39-1320-4663-8E1A-E87C7098D395}" type="presOf" srcId="{49A9D805-3F44-477E-BDE4-7CBEB591DEC7}" destId="{87133774-FBC3-4559-9B43-5263B6DE6ED8}" srcOrd="0" destOrd="0" presId="urn:microsoft.com/office/officeart/2005/8/layout/hList3"/>
    <dgm:cxn modelId="{4571265F-4E53-4A73-9C10-848257AA667C}" srcId="{2471F379-1657-4539-9790-16FE9DEAFCE2}" destId="{1EAC797F-ADC2-40C7-9331-8B98DCC2135B}" srcOrd="2" destOrd="0" parTransId="{040FFD8A-9921-4040-A00F-11422A80B11B}" sibTransId="{07958199-07F9-44A3-BB78-60EF1F62E38C}"/>
    <dgm:cxn modelId="{99F48566-590A-4C71-90CA-78FFBEAAF93B}" type="presOf" srcId="{01BABF3C-E5EE-4628-AC87-4F1AC015D15E}" destId="{9F6EA8BB-7FC1-4824-A5D1-00105C74C24F}" srcOrd="0" destOrd="0" presId="urn:microsoft.com/office/officeart/2005/8/layout/hList3"/>
    <dgm:cxn modelId="{9B9B8C68-E861-4334-A89C-42E2F30F70A5}" srcId="{2471F379-1657-4539-9790-16FE9DEAFCE2}" destId="{01BABF3C-E5EE-4628-AC87-4F1AC015D15E}" srcOrd="3" destOrd="0" parTransId="{7570AD74-6313-4B64-B4D5-708D1B48DCC4}" sibTransId="{121111FD-D6D4-4D0B-8418-C28803C271AD}"/>
    <dgm:cxn modelId="{56F2146D-A7C8-475B-8C3B-F1B12964EDA7}" type="presOf" srcId="{1EAC797F-ADC2-40C7-9331-8B98DCC2135B}" destId="{B35668E7-7404-4B84-8370-B6C099C43FA3}" srcOrd="0" destOrd="0" presId="urn:microsoft.com/office/officeart/2005/8/layout/hList3"/>
    <dgm:cxn modelId="{A5452078-2955-419E-AD45-11FAA0B40499}" type="presOf" srcId="{D5BB56C9-1F72-41BA-B688-14FC4F2302C3}" destId="{F4013818-E2A4-4A35-80C1-32180DB48C02}" srcOrd="0" destOrd="0" presId="urn:microsoft.com/office/officeart/2005/8/layout/hList3"/>
    <dgm:cxn modelId="{2CC4317E-1FFD-49B9-B1D3-DA5A9FBE9F46}" type="presOf" srcId="{2471F379-1657-4539-9790-16FE9DEAFCE2}" destId="{16BDE1E1-53E4-49E3-9633-C68EDE977AAE}" srcOrd="0" destOrd="0" presId="urn:microsoft.com/office/officeart/2005/8/layout/hList3"/>
    <dgm:cxn modelId="{4DE1EA65-71DB-4BA8-9BEA-F3EB9774815F}" type="presParOf" srcId="{F4013818-E2A4-4A35-80C1-32180DB48C02}" destId="{16BDE1E1-53E4-49E3-9633-C68EDE977AAE}" srcOrd="0" destOrd="0" presId="urn:microsoft.com/office/officeart/2005/8/layout/hList3"/>
    <dgm:cxn modelId="{C671BA43-332A-4CF3-B92E-2A28FBC9AD8A}" type="presParOf" srcId="{F4013818-E2A4-4A35-80C1-32180DB48C02}" destId="{1EAD7188-3B4C-4C25-8000-0624339D5814}" srcOrd="1" destOrd="0" presId="urn:microsoft.com/office/officeart/2005/8/layout/hList3"/>
    <dgm:cxn modelId="{837BF802-95A1-4301-A224-090A96532DD6}" type="presParOf" srcId="{1EAD7188-3B4C-4C25-8000-0624339D5814}" destId="{87133774-FBC3-4559-9B43-5263B6DE6ED8}" srcOrd="0" destOrd="0" presId="urn:microsoft.com/office/officeart/2005/8/layout/hList3"/>
    <dgm:cxn modelId="{86ED64D2-E041-42F0-8E75-108E1F579EBB}" type="presParOf" srcId="{1EAD7188-3B4C-4C25-8000-0624339D5814}" destId="{C418FB26-5565-4543-BD83-6F03DD3D78D4}" srcOrd="1" destOrd="0" presId="urn:microsoft.com/office/officeart/2005/8/layout/hList3"/>
    <dgm:cxn modelId="{966FF935-0470-457F-BDE3-D5FCEF436E8D}" type="presParOf" srcId="{1EAD7188-3B4C-4C25-8000-0624339D5814}" destId="{B35668E7-7404-4B84-8370-B6C099C43FA3}" srcOrd="2" destOrd="0" presId="urn:microsoft.com/office/officeart/2005/8/layout/hList3"/>
    <dgm:cxn modelId="{66210538-29AA-487E-847A-EFB23DCEF01F}" type="presParOf" srcId="{1EAD7188-3B4C-4C25-8000-0624339D5814}" destId="{9F6EA8BB-7FC1-4824-A5D1-00105C74C24F}" srcOrd="3" destOrd="0" presId="urn:microsoft.com/office/officeart/2005/8/layout/hList3"/>
    <dgm:cxn modelId="{D758DC82-6D81-4380-8844-FA6BF154043F}" type="presParOf" srcId="{F4013818-E2A4-4A35-80C1-32180DB48C02}" destId="{93CB30A7-2864-4043-975C-A7E2A17991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245CE-4BC5-42B7-B974-48FC79D649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14F64B-415D-4B79-9A3A-7AD78ABE0C63}">
      <dgm:prSet phldrT="[Текст]"/>
      <dgm:spPr/>
      <dgm:t>
        <a:bodyPr/>
        <a:lstStyle/>
        <a:p>
          <a:r>
            <a:rPr lang="uk-UA" dirty="0"/>
            <a:t>Ключову роль у колонізації Донбасу відіграє Росія</a:t>
          </a:r>
          <a:endParaRPr lang="ru-RU" dirty="0"/>
        </a:p>
      </dgm:t>
    </dgm:pt>
    <dgm:pt modelId="{0A0AC763-8EDE-40B8-9F3E-31FD8C14ED51}" type="parTrans" cxnId="{367BE628-BA97-454F-BDCE-A0386054BB64}">
      <dgm:prSet/>
      <dgm:spPr/>
      <dgm:t>
        <a:bodyPr/>
        <a:lstStyle/>
        <a:p>
          <a:endParaRPr lang="ru-RU"/>
        </a:p>
      </dgm:t>
    </dgm:pt>
    <dgm:pt modelId="{DC9C1F1A-3B96-4C3B-AC7F-29A258C0B8BC}" type="sibTrans" cxnId="{367BE628-BA97-454F-BDCE-A0386054BB64}">
      <dgm:prSet/>
      <dgm:spPr/>
      <dgm:t>
        <a:bodyPr/>
        <a:lstStyle/>
        <a:p>
          <a:endParaRPr lang="ru-RU"/>
        </a:p>
      </dgm:t>
    </dgm:pt>
    <dgm:pt modelId="{36DDAE47-94E9-4E01-B923-ABA392BB5FA6}">
      <dgm:prSet phldrT="[Текст]"/>
      <dgm:spPr/>
      <dgm:t>
        <a:bodyPr/>
        <a:lstStyle/>
        <a:p>
          <a:r>
            <a:rPr lang="uk-UA" dirty="0"/>
            <a:t>Донбас – невід’ємна частина Росії</a:t>
          </a:r>
          <a:endParaRPr lang="ru-RU" dirty="0"/>
        </a:p>
      </dgm:t>
    </dgm:pt>
    <dgm:pt modelId="{FA1DA76D-1A3F-4A12-BD0D-DFE1D16E19AC}" type="parTrans" cxnId="{DC87977C-AC39-4827-9FA6-D1B08B9BAC7D}">
      <dgm:prSet/>
      <dgm:spPr/>
      <dgm:t>
        <a:bodyPr/>
        <a:lstStyle/>
        <a:p>
          <a:endParaRPr lang="ru-RU"/>
        </a:p>
      </dgm:t>
    </dgm:pt>
    <dgm:pt modelId="{80837B3B-43B5-47E7-905A-D3FB67853BE0}" type="sibTrans" cxnId="{DC87977C-AC39-4827-9FA6-D1B08B9BAC7D}">
      <dgm:prSet/>
      <dgm:spPr/>
      <dgm:t>
        <a:bodyPr/>
        <a:lstStyle/>
        <a:p>
          <a:endParaRPr lang="ru-RU"/>
        </a:p>
      </dgm:t>
    </dgm:pt>
    <dgm:pt modelId="{5119E959-871B-45B7-BB79-807EDF30A4E5}">
      <dgm:prSet phldrT="[Текст]"/>
      <dgm:spPr/>
      <dgm:t>
        <a:bodyPr/>
        <a:lstStyle/>
        <a:p>
          <a:r>
            <a:rPr lang="uk-UA" dirty="0" err="1"/>
            <a:t>Донецько</a:t>
          </a:r>
          <a:r>
            <a:rPr lang="uk-UA" dirty="0"/>
            <a:t> – Криворізька Радянська Республіка – цілком легітимне</a:t>
          </a:r>
          <a:br>
            <a:rPr lang="uk-UA" dirty="0"/>
          </a:br>
          <a:r>
            <a:rPr lang="uk-UA" dirty="0"/>
            <a:t>державне утворення, що відображало волю населення Донбасу </a:t>
          </a:r>
          <a:endParaRPr lang="ru-RU" dirty="0"/>
        </a:p>
      </dgm:t>
    </dgm:pt>
    <dgm:pt modelId="{3BC9160B-9124-4025-A692-8D3F982B5BDD}" type="parTrans" cxnId="{524AB20C-3DC2-4388-8644-9EF176559054}">
      <dgm:prSet/>
      <dgm:spPr/>
      <dgm:t>
        <a:bodyPr/>
        <a:lstStyle/>
        <a:p>
          <a:endParaRPr lang="ru-RU"/>
        </a:p>
      </dgm:t>
    </dgm:pt>
    <dgm:pt modelId="{DE8C3A1C-204A-4084-AF65-0FC00874FE18}" type="sibTrans" cxnId="{524AB20C-3DC2-4388-8644-9EF176559054}">
      <dgm:prSet/>
      <dgm:spPr/>
      <dgm:t>
        <a:bodyPr/>
        <a:lstStyle/>
        <a:p>
          <a:endParaRPr lang="ru-RU"/>
        </a:p>
      </dgm:t>
    </dgm:pt>
    <dgm:pt modelId="{9D24ECD2-0CB0-461C-B30A-CFEF8F71ADB8}">
      <dgm:prSet phldrT="[Текст]"/>
      <dgm:spPr/>
      <dgm:t>
        <a:bodyPr/>
        <a:lstStyle/>
        <a:p>
          <a:r>
            <a:rPr lang="uk-UA" dirty="0"/>
            <a:t>Революція Гідності – це </a:t>
          </a:r>
          <a:r>
            <a:rPr lang="en-US" dirty="0"/>
            <a:t>“</a:t>
          </a:r>
          <a:r>
            <a:rPr lang="uk-UA" dirty="0" err="1"/>
            <a:t>держпереворот</a:t>
          </a:r>
          <a:r>
            <a:rPr lang="en-US" dirty="0"/>
            <a:t>”</a:t>
          </a:r>
          <a:r>
            <a:rPr lang="uk-UA" dirty="0"/>
            <a:t>, а російсько-українська війна – </a:t>
          </a:r>
          <a:br>
            <a:rPr lang="uk-UA" dirty="0"/>
          </a:br>
          <a:r>
            <a:rPr lang="uk-UA" dirty="0"/>
            <a:t>це </a:t>
          </a:r>
          <a:r>
            <a:rPr lang="en-US" dirty="0"/>
            <a:t>“</a:t>
          </a:r>
          <a:r>
            <a:rPr lang="uk-UA" dirty="0"/>
            <a:t>визвольна війна народу Донбасу</a:t>
          </a:r>
          <a:r>
            <a:rPr lang="en-US" dirty="0"/>
            <a:t>”</a:t>
          </a:r>
          <a:endParaRPr lang="ru-RU" dirty="0"/>
        </a:p>
      </dgm:t>
    </dgm:pt>
    <dgm:pt modelId="{4E981DAA-D205-4F7F-B428-1AC33CA43C0C}" type="parTrans" cxnId="{E7CC87AC-01E8-4E94-AF52-5A68E4B121AF}">
      <dgm:prSet/>
      <dgm:spPr/>
      <dgm:t>
        <a:bodyPr/>
        <a:lstStyle/>
        <a:p>
          <a:endParaRPr lang="ru-RU"/>
        </a:p>
      </dgm:t>
    </dgm:pt>
    <dgm:pt modelId="{A6C10D69-2BAC-4F70-A1EB-2CCEB4486A0A}" type="sibTrans" cxnId="{E7CC87AC-01E8-4E94-AF52-5A68E4B121AF}">
      <dgm:prSet/>
      <dgm:spPr/>
      <dgm:t>
        <a:bodyPr/>
        <a:lstStyle/>
        <a:p>
          <a:endParaRPr lang="ru-RU"/>
        </a:p>
      </dgm:t>
    </dgm:pt>
    <dgm:pt modelId="{B2AAD6B5-205B-4BD4-9847-836E9DDEA30F}" type="pres">
      <dgm:prSet presAssocID="{5B8245CE-4BC5-42B7-B974-48FC79D649D8}" presName="linear" presStyleCnt="0">
        <dgm:presLayoutVars>
          <dgm:dir/>
          <dgm:animLvl val="lvl"/>
          <dgm:resizeHandles val="exact"/>
        </dgm:presLayoutVars>
      </dgm:prSet>
      <dgm:spPr/>
    </dgm:pt>
    <dgm:pt modelId="{DB5442A4-B0C6-42DF-9E67-4AF387E00B8B}" type="pres">
      <dgm:prSet presAssocID="{3314F64B-415D-4B79-9A3A-7AD78ABE0C63}" presName="parentLin" presStyleCnt="0"/>
      <dgm:spPr/>
    </dgm:pt>
    <dgm:pt modelId="{395654FC-0DF4-4290-A483-31351E97CECF}" type="pres">
      <dgm:prSet presAssocID="{3314F64B-415D-4B79-9A3A-7AD78ABE0C63}" presName="parentLeftMargin" presStyleLbl="node1" presStyleIdx="0" presStyleCnt="4"/>
      <dgm:spPr/>
    </dgm:pt>
    <dgm:pt modelId="{E27B82E9-9D9F-490B-9C75-4D195484C7DA}" type="pres">
      <dgm:prSet presAssocID="{3314F64B-415D-4B79-9A3A-7AD78ABE0C63}" presName="parentText" presStyleLbl="node1" presStyleIdx="0" presStyleCnt="4" custScaleX="122930">
        <dgm:presLayoutVars>
          <dgm:chMax val="0"/>
          <dgm:bulletEnabled val="1"/>
        </dgm:presLayoutVars>
      </dgm:prSet>
      <dgm:spPr/>
    </dgm:pt>
    <dgm:pt modelId="{3585356A-D95B-4F9B-90EB-0752388F7D6C}" type="pres">
      <dgm:prSet presAssocID="{3314F64B-415D-4B79-9A3A-7AD78ABE0C63}" presName="negativeSpace" presStyleCnt="0"/>
      <dgm:spPr/>
    </dgm:pt>
    <dgm:pt modelId="{8D7C35BB-8A22-46A1-9AEF-6C85D842007C}" type="pres">
      <dgm:prSet presAssocID="{3314F64B-415D-4B79-9A3A-7AD78ABE0C63}" presName="childText" presStyleLbl="conFgAcc1" presStyleIdx="0" presStyleCnt="4">
        <dgm:presLayoutVars>
          <dgm:bulletEnabled val="1"/>
        </dgm:presLayoutVars>
      </dgm:prSet>
      <dgm:spPr/>
    </dgm:pt>
    <dgm:pt modelId="{F326CEB5-4FFC-4442-BC3E-DABD62EBE535}" type="pres">
      <dgm:prSet presAssocID="{DC9C1F1A-3B96-4C3B-AC7F-29A258C0B8BC}" presName="spaceBetweenRectangles" presStyleCnt="0"/>
      <dgm:spPr/>
    </dgm:pt>
    <dgm:pt modelId="{2AF45BCB-C3F9-41D2-8EAF-9BF5D01937EC}" type="pres">
      <dgm:prSet presAssocID="{36DDAE47-94E9-4E01-B923-ABA392BB5FA6}" presName="parentLin" presStyleCnt="0"/>
      <dgm:spPr/>
    </dgm:pt>
    <dgm:pt modelId="{314FAFBA-6C23-49F2-A8CA-B3F0C1F9364B}" type="pres">
      <dgm:prSet presAssocID="{36DDAE47-94E9-4E01-B923-ABA392BB5FA6}" presName="parentLeftMargin" presStyleLbl="node1" presStyleIdx="0" presStyleCnt="4"/>
      <dgm:spPr/>
    </dgm:pt>
    <dgm:pt modelId="{38910AB0-5E52-489A-A31F-BD722322E18C}" type="pres">
      <dgm:prSet presAssocID="{36DDAE47-94E9-4E01-B923-ABA392BB5FA6}" presName="parentText" presStyleLbl="node1" presStyleIdx="1" presStyleCnt="4" custScaleX="122930">
        <dgm:presLayoutVars>
          <dgm:chMax val="0"/>
          <dgm:bulletEnabled val="1"/>
        </dgm:presLayoutVars>
      </dgm:prSet>
      <dgm:spPr/>
    </dgm:pt>
    <dgm:pt modelId="{C834F36C-E98B-436C-A0AE-F710A557B003}" type="pres">
      <dgm:prSet presAssocID="{36DDAE47-94E9-4E01-B923-ABA392BB5FA6}" presName="negativeSpace" presStyleCnt="0"/>
      <dgm:spPr/>
    </dgm:pt>
    <dgm:pt modelId="{BF4A46B0-BE21-45E2-AEFD-2796766C7CC3}" type="pres">
      <dgm:prSet presAssocID="{36DDAE47-94E9-4E01-B923-ABA392BB5FA6}" presName="childText" presStyleLbl="conFgAcc1" presStyleIdx="1" presStyleCnt="4">
        <dgm:presLayoutVars>
          <dgm:bulletEnabled val="1"/>
        </dgm:presLayoutVars>
      </dgm:prSet>
      <dgm:spPr/>
    </dgm:pt>
    <dgm:pt modelId="{3811212A-1A59-42F9-9AE9-21CF03293539}" type="pres">
      <dgm:prSet presAssocID="{80837B3B-43B5-47E7-905A-D3FB67853BE0}" presName="spaceBetweenRectangles" presStyleCnt="0"/>
      <dgm:spPr/>
    </dgm:pt>
    <dgm:pt modelId="{7673D571-2DB1-4278-B0E5-A14ACDA49405}" type="pres">
      <dgm:prSet presAssocID="{5119E959-871B-45B7-BB79-807EDF30A4E5}" presName="parentLin" presStyleCnt="0"/>
      <dgm:spPr/>
    </dgm:pt>
    <dgm:pt modelId="{FFEF051C-F14C-4311-92A7-8E2CB8A19C88}" type="pres">
      <dgm:prSet presAssocID="{5119E959-871B-45B7-BB79-807EDF30A4E5}" presName="parentLeftMargin" presStyleLbl="node1" presStyleIdx="1" presStyleCnt="4"/>
      <dgm:spPr/>
    </dgm:pt>
    <dgm:pt modelId="{E1B3BED2-FDA5-4A8B-9652-5E8F7789438F}" type="pres">
      <dgm:prSet presAssocID="{5119E959-871B-45B7-BB79-807EDF30A4E5}" presName="parentText" presStyleLbl="node1" presStyleIdx="2" presStyleCnt="4" custScaleX="122930">
        <dgm:presLayoutVars>
          <dgm:chMax val="0"/>
          <dgm:bulletEnabled val="1"/>
        </dgm:presLayoutVars>
      </dgm:prSet>
      <dgm:spPr/>
    </dgm:pt>
    <dgm:pt modelId="{1D315FDF-D6BC-40EF-B2CB-A639A23D267B}" type="pres">
      <dgm:prSet presAssocID="{5119E959-871B-45B7-BB79-807EDF30A4E5}" presName="negativeSpace" presStyleCnt="0"/>
      <dgm:spPr/>
    </dgm:pt>
    <dgm:pt modelId="{EA9C295B-BB0D-4F73-AA27-5A65ECA90F82}" type="pres">
      <dgm:prSet presAssocID="{5119E959-871B-45B7-BB79-807EDF30A4E5}" presName="childText" presStyleLbl="conFgAcc1" presStyleIdx="2" presStyleCnt="4">
        <dgm:presLayoutVars>
          <dgm:bulletEnabled val="1"/>
        </dgm:presLayoutVars>
      </dgm:prSet>
      <dgm:spPr/>
    </dgm:pt>
    <dgm:pt modelId="{327F4BBA-163C-4730-AEC8-C32D0B6F4D10}" type="pres">
      <dgm:prSet presAssocID="{DE8C3A1C-204A-4084-AF65-0FC00874FE18}" presName="spaceBetweenRectangles" presStyleCnt="0"/>
      <dgm:spPr/>
    </dgm:pt>
    <dgm:pt modelId="{0FAAC578-C6DB-42B0-9A5C-AE504FF34807}" type="pres">
      <dgm:prSet presAssocID="{9D24ECD2-0CB0-461C-B30A-CFEF8F71ADB8}" presName="parentLin" presStyleCnt="0"/>
      <dgm:spPr/>
    </dgm:pt>
    <dgm:pt modelId="{98AEF82F-6266-4994-8833-D3A89AE01AE9}" type="pres">
      <dgm:prSet presAssocID="{9D24ECD2-0CB0-461C-B30A-CFEF8F71ADB8}" presName="parentLeftMargin" presStyleLbl="node1" presStyleIdx="2" presStyleCnt="4" custScaleX="122930"/>
      <dgm:spPr/>
    </dgm:pt>
    <dgm:pt modelId="{7065400F-2CFB-4928-9A16-D5C603AB9850}" type="pres">
      <dgm:prSet presAssocID="{9D24ECD2-0CB0-461C-B30A-CFEF8F71ADB8}" presName="parentText" presStyleLbl="node1" presStyleIdx="3" presStyleCnt="4" custScaleX="123255" custLinFactNeighborX="-18631">
        <dgm:presLayoutVars>
          <dgm:chMax val="0"/>
          <dgm:bulletEnabled val="1"/>
        </dgm:presLayoutVars>
      </dgm:prSet>
      <dgm:spPr/>
    </dgm:pt>
    <dgm:pt modelId="{B1F23D45-C81B-4C45-BC6E-281C2AF7B8E9}" type="pres">
      <dgm:prSet presAssocID="{9D24ECD2-0CB0-461C-B30A-CFEF8F71ADB8}" presName="negativeSpace" presStyleCnt="0"/>
      <dgm:spPr/>
    </dgm:pt>
    <dgm:pt modelId="{C4467E38-4E26-431D-952D-9E6E8AB3D06F}" type="pres">
      <dgm:prSet presAssocID="{9D24ECD2-0CB0-461C-B30A-CFEF8F71AD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4AB20C-3DC2-4388-8644-9EF176559054}" srcId="{5B8245CE-4BC5-42B7-B974-48FC79D649D8}" destId="{5119E959-871B-45B7-BB79-807EDF30A4E5}" srcOrd="2" destOrd="0" parTransId="{3BC9160B-9124-4025-A692-8D3F982B5BDD}" sibTransId="{DE8C3A1C-204A-4084-AF65-0FC00874FE18}"/>
    <dgm:cxn modelId="{367BE628-BA97-454F-BDCE-A0386054BB64}" srcId="{5B8245CE-4BC5-42B7-B974-48FC79D649D8}" destId="{3314F64B-415D-4B79-9A3A-7AD78ABE0C63}" srcOrd="0" destOrd="0" parTransId="{0A0AC763-8EDE-40B8-9F3E-31FD8C14ED51}" sibTransId="{DC9C1F1A-3B96-4C3B-AC7F-29A258C0B8BC}"/>
    <dgm:cxn modelId="{06D0EF32-BF45-498D-A4F5-BA3174BA562D}" type="presOf" srcId="{36DDAE47-94E9-4E01-B923-ABA392BB5FA6}" destId="{38910AB0-5E52-489A-A31F-BD722322E18C}" srcOrd="1" destOrd="0" presId="urn:microsoft.com/office/officeart/2005/8/layout/list1"/>
    <dgm:cxn modelId="{AA32AC44-E0F8-4C72-BD35-F24CB8504F6E}" type="presOf" srcId="{9D24ECD2-0CB0-461C-B30A-CFEF8F71ADB8}" destId="{7065400F-2CFB-4928-9A16-D5C603AB9850}" srcOrd="1" destOrd="0" presId="urn:microsoft.com/office/officeart/2005/8/layout/list1"/>
    <dgm:cxn modelId="{752AAF6E-58F7-4FDC-8DF1-1046B6AC42BF}" type="presOf" srcId="{3314F64B-415D-4B79-9A3A-7AD78ABE0C63}" destId="{395654FC-0DF4-4290-A483-31351E97CECF}" srcOrd="0" destOrd="0" presId="urn:microsoft.com/office/officeart/2005/8/layout/list1"/>
    <dgm:cxn modelId="{6913956F-E4E5-48CE-B66E-9B8DD8395CDB}" type="presOf" srcId="{5B8245CE-4BC5-42B7-B974-48FC79D649D8}" destId="{B2AAD6B5-205B-4BD4-9847-836E9DDEA30F}" srcOrd="0" destOrd="0" presId="urn:microsoft.com/office/officeart/2005/8/layout/list1"/>
    <dgm:cxn modelId="{107DA17B-B0B7-4758-BFB3-4FCC71F71359}" type="presOf" srcId="{5119E959-871B-45B7-BB79-807EDF30A4E5}" destId="{E1B3BED2-FDA5-4A8B-9652-5E8F7789438F}" srcOrd="1" destOrd="0" presId="urn:microsoft.com/office/officeart/2005/8/layout/list1"/>
    <dgm:cxn modelId="{DC87977C-AC39-4827-9FA6-D1B08B9BAC7D}" srcId="{5B8245CE-4BC5-42B7-B974-48FC79D649D8}" destId="{36DDAE47-94E9-4E01-B923-ABA392BB5FA6}" srcOrd="1" destOrd="0" parTransId="{FA1DA76D-1A3F-4A12-BD0D-DFE1D16E19AC}" sibTransId="{80837B3B-43B5-47E7-905A-D3FB67853BE0}"/>
    <dgm:cxn modelId="{E7CC87AC-01E8-4E94-AF52-5A68E4B121AF}" srcId="{5B8245CE-4BC5-42B7-B974-48FC79D649D8}" destId="{9D24ECD2-0CB0-461C-B30A-CFEF8F71ADB8}" srcOrd="3" destOrd="0" parTransId="{4E981DAA-D205-4F7F-B428-1AC33CA43C0C}" sibTransId="{A6C10D69-2BAC-4F70-A1EB-2CCEB4486A0A}"/>
    <dgm:cxn modelId="{5C7442B1-B10D-4D38-90DC-3B7F8F26B669}" type="presOf" srcId="{5119E959-871B-45B7-BB79-807EDF30A4E5}" destId="{FFEF051C-F14C-4311-92A7-8E2CB8A19C88}" srcOrd="0" destOrd="0" presId="urn:microsoft.com/office/officeart/2005/8/layout/list1"/>
    <dgm:cxn modelId="{52ECBFDA-336D-4695-80DC-EAE45E409CC9}" type="presOf" srcId="{9D24ECD2-0CB0-461C-B30A-CFEF8F71ADB8}" destId="{98AEF82F-6266-4994-8833-D3A89AE01AE9}" srcOrd="0" destOrd="0" presId="urn:microsoft.com/office/officeart/2005/8/layout/list1"/>
    <dgm:cxn modelId="{AC5245E8-4F6D-41D4-8EA2-0B297F89B6ED}" type="presOf" srcId="{36DDAE47-94E9-4E01-B923-ABA392BB5FA6}" destId="{314FAFBA-6C23-49F2-A8CA-B3F0C1F9364B}" srcOrd="0" destOrd="0" presId="urn:microsoft.com/office/officeart/2005/8/layout/list1"/>
    <dgm:cxn modelId="{792F87F1-9578-49A4-ADF0-F7E3BF1DB7C1}" type="presOf" srcId="{3314F64B-415D-4B79-9A3A-7AD78ABE0C63}" destId="{E27B82E9-9D9F-490B-9C75-4D195484C7DA}" srcOrd="1" destOrd="0" presId="urn:microsoft.com/office/officeart/2005/8/layout/list1"/>
    <dgm:cxn modelId="{7EB08F81-BC19-4CE3-990B-E7D32B920770}" type="presParOf" srcId="{B2AAD6B5-205B-4BD4-9847-836E9DDEA30F}" destId="{DB5442A4-B0C6-42DF-9E67-4AF387E00B8B}" srcOrd="0" destOrd="0" presId="urn:microsoft.com/office/officeart/2005/8/layout/list1"/>
    <dgm:cxn modelId="{4EA68C26-75FF-46B4-BDAB-DCEF998BAF74}" type="presParOf" srcId="{DB5442A4-B0C6-42DF-9E67-4AF387E00B8B}" destId="{395654FC-0DF4-4290-A483-31351E97CECF}" srcOrd="0" destOrd="0" presId="urn:microsoft.com/office/officeart/2005/8/layout/list1"/>
    <dgm:cxn modelId="{61342EBB-75B4-44CD-9199-1730863554CA}" type="presParOf" srcId="{DB5442A4-B0C6-42DF-9E67-4AF387E00B8B}" destId="{E27B82E9-9D9F-490B-9C75-4D195484C7DA}" srcOrd="1" destOrd="0" presId="urn:microsoft.com/office/officeart/2005/8/layout/list1"/>
    <dgm:cxn modelId="{B628530B-E119-42B5-84EF-0000A9ADAEA5}" type="presParOf" srcId="{B2AAD6B5-205B-4BD4-9847-836E9DDEA30F}" destId="{3585356A-D95B-4F9B-90EB-0752388F7D6C}" srcOrd="1" destOrd="0" presId="urn:microsoft.com/office/officeart/2005/8/layout/list1"/>
    <dgm:cxn modelId="{36E0281B-7AF8-4035-90F6-A8FD182E0E1E}" type="presParOf" srcId="{B2AAD6B5-205B-4BD4-9847-836E9DDEA30F}" destId="{8D7C35BB-8A22-46A1-9AEF-6C85D842007C}" srcOrd="2" destOrd="0" presId="urn:microsoft.com/office/officeart/2005/8/layout/list1"/>
    <dgm:cxn modelId="{090282E9-9786-494D-8E8F-05E98D03426A}" type="presParOf" srcId="{B2AAD6B5-205B-4BD4-9847-836E9DDEA30F}" destId="{F326CEB5-4FFC-4442-BC3E-DABD62EBE535}" srcOrd="3" destOrd="0" presId="urn:microsoft.com/office/officeart/2005/8/layout/list1"/>
    <dgm:cxn modelId="{DD179F73-7598-46F8-98F9-7D7DD5A8EBBF}" type="presParOf" srcId="{B2AAD6B5-205B-4BD4-9847-836E9DDEA30F}" destId="{2AF45BCB-C3F9-41D2-8EAF-9BF5D01937EC}" srcOrd="4" destOrd="0" presId="urn:microsoft.com/office/officeart/2005/8/layout/list1"/>
    <dgm:cxn modelId="{923D67D1-4ACE-4643-91EF-854508C24C59}" type="presParOf" srcId="{2AF45BCB-C3F9-41D2-8EAF-9BF5D01937EC}" destId="{314FAFBA-6C23-49F2-A8CA-B3F0C1F9364B}" srcOrd="0" destOrd="0" presId="urn:microsoft.com/office/officeart/2005/8/layout/list1"/>
    <dgm:cxn modelId="{81D9D011-F227-41C9-84D4-86C016917568}" type="presParOf" srcId="{2AF45BCB-C3F9-41D2-8EAF-9BF5D01937EC}" destId="{38910AB0-5E52-489A-A31F-BD722322E18C}" srcOrd="1" destOrd="0" presId="urn:microsoft.com/office/officeart/2005/8/layout/list1"/>
    <dgm:cxn modelId="{25FD6718-CA70-4A02-913C-AA4EC0431C81}" type="presParOf" srcId="{B2AAD6B5-205B-4BD4-9847-836E9DDEA30F}" destId="{C834F36C-E98B-436C-A0AE-F710A557B003}" srcOrd="5" destOrd="0" presId="urn:microsoft.com/office/officeart/2005/8/layout/list1"/>
    <dgm:cxn modelId="{01C63A26-9201-4C7C-AB1C-894F6BF7A824}" type="presParOf" srcId="{B2AAD6B5-205B-4BD4-9847-836E9DDEA30F}" destId="{BF4A46B0-BE21-45E2-AEFD-2796766C7CC3}" srcOrd="6" destOrd="0" presId="urn:microsoft.com/office/officeart/2005/8/layout/list1"/>
    <dgm:cxn modelId="{CDC05DEC-63E8-403F-B66B-77B960A59B64}" type="presParOf" srcId="{B2AAD6B5-205B-4BD4-9847-836E9DDEA30F}" destId="{3811212A-1A59-42F9-9AE9-21CF03293539}" srcOrd="7" destOrd="0" presId="urn:microsoft.com/office/officeart/2005/8/layout/list1"/>
    <dgm:cxn modelId="{2CB968A9-DD23-443F-AB39-4A7090506BAA}" type="presParOf" srcId="{B2AAD6B5-205B-4BD4-9847-836E9DDEA30F}" destId="{7673D571-2DB1-4278-B0E5-A14ACDA49405}" srcOrd="8" destOrd="0" presId="urn:microsoft.com/office/officeart/2005/8/layout/list1"/>
    <dgm:cxn modelId="{6F23E628-D490-414D-8BBB-ABCD1080521F}" type="presParOf" srcId="{7673D571-2DB1-4278-B0E5-A14ACDA49405}" destId="{FFEF051C-F14C-4311-92A7-8E2CB8A19C88}" srcOrd="0" destOrd="0" presId="urn:microsoft.com/office/officeart/2005/8/layout/list1"/>
    <dgm:cxn modelId="{D3CC3135-99D2-4B0A-96F3-50412C0C2940}" type="presParOf" srcId="{7673D571-2DB1-4278-B0E5-A14ACDA49405}" destId="{E1B3BED2-FDA5-4A8B-9652-5E8F7789438F}" srcOrd="1" destOrd="0" presId="urn:microsoft.com/office/officeart/2005/8/layout/list1"/>
    <dgm:cxn modelId="{E8AC7FDA-A339-40EF-B281-CAFCFC27B39A}" type="presParOf" srcId="{B2AAD6B5-205B-4BD4-9847-836E9DDEA30F}" destId="{1D315FDF-D6BC-40EF-B2CB-A639A23D267B}" srcOrd="9" destOrd="0" presId="urn:microsoft.com/office/officeart/2005/8/layout/list1"/>
    <dgm:cxn modelId="{4F806437-D52B-4C8F-8679-4425DB5A98D3}" type="presParOf" srcId="{B2AAD6B5-205B-4BD4-9847-836E9DDEA30F}" destId="{EA9C295B-BB0D-4F73-AA27-5A65ECA90F82}" srcOrd="10" destOrd="0" presId="urn:microsoft.com/office/officeart/2005/8/layout/list1"/>
    <dgm:cxn modelId="{4351040D-3402-4FDD-A15E-20EF7778F56F}" type="presParOf" srcId="{B2AAD6B5-205B-4BD4-9847-836E9DDEA30F}" destId="{327F4BBA-163C-4730-AEC8-C32D0B6F4D10}" srcOrd="11" destOrd="0" presId="urn:microsoft.com/office/officeart/2005/8/layout/list1"/>
    <dgm:cxn modelId="{D49FF2CA-1018-4780-A459-364F506E8AC4}" type="presParOf" srcId="{B2AAD6B5-205B-4BD4-9847-836E9DDEA30F}" destId="{0FAAC578-C6DB-42B0-9A5C-AE504FF34807}" srcOrd="12" destOrd="0" presId="urn:microsoft.com/office/officeart/2005/8/layout/list1"/>
    <dgm:cxn modelId="{B174A742-7C94-4942-A77E-F2BB04ED4D0C}" type="presParOf" srcId="{0FAAC578-C6DB-42B0-9A5C-AE504FF34807}" destId="{98AEF82F-6266-4994-8833-D3A89AE01AE9}" srcOrd="0" destOrd="0" presId="urn:microsoft.com/office/officeart/2005/8/layout/list1"/>
    <dgm:cxn modelId="{7F5C92FD-50D8-451B-9AC2-825A28777D7A}" type="presParOf" srcId="{0FAAC578-C6DB-42B0-9A5C-AE504FF34807}" destId="{7065400F-2CFB-4928-9A16-D5C603AB9850}" srcOrd="1" destOrd="0" presId="urn:microsoft.com/office/officeart/2005/8/layout/list1"/>
    <dgm:cxn modelId="{11AA5C49-794D-4D44-B967-42A2B21260DC}" type="presParOf" srcId="{B2AAD6B5-205B-4BD4-9847-836E9DDEA30F}" destId="{B1F23D45-C81B-4C45-BC6E-281C2AF7B8E9}" srcOrd="13" destOrd="0" presId="urn:microsoft.com/office/officeart/2005/8/layout/list1"/>
    <dgm:cxn modelId="{53C68BDD-323D-44AE-AA84-CB31B1DBDF79}" type="presParOf" srcId="{B2AAD6B5-205B-4BD4-9847-836E9DDEA30F}" destId="{C4467E38-4E26-431D-952D-9E6E8AB3D0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B6508-D582-42C9-9285-0D0791ABA6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64B7DD-0ABE-4E8E-8F4F-94F01241E637}">
      <dgm:prSet phldrT="[Текст]"/>
      <dgm:spPr/>
      <dgm:t>
        <a:bodyPr/>
        <a:lstStyle/>
        <a:p>
          <a:r>
            <a:rPr lang="uk-UA" dirty="0"/>
            <a:t>Покликані виправдати агресію з боку Росії</a:t>
          </a:r>
          <a:endParaRPr lang="ru-RU" dirty="0"/>
        </a:p>
      </dgm:t>
    </dgm:pt>
    <dgm:pt modelId="{DC9D21DC-5808-42FC-91C0-905E33B501EF}" type="parTrans" cxnId="{2725A7BA-1137-4130-A060-7DD70CDDE5C5}">
      <dgm:prSet/>
      <dgm:spPr/>
      <dgm:t>
        <a:bodyPr/>
        <a:lstStyle/>
        <a:p>
          <a:endParaRPr lang="ru-RU"/>
        </a:p>
      </dgm:t>
    </dgm:pt>
    <dgm:pt modelId="{519579BB-CDEB-484D-AF38-5EE103D8D0B0}" type="sibTrans" cxnId="{2725A7BA-1137-4130-A060-7DD70CDDE5C5}">
      <dgm:prSet/>
      <dgm:spPr/>
      <dgm:t>
        <a:bodyPr/>
        <a:lstStyle/>
        <a:p>
          <a:endParaRPr lang="ru-RU"/>
        </a:p>
      </dgm:t>
    </dgm:pt>
    <dgm:pt modelId="{6514E071-7D2F-42DC-9F4B-A528735D4089}">
      <dgm:prSet phldrT="[Текст]"/>
      <dgm:spPr/>
      <dgm:t>
        <a:bodyPr/>
        <a:lstStyle/>
        <a:p>
          <a:r>
            <a:rPr lang="uk-UA" dirty="0"/>
            <a:t>Нав’язують отруйну ідею </a:t>
          </a:r>
          <a:r>
            <a:rPr lang="en-US" dirty="0"/>
            <a:t>“</a:t>
          </a:r>
          <a:r>
            <a:rPr lang="uk-UA" dirty="0" err="1"/>
            <a:t>руского</a:t>
          </a:r>
          <a:r>
            <a:rPr lang="uk-UA" dirty="0"/>
            <a:t> міра</a:t>
          </a:r>
          <a:r>
            <a:rPr lang="en-US" dirty="0"/>
            <a:t>”</a:t>
          </a:r>
          <a:endParaRPr lang="ru-RU" dirty="0"/>
        </a:p>
      </dgm:t>
    </dgm:pt>
    <dgm:pt modelId="{A140EDE9-74BA-45E3-8DD6-33E0BD7160BC}" type="parTrans" cxnId="{A43EB97D-766D-4EBA-9ACB-0591F426C820}">
      <dgm:prSet/>
      <dgm:spPr/>
      <dgm:t>
        <a:bodyPr/>
        <a:lstStyle/>
        <a:p>
          <a:endParaRPr lang="ru-RU"/>
        </a:p>
      </dgm:t>
    </dgm:pt>
    <dgm:pt modelId="{69788AD5-A64F-4284-988C-92DF080D008A}" type="sibTrans" cxnId="{A43EB97D-766D-4EBA-9ACB-0591F426C820}">
      <dgm:prSet/>
      <dgm:spPr/>
      <dgm:t>
        <a:bodyPr/>
        <a:lstStyle/>
        <a:p>
          <a:endParaRPr lang="ru-RU"/>
        </a:p>
      </dgm:t>
    </dgm:pt>
    <dgm:pt modelId="{15A9571E-E0E4-4718-8D4D-174E707B1880}">
      <dgm:prSet phldrT="[Текст]"/>
      <dgm:spPr/>
      <dgm:t>
        <a:bodyPr/>
        <a:lstStyle/>
        <a:p>
          <a:r>
            <a:rPr lang="uk-UA" dirty="0"/>
            <a:t>Виховують в дітях ненависть до всього українського</a:t>
          </a:r>
          <a:endParaRPr lang="ru-RU" dirty="0"/>
        </a:p>
      </dgm:t>
    </dgm:pt>
    <dgm:pt modelId="{A76DBD32-5685-4326-8C75-B3945DF4E491}" type="parTrans" cxnId="{189AACA2-0C7C-414D-935E-FA197D47133B}">
      <dgm:prSet/>
      <dgm:spPr/>
      <dgm:t>
        <a:bodyPr/>
        <a:lstStyle/>
        <a:p>
          <a:endParaRPr lang="ru-RU"/>
        </a:p>
      </dgm:t>
    </dgm:pt>
    <dgm:pt modelId="{AD1C7CA8-5B70-4690-80ED-2098B9A06D7C}" type="sibTrans" cxnId="{189AACA2-0C7C-414D-935E-FA197D47133B}">
      <dgm:prSet/>
      <dgm:spPr/>
      <dgm:t>
        <a:bodyPr/>
        <a:lstStyle/>
        <a:p>
          <a:endParaRPr lang="ru-RU"/>
        </a:p>
      </dgm:t>
    </dgm:pt>
    <dgm:pt modelId="{7E000CA7-D244-4A3E-9010-12ED4672C07B}">
      <dgm:prSet phldrT="[Текст]"/>
      <dgm:spPr/>
      <dgm:t>
        <a:bodyPr/>
        <a:lstStyle/>
        <a:p>
          <a:r>
            <a:rPr lang="uk-UA" dirty="0"/>
            <a:t>Є складовою мілітаризації дітей в ОРДЛО</a:t>
          </a:r>
          <a:endParaRPr lang="ru-RU" dirty="0"/>
        </a:p>
      </dgm:t>
    </dgm:pt>
    <dgm:pt modelId="{4952F59F-45DA-4C7F-BC76-574ACAB67A4E}" type="parTrans" cxnId="{78B21D9D-76A7-4E4D-9600-6E7AF361CAD3}">
      <dgm:prSet/>
      <dgm:spPr/>
      <dgm:t>
        <a:bodyPr/>
        <a:lstStyle/>
        <a:p>
          <a:endParaRPr lang="ru-RU"/>
        </a:p>
      </dgm:t>
    </dgm:pt>
    <dgm:pt modelId="{19FF2834-8CC0-4183-98E6-1F938ED79377}" type="sibTrans" cxnId="{78B21D9D-76A7-4E4D-9600-6E7AF361CAD3}">
      <dgm:prSet/>
      <dgm:spPr/>
      <dgm:t>
        <a:bodyPr/>
        <a:lstStyle/>
        <a:p>
          <a:endParaRPr lang="ru-RU"/>
        </a:p>
      </dgm:t>
    </dgm:pt>
    <dgm:pt modelId="{FB55BEE0-AC90-46CF-A5EF-CBAF7BEBBEE7}" type="pres">
      <dgm:prSet presAssocID="{1DAB6508-D582-42C9-9285-0D0791ABA62C}" presName="diagram" presStyleCnt="0">
        <dgm:presLayoutVars>
          <dgm:dir/>
          <dgm:resizeHandles val="exact"/>
        </dgm:presLayoutVars>
      </dgm:prSet>
      <dgm:spPr/>
    </dgm:pt>
    <dgm:pt modelId="{3FC5198E-01FD-42F2-91AE-DFA53853A92F}" type="pres">
      <dgm:prSet presAssocID="{DF64B7DD-0ABE-4E8E-8F4F-94F01241E637}" presName="node" presStyleLbl="node1" presStyleIdx="0" presStyleCnt="4">
        <dgm:presLayoutVars>
          <dgm:bulletEnabled val="1"/>
        </dgm:presLayoutVars>
      </dgm:prSet>
      <dgm:spPr/>
    </dgm:pt>
    <dgm:pt modelId="{FDDEBD16-1A06-4F03-B8EF-B36A2E682D35}" type="pres">
      <dgm:prSet presAssocID="{519579BB-CDEB-484D-AF38-5EE103D8D0B0}" presName="sibTrans" presStyleCnt="0"/>
      <dgm:spPr/>
    </dgm:pt>
    <dgm:pt modelId="{8F1E9BB0-DF72-4EF2-91D6-B813784FDDBE}" type="pres">
      <dgm:prSet presAssocID="{6514E071-7D2F-42DC-9F4B-A528735D4089}" presName="node" presStyleLbl="node1" presStyleIdx="1" presStyleCnt="4">
        <dgm:presLayoutVars>
          <dgm:bulletEnabled val="1"/>
        </dgm:presLayoutVars>
      </dgm:prSet>
      <dgm:spPr/>
    </dgm:pt>
    <dgm:pt modelId="{C2884C9D-524C-43D5-AB9F-5EAB74AA8D17}" type="pres">
      <dgm:prSet presAssocID="{69788AD5-A64F-4284-988C-92DF080D008A}" presName="sibTrans" presStyleCnt="0"/>
      <dgm:spPr/>
    </dgm:pt>
    <dgm:pt modelId="{48F5BDE6-C1A2-482B-877C-1946206E8338}" type="pres">
      <dgm:prSet presAssocID="{7E000CA7-D244-4A3E-9010-12ED4672C07B}" presName="node" presStyleLbl="node1" presStyleIdx="2" presStyleCnt="4">
        <dgm:presLayoutVars>
          <dgm:bulletEnabled val="1"/>
        </dgm:presLayoutVars>
      </dgm:prSet>
      <dgm:spPr/>
    </dgm:pt>
    <dgm:pt modelId="{11C44CC1-5337-4703-9D67-4664E01F1FC1}" type="pres">
      <dgm:prSet presAssocID="{19FF2834-8CC0-4183-98E6-1F938ED79377}" presName="sibTrans" presStyleCnt="0"/>
      <dgm:spPr/>
    </dgm:pt>
    <dgm:pt modelId="{779FBAF3-241D-4CC4-B4F9-259713FC1E6E}" type="pres">
      <dgm:prSet presAssocID="{15A9571E-E0E4-4718-8D4D-174E707B1880}" presName="node" presStyleLbl="node1" presStyleIdx="3" presStyleCnt="4" custLinFactNeighborX="83823" custLinFactNeighborY="-2368">
        <dgm:presLayoutVars>
          <dgm:bulletEnabled val="1"/>
        </dgm:presLayoutVars>
      </dgm:prSet>
      <dgm:spPr/>
    </dgm:pt>
  </dgm:ptLst>
  <dgm:cxnLst>
    <dgm:cxn modelId="{EB83D813-0584-4062-A7D4-9D5246011289}" type="presOf" srcId="{DF64B7DD-0ABE-4E8E-8F4F-94F01241E637}" destId="{3FC5198E-01FD-42F2-91AE-DFA53853A92F}" srcOrd="0" destOrd="0" presId="urn:microsoft.com/office/officeart/2005/8/layout/default"/>
    <dgm:cxn modelId="{D51AC66D-3239-4D03-82A5-45F5F8432247}" type="presOf" srcId="{1DAB6508-D582-42C9-9285-0D0791ABA62C}" destId="{FB55BEE0-AC90-46CF-A5EF-CBAF7BEBBEE7}" srcOrd="0" destOrd="0" presId="urn:microsoft.com/office/officeart/2005/8/layout/default"/>
    <dgm:cxn modelId="{272DFE77-7E4A-4973-8185-8DE9964962B8}" type="presOf" srcId="{7E000CA7-D244-4A3E-9010-12ED4672C07B}" destId="{48F5BDE6-C1A2-482B-877C-1946206E8338}" srcOrd="0" destOrd="0" presId="urn:microsoft.com/office/officeart/2005/8/layout/default"/>
    <dgm:cxn modelId="{A43EB97D-766D-4EBA-9ACB-0591F426C820}" srcId="{1DAB6508-D582-42C9-9285-0D0791ABA62C}" destId="{6514E071-7D2F-42DC-9F4B-A528735D4089}" srcOrd="1" destOrd="0" parTransId="{A140EDE9-74BA-45E3-8DD6-33E0BD7160BC}" sibTransId="{69788AD5-A64F-4284-988C-92DF080D008A}"/>
    <dgm:cxn modelId="{86365A80-B67F-4651-B047-A584D2E0F08C}" type="presOf" srcId="{15A9571E-E0E4-4718-8D4D-174E707B1880}" destId="{779FBAF3-241D-4CC4-B4F9-259713FC1E6E}" srcOrd="0" destOrd="0" presId="urn:microsoft.com/office/officeart/2005/8/layout/default"/>
    <dgm:cxn modelId="{C210D88F-ADA4-4230-96F3-F194DD66D111}" type="presOf" srcId="{6514E071-7D2F-42DC-9F4B-A528735D4089}" destId="{8F1E9BB0-DF72-4EF2-91D6-B813784FDDBE}" srcOrd="0" destOrd="0" presId="urn:microsoft.com/office/officeart/2005/8/layout/default"/>
    <dgm:cxn modelId="{78B21D9D-76A7-4E4D-9600-6E7AF361CAD3}" srcId="{1DAB6508-D582-42C9-9285-0D0791ABA62C}" destId="{7E000CA7-D244-4A3E-9010-12ED4672C07B}" srcOrd="2" destOrd="0" parTransId="{4952F59F-45DA-4C7F-BC76-574ACAB67A4E}" sibTransId="{19FF2834-8CC0-4183-98E6-1F938ED79377}"/>
    <dgm:cxn modelId="{189AACA2-0C7C-414D-935E-FA197D47133B}" srcId="{1DAB6508-D582-42C9-9285-0D0791ABA62C}" destId="{15A9571E-E0E4-4718-8D4D-174E707B1880}" srcOrd="3" destOrd="0" parTransId="{A76DBD32-5685-4326-8C75-B3945DF4E491}" sibTransId="{AD1C7CA8-5B70-4690-80ED-2098B9A06D7C}"/>
    <dgm:cxn modelId="{2725A7BA-1137-4130-A060-7DD70CDDE5C5}" srcId="{1DAB6508-D582-42C9-9285-0D0791ABA62C}" destId="{DF64B7DD-0ABE-4E8E-8F4F-94F01241E637}" srcOrd="0" destOrd="0" parTransId="{DC9D21DC-5808-42FC-91C0-905E33B501EF}" sibTransId="{519579BB-CDEB-484D-AF38-5EE103D8D0B0}"/>
    <dgm:cxn modelId="{C244B543-F180-411F-874E-501A2C410B7C}" type="presParOf" srcId="{FB55BEE0-AC90-46CF-A5EF-CBAF7BEBBEE7}" destId="{3FC5198E-01FD-42F2-91AE-DFA53853A92F}" srcOrd="0" destOrd="0" presId="urn:microsoft.com/office/officeart/2005/8/layout/default"/>
    <dgm:cxn modelId="{087F16BB-31B3-456F-8674-161EBBF77E87}" type="presParOf" srcId="{FB55BEE0-AC90-46CF-A5EF-CBAF7BEBBEE7}" destId="{FDDEBD16-1A06-4F03-B8EF-B36A2E682D35}" srcOrd="1" destOrd="0" presId="urn:microsoft.com/office/officeart/2005/8/layout/default"/>
    <dgm:cxn modelId="{B6EBCFBA-4718-4878-AF40-2435F7E3F0EA}" type="presParOf" srcId="{FB55BEE0-AC90-46CF-A5EF-CBAF7BEBBEE7}" destId="{8F1E9BB0-DF72-4EF2-91D6-B813784FDDBE}" srcOrd="2" destOrd="0" presId="urn:microsoft.com/office/officeart/2005/8/layout/default"/>
    <dgm:cxn modelId="{74404A8A-42DA-4AD2-8C5F-067F352B62CE}" type="presParOf" srcId="{FB55BEE0-AC90-46CF-A5EF-CBAF7BEBBEE7}" destId="{C2884C9D-524C-43D5-AB9F-5EAB74AA8D17}" srcOrd="3" destOrd="0" presId="urn:microsoft.com/office/officeart/2005/8/layout/default"/>
    <dgm:cxn modelId="{6C010D1B-6CC0-4CF4-826E-FDDE332478CE}" type="presParOf" srcId="{FB55BEE0-AC90-46CF-A5EF-CBAF7BEBBEE7}" destId="{48F5BDE6-C1A2-482B-877C-1946206E8338}" srcOrd="4" destOrd="0" presId="urn:microsoft.com/office/officeart/2005/8/layout/default"/>
    <dgm:cxn modelId="{292FFB6D-A18E-4B57-BC7D-F9379C07B648}" type="presParOf" srcId="{FB55BEE0-AC90-46CF-A5EF-CBAF7BEBBEE7}" destId="{11C44CC1-5337-4703-9D67-4664E01F1FC1}" srcOrd="5" destOrd="0" presId="urn:microsoft.com/office/officeart/2005/8/layout/default"/>
    <dgm:cxn modelId="{D336ACE1-6C2F-4D12-ACE0-0C77A891D1A6}" type="presParOf" srcId="{FB55BEE0-AC90-46CF-A5EF-CBAF7BEBBEE7}" destId="{779FBAF3-241D-4CC4-B4F9-259713FC1E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E1E1-53E4-49E3-9633-C68EDE977AAE}">
      <dsp:nvSpPr>
        <dsp:cNvPr id="0" name=""/>
        <dsp:cNvSpPr/>
      </dsp:nvSpPr>
      <dsp:spPr>
        <a:xfrm>
          <a:off x="0" y="0"/>
          <a:ext cx="10427676" cy="9578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Цілі русифікації шкіл в ОРДЛО</a:t>
          </a:r>
          <a:r>
            <a:rPr lang="en-US" sz="3600" kern="1200" dirty="0"/>
            <a:t>:</a:t>
          </a:r>
          <a:endParaRPr lang="ru-RU" sz="3600" kern="1200" dirty="0"/>
        </a:p>
      </dsp:txBody>
      <dsp:txXfrm>
        <a:off x="0" y="0"/>
        <a:ext cx="10427676" cy="957873"/>
      </dsp:txXfrm>
    </dsp:sp>
    <dsp:sp modelId="{87133774-FBC3-4559-9B43-5263B6DE6ED8}">
      <dsp:nvSpPr>
        <dsp:cNvPr id="0" name=""/>
        <dsp:cNvSpPr/>
      </dsp:nvSpPr>
      <dsp:spPr>
        <a:xfrm>
          <a:off x="0" y="957873"/>
          <a:ext cx="2606919" cy="201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Денаціоналізація українського Донбасу</a:t>
          </a:r>
          <a:endParaRPr lang="ru-RU" sz="2000" kern="1200" dirty="0"/>
        </a:p>
      </dsp:txBody>
      <dsp:txXfrm>
        <a:off x="0" y="957873"/>
        <a:ext cx="2606919" cy="2011533"/>
      </dsp:txXfrm>
    </dsp:sp>
    <dsp:sp modelId="{C418FB26-5565-4543-BD83-6F03DD3D78D4}">
      <dsp:nvSpPr>
        <dsp:cNvPr id="0" name=""/>
        <dsp:cNvSpPr/>
      </dsp:nvSpPr>
      <dsp:spPr>
        <a:xfrm>
          <a:off x="2606919" y="957873"/>
          <a:ext cx="2606919" cy="201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Підміна історичної свідомості школярів</a:t>
          </a:r>
          <a:endParaRPr lang="ru-RU" sz="2000" kern="1200" dirty="0"/>
        </a:p>
      </dsp:txBody>
      <dsp:txXfrm>
        <a:off x="2606919" y="957873"/>
        <a:ext cx="2606919" cy="2011533"/>
      </dsp:txXfrm>
    </dsp:sp>
    <dsp:sp modelId="{B35668E7-7404-4B84-8370-B6C099C43FA3}">
      <dsp:nvSpPr>
        <dsp:cNvPr id="0" name=""/>
        <dsp:cNvSpPr/>
      </dsp:nvSpPr>
      <dsp:spPr>
        <a:xfrm>
          <a:off x="5213838" y="957873"/>
          <a:ext cx="2606919" cy="201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Посилення лояльності до окупаційної влади, яка </a:t>
          </a:r>
          <a:r>
            <a:rPr lang="en-US" sz="2000" kern="1200" dirty="0"/>
            <a:t>“</a:t>
          </a:r>
          <a:r>
            <a:rPr lang="uk-UA" sz="2000" kern="1200" dirty="0"/>
            <a:t>захищає російськомовне населення</a:t>
          </a:r>
          <a:r>
            <a:rPr lang="en-US" sz="2000" kern="1200" dirty="0"/>
            <a:t>”</a:t>
          </a:r>
          <a:endParaRPr lang="ru-RU" sz="2000" kern="1200" dirty="0"/>
        </a:p>
      </dsp:txBody>
      <dsp:txXfrm>
        <a:off x="5213838" y="957873"/>
        <a:ext cx="2606919" cy="2011533"/>
      </dsp:txXfrm>
    </dsp:sp>
    <dsp:sp modelId="{9F6EA8BB-7FC1-4824-A5D1-00105C74C24F}">
      <dsp:nvSpPr>
        <dsp:cNvPr id="0" name=""/>
        <dsp:cNvSpPr/>
      </dsp:nvSpPr>
      <dsp:spPr>
        <a:xfrm>
          <a:off x="7820757" y="957873"/>
          <a:ext cx="2606919" cy="201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Послаблення реінтеграції регіону</a:t>
          </a:r>
          <a:endParaRPr lang="ru-RU" sz="2000" kern="1200" dirty="0"/>
        </a:p>
      </dsp:txBody>
      <dsp:txXfrm>
        <a:off x="7820757" y="957873"/>
        <a:ext cx="2606919" cy="2011533"/>
      </dsp:txXfrm>
    </dsp:sp>
    <dsp:sp modelId="{93CB30A7-2864-4043-975C-A7E2A17991B6}">
      <dsp:nvSpPr>
        <dsp:cNvPr id="0" name=""/>
        <dsp:cNvSpPr/>
      </dsp:nvSpPr>
      <dsp:spPr>
        <a:xfrm>
          <a:off x="0" y="2969406"/>
          <a:ext cx="10427676" cy="2235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C35BB-8A22-46A1-9AEF-6C85D842007C}">
      <dsp:nvSpPr>
        <dsp:cNvPr id="0" name=""/>
        <dsp:cNvSpPr/>
      </dsp:nvSpPr>
      <dsp:spPr>
        <a:xfrm>
          <a:off x="0" y="775987"/>
          <a:ext cx="122701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B82E9-9D9F-490B-9C75-4D195484C7DA}">
      <dsp:nvSpPr>
        <dsp:cNvPr id="0" name=""/>
        <dsp:cNvSpPr/>
      </dsp:nvSpPr>
      <dsp:spPr>
        <a:xfrm>
          <a:off x="613507" y="539827"/>
          <a:ext cx="1055858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48" tIns="0" rIns="3246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Ключову роль у колонізації Донбасу відіграє Росія</a:t>
          </a:r>
          <a:endParaRPr lang="ru-RU" sz="1600" kern="1200" dirty="0"/>
        </a:p>
      </dsp:txBody>
      <dsp:txXfrm>
        <a:off x="636564" y="562884"/>
        <a:ext cx="10512475" cy="426206"/>
      </dsp:txXfrm>
    </dsp:sp>
    <dsp:sp modelId="{BF4A46B0-BE21-45E2-AEFD-2796766C7CC3}">
      <dsp:nvSpPr>
        <dsp:cNvPr id="0" name=""/>
        <dsp:cNvSpPr/>
      </dsp:nvSpPr>
      <dsp:spPr>
        <a:xfrm>
          <a:off x="0" y="1501747"/>
          <a:ext cx="122701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10AB0-5E52-489A-A31F-BD722322E18C}">
      <dsp:nvSpPr>
        <dsp:cNvPr id="0" name=""/>
        <dsp:cNvSpPr/>
      </dsp:nvSpPr>
      <dsp:spPr>
        <a:xfrm>
          <a:off x="613507" y="1265587"/>
          <a:ext cx="1055858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48" tIns="0" rIns="3246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Донбас – невід’ємна частина Росії</a:t>
          </a:r>
          <a:endParaRPr lang="ru-RU" sz="1600" kern="1200" dirty="0"/>
        </a:p>
      </dsp:txBody>
      <dsp:txXfrm>
        <a:off x="636564" y="1288644"/>
        <a:ext cx="10512475" cy="426206"/>
      </dsp:txXfrm>
    </dsp:sp>
    <dsp:sp modelId="{EA9C295B-BB0D-4F73-AA27-5A65ECA90F82}">
      <dsp:nvSpPr>
        <dsp:cNvPr id="0" name=""/>
        <dsp:cNvSpPr/>
      </dsp:nvSpPr>
      <dsp:spPr>
        <a:xfrm>
          <a:off x="0" y="2227507"/>
          <a:ext cx="122701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3BED2-FDA5-4A8B-9652-5E8F7789438F}">
      <dsp:nvSpPr>
        <dsp:cNvPr id="0" name=""/>
        <dsp:cNvSpPr/>
      </dsp:nvSpPr>
      <dsp:spPr>
        <a:xfrm>
          <a:off x="613507" y="1991347"/>
          <a:ext cx="1055858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48" tIns="0" rIns="3246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/>
            <a:t>Донецько</a:t>
          </a:r>
          <a:r>
            <a:rPr lang="uk-UA" sz="1600" kern="1200" dirty="0"/>
            <a:t> – Криворізька Радянська Республіка – цілком легітимне</a:t>
          </a:r>
          <a:br>
            <a:rPr lang="uk-UA" sz="1600" kern="1200" dirty="0"/>
          </a:br>
          <a:r>
            <a:rPr lang="uk-UA" sz="1600" kern="1200" dirty="0"/>
            <a:t>державне утворення, що відображало волю населення Донбасу </a:t>
          </a:r>
          <a:endParaRPr lang="ru-RU" sz="1600" kern="1200" dirty="0"/>
        </a:p>
      </dsp:txBody>
      <dsp:txXfrm>
        <a:off x="636564" y="2014404"/>
        <a:ext cx="10512475" cy="426206"/>
      </dsp:txXfrm>
    </dsp:sp>
    <dsp:sp modelId="{C4467E38-4E26-431D-952D-9E6E8AB3D06F}">
      <dsp:nvSpPr>
        <dsp:cNvPr id="0" name=""/>
        <dsp:cNvSpPr/>
      </dsp:nvSpPr>
      <dsp:spPr>
        <a:xfrm>
          <a:off x="0" y="2953267"/>
          <a:ext cx="1227015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5400F-2CFB-4928-9A16-D5C603AB9850}">
      <dsp:nvSpPr>
        <dsp:cNvPr id="0" name=""/>
        <dsp:cNvSpPr/>
      </dsp:nvSpPr>
      <dsp:spPr>
        <a:xfrm>
          <a:off x="639882" y="2717107"/>
          <a:ext cx="1058650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48" tIns="0" rIns="3246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Революція Гідності – це </a:t>
          </a:r>
          <a:r>
            <a:rPr lang="en-US" sz="1600" kern="1200" dirty="0"/>
            <a:t>“</a:t>
          </a:r>
          <a:r>
            <a:rPr lang="uk-UA" sz="1600" kern="1200" dirty="0" err="1"/>
            <a:t>держпереворот</a:t>
          </a:r>
          <a:r>
            <a:rPr lang="en-US" sz="1600" kern="1200" dirty="0"/>
            <a:t>”</a:t>
          </a:r>
          <a:r>
            <a:rPr lang="uk-UA" sz="1600" kern="1200" dirty="0"/>
            <a:t>, а російсько-українська війна – </a:t>
          </a:r>
          <a:br>
            <a:rPr lang="uk-UA" sz="1600" kern="1200" dirty="0"/>
          </a:br>
          <a:r>
            <a:rPr lang="uk-UA" sz="1600" kern="1200" dirty="0"/>
            <a:t>це </a:t>
          </a:r>
          <a:r>
            <a:rPr lang="en-US" sz="1600" kern="1200" dirty="0"/>
            <a:t>“</a:t>
          </a:r>
          <a:r>
            <a:rPr lang="uk-UA" sz="1600" kern="1200" dirty="0"/>
            <a:t>визвольна війна народу Донбасу</a:t>
          </a:r>
          <a:r>
            <a:rPr lang="en-US" sz="1600" kern="1200" dirty="0"/>
            <a:t>”</a:t>
          </a:r>
          <a:endParaRPr lang="ru-RU" sz="1600" kern="1200" dirty="0"/>
        </a:p>
      </dsp:txBody>
      <dsp:txXfrm>
        <a:off x="662939" y="2740164"/>
        <a:ext cx="10540389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5198E-01FD-42F2-91AE-DFA53853A92F}">
      <dsp:nvSpPr>
        <dsp:cNvPr id="0" name=""/>
        <dsp:cNvSpPr/>
      </dsp:nvSpPr>
      <dsp:spPr>
        <a:xfrm>
          <a:off x="3394" y="802219"/>
          <a:ext cx="2692869" cy="1615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Покликані виправдати агресію з боку Росії</a:t>
          </a:r>
          <a:endParaRPr lang="ru-RU" sz="2500" kern="1200" dirty="0"/>
        </a:p>
      </dsp:txBody>
      <dsp:txXfrm>
        <a:off x="3394" y="802219"/>
        <a:ext cx="2692869" cy="1615721"/>
      </dsp:txXfrm>
    </dsp:sp>
    <dsp:sp modelId="{8F1E9BB0-DF72-4EF2-91D6-B813784FDDBE}">
      <dsp:nvSpPr>
        <dsp:cNvPr id="0" name=""/>
        <dsp:cNvSpPr/>
      </dsp:nvSpPr>
      <dsp:spPr>
        <a:xfrm>
          <a:off x="2965550" y="802219"/>
          <a:ext cx="2692869" cy="1615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Нав’язують отруйну ідею </a:t>
          </a:r>
          <a:r>
            <a:rPr lang="en-US" sz="2500" kern="1200" dirty="0"/>
            <a:t>“</a:t>
          </a:r>
          <a:r>
            <a:rPr lang="uk-UA" sz="2500" kern="1200" dirty="0" err="1"/>
            <a:t>руского</a:t>
          </a:r>
          <a:r>
            <a:rPr lang="uk-UA" sz="2500" kern="1200" dirty="0"/>
            <a:t> міра</a:t>
          </a:r>
          <a:r>
            <a:rPr lang="en-US" sz="2500" kern="1200" dirty="0"/>
            <a:t>”</a:t>
          </a:r>
          <a:endParaRPr lang="ru-RU" sz="2500" kern="1200" dirty="0"/>
        </a:p>
      </dsp:txBody>
      <dsp:txXfrm>
        <a:off x="2965550" y="802219"/>
        <a:ext cx="2692869" cy="1615721"/>
      </dsp:txXfrm>
    </dsp:sp>
    <dsp:sp modelId="{48F5BDE6-C1A2-482B-877C-1946206E8338}">
      <dsp:nvSpPr>
        <dsp:cNvPr id="0" name=""/>
        <dsp:cNvSpPr/>
      </dsp:nvSpPr>
      <dsp:spPr>
        <a:xfrm>
          <a:off x="5927706" y="802219"/>
          <a:ext cx="2692869" cy="1615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Є складовою мілітаризації дітей в ОРДЛО</a:t>
          </a:r>
          <a:endParaRPr lang="ru-RU" sz="2500" kern="1200" dirty="0"/>
        </a:p>
      </dsp:txBody>
      <dsp:txXfrm>
        <a:off x="5927706" y="802219"/>
        <a:ext cx="2692869" cy="1615721"/>
      </dsp:txXfrm>
    </dsp:sp>
    <dsp:sp modelId="{779FBAF3-241D-4CC4-B4F9-259713FC1E6E}">
      <dsp:nvSpPr>
        <dsp:cNvPr id="0" name=""/>
        <dsp:cNvSpPr/>
      </dsp:nvSpPr>
      <dsp:spPr>
        <a:xfrm>
          <a:off x="8893256" y="763959"/>
          <a:ext cx="2692869" cy="1615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Виховують в дітях ненависть до всього українського</a:t>
          </a:r>
          <a:endParaRPr lang="ru-RU" sz="2500" kern="1200" dirty="0"/>
        </a:p>
      </dsp:txBody>
      <dsp:txXfrm>
        <a:off x="8893256" y="763959"/>
        <a:ext cx="2692869" cy="161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6488F-39D1-470B-9282-5F8DDD80F2B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7BF3C-214D-43E5-B268-66977A6E6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7BF3C-214D-43E5-B268-66977A6E6D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9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7BF3C-214D-43E5-B268-66977A6E6D9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8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0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4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7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61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9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6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9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5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6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0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7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6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5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EEE948-1004-4858-95A6-10786284AD2B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8052-B43E-4664-9672-7291CD4DC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31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563" y="762000"/>
            <a:ext cx="10248668" cy="3329581"/>
          </a:xfrm>
        </p:spPr>
        <p:txBody>
          <a:bodyPr/>
          <a:lstStyle/>
          <a:p>
            <a:pPr algn="ctr"/>
            <a:r>
              <a:rPr lang="uk-UA" sz="4000" b="1" dirty="0"/>
              <a:t>Зміни в шкільному курсі історії на тимчасово окупованих територіях Донецької та Луганської областей</a:t>
            </a:r>
            <a:endParaRPr lang="ru-RU" sz="4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0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753" y="87921"/>
            <a:ext cx="870438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Аналіз змісту освітніх програм з історії, складених в ОРДЛО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339" y="1534172"/>
            <a:ext cx="674369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Окремо варто поглянути на т. зв. </a:t>
            </a:r>
            <a:r>
              <a:rPr lang="en-US" sz="1800" dirty="0"/>
              <a:t>“</a:t>
            </a:r>
            <a:r>
              <a:rPr lang="uk-UA" sz="1800" dirty="0"/>
              <a:t>навчально-методичне та матеріально-технічне забезпечення програми</a:t>
            </a:r>
            <a:r>
              <a:rPr lang="en-US" sz="1800" dirty="0"/>
              <a:t>”</a:t>
            </a:r>
            <a:r>
              <a:rPr lang="uk-UA" sz="1800" dirty="0"/>
              <a:t> в освітній програмі невизнаної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. Цей перелік </a:t>
            </a:r>
            <a:r>
              <a:rPr lang="en-US" sz="1800" dirty="0"/>
              <a:t>“</a:t>
            </a:r>
            <a:r>
              <a:rPr lang="uk-UA" sz="1800" dirty="0"/>
              <a:t>літератури</a:t>
            </a:r>
            <a:r>
              <a:rPr lang="en-US" sz="1800" dirty="0"/>
              <a:t>”</a:t>
            </a:r>
            <a:r>
              <a:rPr lang="uk-UA" sz="1800" dirty="0"/>
              <a:t> насичений купою </a:t>
            </a:r>
            <a:r>
              <a:rPr lang="uk-UA" sz="1800" dirty="0" err="1"/>
              <a:t>українофобного</a:t>
            </a:r>
            <a:r>
              <a:rPr lang="uk-UA" sz="1800" dirty="0"/>
              <a:t>, русофільського, </a:t>
            </a:r>
            <a:r>
              <a:rPr lang="uk-UA" sz="1800" dirty="0" err="1"/>
              <a:t>неоімперського</a:t>
            </a:r>
            <a:r>
              <a:rPr lang="uk-UA" sz="1800" dirty="0"/>
              <a:t> матеріалу. </a:t>
            </a:r>
          </a:p>
          <a:p>
            <a:pPr marL="0" indent="0">
              <a:buNone/>
            </a:pPr>
            <a:r>
              <a:rPr lang="uk-UA" sz="1800" dirty="0"/>
              <a:t>В переліку присутні численні </a:t>
            </a:r>
            <a:r>
              <a:rPr lang="en-US" sz="1800" dirty="0"/>
              <a:t>“</a:t>
            </a:r>
            <a:r>
              <a:rPr lang="uk-UA" sz="1800" dirty="0"/>
              <a:t>історичні статті</a:t>
            </a:r>
            <a:r>
              <a:rPr lang="en-US" sz="1800" dirty="0"/>
              <a:t>”</a:t>
            </a:r>
            <a:r>
              <a:rPr lang="uk-UA" sz="1800" dirty="0"/>
              <a:t> та заяви президента РФ Путіна, російські підручники та посібники, </a:t>
            </a:r>
            <a:r>
              <a:rPr lang="uk-UA" sz="1800" dirty="0" err="1"/>
              <a:t>пропагандистьскі</a:t>
            </a:r>
            <a:r>
              <a:rPr lang="uk-UA" sz="1800" dirty="0"/>
              <a:t> </a:t>
            </a:r>
            <a:r>
              <a:rPr lang="en-US" sz="1800" dirty="0"/>
              <a:t>“</a:t>
            </a:r>
            <a:r>
              <a:rPr lang="uk-UA" sz="1800" dirty="0"/>
              <a:t>патріотичні</a:t>
            </a:r>
            <a:r>
              <a:rPr lang="en-US" sz="1800" dirty="0"/>
              <a:t>”</a:t>
            </a:r>
            <a:r>
              <a:rPr lang="uk-UA" sz="1800" dirty="0"/>
              <a:t> матеріали. 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Серед </a:t>
            </a:r>
            <a:r>
              <a:rPr lang="en-US" sz="1800" dirty="0"/>
              <a:t>“</a:t>
            </a:r>
            <a:r>
              <a:rPr lang="uk-UA" sz="1800" dirty="0" err="1"/>
              <a:t>статтей</a:t>
            </a:r>
            <a:r>
              <a:rPr lang="en-US" sz="1800" dirty="0"/>
              <a:t>”</a:t>
            </a:r>
            <a:r>
              <a:rPr lang="uk-UA" sz="1800" dirty="0"/>
              <a:t> Путіна також присутня стаття під назвою </a:t>
            </a:r>
            <a:r>
              <a:rPr lang="en-US" sz="1800" dirty="0"/>
              <a:t>“</a:t>
            </a:r>
            <a:r>
              <a:rPr lang="uk-UA" sz="1800" dirty="0"/>
              <a:t>Об </a:t>
            </a:r>
            <a:r>
              <a:rPr lang="uk-UA" sz="1800" dirty="0" err="1"/>
              <a:t>историческом</a:t>
            </a:r>
            <a:r>
              <a:rPr lang="uk-UA" sz="1800" dirty="0"/>
              <a:t> </a:t>
            </a:r>
            <a:r>
              <a:rPr lang="uk-UA" sz="1800" dirty="0" err="1"/>
              <a:t>единстве</a:t>
            </a:r>
            <a:r>
              <a:rPr lang="uk-UA" sz="1800" dirty="0"/>
              <a:t> </a:t>
            </a:r>
            <a:r>
              <a:rPr lang="uk-UA" sz="1800" dirty="0" err="1"/>
              <a:t>русских</a:t>
            </a:r>
            <a:r>
              <a:rPr lang="uk-UA" sz="1800" dirty="0"/>
              <a:t> и </a:t>
            </a:r>
            <a:r>
              <a:rPr lang="uk-UA" sz="1800" dirty="0" err="1"/>
              <a:t>украинцев</a:t>
            </a:r>
            <a:r>
              <a:rPr lang="en-US" sz="1800" dirty="0"/>
              <a:t>”</a:t>
            </a:r>
            <a:r>
              <a:rPr lang="uk-UA" sz="1800" dirty="0"/>
              <a:t>, яка являє собою компіляцію більшості російських історичних міфів про Україну.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911" y="1601288"/>
            <a:ext cx="5229089" cy="4016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7589" y="5729653"/>
            <a:ext cx="487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Невелика частина </a:t>
            </a:r>
            <a:r>
              <a:rPr lang="en-US" sz="1600" dirty="0"/>
              <a:t>“</a:t>
            </a:r>
            <a:r>
              <a:rPr lang="uk-UA" sz="1600" dirty="0"/>
              <a:t>матеріалів</a:t>
            </a:r>
            <a:r>
              <a:rPr lang="en-US" sz="1600" dirty="0"/>
              <a:t>”</a:t>
            </a:r>
            <a:r>
              <a:rPr lang="uk-UA" sz="1600" dirty="0"/>
              <a:t> з освітньої програми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716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9" y="65857"/>
            <a:ext cx="9404723" cy="1400530"/>
          </a:xfrm>
        </p:spPr>
        <p:txBody>
          <a:bodyPr/>
          <a:lstStyle/>
          <a:p>
            <a:r>
              <a:rPr lang="uk-UA" sz="2800" b="1" dirty="0"/>
              <a:t>Русифікація шкільної освіти в ОРДЛО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4" y="1305572"/>
            <a:ext cx="1162795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Зі встановленням влади т. зв. </a:t>
            </a:r>
            <a:r>
              <a:rPr lang="en-US" sz="1800" dirty="0"/>
              <a:t>“</a:t>
            </a:r>
            <a:r>
              <a:rPr lang="uk-UA" sz="1800" dirty="0"/>
              <a:t>ЛДНР</a:t>
            </a:r>
            <a:r>
              <a:rPr lang="en-US" sz="1800" dirty="0"/>
              <a:t>”</a:t>
            </a:r>
            <a:r>
              <a:rPr lang="uk-UA" sz="1800" dirty="0"/>
              <a:t> Росія </a:t>
            </a:r>
            <a:r>
              <a:rPr lang="uk-UA" sz="1800" dirty="0" err="1"/>
              <a:t>планомірно</a:t>
            </a:r>
            <a:r>
              <a:rPr lang="uk-UA" sz="1800" dirty="0"/>
              <a:t> вдалася до русифікації освіти </a:t>
            </a:r>
            <a:r>
              <a:rPr lang="LID8192" sz="1800" dirty="0"/>
              <a:t>на окупованих територ</a:t>
            </a:r>
            <a:r>
              <a:rPr lang="uk-UA" sz="1800" dirty="0" err="1"/>
              <a:t>ії</a:t>
            </a:r>
            <a:r>
              <a:rPr lang="uk-UA" sz="1800" dirty="0"/>
              <a:t>. </a:t>
            </a:r>
            <a:endParaRPr lang="LID8192" sz="1800" dirty="0"/>
          </a:p>
          <a:p>
            <a:pPr marL="0" indent="0">
              <a:buNone/>
            </a:pPr>
            <a:r>
              <a:rPr lang="uk-UA" sz="1800" dirty="0"/>
              <a:t>Країна-</a:t>
            </a:r>
            <a:r>
              <a:rPr lang="uk-UA" sz="1800" dirty="0" err="1"/>
              <a:t>агресо</a:t>
            </a:r>
            <a:r>
              <a:rPr lang="LID8192" sz="1800" dirty="0"/>
              <a:t>р</a:t>
            </a:r>
            <a:r>
              <a:rPr lang="uk-UA" sz="1800" dirty="0"/>
              <a:t> руками маріонеткових урядів проводила поступову, але чітку політику викорінення української мови з освітнього процесу в невизнаних республіках. </a:t>
            </a:r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0510879"/>
              </p:ext>
            </p:extLst>
          </p:nvPr>
        </p:nvGraphicFramePr>
        <p:xfrm>
          <a:off x="888023" y="2945423"/>
          <a:ext cx="10427677" cy="319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60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9" y="65857"/>
            <a:ext cx="9404723" cy="1400530"/>
          </a:xfrm>
        </p:spPr>
        <p:txBody>
          <a:bodyPr/>
          <a:lstStyle/>
          <a:p>
            <a:r>
              <a:rPr lang="uk-UA" sz="2800" b="1" dirty="0"/>
              <a:t>Русифікація шкільної освіти в ОРДЛО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2" y="1466387"/>
            <a:ext cx="640783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Починаючи з 2014 р., на окупованих частинах Донецької та Луганської областей навчання у школах ведеться виключно російською мовою, в </a:t>
            </a:r>
            <a:r>
              <a:rPr lang="uk-UA" sz="1800" dirty="0" err="1"/>
              <a:t>т.ч</a:t>
            </a:r>
            <a:r>
              <a:rPr lang="uk-UA" sz="1800" dirty="0"/>
              <a:t>. й на </a:t>
            </a:r>
            <a:r>
              <a:rPr lang="uk-UA" sz="1800" dirty="0" err="1"/>
              <a:t>уроках</a:t>
            </a:r>
            <a:r>
              <a:rPr lang="uk-UA" sz="1800" dirty="0"/>
              <a:t> історії.</a:t>
            </a:r>
          </a:p>
          <a:p>
            <a:pPr marL="0" indent="0">
              <a:buNone/>
            </a:pPr>
            <a:r>
              <a:rPr lang="ru-RU" sz="1800" dirty="0" err="1"/>
              <a:t>Слідом</a:t>
            </a:r>
            <a:r>
              <a:rPr lang="ru-RU" sz="1800" dirty="0"/>
              <a:t> за </a:t>
            </a:r>
            <a:r>
              <a:rPr lang="ru-RU" sz="1800" dirty="0" err="1"/>
              <a:t>повсемісним</a:t>
            </a:r>
            <a:r>
              <a:rPr lang="ru-RU" sz="1800" dirty="0"/>
              <a:t> </a:t>
            </a:r>
            <a:r>
              <a:rPr lang="ru-RU" sz="1800" dirty="0" err="1"/>
              <a:t>переведенням</a:t>
            </a:r>
            <a:r>
              <a:rPr lang="ru-RU" sz="1800" dirty="0"/>
              <a:t> </a:t>
            </a:r>
            <a:r>
              <a:rPr lang="ru-RU" sz="1800" dirty="0" err="1"/>
              <a:t>навчання</a:t>
            </a:r>
            <a:r>
              <a:rPr lang="ru-RU" sz="1800" dirty="0"/>
              <a:t> в школах на </a:t>
            </a:r>
            <a:r>
              <a:rPr lang="ru-RU" sz="1800" dirty="0" err="1"/>
              <a:t>російську</a:t>
            </a:r>
            <a:r>
              <a:rPr lang="ru-RU" sz="1800" dirty="0"/>
              <a:t> </a:t>
            </a:r>
            <a:r>
              <a:rPr lang="ru-RU" sz="1800" dirty="0" err="1"/>
              <a:t>мову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розпочато</a:t>
            </a:r>
            <a:r>
              <a:rPr lang="ru-RU" sz="1800" dirty="0"/>
              <a:t> </a:t>
            </a:r>
            <a:r>
              <a:rPr lang="ru-RU" sz="1800" dirty="0" err="1"/>
              <a:t>наступ</a:t>
            </a:r>
            <a:r>
              <a:rPr lang="ru-RU" sz="1800" dirty="0"/>
              <a:t> на </a:t>
            </a:r>
            <a:r>
              <a:rPr lang="ru-RU" sz="1800" dirty="0" err="1"/>
              <a:t>українську</a:t>
            </a:r>
            <a:r>
              <a:rPr lang="ru-RU" sz="1800" dirty="0"/>
              <a:t> </a:t>
            </a:r>
            <a:r>
              <a:rPr lang="ru-RU" sz="1800" dirty="0" err="1"/>
              <a:t>мову</a:t>
            </a:r>
            <a:r>
              <a:rPr lang="ru-RU" sz="1800" dirty="0"/>
              <a:t> як предмет</a:t>
            </a:r>
            <a:r>
              <a:rPr lang="LID8192" sz="1800" dirty="0"/>
              <a:t>.</a:t>
            </a:r>
          </a:p>
          <a:p>
            <a:pPr marL="0" indent="0">
              <a:buNone/>
            </a:pPr>
            <a:r>
              <a:rPr lang="uk-UA" sz="1800" dirty="0"/>
              <a:t>Ще </a:t>
            </a:r>
            <a:r>
              <a:rPr lang="LID8192" sz="1800" dirty="0"/>
              <a:t>початку 2016 р. </a:t>
            </a:r>
            <a:r>
              <a:rPr lang="en-US" sz="1800" dirty="0"/>
              <a:t>“</a:t>
            </a:r>
            <a:r>
              <a:rPr lang="uk-UA" sz="1800" dirty="0"/>
              <a:t>голова ДНР</a:t>
            </a:r>
            <a:r>
              <a:rPr lang="en-US" sz="1800" dirty="0"/>
              <a:t>”</a:t>
            </a:r>
            <a:r>
              <a:rPr lang="uk-UA" sz="1800" dirty="0"/>
              <a:t> Д. </a:t>
            </a:r>
            <a:r>
              <a:rPr lang="uk-UA" sz="1800" dirty="0" err="1"/>
              <a:t>Пушилін</a:t>
            </a:r>
            <a:r>
              <a:rPr lang="uk-UA" sz="1800" dirty="0"/>
              <a:t> заявляв, що з часом українську мову буде зведено до факультативного рівня.</a:t>
            </a:r>
            <a:endParaRPr lang="LID8192" sz="1800" dirty="0"/>
          </a:p>
        </p:txBody>
      </p:sp>
      <p:pic>
        <p:nvPicPr>
          <p:cNvPr id="1026" name="Picture 2" descr="Пушилин, Денис Владимиро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1466387"/>
            <a:ext cx="3383334" cy="43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70542" y="5773631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Денис </a:t>
            </a:r>
            <a:r>
              <a:rPr lang="uk-UA" sz="1600" dirty="0" err="1"/>
              <a:t>Пушилін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421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9" y="65857"/>
            <a:ext cx="9404723" cy="1400530"/>
          </a:xfrm>
        </p:spPr>
        <p:txBody>
          <a:bodyPr/>
          <a:lstStyle/>
          <a:p>
            <a:r>
              <a:rPr lang="uk-UA" sz="2800" b="1" dirty="0"/>
              <a:t>Русифікація шкільної освіти в ОРДЛО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043" y="1200064"/>
            <a:ext cx="527990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 2016/17 </a:t>
            </a:r>
            <a:r>
              <a:rPr lang="ru-RU" sz="1600" dirty="0" err="1"/>
              <a:t>навчальному</a:t>
            </a:r>
            <a:r>
              <a:rPr lang="ru-RU" sz="1600" dirty="0"/>
              <a:t>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годин на </a:t>
            </a:r>
            <a:r>
              <a:rPr lang="ru-RU" sz="1600" dirty="0" err="1"/>
              <a:t>вивчення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 та </a:t>
            </a:r>
            <a:r>
              <a:rPr lang="ru-RU" sz="1600" dirty="0" err="1"/>
              <a:t>літератури</a:t>
            </a:r>
            <a:r>
              <a:rPr lang="ru-RU" sz="1600" dirty="0"/>
              <a:t> на </a:t>
            </a:r>
            <a:r>
              <a:rPr lang="ru-RU" sz="1600" dirty="0" err="1"/>
              <a:t>окупованій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r>
              <a:rPr lang="ru-RU" sz="1600" dirty="0"/>
              <a:t> </a:t>
            </a:r>
            <a:r>
              <a:rPr lang="ru-RU" sz="1600" dirty="0" err="1"/>
              <a:t>Донеччини</a:t>
            </a:r>
            <a:r>
              <a:rPr lang="ru-RU" sz="1600" dirty="0"/>
              <a:t> </a:t>
            </a:r>
            <a:r>
              <a:rPr lang="ru-RU" sz="1600" dirty="0" err="1"/>
              <a:t>скоротилась</a:t>
            </a:r>
            <a:r>
              <a:rPr lang="ru-RU" sz="1600" dirty="0"/>
              <a:t> </a:t>
            </a:r>
            <a:r>
              <a:rPr lang="ru-RU" sz="1600" dirty="0" err="1"/>
              <a:t>утричі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dirty="0" err="1"/>
              <a:t>Якщо</a:t>
            </a:r>
            <a:r>
              <a:rPr lang="ru-RU" sz="1600" dirty="0"/>
              <a:t> в 2015 </a:t>
            </a:r>
            <a:r>
              <a:rPr lang="ru-RU" sz="1600" dirty="0" err="1"/>
              <a:t>році</a:t>
            </a:r>
            <a:r>
              <a:rPr lang="ru-RU" sz="1600" dirty="0"/>
              <a:t> на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предмети</a:t>
            </a:r>
            <a:r>
              <a:rPr lang="ru-RU" sz="1600" dirty="0"/>
              <a:t> </a:t>
            </a:r>
            <a:r>
              <a:rPr lang="ru-RU" sz="1600" dirty="0" err="1"/>
              <a:t>відводилося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3 до 4 годин на </a:t>
            </a:r>
            <a:r>
              <a:rPr lang="ru-RU" sz="1600" dirty="0" err="1"/>
              <a:t>тиждень</a:t>
            </a:r>
            <a:r>
              <a:rPr lang="ru-RU" sz="1600" dirty="0"/>
              <a:t>, то з 1 </a:t>
            </a:r>
            <a:r>
              <a:rPr lang="ru-RU" sz="1600" dirty="0" err="1"/>
              <a:t>вересня</a:t>
            </a:r>
            <a:r>
              <a:rPr lang="ru-RU" sz="1600" dirty="0"/>
              <a:t> 2016 року на </a:t>
            </a:r>
            <a:r>
              <a:rPr lang="ru-RU" sz="1600" dirty="0" err="1"/>
              <a:t>обидва</a:t>
            </a:r>
            <a:r>
              <a:rPr lang="ru-RU" sz="1600" dirty="0"/>
              <a:t> </a:t>
            </a:r>
            <a:r>
              <a:rPr lang="ru-RU" sz="1600" dirty="0" err="1"/>
              <a:t>предмети</a:t>
            </a:r>
            <a:r>
              <a:rPr lang="ru-RU" sz="1600" dirty="0"/>
              <a:t> </a:t>
            </a:r>
            <a:r>
              <a:rPr lang="ru-RU" sz="1600" dirty="0" err="1"/>
              <a:t>відводилася</a:t>
            </a:r>
            <a:r>
              <a:rPr lang="ru-RU" sz="1600" dirty="0"/>
              <a:t> </a:t>
            </a:r>
            <a:r>
              <a:rPr lang="ru-RU" sz="1600" dirty="0" err="1"/>
              <a:t>всього</a:t>
            </a:r>
            <a:r>
              <a:rPr lang="ru-RU" sz="1600" dirty="0"/>
              <a:t> 1 година. </a:t>
            </a:r>
            <a:r>
              <a:rPr lang="ru-RU" sz="1600" dirty="0" err="1"/>
              <a:t>Аналогічні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 </a:t>
            </a:r>
            <a:r>
              <a:rPr lang="ru-RU" sz="1600" dirty="0" err="1"/>
              <a:t>відбувалися</a:t>
            </a:r>
            <a:r>
              <a:rPr lang="ru-RU" sz="1600" dirty="0"/>
              <a:t> й в школах </a:t>
            </a:r>
            <a:r>
              <a:rPr lang="ru-RU" sz="1600" dirty="0" err="1"/>
              <a:t>окупованої</a:t>
            </a:r>
            <a:r>
              <a:rPr lang="ru-RU" sz="1600" dirty="0"/>
              <a:t> </a:t>
            </a:r>
            <a:r>
              <a:rPr lang="ru-RU" sz="1600" dirty="0" err="1"/>
              <a:t>Луганщини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uk-UA" sz="1600" dirty="0"/>
              <a:t>Цілком звичним явищем стало </a:t>
            </a:r>
            <a:r>
              <a:rPr lang="en-US" sz="1600" dirty="0"/>
              <a:t>“</a:t>
            </a:r>
            <a:r>
              <a:rPr lang="uk-UA" sz="1600" dirty="0"/>
              <a:t>перепрофілювання</a:t>
            </a:r>
            <a:r>
              <a:rPr lang="en-US" sz="1600" dirty="0"/>
              <a:t>”</a:t>
            </a:r>
            <a:r>
              <a:rPr lang="uk-UA" sz="1600" dirty="0"/>
              <a:t> вчителів української мови на вчителів російської.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861" y="739242"/>
            <a:ext cx="3726376" cy="5513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0897" y="6295293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Джерело</a:t>
            </a:r>
            <a:r>
              <a:rPr lang="en-US" sz="1600" dirty="0"/>
              <a:t>: “</a:t>
            </a:r>
            <a:r>
              <a:rPr lang="uk-UA" sz="1600" dirty="0"/>
              <a:t>Радіо свобода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652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9" y="65857"/>
            <a:ext cx="9404723" cy="1400530"/>
          </a:xfrm>
        </p:spPr>
        <p:txBody>
          <a:bodyPr/>
          <a:lstStyle/>
          <a:p>
            <a:r>
              <a:rPr lang="uk-UA" sz="2800" b="1" dirty="0"/>
              <a:t>Русифікація шкільної освіти в ОРДЛО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9" y="1120933"/>
            <a:ext cx="1181209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Нова хвиля русифікації шкіл припала на 2020 р. Того року восени-літом в невизнаних республіках майже одночасно українську мову позбавили статусу </a:t>
            </a:r>
            <a:r>
              <a:rPr lang="en-US" sz="1800" dirty="0"/>
              <a:t>“</a:t>
            </a:r>
            <a:r>
              <a:rPr lang="uk-UA" sz="1800" dirty="0"/>
              <a:t>другої державної</a:t>
            </a:r>
            <a:r>
              <a:rPr lang="en-US" sz="1800" dirty="0"/>
              <a:t>”</a:t>
            </a:r>
            <a:r>
              <a:rPr lang="uk-UA" sz="1800" dirty="0"/>
              <a:t>. В березні – в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, в червні – в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. Тоді ж влади </a:t>
            </a:r>
            <a:r>
              <a:rPr lang="uk-UA" sz="1800" dirty="0" err="1"/>
              <a:t>псевдореспублік</a:t>
            </a:r>
            <a:r>
              <a:rPr lang="uk-UA" sz="1800" dirty="0"/>
              <a:t> </a:t>
            </a:r>
            <a:r>
              <a:rPr lang="uk-UA" sz="1800" dirty="0" err="1"/>
              <a:t>говорил</a:t>
            </a:r>
            <a:r>
              <a:rPr lang="LID8192" sz="1800" dirty="0"/>
              <a:t>и</a:t>
            </a:r>
            <a:r>
              <a:rPr lang="uk-UA" sz="1800" dirty="0"/>
              <a:t> про цей крок, як успіх в </a:t>
            </a:r>
            <a:r>
              <a:rPr lang="en-US" sz="1800" dirty="0"/>
              <a:t>“</a:t>
            </a:r>
            <a:r>
              <a:rPr lang="uk-UA" sz="1800" dirty="0"/>
              <a:t>інтеграційних процесах</a:t>
            </a:r>
            <a:r>
              <a:rPr lang="en-US" sz="1800" dirty="0"/>
              <a:t>”</a:t>
            </a:r>
            <a:r>
              <a:rPr lang="uk-UA" sz="1800" dirty="0"/>
              <a:t>. 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Після відповідних законів стало відомо про виключення української мови зі шкільної програми в школах ОРДЛО.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0" y="3569536"/>
            <a:ext cx="5618650" cy="1746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832" y="3569535"/>
            <a:ext cx="6216414" cy="1746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671" y="5380892"/>
            <a:ext cx="4498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Джерело</a:t>
            </a:r>
            <a:r>
              <a:rPr lang="en-US" sz="1600" dirty="0"/>
              <a:t>: “</a:t>
            </a:r>
            <a:r>
              <a:rPr lang="uk-UA" sz="1600" dirty="0" err="1"/>
              <a:t>Донецко</a:t>
            </a:r>
            <a:r>
              <a:rPr lang="LID8192" sz="1600" dirty="0"/>
              <a:t>е агенство новостей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787267" y="5380892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ID8192" sz="1600" dirty="0"/>
              <a:t>Джерело</a:t>
            </a:r>
            <a:r>
              <a:rPr lang="en-US" sz="1600" dirty="0"/>
              <a:t>: “</a:t>
            </a:r>
            <a:r>
              <a:rPr lang="LID8192" sz="1600" dirty="0"/>
              <a:t>Известия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9736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9" y="65857"/>
            <a:ext cx="9404723" cy="1400530"/>
          </a:xfrm>
        </p:spPr>
        <p:txBody>
          <a:bodyPr/>
          <a:lstStyle/>
          <a:p>
            <a:r>
              <a:rPr lang="uk-UA" sz="2800" b="1" dirty="0"/>
              <a:t>Русифікація шкільної освіти в ОРДЛО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3687"/>
            <a:ext cx="1191809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3 червня 2020 р. на </a:t>
            </a:r>
            <a:r>
              <a:rPr lang="uk-UA" sz="1800" dirty="0" err="1"/>
              <a:t>пропагандистьких</a:t>
            </a:r>
            <a:r>
              <a:rPr lang="uk-UA" sz="1800" dirty="0"/>
              <a:t> ресурсах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повідомлялося, що </a:t>
            </a:r>
            <a:r>
              <a:rPr lang="en-US" sz="1800" dirty="0"/>
              <a:t>“</a:t>
            </a:r>
            <a:r>
              <a:rPr lang="uk-UA" sz="1800" dirty="0"/>
              <a:t>міністерство освіти ЛНР</a:t>
            </a:r>
            <a:r>
              <a:rPr lang="en-US" sz="1800" dirty="0"/>
              <a:t>”</a:t>
            </a:r>
            <a:r>
              <a:rPr lang="uk-UA" sz="1800" dirty="0"/>
              <a:t> виключило українську мову з базової частини навчальних планів закладів середньої освіти.</a:t>
            </a:r>
          </a:p>
          <a:p>
            <a:pPr marL="0" indent="0">
              <a:buNone/>
            </a:pPr>
            <a:r>
              <a:rPr lang="en-US" sz="1800" dirty="0"/>
              <a:t>“</a:t>
            </a:r>
            <a:r>
              <a:rPr lang="uk-UA" sz="1800" dirty="0" err="1"/>
              <a:t>Замміністра</a:t>
            </a:r>
            <a:r>
              <a:rPr lang="uk-UA" sz="1800" dirty="0"/>
              <a:t> освіти</a:t>
            </a:r>
            <a:r>
              <a:rPr lang="en-US" sz="1800" dirty="0"/>
              <a:t>”</a:t>
            </a:r>
            <a:r>
              <a:rPr lang="uk-UA" sz="1800" dirty="0"/>
              <a:t> О. </a:t>
            </a:r>
            <a:r>
              <a:rPr lang="uk-UA" sz="1800" dirty="0" err="1"/>
              <a:t>Жданова</a:t>
            </a:r>
            <a:r>
              <a:rPr lang="uk-UA" sz="1800" dirty="0"/>
              <a:t> повідомила, що</a:t>
            </a:r>
            <a:r>
              <a:rPr lang="en-US" sz="1800" dirty="0"/>
              <a:t>: “…</a:t>
            </a:r>
            <a:r>
              <a:rPr lang="ru-RU" sz="1800" dirty="0"/>
              <a:t>дан выбор родителям изучать их детьми украинский язык в качестве факультатива, который не предполагает оценивание за изучение данного предмета</a:t>
            </a:r>
            <a:r>
              <a:rPr lang="en-US" sz="1800" dirty="0"/>
              <a:t>”.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4" y="3230239"/>
            <a:ext cx="4560645" cy="3246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353" y="6476998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Джерело</a:t>
            </a:r>
            <a:r>
              <a:rPr lang="en-US" sz="1600" dirty="0"/>
              <a:t>: “</a:t>
            </a:r>
            <a:r>
              <a:rPr lang="LID8192" sz="1600" dirty="0"/>
              <a:t>ГТРК ЛНР</a:t>
            </a:r>
            <a:r>
              <a:rPr lang="en-US" sz="1600" dirty="0"/>
              <a:t>”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43" y="3230239"/>
            <a:ext cx="7117350" cy="3246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4102" y="6476998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Ольга </a:t>
            </a:r>
            <a:r>
              <a:rPr lang="uk-UA" sz="1600" dirty="0" err="1"/>
              <a:t>Жданова</a:t>
            </a:r>
            <a:r>
              <a:rPr lang="uk-UA" sz="1600" dirty="0"/>
              <a:t> на </a:t>
            </a:r>
            <a:r>
              <a:rPr lang="en-US" sz="1600" dirty="0"/>
              <a:t>“</a:t>
            </a:r>
            <a:r>
              <a:rPr lang="uk-UA" sz="1600" dirty="0"/>
              <a:t>Миротворці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1816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3660"/>
            <a:ext cx="120542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24 липня 2020 р. українське видання </a:t>
            </a:r>
            <a:r>
              <a:rPr lang="en-US" sz="1800" dirty="0"/>
              <a:t>“</a:t>
            </a:r>
            <a:r>
              <a:rPr lang="uk-UA" sz="1800" dirty="0"/>
              <a:t>Нова газета</a:t>
            </a:r>
            <a:r>
              <a:rPr lang="en-US" sz="1800" dirty="0"/>
              <a:t>”</a:t>
            </a:r>
            <a:r>
              <a:rPr lang="uk-UA" sz="1800" dirty="0"/>
              <a:t> з посиланням на </a:t>
            </a:r>
            <a:r>
              <a:rPr lang="en-US" sz="1800" dirty="0"/>
              <a:t>“</a:t>
            </a:r>
            <a:r>
              <a:rPr lang="uk-UA" sz="1800" dirty="0"/>
              <a:t>ЗМІ ЛНР</a:t>
            </a:r>
            <a:r>
              <a:rPr lang="en-US" sz="1800" dirty="0"/>
              <a:t>”</a:t>
            </a:r>
            <a:r>
              <a:rPr lang="uk-UA" sz="1800" dirty="0"/>
              <a:t> повідомило, що в </a:t>
            </a:r>
            <a:r>
              <a:rPr lang="uk-UA" sz="1800" dirty="0" err="1"/>
              <a:t>псевдореспубліці</a:t>
            </a:r>
            <a:r>
              <a:rPr lang="uk-UA" sz="1800" dirty="0"/>
              <a:t> відмовились від уроків української мови навіть у якості факультативу – дозволено лише </a:t>
            </a:r>
            <a:r>
              <a:rPr lang="en-US" sz="1800" dirty="0"/>
              <a:t>“</a:t>
            </a:r>
            <a:r>
              <a:rPr lang="uk-UA" sz="1800" dirty="0"/>
              <a:t>шкільний гурток</a:t>
            </a:r>
            <a:r>
              <a:rPr lang="en-US" sz="1800" dirty="0"/>
              <a:t>”</a:t>
            </a:r>
            <a:r>
              <a:rPr lang="uk-UA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“</a:t>
            </a:r>
            <a:r>
              <a:rPr lang="uk-UA" sz="1800" dirty="0"/>
              <a:t>Міністр освіти ЛНР</a:t>
            </a:r>
            <a:r>
              <a:rPr lang="en-US" sz="1800" dirty="0"/>
              <a:t>”</a:t>
            </a:r>
            <a:r>
              <a:rPr lang="uk-UA" sz="1800" dirty="0"/>
              <a:t> С. </a:t>
            </a:r>
            <a:r>
              <a:rPr lang="uk-UA" sz="1800" dirty="0" err="1"/>
              <a:t>Цемкало</a:t>
            </a:r>
            <a:r>
              <a:rPr lang="uk-UA" sz="1800" dirty="0"/>
              <a:t> заявляв</a:t>
            </a:r>
            <a:r>
              <a:rPr lang="en-US" sz="1800" dirty="0"/>
              <a:t>: “</a:t>
            </a:r>
            <a:r>
              <a:rPr lang="ru-RU" sz="1800" dirty="0"/>
              <a:t>Что является факультативом? Речь идёт о том, что образовательное учреждение имеет право помимо базового плана давать углубление отдельных предметов. Углублять факультативами можно только те предметы, которые внесены в базовый план.</a:t>
            </a:r>
            <a:r>
              <a:rPr lang="en-US" sz="1800" dirty="0"/>
              <a:t>”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647" y="3385038"/>
            <a:ext cx="6843241" cy="303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0874" y="6424977"/>
            <a:ext cx="3664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Сергій </a:t>
            </a:r>
            <a:r>
              <a:rPr lang="uk-UA" sz="1600" dirty="0" err="1"/>
              <a:t>Цемкало</a:t>
            </a:r>
            <a:r>
              <a:rPr lang="uk-UA" sz="1600" dirty="0"/>
              <a:t> на </a:t>
            </a:r>
            <a:r>
              <a:rPr lang="en-US" sz="1600" dirty="0"/>
              <a:t>“</a:t>
            </a:r>
            <a:r>
              <a:rPr lang="LID8192" sz="1600" dirty="0"/>
              <a:t>Миротворц</a:t>
            </a:r>
            <a:r>
              <a:rPr lang="uk-UA" sz="1600" dirty="0"/>
              <a:t>і</a:t>
            </a:r>
            <a:r>
              <a:rPr lang="en-US" sz="1600" dirty="0"/>
              <a:t>”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26" r="1951"/>
          <a:stretch/>
        </p:blipFill>
        <p:spPr>
          <a:xfrm>
            <a:off x="418" y="3385037"/>
            <a:ext cx="5021228" cy="3039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0078" y="6424976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Джерело </a:t>
            </a:r>
            <a:r>
              <a:rPr lang="en-US" sz="1600" dirty="0"/>
              <a:t>“</a:t>
            </a:r>
            <a:r>
              <a:rPr lang="uk-UA" sz="1600" dirty="0"/>
              <a:t>Реальна газета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819" y="6585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/>
              <a:t>Русифікація шкільної освіти в ОРДЛО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4657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9" y="65857"/>
            <a:ext cx="9404723" cy="1400530"/>
          </a:xfrm>
        </p:spPr>
        <p:txBody>
          <a:bodyPr/>
          <a:lstStyle/>
          <a:p>
            <a:r>
              <a:rPr lang="uk-UA" sz="2800" b="1" dirty="0"/>
              <a:t>Русифікація шкільної освіти в ОРДЛО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6122"/>
            <a:ext cx="120102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Аналогічно виключення української мови зі шкільної програми відбулося і в т. зв.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.</a:t>
            </a:r>
          </a:p>
          <a:p>
            <a:pPr marL="0" indent="0">
              <a:buNone/>
            </a:pPr>
            <a:r>
              <a:rPr lang="uk-UA" sz="1800" dirty="0"/>
              <a:t>1 вересня 2020 р. </a:t>
            </a:r>
            <a:r>
              <a:rPr lang="en-US" sz="1800" dirty="0"/>
              <a:t>“</a:t>
            </a:r>
            <a:r>
              <a:rPr lang="uk-UA" sz="1800" dirty="0"/>
              <a:t>міністр освіти ДНР</a:t>
            </a:r>
            <a:r>
              <a:rPr lang="en-US" sz="1800" dirty="0"/>
              <a:t>”</a:t>
            </a:r>
            <a:r>
              <a:rPr lang="uk-UA" sz="1800" dirty="0"/>
              <a:t> М. </a:t>
            </a:r>
            <a:r>
              <a:rPr lang="uk-UA" sz="1800" dirty="0" err="1"/>
              <a:t>Кушаков</a:t>
            </a:r>
            <a:r>
              <a:rPr lang="uk-UA" sz="1800" dirty="0"/>
              <a:t> інтерв’ю кремлівському виданню </a:t>
            </a:r>
            <a:r>
              <a:rPr lang="en-US" sz="1800" dirty="0"/>
              <a:t>“</a:t>
            </a:r>
            <a:r>
              <a:rPr lang="uk-UA" sz="1800" dirty="0" err="1"/>
              <a:t>Ивестия</a:t>
            </a:r>
            <a:r>
              <a:rPr lang="en-US" sz="1800" dirty="0"/>
              <a:t>”</a:t>
            </a:r>
            <a:r>
              <a:rPr lang="uk-UA" sz="1800" dirty="0"/>
              <a:t> заявив, що з 2020 р. </a:t>
            </a:r>
            <a:r>
              <a:rPr lang="uk-UA" sz="1800" dirty="0" err="1"/>
              <a:t>псевдореспубліка</a:t>
            </a:r>
            <a:r>
              <a:rPr lang="uk-UA" sz="1800" dirty="0"/>
              <a:t> переходить на російські стандарти середньої освіти, до яких вона йшла з 2015 р.</a:t>
            </a:r>
            <a:r>
              <a:rPr lang="LID8192" sz="1800" dirty="0"/>
              <a:t> </a:t>
            </a:r>
            <a:r>
              <a:rPr lang="uk-UA" sz="1800" dirty="0"/>
              <a:t>Також </a:t>
            </a:r>
            <a:r>
              <a:rPr lang="en-US" sz="1800" dirty="0"/>
              <a:t>“</a:t>
            </a:r>
            <a:r>
              <a:rPr lang="uk-UA" sz="1800" dirty="0"/>
              <a:t>міністр</a:t>
            </a:r>
            <a:r>
              <a:rPr lang="en-US" sz="1800" dirty="0"/>
              <a:t>’</a:t>
            </a:r>
            <a:r>
              <a:rPr lang="uk-UA" sz="1800" dirty="0"/>
              <a:t> додав, що українська зберігається у якості факультативу.</a:t>
            </a:r>
          </a:p>
          <a:p>
            <a:pPr marL="0" indent="0">
              <a:buNone/>
            </a:pPr>
            <a:r>
              <a:rPr lang="uk-UA" sz="1800" dirty="0"/>
              <a:t>Ми бачимо чітко продуману стратегію РФ щодо русифікації Донбасу й інтеграції </a:t>
            </a:r>
            <a:r>
              <a:rPr lang="en-US" sz="1800" dirty="0"/>
              <a:t>“</a:t>
            </a:r>
            <a:r>
              <a:rPr lang="uk-UA" sz="1800" dirty="0"/>
              <a:t>ЛДНР</a:t>
            </a:r>
            <a:r>
              <a:rPr lang="en-US" sz="1800" dirty="0"/>
              <a:t>”</a:t>
            </a:r>
            <a:r>
              <a:rPr lang="uk-UA" sz="1800" dirty="0"/>
              <a:t> до Росії, в </a:t>
            </a:r>
            <a:r>
              <a:rPr lang="uk-UA" sz="1800" dirty="0" err="1"/>
              <a:t>т.ч</a:t>
            </a:r>
            <a:r>
              <a:rPr lang="uk-UA" sz="1800" dirty="0"/>
              <a:t>. через перехід </a:t>
            </a:r>
            <a:r>
              <a:rPr lang="uk-UA" sz="1800" dirty="0" err="1"/>
              <a:t>псевдореспублік</a:t>
            </a:r>
            <a:r>
              <a:rPr lang="uk-UA" sz="1800" dirty="0"/>
              <a:t> на російські стандарти освіти та російські програми.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9" y="3301218"/>
            <a:ext cx="3952266" cy="309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180" y="6400627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Джерело</a:t>
            </a:r>
            <a:r>
              <a:rPr lang="en-US" sz="1600" dirty="0"/>
              <a:t>: “</a:t>
            </a:r>
            <a:r>
              <a:rPr lang="uk-UA" sz="1600" dirty="0" err="1"/>
              <a:t>Известия</a:t>
            </a:r>
            <a:r>
              <a:rPr lang="en-US" sz="1600" dirty="0"/>
              <a:t>”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222" y="3328810"/>
            <a:ext cx="7255710" cy="3071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2901" y="6400627"/>
            <a:ext cx="386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Михайло </a:t>
            </a:r>
            <a:r>
              <a:rPr lang="uk-UA" sz="1600" dirty="0" err="1"/>
              <a:t>Кушаков</a:t>
            </a:r>
            <a:r>
              <a:rPr lang="uk-UA" sz="1600" dirty="0"/>
              <a:t> на </a:t>
            </a:r>
            <a:r>
              <a:rPr lang="en-US" sz="1600" dirty="0"/>
              <a:t>“</a:t>
            </a:r>
            <a:r>
              <a:rPr lang="uk-UA" sz="1600" dirty="0"/>
              <a:t>Миротворці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491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6" y="1323156"/>
            <a:ext cx="1145210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Шкільний курс історії в ОРДЛО – один з найважливіших інструментів впливу на підростаюче покоління </a:t>
            </a:r>
            <a:r>
              <a:rPr lang="en-US" sz="1800" dirty="0"/>
              <a:t>“</a:t>
            </a:r>
            <a:r>
              <a:rPr lang="uk-UA" sz="1800" dirty="0"/>
              <a:t>республік</a:t>
            </a:r>
            <a:r>
              <a:rPr lang="en-US" sz="1800" dirty="0"/>
              <a:t>”</a:t>
            </a:r>
            <a:r>
              <a:rPr lang="uk-UA" sz="1800" dirty="0"/>
              <a:t>. Історія України була замінена на т. зв. </a:t>
            </a:r>
            <a:r>
              <a:rPr lang="en-US" sz="1800" dirty="0"/>
              <a:t>“</a:t>
            </a:r>
            <a:r>
              <a:rPr lang="uk-UA" sz="1800" dirty="0"/>
              <a:t>Історію Вітчизни</a:t>
            </a:r>
            <a:r>
              <a:rPr lang="en-US" sz="1800" dirty="0"/>
              <a:t>”</a:t>
            </a:r>
            <a:r>
              <a:rPr lang="uk-UA" sz="1800" dirty="0"/>
              <a:t>. 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Цей шкільний предмет – компіляція курсу історії Росії та </a:t>
            </a:r>
            <a:r>
              <a:rPr lang="en-US" sz="1800" dirty="0"/>
              <a:t>“</a:t>
            </a:r>
            <a:r>
              <a:rPr lang="uk-UA" sz="1800" dirty="0"/>
              <a:t>особливої</a:t>
            </a:r>
            <a:r>
              <a:rPr lang="en-US" sz="1800" dirty="0"/>
              <a:t>”</a:t>
            </a:r>
            <a:r>
              <a:rPr lang="uk-UA" sz="1800" dirty="0"/>
              <a:t> регіональної історії кожної з </a:t>
            </a:r>
            <a:r>
              <a:rPr lang="uk-UA" sz="1800" dirty="0" err="1"/>
              <a:t>псевдореспублік</a:t>
            </a:r>
            <a:r>
              <a:rPr lang="uk-UA" sz="1800" dirty="0"/>
              <a:t>. Історія Росії вивчається за завезеними в ОРДЛО російськими підручниками, а регіональний курс історії – за</a:t>
            </a:r>
            <a:r>
              <a:rPr lang="en-US" sz="1800" dirty="0"/>
              <a:t> </a:t>
            </a:r>
            <a:r>
              <a:rPr lang="uk-UA" sz="1800" dirty="0"/>
              <a:t>новоствореними місцевими.</a:t>
            </a:r>
            <a:endParaRPr lang="ru-RU" sz="1800" dirty="0"/>
          </a:p>
          <a:p>
            <a:pPr marL="0" indent="0">
              <a:buNone/>
            </a:pPr>
            <a:r>
              <a:rPr lang="uk-UA" sz="1800" dirty="0"/>
              <a:t>Задача </a:t>
            </a:r>
            <a:r>
              <a:rPr lang="en-US" sz="1800" dirty="0"/>
              <a:t>“</a:t>
            </a:r>
            <a:r>
              <a:rPr lang="uk-UA" sz="1800" dirty="0"/>
              <a:t>історії Вітчизни</a:t>
            </a:r>
            <a:r>
              <a:rPr lang="en-US" sz="1800" dirty="0"/>
              <a:t>”</a:t>
            </a:r>
            <a:r>
              <a:rPr lang="uk-UA" sz="1800" dirty="0"/>
              <a:t>– висвітлити історію Донбасу як повноцінної частини Росії.</a:t>
            </a:r>
            <a:br>
              <a:rPr lang="uk-UA" sz="1800" dirty="0"/>
            </a:br>
            <a:br>
              <a:rPr lang="uk-UA" sz="1800" dirty="0"/>
            </a:br>
            <a:endParaRPr lang="uk-UA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Особливості та зміст шкільного курсу історії в самопроголошених </a:t>
            </a:r>
            <a:r>
              <a:rPr lang="en-US" sz="2800" b="1" dirty="0"/>
              <a:t>“</a:t>
            </a:r>
            <a:r>
              <a:rPr lang="uk-UA" sz="2800" b="1" dirty="0"/>
              <a:t>ЛНР</a:t>
            </a:r>
            <a:r>
              <a:rPr lang="en-US" sz="2800" b="1" dirty="0"/>
              <a:t>”</a:t>
            </a:r>
            <a:r>
              <a:rPr lang="uk-UA" sz="2800" b="1" dirty="0"/>
              <a:t> та </a:t>
            </a:r>
            <a:r>
              <a:rPr lang="en-US" sz="2800" b="1" dirty="0"/>
              <a:t>“</a:t>
            </a:r>
            <a:r>
              <a:rPr lang="uk-UA" sz="2800" b="1" dirty="0"/>
              <a:t>ДНР</a:t>
            </a:r>
            <a:r>
              <a:rPr lang="en-US" sz="2800" b="1" dirty="0"/>
              <a:t>”</a:t>
            </a:r>
            <a:endParaRPr lang="uk-UA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34512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20" y="1387256"/>
            <a:ext cx="555246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Безпосередньо наповнення уроків історії в ОРДЛО відображується не лише крізь освітні програми, але й </a:t>
            </a:r>
            <a:r>
              <a:rPr lang="en-US" sz="1800" dirty="0"/>
              <a:t>“</a:t>
            </a:r>
            <a:r>
              <a:rPr lang="uk-UA" sz="1800" dirty="0"/>
              <a:t>власні</a:t>
            </a:r>
            <a:r>
              <a:rPr lang="en-US" sz="1800" dirty="0"/>
              <a:t>”</a:t>
            </a:r>
            <a:r>
              <a:rPr lang="uk-UA" sz="1800" dirty="0"/>
              <a:t> підручники. За час окупації в т. зв.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та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було створено велику кількість підручників з </a:t>
            </a:r>
            <a:r>
              <a:rPr lang="en-US" sz="1800" dirty="0"/>
              <a:t>“</a:t>
            </a:r>
            <a:r>
              <a:rPr lang="uk-UA" sz="1800" dirty="0"/>
              <a:t>історією</a:t>
            </a:r>
            <a:r>
              <a:rPr lang="en-US" sz="1800" dirty="0"/>
              <a:t>”</a:t>
            </a:r>
            <a:r>
              <a:rPr lang="uk-UA" sz="1800" dirty="0"/>
              <a:t> окремих підручників.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В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 на </a:t>
            </a:r>
            <a:r>
              <a:rPr lang="uk-UA" sz="1800" dirty="0" err="1"/>
              <a:t>уроках</a:t>
            </a:r>
            <a:r>
              <a:rPr lang="uk-UA" sz="1800" dirty="0"/>
              <a:t> </a:t>
            </a:r>
            <a:r>
              <a:rPr lang="en-US" sz="1800" dirty="0"/>
              <a:t>“</a:t>
            </a:r>
            <a:r>
              <a:rPr lang="uk-UA" sz="1800" dirty="0"/>
              <a:t>історії Вітчизни</a:t>
            </a:r>
            <a:r>
              <a:rPr lang="en-US" sz="1800" dirty="0"/>
              <a:t>”</a:t>
            </a:r>
            <a:r>
              <a:rPr lang="uk-UA" sz="1800" dirty="0"/>
              <a:t> активно використовуються рекомендовані </a:t>
            </a:r>
            <a:r>
              <a:rPr lang="en-US" sz="1800" dirty="0"/>
              <a:t>“</a:t>
            </a:r>
            <a:r>
              <a:rPr lang="uk-UA" sz="1800" dirty="0"/>
              <a:t>МОН ДНР</a:t>
            </a:r>
            <a:r>
              <a:rPr lang="en-US" sz="1800" dirty="0"/>
              <a:t>”</a:t>
            </a:r>
            <a:r>
              <a:rPr lang="uk-UA" sz="1800" dirty="0"/>
              <a:t> підручники під назвою </a:t>
            </a:r>
            <a:r>
              <a:rPr lang="en-US" sz="1800" dirty="0"/>
              <a:t>“</a:t>
            </a:r>
            <a:r>
              <a:rPr lang="uk-UA" sz="1800" dirty="0"/>
              <a:t>Історичне краєзнавство</a:t>
            </a:r>
            <a:r>
              <a:rPr lang="en-US" sz="1800" dirty="0"/>
              <a:t>”</a:t>
            </a:r>
            <a:r>
              <a:rPr lang="uk-UA" sz="1800" dirty="0"/>
              <a:t> – 8 підручників з 5 до 11 класу.</a:t>
            </a:r>
            <a:endParaRPr lang="LID8192" sz="1800" dirty="0"/>
          </a:p>
          <a:p>
            <a:pPr marL="0" indent="0">
              <a:buNone/>
            </a:pPr>
            <a:r>
              <a:rPr lang="uk-UA" sz="1800" dirty="0"/>
              <a:t>Перші такі підручники були створені в 2016 р, але лише для 5 класів. Вже з 2019 нараховується 8 таких підручників.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Особливості та зміст шкільного курсу історії в самопроголошених </a:t>
            </a:r>
            <a:r>
              <a:rPr lang="en-US" sz="2800" b="1" dirty="0"/>
              <a:t>“</a:t>
            </a:r>
            <a:r>
              <a:rPr lang="uk-UA" sz="2800" b="1" dirty="0"/>
              <a:t>ЛНР</a:t>
            </a:r>
            <a:r>
              <a:rPr lang="en-US" sz="2800" b="1" dirty="0"/>
              <a:t>”</a:t>
            </a:r>
            <a:r>
              <a:rPr lang="uk-UA" sz="2800" b="1" dirty="0"/>
              <a:t> та </a:t>
            </a:r>
            <a:r>
              <a:rPr lang="en-US" sz="2800" b="1" dirty="0"/>
              <a:t>“</a:t>
            </a:r>
            <a:r>
              <a:rPr lang="uk-UA" sz="2800" b="1" dirty="0"/>
              <a:t>ДНР</a:t>
            </a:r>
            <a:r>
              <a:rPr lang="en-US" sz="2800" b="1" dirty="0"/>
              <a:t>”</a:t>
            </a:r>
            <a:endParaRPr lang="uk-UA" sz="2800" b="1" dirty="0"/>
          </a:p>
          <a:p>
            <a:endParaRPr lang="ru-RU" sz="2800" b="1" dirty="0"/>
          </a:p>
        </p:txBody>
      </p:sp>
      <p:sp>
        <p:nvSpPr>
          <p:cNvPr id="5" name="AutoShape 2" descr="Учебники по историческому краеведению | Официальный сайт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66387"/>
            <a:ext cx="5715000" cy="3486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5360" y="5020407"/>
            <a:ext cx="4823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Підручники </a:t>
            </a:r>
            <a:r>
              <a:rPr lang="en-US" sz="1600" dirty="0"/>
              <a:t>“</a:t>
            </a:r>
            <a:r>
              <a:rPr lang="uk-UA" sz="1600" dirty="0"/>
              <a:t>Історичне краєзнавство</a:t>
            </a:r>
            <a:r>
              <a:rPr lang="en-US" sz="1600" dirty="0"/>
              <a:t>”</a:t>
            </a:r>
            <a:r>
              <a:rPr lang="uk-UA" sz="1600" dirty="0"/>
              <a:t>,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r>
              <a:rPr lang="uk-UA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169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123256"/>
            <a:ext cx="10599250" cy="4195481"/>
          </a:xfrm>
        </p:spPr>
        <p:txBody>
          <a:bodyPr/>
          <a:lstStyle/>
          <a:p>
            <a:r>
              <a:rPr lang="uk-UA" sz="1900" dirty="0"/>
              <a:t>Аналіз змісту освітніх програм з історії, складених в ОРДЛО</a:t>
            </a:r>
          </a:p>
          <a:p>
            <a:r>
              <a:rPr lang="uk-UA" sz="1900" dirty="0"/>
              <a:t>Русифікація шкільної освіти в ОРДЛО</a:t>
            </a:r>
          </a:p>
          <a:p>
            <a:r>
              <a:rPr lang="uk-UA" sz="1900" dirty="0"/>
              <a:t>Особливості та зміст шкільного курсу історії в самопроголошених </a:t>
            </a:r>
            <a:r>
              <a:rPr lang="en-US" sz="1900" dirty="0"/>
              <a:t>“</a:t>
            </a:r>
            <a:r>
              <a:rPr lang="uk-UA" sz="1900" dirty="0"/>
              <a:t>ЛНР</a:t>
            </a:r>
            <a:r>
              <a:rPr lang="en-US" sz="1900" dirty="0"/>
              <a:t>”</a:t>
            </a:r>
            <a:r>
              <a:rPr lang="uk-UA" sz="1900" dirty="0"/>
              <a:t> та </a:t>
            </a:r>
            <a:r>
              <a:rPr lang="en-US" sz="1900" dirty="0"/>
              <a:t>“</a:t>
            </a:r>
            <a:r>
              <a:rPr lang="uk-UA" sz="1900" dirty="0"/>
              <a:t>ДНР</a:t>
            </a:r>
            <a:r>
              <a:rPr lang="en-US" sz="1900" dirty="0"/>
              <a:t>”</a:t>
            </a:r>
            <a:endParaRPr lang="uk-UA" sz="1900" dirty="0"/>
          </a:p>
          <a:p>
            <a:r>
              <a:rPr lang="uk-UA" sz="1900" dirty="0"/>
              <a:t>Шкільний курс історії в ОРДЛО як засіб ведення війни Росії проти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62912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8" y="1252818"/>
            <a:ext cx="1212618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В інтерв’ю пропагандистському ЗМІ </a:t>
            </a:r>
            <a:r>
              <a:rPr lang="en-US" sz="1800" dirty="0"/>
              <a:t>“</a:t>
            </a:r>
            <a:r>
              <a:rPr lang="LID8192" sz="1800" dirty="0"/>
              <a:t>Всё о ДНР</a:t>
            </a:r>
            <a:r>
              <a:rPr lang="en-US" sz="1800" dirty="0"/>
              <a:t>”</a:t>
            </a:r>
            <a:r>
              <a:rPr lang="ru-RU" sz="1800" dirty="0"/>
              <a:t> т. </a:t>
            </a:r>
            <a:r>
              <a:rPr lang="ru-RU" sz="1800" dirty="0" err="1"/>
              <a:t>зв</a:t>
            </a:r>
            <a:r>
              <a:rPr lang="ru-RU" sz="1800" dirty="0"/>
              <a:t>. </a:t>
            </a:r>
            <a:r>
              <a:rPr lang="ru-RU" sz="1800" dirty="0" err="1"/>
              <a:t>завідувач</a:t>
            </a:r>
            <a:r>
              <a:rPr lang="ru-RU" sz="1800" dirty="0"/>
              <a:t> </a:t>
            </a:r>
            <a:r>
              <a:rPr lang="ru-RU" sz="1800" dirty="0" err="1"/>
              <a:t>відділу</a:t>
            </a:r>
            <a:r>
              <a:rPr lang="ru-RU" sz="1800" dirty="0"/>
              <a:t> </a:t>
            </a:r>
            <a:r>
              <a:rPr lang="ru-RU" sz="1800" dirty="0" err="1"/>
              <a:t>суспільних</a:t>
            </a:r>
            <a:r>
              <a:rPr lang="ru-RU" sz="1800" dirty="0"/>
              <a:t> </a:t>
            </a:r>
            <a:r>
              <a:rPr lang="ru-RU" sz="1800" dirty="0" err="1"/>
              <a:t>дисциплін</a:t>
            </a:r>
            <a:r>
              <a:rPr lang="ru-RU" sz="1800" dirty="0"/>
              <a:t> </a:t>
            </a:r>
            <a:r>
              <a:rPr lang="ru-RU" sz="1800" dirty="0" err="1"/>
              <a:t>Донецького</a:t>
            </a:r>
            <a:r>
              <a:rPr lang="ru-RU" sz="1800" dirty="0"/>
              <a:t> </a:t>
            </a:r>
            <a:r>
              <a:rPr lang="ru-RU" sz="1800" dirty="0" err="1"/>
              <a:t>республіканського</a:t>
            </a:r>
            <a:r>
              <a:rPr lang="ru-RU" sz="1800" dirty="0"/>
              <a:t> </a:t>
            </a:r>
            <a:r>
              <a:rPr lang="ru-RU" sz="1800" dirty="0" err="1"/>
              <a:t>інституту</a:t>
            </a:r>
            <a:r>
              <a:rPr lang="ru-RU" sz="1800" dirty="0"/>
              <a:t> </a:t>
            </a:r>
            <a:r>
              <a:rPr lang="ru-RU" sz="1800" dirty="0" err="1"/>
              <a:t>додаткової</a:t>
            </a:r>
            <a:r>
              <a:rPr lang="ru-RU" sz="1800" dirty="0"/>
              <a:t> </a:t>
            </a:r>
            <a:r>
              <a:rPr lang="ru-RU" sz="1800" dirty="0" err="1"/>
              <a:t>педагогічної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П. Морозов</a:t>
            </a:r>
            <a:r>
              <a:rPr lang="en-US" sz="1800" dirty="0"/>
              <a:t>,</a:t>
            </a:r>
            <a:r>
              <a:rPr lang="uk-UA" sz="1800" dirty="0"/>
              <a:t> коментуючи історію створення підручників,</a:t>
            </a:r>
            <a:r>
              <a:rPr lang="ru-RU" sz="1800" dirty="0"/>
              <a:t> заявив</a:t>
            </a:r>
            <a:r>
              <a:rPr lang="en-US" sz="1800" dirty="0"/>
              <a:t>: </a:t>
            </a:r>
            <a:r>
              <a:rPr lang="en-US" sz="1800" b="1" i="1" dirty="0"/>
              <a:t>“</a:t>
            </a:r>
            <a:r>
              <a:rPr lang="ru-RU" sz="1800" b="1" i="1" dirty="0"/>
              <a:t>Когда мы стали формировать новую программу, то в ее основу положили идею о том, что история Донбасса – неотъемлемая часть истории России, истории Русского мира. Об этом свидетельствует множество фактов разных периодов. Идея о неразрывной связи донецкого региона с историей, культурой и государственностью России проходит красной нитью через все наши учебные пособия по историческому краеведению.</a:t>
            </a:r>
            <a:r>
              <a:rPr lang="en-US" sz="1800" b="1" i="1" dirty="0"/>
              <a:t>”</a:t>
            </a:r>
            <a:r>
              <a:rPr lang="uk-UA" sz="1800" b="1" i="1" dirty="0"/>
              <a:t> </a:t>
            </a:r>
            <a:endParaRPr lang="ru-RU" sz="18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Особливості та зміст шкільного курсу історії в самопроголошених </a:t>
            </a:r>
            <a:r>
              <a:rPr lang="en-US" sz="2800" b="1" dirty="0"/>
              <a:t>“</a:t>
            </a:r>
            <a:r>
              <a:rPr lang="uk-UA" sz="2800" b="1" dirty="0"/>
              <a:t>ЛНР</a:t>
            </a:r>
            <a:r>
              <a:rPr lang="en-US" sz="2800" b="1" dirty="0"/>
              <a:t>”</a:t>
            </a:r>
            <a:r>
              <a:rPr lang="uk-UA" sz="2800" b="1" dirty="0"/>
              <a:t> та </a:t>
            </a:r>
            <a:r>
              <a:rPr lang="en-US" sz="2800" b="1" dirty="0"/>
              <a:t>“</a:t>
            </a:r>
            <a:r>
              <a:rPr lang="uk-UA" sz="2800" b="1" dirty="0"/>
              <a:t>ДНР</a:t>
            </a:r>
            <a:r>
              <a:rPr lang="en-US" sz="2800" b="1" dirty="0"/>
              <a:t>”</a:t>
            </a:r>
            <a:endParaRPr lang="uk-UA" sz="2800" b="1" dirty="0"/>
          </a:p>
          <a:p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63" y="3350558"/>
            <a:ext cx="11328889" cy="2719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001" y="6129068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Павло Морозов на </a:t>
            </a:r>
            <a:r>
              <a:rPr lang="en-US" sz="1600" dirty="0"/>
              <a:t>“</a:t>
            </a:r>
            <a:r>
              <a:rPr lang="uk-UA" sz="1600" dirty="0"/>
              <a:t>Миротворці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918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7987"/>
            <a:ext cx="120542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В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також існують підручники з </a:t>
            </a:r>
            <a:r>
              <a:rPr lang="uk-UA" sz="1800" dirty="0" err="1"/>
              <a:t>одноіменною</a:t>
            </a:r>
            <a:r>
              <a:rPr lang="uk-UA" sz="1800" dirty="0"/>
              <a:t> назвою </a:t>
            </a:r>
            <a:r>
              <a:rPr lang="en-US" sz="1800" dirty="0"/>
              <a:t>“</a:t>
            </a:r>
            <a:r>
              <a:rPr lang="uk-UA" sz="1800" dirty="0"/>
              <a:t>історія Вітчизни</a:t>
            </a:r>
            <a:r>
              <a:rPr lang="en-US" sz="1800" dirty="0"/>
              <a:t>”</a:t>
            </a:r>
            <a:r>
              <a:rPr lang="uk-UA" sz="1800" dirty="0"/>
              <a:t> – у них розповідається про </a:t>
            </a:r>
            <a:r>
              <a:rPr lang="en-US" sz="1800" dirty="0"/>
              <a:t>“</a:t>
            </a:r>
            <a:r>
              <a:rPr lang="uk-UA" sz="1800" dirty="0"/>
              <a:t>особливу</a:t>
            </a:r>
            <a:r>
              <a:rPr lang="en-US" sz="1800" dirty="0"/>
              <a:t>”</a:t>
            </a:r>
            <a:r>
              <a:rPr lang="uk-UA" sz="1800" dirty="0"/>
              <a:t> історію Луганщини та її тісний зв’язок з Росією.</a:t>
            </a:r>
          </a:p>
          <a:p>
            <a:pPr marL="0" indent="0">
              <a:buNone/>
            </a:pPr>
            <a:r>
              <a:rPr lang="uk-UA" sz="1800" dirty="0"/>
              <a:t>Також в 2020 було презентовано новий підручник з історії Луганщини під назвою </a:t>
            </a:r>
            <a:r>
              <a:rPr lang="en-US" sz="1800" dirty="0"/>
              <a:t>“</a:t>
            </a:r>
            <a:r>
              <a:rPr lang="uk-UA" sz="1800" dirty="0"/>
              <a:t>Історія ЛНР з найдавніших часів і до наших днів</a:t>
            </a:r>
            <a:r>
              <a:rPr lang="en-US" sz="1800" dirty="0"/>
              <a:t>”</a:t>
            </a:r>
            <a:r>
              <a:rPr lang="uk-UA" sz="1800" dirty="0"/>
              <a:t> авторства </a:t>
            </a:r>
            <a:r>
              <a:rPr lang="uk-UA" sz="1800" dirty="0" err="1"/>
              <a:t>колаборантів</a:t>
            </a:r>
            <a:r>
              <a:rPr lang="uk-UA" sz="1800" dirty="0"/>
              <a:t> Г. </a:t>
            </a:r>
            <a:r>
              <a:rPr lang="uk-UA" sz="1800" dirty="0" err="1"/>
              <a:t>Корольової</a:t>
            </a:r>
            <a:r>
              <a:rPr lang="uk-UA" sz="1800" dirty="0"/>
              <a:t> та Д. </a:t>
            </a:r>
            <a:r>
              <a:rPr lang="uk-UA" sz="1800" dirty="0" err="1"/>
              <a:t>Крисенка</a:t>
            </a:r>
            <a:r>
              <a:rPr lang="uk-UA" sz="1800" dirty="0"/>
              <a:t>. Планувалося постачати підручник у заклади середньої та вищої освіти.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Особливості та зміст шкільного курсу історії в самопроголошених </a:t>
            </a:r>
            <a:r>
              <a:rPr lang="en-US" sz="2800" b="1" dirty="0"/>
              <a:t>“</a:t>
            </a:r>
            <a:r>
              <a:rPr lang="uk-UA" sz="2800" b="1" dirty="0"/>
              <a:t>ЛНР</a:t>
            </a:r>
            <a:r>
              <a:rPr lang="en-US" sz="2800" b="1" dirty="0"/>
              <a:t>”</a:t>
            </a:r>
            <a:r>
              <a:rPr lang="uk-UA" sz="2800" b="1" dirty="0"/>
              <a:t> та </a:t>
            </a:r>
            <a:r>
              <a:rPr lang="en-US" sz="2800" b="1" dirty="0"/>
              <a:t>“</a:t>
            </a:r>
            <a:r>
              <a:rPr lang="uk-UA" sz="2800" b="1" dirty="0"/>
              <a:t>ДНР</a:t>
            </a:r>
            <a:r>
              <a:rPr lang="en-US" sz="2800" b="1" dirty="0"/>
              <a:t>”</a:t>
            </a:r>
            <a:endParaRPr lang="uk-UA" sz="2800" b="1" dirty="0"/>
          </a:p>
          <a:p>
            <a:endParaRPr lang="ru-RU" sz="2800" b="1" dirty="0"/>
          </a:p>
        </p:txBody>
      </p:sp>
      <p:pic>
        <p:nvPicPr>
          <p:cNvPr id="3074" name="Picture 2" descr="История “отечества ЛНР”: что преподают детям в оккуп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55" y="3143468"/>
            <a:ext cx="4671646" cy="31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" y="3155462"/>
            <a:ext cx="4656992" cy="3104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365" y="6346527"/>
            <a:ext cx="3682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Підручник </a:t>
            </a:r>
            <a:r>
              <a:rPr lang="en-US" sz="1600" dirty="0"/>
              <a:t>“</a:t>
            </a:r>
            <a:r>
              <a:rPr lang="uk-UA" sz="1600" dirty="0"/>
              <a:t>Історія Вітчизни</a:t>
            </a:r>
            <a:r>
              <a:rPr lang="en-US" sz="1600" dirty="0"/>
              <a:t>”</a:t>
            </a:r>
            <a:r>
              <a:rPr lang="uk-UA" sz="1600" dirty="0"/>
              <a:t>, </a:t>
            </a:r>
            <a:r>
              <a:rPr lang="en-US" sz="1600" dirty="0"/>
              <a:t>“</a:t>
            </a:r>
            <a:r>
              <a:rPr lang="uk-UA" sz="1600" dirty="0"/>
              <a:t>ЛНР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08278" y="6223416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uk-UA" sz="1600" dirty="0"/>
              <a:t>Історія ЛНР з найдавніших часів і до наших днів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922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9" y="1217649"/>
            <a:ext cx="982125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Ключова увага в ході вивчення історії в ОРДЛО приділяється наступним </a:t>
            </a:r>
            <a:r>
              <a:rPr lang="uk-UA" sz="1800" dirty="0" err="1"/>
              <a:t>наративам</a:t>
            </a:r>
            <a:r>
              <a:rPr lang="en-US" sz="1800" dirty="0"/>
              <a:t>: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Особливості та зміст шкільного курсу історії в самопроголошених </a:t>
            </a:r>
            <a:r>
              <a:rPr lang="en-US" sz="2800" b="1" dirty="0"/>
              <a:t>“</a:t>
            </a:r>
            <a:r>
              <a:rPr lang="uk-UA" sz="2800" b="1" dirty="0"/>
              <a:t>ЛНР</a:t>
            </a:r>
            <a:r>
              <a:rPr lang="en-US" sz="2800" b="1" dirty="0"/>
              <a:t>”</a:t>
            </a:r>
            <a:r>
              <a:rPr lang="uk-UA" sz="2800" b="1" dirty="0"/>
              <a:t> та </a:t>
            </a:r>
            <a:r>
              <a:rPr lang="en-US" sz="2800" b="1" dirty="0"/>
              <a:t>“</a:t>
            </a:r>
            <a:r>
              <a:rPr lang="uk-UA" sz="2800" b="1" dirty="0"/>
              <a:t>ДНР</a:t>
            </a:r>
            <a:r>
              <a:rPr lang="en-US" sz="2800" b="1" dirty="0"/>
              <a:t>”</a:t>
            </a:r>
            <a:endParaRPr lang="uk-UA" sz="2800" b="1" dirty="0"/>
          </a:p>
          <a:p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22724440"/>
              </p:ext>
            </p:extLst>
          </p:nvPr>
        </p:nvGraphicFramePr>
        <p:xfrm>
          <a:off x="-78154" y="1749669"/>
          <a:ext cx="12270153" cy="389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31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9" y="1308126"/>
            <a:ext cx="1188292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Загалом, </a:t>
            </a:r>
            <a:r>
              <a:rPr lang="uk-UA" sz="1800" dirty="0" err="1"/>
              <a:t>уроки</a:t>
            </a:r>
            <a:r>
              <a:rPr lang="uk-UA" sz="1800" dirty="0"/>
              <a:t> історії в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та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 наповненні різними російськими історичними міфами. Окрім ключових тверджень про </a:t>
            </a:r>
            <a:r>
              <a:rPr lang="en-US" sz="1800" dirty="0"/>
              <a:t>“</a:t>
            </a:r>
            <a:r>
              <a:rPr lang="uk-UA" sz="1800" dirty="0"/>
              <a:t>особливість</a:t>
            </a:r>
            <a:r>
              <a:rPr lang="en-US" sz="1800" dirty="0"/>
              <a:t>”</a:t>
            </a:r>
            <a:r>
              <a:rPr lang="uk-UA" sz="1800" dirty="0"/>
              <a:t> регіону та його нероздільний зв’язок з Росією, на </a:t>
            </a:r>
            <a:r>
              <a:rPr lang="uk-UA" sz="1800" dirty="0" err="1"/>
              <a:t>уроках</a:t>
            </a:r>
            <a:r>
              <a:rPr lang="uk-UA" sz="1800" dirty="0"/>
              <a:t> історії в ОРДЛО п</a:t>
            </a:r>
            <a:r>
              <a:rPr lang="LID8192" sz="1800" dirty="0"/>
              <a:t>росуваються м</a:t>
            </a:r>
            <a:r>
              <a:rPr lang="uk-UA" sz="1800" dirty="0" err="1"/>
              <a:t>іфи</a:t>
            </a:r>
            <a:r>
              <a:rPr lang="uk-UA" sz="1800" dirty="0"/>
              <a:t> про українців-</a:t>
            </a:r>
            <a:r>
              <a:rPr lang="uk-UA" sz="1800" dirty="0" err="1"/>
              <a:t>колаборантів</a:t>
            </a:r>
            <a:r>
              <a:rPr lang="uk-UA" sz="1800" dirty="0"/>
              <a:t>, пригнічувачів російськомовного населення тощо.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Особливості та зміст шкільного курсу історії в самопроголошених </a:t>
            </a:r>
            <a:r>
              <a:rPr lang="en-US" sz="2800" b="1" dirty="0"/>
              <a:t>“</a:t>
            </a:r>
            <a:r>
              <a:rPr lang="uk-UA" sz="2800" b="1" dirty="0"/>
              <a:t>ЛНР</a:t>
            </a:r>
            <a:r>
              <a:rPr lang="en-US" sz="2800" b="1" dirty="0"/>
              <a:t>”</a:t>
            </a:r>
            <a:r>
              <a:rPr lang="uk-UA" sz="2800" b="1" dirty="0"/>
              <a:t> та </a:t>
            </a:r>
            <a:r>
              <a:rPr lang="en-US" sz="2800" b="1" dirty="0"/>
              <a:t>“</a:t>
            </a:r>
            <a:r>
              <a:rPr lang="uk-UA" sz="2800" b="1" dirty="0"/>
              <a:t>ДНР</a:t>
            </a:r>
            <a:r>
              <a:rPr lang="en-US" sz="2800" b="1" dirty="0"/>
              <a:t>”</a:t>
            </a:r>
            <a:endParaRPr lang="uk-UA" sz="2800" b="1" dirty="0"/>
          </a:p>
          <a:p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2" y="2580798"/>
            <a:ext cx="5189292" cy="3768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7916" y="6349145"/>
            <a:ext cx="5253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Підручник </a:t>
            </a:r>
            <a:r>
              <a:rPr lang="en-US" sz="1600" dirty="0"/>
              <a:t>“</a:t>
            </a:r>
            <a:r>
              <a:rPr lang="uk-UA" sz="1600" dirty="0"/>
              <a:t>Історичне краєзнавство</a:t>
            </a:r>
            <a:r>
              <a:rPr lang="en-US" sz="1600" dirty="0"/>
              <a:t>”</a:t>
            </a:r>
            <a:r>
              <a:rPr lang="uk-UA" sz="1600" dirty="0"/>
              <a:t>, 1</a:t>
            </a:r>
            <a:r>
              <a:rPr lang="LID8192" sz="1600" dirty="0"/>
              <a:t>1 кл.</a:t>
            </a:r>
            <a:r>
              <a:rPr lang="uk-UA" sz="1600" dirty="0"/>
              <a:t>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97" y="3839876"/>
            <a:ext cx="6443663" cy="25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6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96" y="1096628"/>
            <a:ext cx="626781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uk-UA" sz="1800" dirty="0"/>
            </a:br>
            <a:r>
              <a:rPr lang="uk-UA" sz="1800" dirty="0"/>
              <a:t>Водночас, демонізуючи українців, на </a:t>
            </a:r>
            <a:r>
              <a:rPr lang="uk-UA" sz="1800" dirty="0" err="1"/>
              <a:t>уроках</a:t>
            </a:r>
            <a:r>
              <a:rPr lang="uk-UA" sz="1800" dirty="0"/>
              <a:t> історії героїзуються терористи, іменовані </a:t>
            </a:r>
            <a:r>
              <a:rPr lang="en-US" sz="1800" dirty="0"/>
              <a:t>“</a:t>
            </a:r>
            <a:r>
              <a:rPr lang="uk-UA" sz="1800" dirty="0"/>
              <a:t>героями Донбасу</a:t>
            </a:r>
            <a:r>
              <a:rPr lang="en-US" sz="1800" dirty="0"/>
              <a:t>”</a:t>
            </a:r>
            <a:r>
              <a:rPr lang="uk-UA" sz="1800" dirty="0"/>
              <a:t>. </a:t>
            </a:r>
            <a:br>
              <a:rPr lang="uk-UA" sz="1800" dirty="0"/>
            </a:br>
            <a:br>
              <a:rPr lang="uk-UA" sz="1800" dirty="0"/>
            </a:br>
            <a:br>
              <a:rPr lang="uk-UA" sz="1800" dirty="0"/>
            </a:b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Особливості та зміст шкільного курсу історії в самопроголошених </a:t>
            </a:r>
            <a:r>
              <a:rPr lang="en-US" sz="2800" b="1" dirty="0"/>
              <a:t>“</a:t>
            </a:r>
            <a:r>
              <a:rPr lang="uk-UA" sz="2800" b="1" dirty="0"/>
              <a:t>ЛНР</a:t>
            </a:r>
            <a:r>
              <a:rPr lang="en-US" sz="2800" b="1" dirty="0"/>
              <a:t>”</a:t>
            </a:r>
            <a:r>
              <a:rPr lang="uk-UA" sz="2800" b="1" dirty="0"/>
              <a:t> та </a:t>
            </a:r>
            <a:r>
              <a:rPr lang="en-US" sz="2800" b="1" dirty="0"/>
              <a:t>“</a:t>
            </a:r>
            <a:r>
              <a:rPr lang="uk-UA" sz="2800" b="1" dirty="0"/>
              <a:t>ДНР</a:t>
            </a:r>
            <a:r>
              <a:rPr lang="en-US" sz="2800" b="1" dirty="0"/>
              <a:t>”</a:t>
            </a:r>
            <a:endParaRPr lang="uk-UA" sz="2800" b="1" dirty="0"/>
          </a:p>
          <a:p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415" y="1096628"/>
            <a:ext cx="5732585" cy="5305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9026" y="6401899"/>
            <a:ext cx="52533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Підручник </a:t>
            </a:r>
            <a:r>
              <a:rPr lang="en-US" sz="1600" dirty="0"/>
              <a:t>“</a:t>
            </a:r>
            <a:r>
              <a:rPr lang="uk-UA" sz="1600" dirty="0"/>
              <a:t>Історичне краєзнавство</a:t>
            </a:r>
            <a:r>
              <a:rPr lang="en-US" sz="1600" dirty="0"/>
              <a:t>”</a:t>
            </a:r>
            <a:r>
              <a:rPr lang="uk-UA" sz="1600" dirty="0"/>
              <a:t>, 1</a:t>
            </a:r>
            <a:r>
              <a:rPr lang="LID8192" sz="1600" dirty="0"/>
              <a:t>1 кл.</a:t>
            </a:r>
            <a:r>
              <a:rPr lang="uk-UA" sz="1600" dirty="0"/>
              <a:t>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120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96" y="1375910"/>
            <a:ext cx="1190930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В школах ОРДЛО активну культивується ідея </a:t>
            </a:r>
            <a:r>
              <a:rPr lang="en-US" sz="1800" dirty="0"/>
              <a:t>“</a:t>
            </a:r>
            <a:r>
              <a:rPr lang="uk-UA" sz="1800" dirty="0"/>
              <a:t>величі</a:t>
            </a:r>
            <a:r>
              <a:rPr lang="en-US" sz="1800" dirty="0"/>
              <a:t>”</a:t>
            </a:r>
            <a:r>
              <a:rPr lang="uk-UA" sz="1800" dirty="0"/>
              <a:t> радянської армії, зокрема й для того, аби протиставитися </a:t>
            </a:r>
            <a:r>
              <a:rPr lang="en-US" sz="1800" dirty="0"/>
              <a:t>“</a:t>
            </a:r>
            <a:r>
              <a:rPr lang="uk-UA" sz="1800" dirty="0"/>
              <a:t>нацизму</a:t>
            </a:r>
            <a:r>
              <a:rPr lang="en-US" sz="1800" dirty="0"/>
              <a:t>”</a:t>
            </a:r>
            <a:r>
              <a:rPr lang="uk-UA" sz="1800" dirty="0"/>
              <a:t> в Україні. А тому історії </a:t>
            </a:r>
            <a:r>
              <a:rPr lang="en-US" sz="1800" dirty="0"/>
              <a:t>“</a:t>
            </a:r>
            <a:r>
              <a:rPr lang="uk-UA" sz="1800" dirty="0"/>
              <a:t>Великої Вітчизняної війни</a:t>
            </a:r>
            <a:r>
              <a:rPr lang="en-US" sz="1800" dirty="0"/>
              <a:t>”</a:t>
            </a:r>
            <a:r>
              <a:rPr lang="uk-UA" sz="1800" dirty="0"/>
              <a:t> приділяється особлива увага.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Як приклад, в серпні 2021 стало відомо, що </a:t>
            </a:r>
            <a:r>
              <a:rPr lang="en-US" sz="1800" dirty="0"/>
              <a:t>“</a:t>
            </a:r>
            <a:r>
              <a:rPr lang="uk-UA" sz="1800" dirty="0"/>
              <a:t>Міністерство освіти ЛНР</a:t>
            </a:r>
            <a:r>
              <a:rPr lang="en-US" sz="1800" dirty="0"/>
              <a:t>”</a:t>
            </a:r>
            <a:r>
              <a:rPr lang="uk-UA" sz="1800" dirty="0"/>
              <a:t> посилило </a:t>
            </a:r>
            <a:r>
              <a:rPr lang="en-US" sz="1800" dirty="0"/>
              <a:t>“</a:t>
            </a:r>
            <a:r>
              <a:rPr lang="uk-UA" sz="1800" dirty="0"/>
              <a:t>патріотичну складову</a:t>
            </a:r>
            <a:r>
              <a:rPr lang="en-US" sz="1800" dirty="0"/>
              <a:t>”</a:t>
            </a:r>
            <a:r>
              <a:rPr lang="uk-UA" sz="1800" dirty="0"/>
              <a:t> шкільної програми з історії. Навіть було введено елективний курс </a:t>
            </a:r>
            <a:r>
              <a:rPr lang="en-US" sz="1800" dirty="0"/>
              <a:t>“</a:t>
            </a:r>
            <a:r>
              <a:rPr lang="uk-UA" sz="1800" dirty="0"/>
              <a:t>Історії Великої Вітчизняної війни</a:t>
            </a:r>
            <a:r>
              <a:rPr lang="en-US" sz="1800" dirty="0"/>
              <a:t>”</a:t>
            </a:r>
            <a:r>
              <a:rPr lang="uk-UA" sz="1800" dirty="0"/>
              <a:t>, що продовжує основний курс історії.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91" y="3823339"/>
            <a:ext cx="5376863" cy="2406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65" y="4141209"/>
            <a:ext cx="6256154" cy="1781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6579" y="6348047"/>
            <a:ext cx="5240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Джерело</a:t>
            </a:r>
            <a:r>
              <a:rPr lang="en-US" sz="1600" dirty="0"/>
              <a:t>: “</a:t>
            </a:r>
            <a:r>
              <a:rPr lang="uk-UA" sz="1600" dirty="0" err="1"/>
              <a:t>Луганский</a:t>
            </a:r>
            <a:r>
              <a:rPr lang="uk-UA" sz="1600" dirty="0"/>
              <a:t> </a:t>
            </a:r>
            <a:r>
              <a:rPr lang="LID8192" sz="1600" dirty="0"/>
              <a:t>информационный центр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Особливості та зміст шкільного курсу історії в самопроголошених </a:t>
            </a:r>
            <a:r>
              <a:rPr lang="en-US" sz="2800" b="1" dirty="0"/>
              <a:t>“</a:t>
            </a:r>
            <a:r>
              <a:rPr lang="uk-UA" sz="2800" b="1" dirty="0"/>
              <a:t>ЛНР</a:t>
            </a:r>
            <a:r>
              <a:rPr lang="en-US" sz="2800" b="1" dirty="0"/>
              <a:t>”</a:t>
            </a:r>
            <a:r>
              <a:rPr lang="uk-UA" sz="2800" b="1" dirty="0"/>
              <a:t> та </a:t>
            </a:r>
            <a:r>
              <a:rPr lang="en-US" sz="2800" b="1" dirty="0"/>
              <a:t>“</a:t>
            </a:r>
            <a:r>
              <a:rPr lang="uk-UA" sz="2800" b="1" dirty="0"/>
              <a:t>ДНР</a:t>
            </a:r>
            <a:r>
              <a:rPr lang="en-US" sz="2800" b="1" dirty="0"/>
              <a:t>”</a:t>
            </a:r>
            <a:endParaRPr lang="uk-UA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3698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9" y="1466387"/>
            <a:ext cx="1189171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До повномасштабного вторгнення 24 лютого 2022 р. Росія вела гібридну війну проти України, активно використовуючи шкільний курс історії в ОРДЛО у якості зброї. </a:t>
            </a:r>
            <a:br>
              <a:rPr lang="uk-UA" sz="1800" dirty="0"/>
            </a:br>
            <a:br>
              <a:rPr lang="uk-UA" sz="1800" dirty="0"/>
            </a:br>
            <a:r>
              <a:rPr lang="en-US" sz="1800" dirty="0"/>
              <a:t>“</a:t>
            </a:r>
            <a:r>
              <a:rPr lang="uk-UA" sz="1800" dirty="0"/>
              <a:t>Патріотизм</a:t>
            </a:r>
            <a:r>
              <a:rPr lang="en-US" sz="1800" dirty="0"/>
              <a:t>”</a:t>
            </a:r>
            <a:r>
              <a:rPr lang="uk-UA" sz="1800" dirty="0"/>
              <a:t>, котрий виховується в дітях, є нічим іншим як відкритою українофобією. Розглядаючи </a:t>
            </a:r>
            <a:r>
              <a:rPr lang="uk-UA" sz="1800" dirty="0" err="1"/>
              <a:t>уроки</a:t>
            </a:r>
            <a:r>
              <a:rPr lang="uk-UA" sz="1800" dirty="0"/>
              <a:t> історії як засіб ведення війни проти України, можна виділити їх наступні особливості</a:t>
            </a:r>
            <a:r>
              <a:rPr lang="en-US" sz="1800" dirty="0"/>
              <a:t>:</a:t>
            </a:r>
            <a:br>
              <a:rPr lang="uk-UA" sz="1800" dirty="0"/>
            </a:br>
            <a:br>
              <a:rPr lang="uk-UA" sz="1800" dirty="0"/>
            </a:b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Шкільний курс історії в ОРДЛО як засіб ведення війни Росії проти України</a:t>
            </a:r>
          </a:p>
          <a:p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7340672"/>
              </p:ext>
            </p:extLst>
          </p:nvPr>
        </p:nvGraphicFramePr>
        <p:xfrm>
          <a:off x="218615" y="2998177"/>
          <a:ext cx="11586126" cy="322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0422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1142"/>
            <a:ext cx="120030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На </a:t>
            </a:r>
            <a:r>
              <a:rPr lang="uk-UA" sz="1800" dirty="0" err="1"/>
              <a:t>уроках</a:t>
            </a:r>
            <a:r>
              <a:rPr lang="uk-UA" sz="1800" dirty="0"/>
              <a:t> історії відповідальність за розв’язання війни на Сході покладається на Україну. Просуваючи ключовий </a:t>
            </a:r>
            <a:r>
              <a:rPr lang="uk-UA" sz="1800" dirty="0" err="1"/>
              <a:t>наратив</a:t>
            </a:r>
            <a:r>
              <a:rPr lang="uk-UA" sz="1800" dirty="0"/>
              <a:t> про </a:t>
            </a:r>
            <a:r>
              <a:rPr lang="en-US" sz="1800" dirty="0"/>
              <a:t>“</a:t>
            </a:r>
            <a:r>
              <a:rPr lang="uk-UA" sz="1800" dirty="0"/>
              <a:t>пригнічення населення Донбасу</a:t>
            </a:r>
            <a:r>
              <a:rPr lang="en-US" sz="1800" dirty="0"/>
              <a:t>”</a:t>
            </a:r>
            <a:r>
              <a:rPr lang="uk-UA" sz="1800" dirty="0"/>
              <a:t> та війну </a:t>
            </a:r>
            <a:r>
              <a:rPr lang="ru-RU" sz="1800" dirty="0"/>
              <a:t>з ним, </a:t>
            </a:r>
            <a:r>
              <a:rPr lang="ru-RU" sz="1800" dirty="0" err="1"/>
              <a:t>окупаційна</a:t>
            </a:r>
            <a:r>
              <a:rPr lang="ru-RU" sz="1800" dirty="0"/>
              <a:t> </a:t>
            </a:r>
            <a:r>
              <a:rPr lang="ru-RU" sz="1800" dirty="0" err="1"/>
              <a:t>влада</a:t>
            </a:r>
            <a:r>
              <a:rPr lang="ru-RU" sz="1800" dirty="0"/>
              <a:t> </a:t>
            </a:r>
            <a:r>
              <a:rPr lang="ru-RU" sz="1800" dirty="0" err="1"/>
              <a:t>виховує</a:t>
            </a:r>
            <a:r>
              <a:rPr lang="ru-RU" sz="1800" dirty="0"/>
              <a:t> ненависть молодого </a:t>
            </a:r>
            <a:r>
              <a:rPr lang="ru-RU" sz="1800" dirty="0" err="1"/>
              <a:t>покоління</a:t>
            </a:r>
            <a:r>
              <a:rPr lang="ru-RU" sz="1800" dirty="0"/>
              <a:t> до </a:t>
            </a:r>
            <a:r>
              <a:rPr lang="ru-RU" sz="1800" dirty="0" err="1"/>
              <a:t>України</a:t>
            </a:r>
            <a:r>
              <a:rPr lang="ru-RU" sz="1800" dirty="0"/>
              <a:t> .</a:t>
            </a:r>
            <a:r>
              <a:rPr lang="uk-UA" sz="1800" dirty="0"/>
              <a:t> Важливо, що про події 2013-2014 рр. на </a:t>
            </a:r>
            <a:r>
              <a:rPr lang="uk-UA" sz="1800" dirty="0" err="1"/>
              <a:t>уроках</a:t>
            </a:r>
            <a:r>
              <a:rPr lang="uk-UA" sz="1800" dirty="0"/>
              <a:t> історії розповідається із самого початку середньої школи. </a:t>
            </a:r>
          </a:p>
          <a:p>
            <a:pPr marL="0" indent="0">
              <a:buNone/>
            </a:pPr>
            <a:r>
              <a:rPr lang="uk-UA" sz="1800" dirty="0"/>
              <a:t>Наприклад, вже з 5 класу учням в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 розповідається про </a:t>
            </a:r>
            <a:r>
              <a:rPr lang="en-US" sz="1800" dirty="0"/>
              <a:t>“</a:t>
            </a:r>
            <a:r>
              <a:rPr lang="uk-UA" sz="1800" dirty="0"/>
              <a:t>розв’язану Україною війну</a:t>
            </a:r>
            <a:r>
              <a:rPr lang="en-US" sz="1800" dirty="0"/>
              <a:t>”</a:t>
            </a:r>
            <a:r>
              <a:rPr lang="uk-UA" sz="1800" dirty="0"/>
              <a:t>.</a:t>
            </a:r>
            <a:endParaRPr lang="LID8192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Шкільний курс історії в ОРДЛО як засіб ведення війни Росії проти України</a:t>
            </a:r>
          </a:p>
          <a:p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859" y="3300930"/>
            <a:ext cx="5897238" cy="2961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09" y="3300929"/>
            <a:ext cx="5227150" cy="2961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2686" y="6349993"/>
            <a:ext cx="52533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Підручник </a:t>
            </a:r>
            <a:r>
              <a:rPr lang="en-US" sz="1600" dirty="0"/>
              <a:t>“</a:t>
            </a:r>
            <a:r>
              <a:rPr lang="uk-UA" sz="1600" dirty="0"/>
              <a:t>Історичне краєзнавство</a:t>
            </a:r>
            <a:r>
              <a:rPr lang="en-US" sz="1600" dirty="0"/>
              <a:t>”</a:t>
            </a:r>
            <a:r>
              <a:rPr lang="uk-UA" sz="1600" dirty="0"/>
              <a:t>, 1</a:t>
            </a:r>
            <a:r>
              <a:rPr lang="LID8192" sz="1600" dirty="0"/>
              <a:t>1 кл.</a:t>
            </a:r>
            <a:r>
              <a:rPr lang="uk-UA" sz="1600" dirty="0"/>
              <a:t>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576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57" y="1316918"/>
            <a:ext cx="1192688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Шкільний курс історії займає ключову роль в подальшій мілітаризації дітей ОРДЛО. Фактично, зомбуючи українських дітей на </a:t>
            </a:r>
            <a:r>
              <a:rPr lang="uk-UA" sz="1800" dirty="0" err="1"/>
              <a:t>уроках</a:t>
            </a:r>
            <a:r>
              <a:rPr lang="uk-UA" sz="1800" dirty="0"/>
              <a:t> історії, їх готують до війни з Україною, в </a:t>
            </a:r>
            <a:r>
              <a:rPr lang="uk-UA" sz="1800" dirty="0" err="1"/>
              <a:t>т.ч</a:t>
            </a:r>
            <a:r>
              <a:rPr lang="uk-UA" sz="1800" dirty="0"/>
              <a:t>. через рух </a:t>
            </a:r>
            <a:r>
              <a:rPr lang="en-US" sz="1800" dirty="0"/>
              <a:t>“</a:t>
            </a:r>
            <a:r>
              <a:rPr lang="uk-UA" sz="1800" dirty="0"/>
              <a:t>Молода гвардія – </a:t>
            </a:r>
            <a:r>
              <a:rPr lang="uk-UA" sz="1800" dirty="0" err="1"/>
              <a:t>Юнармія</a:t>
            </a:r>
            <a:r>
              <a:rPr lang="en-US" sz="1800" dirty="0"/>
              <a:t>”</a:t>
            </a:r>
            <a:r>
              <a:rPr lang="uk-UA" sz="1800" dirty="0"/>
              <a:t>, що діє в т. зв.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та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. Ці організації – регіональні філії російської </a:t>
            </a:r>
            <a:r>
              <a:rPr lang="en-US" sz="1800" dirty="0"/>
              <a:t>“</a:t>
            </a:r>
            <a:r>
              <a:rPr lang="uk-UA" sz="1800" dirty="0" err="1"/>
              <a:t>Юнармії</a:t>
            </a:r>
            <a:r>
              <a:rPr lang="uk-UA" sz="1800" dirty="0"/>
              <a:t>.</a:t>
            </a:r>
            <a:br>
              <a:rPr lang="uk-UA" sz="1800" dirty="0"/>
            </a:br>
            <a:br>
              <a:rPr lang="uk-UA" sz="1800" dirty="0"/>
            </a:b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Шкільний курс історії в ОРДЛО як засіб ведення війни Росії проти України</a:t>
            </a:r>
          </a:p>
          <a:p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46" y="2901463"/>
            <a:ext cx="4178664" cy="3137098"/>
          </a:xfrm>
          <a:prstGeom prst="rect">
            <a:avLst/>
          </a:prstGeom>
        </p:spPr>
      </p:pic>
      <p:pic>
        <p:nvPicPr>
          <p:cNvPr id="1026" name="Picture 2" descr="Главарь «ДНР» Денис Пушилин общается с «юнармейцами», которым он только подарил два новых автобу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10" y="2903863"/>
            <a:ext cx="5632081" cy="31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1242" y="6180993"/>
            <a:ext cx="5336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Діти з ОРДЛО в складі </a:t>
            </a:r>
            <a:r>
              <a:rPr lang="en-US" sz="1600" dirty="0"/>
              <a:t>“</a:t>
            </a:r>
            <a:r>
              <a:rPr lang="uk-UA" sz="1600" dirty="0"/>
              <a:t>Молодої гвардії - </a:t>
            </a:r>
            <a:r>
              <a:rPr lang="uk-UA" sz="1600" dirty="0" err="1"/>
              <a:t>Юнармії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0233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2557" y="1912241"/>
            <a:ext cx="646686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Зомбування дітей шляхом формування хибної ідентичності під час </a:t>
            </a:r>
            <a:r>
              <a:rPr lang="en-US" sz="1800" dirty="0"/>
              <a:t>“</a:t>
            </a:r>
            <a:r>
              <a:rPr lang="uk-UA" sz="1800" dirty="0"/>
              <a:t>навчання</a:t>
            </a:r>
            <a:r>
              <a:rPr lang="en-US" sz="1800" dirty="0"/>
              <a:t>”</a:t>
            </a:r>
            <a:r>
              <a:rPr lang="uk-UA" sz="1800" dirty="0"/>
              <a:t> історії та їх подальша мілітаризація – це цинічна спроба Росії посилити свої позиції на окупованих територіях. 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Проте рано чи пізно на Росію чекає поразка у цій війні, і з часом на всій території суверенної України учні в школах вивчатимуть історію рідної країни, а не хибні міфи, створені імперською ідеологією.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19" y="65857"/>
            <a:ext cx="94914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Шкільний курс історії в ОРДЛО як засіб ведення війни Росії проти України</a:t>
            </a:r>
          </a:p>
          <a:p>
            <a:endParaRPr lang="ru-RU" sz="2800" b="1" dirty="0"/>
          </a:p>
        </p:txBody>
      </p:sp>
      <p:pic>
        <p:nvPicPr>
          <p:cNvPr id="2050" name="Picture 2" descr="Увімкни бібліотеку!: &quot;Україна - єдина краї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358"/>
            <a:ext cx="5351708" cy="35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1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" y="87921"/>
            <a:ext cx="8704386" cy="1400530"/>
          </a:xfrm>
        </p:spPr>
        <p:txBody>
          <a:bodyPr/>
          <a:lstStyle/>
          <a:p>
            <a:r>
              <a:rPr lang="uk-UA" sz="2800" b="1" dirty="0"/>
              <a:t>Аналіз змісту освітніх програм з історії, складених в ОРДЛО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318846"/>
            <a:ext cx="464233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Так звані </a:t>
            </a:r>
            <a:r>
              <a:rPr lang="en-US" sz="1800" dirty="0"/>
              <a:t>“</a:t>
            </a:r>
            <a:r>
              <a:rPr lang="uk-UA" sz="1800" dirty="0"/>
              <a:t>освітні програми з історії</a:t>
            </a:r>
            <a:r>
              <a:rPr lang="en-US" sz="1800" dirty="0"/>
              <a:t>”</a:t>
            </a:r>
            <a:r>
              <a:rPr lang="uk-UA" sz="1800" dirty="0"/>
              <a:t> в невизнаних ЛДНР складені відповідними </a:t>
            </a:r>
            <a:r>
              <a:rPr lang="en-US" sz="1800" dirty="0"/>
              <a:t>“</a:t>
            </a:r>
            <a:r>
              <a:rPr lang="uk-UA" sz="1800" dirty="0"/>
              <a:t>Міністерствами освіти</a:t>
            </a:r>
            <a:r>
              <a:rPr lang="en-US" sz="1800" dirty="0"/>
              <a:t>”</a:t>
            </a:r>
            <a:r>
              <a:rPr lang="uk-UA" sz="1800" dirty="0"/>
              <a:t>, контрольованими безпосередньо РФ.</a:t>
            </a:r>
            <a:r>
              <a:rPr lang="LID8192" sz="1800" dirty="0"/>
              <a:t> </a:t>
            </a:r>
            <a:endParaRPr lang="uk-UA" sz="1800" dirty="0"/>
          </a:p>
          <a:p>
            <a:pPr marL="0" indent="0">
              <a:buNone/>
            </a:pPr>
            <a:r>
              <a:rPr lang="uk-UA" sz="1800" dirty="0"/>
              <a:t>Головна їхня мета – нав’язати учням ключові </a:t>
            </a:r>
            <a:r>
              <a:rPr lang="uk-UA" sz="1800" dirty="0" err="1"/>
              <a:t>наративи</a:t>
            </a:r>
            <a:r>
              <a:rPr lang="uk-UA" sz="1800" dirty="0"/>
              <a:t> російської історіографії та ідеології </a:t>
            </a:r>
            <a:r>
              <a:rPr lang="en-US" sz="1800" dirty="0"/>
              <a:t>“</a:t>
            </a:r>
            <a:r>
              <a:rPr lang="uk-UA" sz="1800" dirty="0"/>
              <a:t>руського міра</a:t>
            </a:r>
            <a:r>
              <a:rPr lang="en-US" sz="1800" dirty="0"/>
              <a:t>”: “</a:t>
            </a:r>
            <a:r>
              <a:rPr lang="uk-UA" sz="1800" dirty="0"/>
              <a:t>Єдність Росії та Донбасу</a:t>
            </a:r>
            <a:r>
              <a:rPr lang="en-US" sz="1800" dirty="0"/>
              <a:t>”</a:t>
            </a:r>
            <a:r>
              <a:rPr lang="uk-UA" sz="1800" dirty="0"/>
              <a:t>, </a:t>
            </a:r>
            <a:r>
              <a:rPr lang="en-US" sz="1800" dirty="0"/>
              <a:t>“</a:t>
            </a:r>
            <a:r>
              <a:rPr lang="uk-UA" sz="1800" dirty="0"/>
              <a:t>Єдність російського та українського народів</a:t>
            </a:r>
            <a:r>
              <a:rPr lang="en-US" sz="1800" dirty="0"/>
              <a:t>”</a:t>
            </a:r>
            <a:r>
              <a:rPr lang="uk-UA" sz="1800" dirty="0"/>
              <a:t>, </a:t>
            </a:r>
            <a:r>
              <a:rPr lang="en-US" sz="1800" dirty="0"/>
              <a:t>“</a:t>
            </a:r>
            <a:r>
              <a:rPr lang="uk-UA" sz="1800" dirty="0"/>
              <a:t>окремішність народу Донбасу</a:t>
            </a:r>
            <a:r>
              <a:rPr lang="en-US" sz="1800" dirty="0"/>
              <a:t>”</a:t>
            </a:r>
            <a:r>
              <a:rPr lang="uk-UA" sz="1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573" y="1318846"/>
            <a:ext cx="3563876" cy="4938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174" y="1318846"/>
            <a:ext cx="3569826" cy="4938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0766" y="6321669"/>
            <a:ext cx="5602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Титульні аркуші освітніх програм з історії в т. зв.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0023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766" y="2756303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7200" dirty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12517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162572"/>
            <a:ext cx="9404723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7753"/>
            <a:ext cx="547760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В невизнаних республіках на основі цих </a:t>
            </a:r>
            <a:r>
              <a:rPr lang="en-US" sz="1800" dirty="0"/>
              <a:t>“</a:t>
            </a:r>
            <a:r>
              <a:rPr lang="uk-UA" sz="1800" dirty="0"/>
              <a:t>програм</a:t>
            </a:r>
            <a:r>
              <a:rPr lang="en-US" sz="1800" dirty="0"/>
              <a:t>”</a:t>
            </a:r>
            <a:r>
              <a:rPr lang="uk-UA" sz="1800" dirty="0"/>
              <a:t> вибудовується навчальний процес. 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 err="1"/>
              <a:t>Аналіз</a:t>
            </a:r>
            <a:r>
              <a:rPr lang="ru-RU" sz="1800" dirty="0"/>
              <a:t> </a:t>
            </a:r>
            <a:r>
              <a:rPr lang="ru-RU" sz="1800" dirty="0" err="1"/>
              <a:t>змісту</a:t>
            </a:r>
            <a:r>
              <a:rPr lang="ru-RU" sz="1800" dirty="0"/>
              <a:t> </a:t>
            </a:r>
            <a:r>
              <a:rPr lang="ru-RU" sz="1800" dirty="0" err="1"/>
              <a:t>освітніх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 з </a:t>
            </a:r>
            <a:r>
              <a:rPr lang="ru-RU" sz="1800" dirty="0" err="1"/>
              <a:t>історії</a:t>
            </a:r>
            <a:r>
              <a:rPr lang="ru-RU" sz="1800" dirty="0"/>
              <a:t> в ОРДЛО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встановити</a:t>
            </a:r>
            <a:r>
              <a:rPr lang="ru-RU" sz="1800" dirty="0"/>
              <a:t> </a:t>
            </a:r>
            <a:r>
              <a:rPr lang="ru-RU" sz="1800" dirty="0" err="1"/>
              <a:t>ключові</a:t>
            </a:r>
            <a:r>
              <a:rPr lang="ru-RU" sz="1800" dirty="0"/>
              <a:t> </a:t>
            </a:r>
            <a:r>
              <a:rPr lang="ru-RU" sz="1800" dirty="0" err="1"/>
              <a:t>акценти</a:t>
            </a:r>
            <a:r>
              <a:rPr lang="ru-RU" sz="1800" dirty="0"/>
              <a:t>, на </a:t>
            </a:r>
            <a:r>
              <a:rPr lang="ru-RU" sz="1800" dirty="0" err="1"/>
              <a:t>яких</a:t>
            </a:r>
            <a:r>
              <a:rPr lang="uk-UA" sz="1800" dirty="0"/>
              <a:t> фокусується увага під час вивчення шкільного курсу історії, котрий став інструментом пропаганди в руках окупантів.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090" y="1213337"/>
            <a:ext cx="3554490" cy="5114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896" y="1213892"/>
            <a:ext cx="3554104" cy="51137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3272" y="6327672"/>
            <a:ext cx="5593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Титульні аркуші освітніх програм з історії в т. зв.</a:t>
            </a:r>
            <a:r>
              <a:rPr lang="en-US" sz="1600" dirty="0"/>
              <a:t>“</a:t>
            </a:r>
            <a:r>
              <a:rPr lang="uk-UA" sz="1600" dirty="0"/>
              <a:t>ЛНР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753" y="87921"/>
            <a:ext cx="870438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Аналіз змісту освітніх програм з історії, складених в ОРДЛО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027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1" y="1600200"/>
            <a:ext cx="6330462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800" dirty="0"/>
              <a:t>Освітні програми в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 та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мають неабияку схожість</a:t>
            </a:r>
            <a:r>
              <a:rPr lang="en-US" sz="1800" dirty="0"/>
              <a:t>: </a:t>
            </a:r>
            <a:r>
              <a:rPr lang="uk-UA" sz="1800" dirty="0"/>
              <a:t>в обох </a:t>
            </a:r>
            <a:r>
              <a:rPr lang="uk-UA" sz="1800" dirty="0" err="1"/>
              <a:t>псевдореспубліках</a:t>
            </a:r>
            <a:r>
              <a:rPr lang="uk-UA" sz="1800" dirty="0"/>
              <a:t> відбувається виклад історії Росії та історії </a:t>
            </a:r>
            <a:r>
              <a:rPr lang="en-US" sz="1800" dirty="0"/>
              <a:t>“</a:t>
            </a:r>
            <a:r>
              <a:rPr lang="uk-UA" sz="1800" dirty="0"/>
              <a:t>окремого Донбасу</a:t>
            </a:r>
            <a:r>
              <a:rPr lang="en-US" sz="1800" dirty="0"/>
              <a:t>”</a:t>
            </a:r>
            <a:r>
              <a:rPr lang="uk-UA" sz="1800" dirty="0"/>
              <a:t>, який розглядається виключно як частина великої </a:t>
            </a:r>
            <a:r>
              <a:rPr lang="en-US" sz="1800" dirty="0"/>
              <a:t>“</a:t>
            </a:r>
            <a:r>
              <a:rPr lang="uk-UA" sz="1800" dirty="0"/>
              <a:t>Вітчизни-Росії</a:t>
            </a:r>
            <a:r>
              <a:rPr lang="en-US" sz="1800" dirty="0"/>
              <a:t>”</a:t>
            </a:r>
            <a:r>
              <a:rPr lang="uk-UA" sz="1800" dirty="0"/>
              <a:t>. </a:t>
            </a:r>
            <a:br>
              <a:rPr lang="uk-UA" sz="1800" dirty="0"/>
            </a:br>
            <a:endParaRPr lang="uk-UA" sz="1800" dirty="0"/>
          </a:p>
          <a:p>
            <a:pPr marL="0" indent="0">
              <a:buNone/>
            </a:pPr>
            <a:r>
              <a:rPr lang="uk-UA" sz="1800" dirty="0"/>
              <a:t>Єдина відмінність між вивченням історії в </a:t>
            </a:r>
            <a:r>
              <a:rPr lang="en-US" sz="1800" dirty="0"/>
              <a:t>“</a:t>
            </a:r>
            <a:r>
              <a:rPr lang="uk-UA" sz="1800" dirty="0"/>
              <a:t>ДНР</a:t>
            </a:r>
            <a:r>
              <a:rPr lang="en-US" sz="1800" dirty="0"/>
              <a:t>”</a:t>
            </a:r>
            <a:r>
              <a:rPr lang="uk-UA" sz="1800" dirty="0"/>
              <a:t> та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полягає у тому, що у </a:t>
            </a:r>
            <a:r>
              <a:rPr lang="uk-UA" sz="1800" dirty="0" err="1"/>
              <a:t>т.зв</a:t>
            </a:r>
            <a:r>
              <a:rPr lang="uk-UA" sz="1800" dirty="0"/>
              <a:t> </a:t>
            </a:r>
            <a:r>
              <a:rPr lang="en-US" sz="1800" dirty="0"/>
              <a:t>“</a:t>
            </a:r>
            <a:r>
              <a:rPr lang="uk-UA" sz="1800" dirty="0"/>
              <a:t>Донецькій республіці</a:t>
            </a:r>
            <a:r>
              <a:rPr lang="en-US" sz="1800" dirty="0"/>
              <a:t>”</a:t>
            </a:r>
            <a:r>
              <a:rPr lang="uk-UA" sz="1800" dirty="0"/>
              <a:t> існує єдиний предмет </a:t>
            </a:r>
            <a:r>
              <a:rPr lang="en-US" sz="1800" dirty="0"/>
              <a:t>“</a:t>
            </a:r>
            <a:r>
              <a:rPr lang="uk-UA" sz="1800" dirty="0"/>
              <a:t>історія</a:t>
            </a:r>
            <a:r>
              <a:rPr lang="en-US" sz="1800" dirty="0"/>
              <a:t>”</a:t>
            </a:r>
            <a:r>
              <a:rPr lang="uk-UA" sz="1800" dirty="0"/>
              <a:t>, що поєднує </a:t>
            </a:r>
            <a:r>
              <a:rPr lang="en-US" sz="1800" dirty="0"/>
              <a:t>“</a:t>
            </a:r>
            <a:r>
              <a:rPr lang="uk-UA" sz="1800" dirty="0"/>
              <a:t>історію Вітчизни</a:t>
            </a:r>
            <a:r>
              <a:rPr lang="en-US" sz="1800" dirty="0"/>
              <a:t>”</a:t>
            </a:r>
            <a:r>
              <a:rPr lang="uk-UA" sz="1800" dirty="0"/>
              <a:t> та всесвітню історію. </a:t>
            </a:r>
            <a:br>
              <a:rPr lang="uk-UA" sz="1800" dirty="0"/>
            </a:br>
            <a:endParaRPr lang="uk-UA" sz="1800" dirty="0"/>
          </a:p>
          <a:p>
            <a:pPr marL="0" indent="0">
              <a:buNone/>
            </a:pPr>
            <a:r>
              <a:rPr lang="uk-UA" sz="1800" dirty="0"/>
              <a:t>Натомість в </a:t>
            </a:r>
            <a:r>
              <a:rPr lang="en-US" sz="1800" dirty="0"/>
              <a:t>“</a:t>
            </a:r>
            <a:r>
              <a:rPr lang="uk-UA" sz="1800" dirty="0"/>
              <a:t>ЛНР</a:t>
            </a:r>
            <a:r>
              <a:rPr lang="en-US" sz="1800" dirty="0"/>
              <a:t>”</a:t>
            </a:r>
            <a:r>
              <a:rPr lang="uk-UA" sz="1800" dirty="0"/>
              <a:t> всесвітня історія та </a:t>
            </a:r>
            <a:r>
              <a:rPr lang="en-US" sz="1800" dirty="0"/>
              <a:t>“</a:t>
            </a:r>
            <a:r>
              <a:rPr lang="uk-UA" sz="1800" dirty="0"/>
              <a:t>історія Вітчизни</a:t>
            </a:r>
            <a:r>
              <a:rPr lang="en-US" sz="1800" dirty="0"/>
              <a:t>”</a:t>
            </a:r>
            <a:r>
              <a:rPr lang="uk-UA" sz="1800" dirty="0"/>
              <a:t> виступають окремими предметами.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Поняття </a:t>
            </a:r>
            <a:r>
              <a:rPr lang="en-US" sz="1800" dirty="0"/>
              <a:t>“</a:t>
            </a:r>
            <a:r>
              <a:rPr lang="uk-UA" sz="1800" dirty="0"/>
              <a:t>Вітчизни</a:t>
            </a:r>
            <a:r>
              <a:rPr lang="en-US" sz="1800" dirty="0"/>
              <a:t>”</a:t>
            </a:r>
            <a:r>
              <a:rPr lang="uk-UA" sz="1800" dirty="0"/>
              <a:t> чітко ототожнене з Росією і являє собою </a:t>
            </a:r>
            <a:r>
              <a:rPr lang="en-US" sz="1800" dirty="0"/>
              <a:t>“</a:t>
            </a:r>
            <a:r>
              <a:rPr lang="uk-UA" sz="1800" dirty="0"/>
              <a:t>єдиний моноліт</a:t>
            </a:r>
            <a:r>
              <a:rPr lang="en-US" sz="1800" dirty="0"/>
              <a:t>”</a:t>
            </a:r>
            <a:r>
              <a:rPr lang="uk-UA" sz="1800" dirty="0"/>
              <a:t>.</a:t>
            </a:r>
            <a:endParaRPr lang="LID8192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727" y="1600200"/>
            <a:ext cx="5456273" cy="156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00"/>
          <a:stretch/>
        </p:blipFill>
        <p:spPr>
          <a:xfrm>
            <a:off x="6726705" y="4097270"/>
            <a:ext cx="5465296" cy="1460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4138" y="3252065"/>
            <a:ext cx="353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Освітня програма з історії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91080" y="5626404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Освітня програма з історії </a:t>
            </a:r>
            <a:r>
              <a:rPr lang="en-US" sz="1600" dirty="0"/>
              <a:t>“</a:t>
            </a:r>
            <a:r>
              <a:rPr lang="uk-UA" sz="1600" dirty="0"/>
              <a:t>ЛНР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753" y="87921"/>
            <a:ext cx="870438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Аналіз змісту освітніх програм з історії, складених в ОРДЛО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6856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17749"/>
            <a:ext cx="621616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Головною ціллю вивчення історії в </a:t>
            </a:r>
            <a:r>
              <a:rPr lang="en-US" sz="1800" dirty="0"/>
              <a:t>“</a:t>
            </a:r>
            <a:r>
              <a:rPr lang="uk-UA" sz="1800" dirty="0"/>
              <a:t>ЛДНР</a:t>
            </a:r>
            <a:r>
              <a:rPr lang="en-US" sz="1800" dirty="0"/>
              <a:t>”</a:t>
            </a:r>
            <a:r>
              <a:rPr lang="uk-UA" sz="1800" dirty="0"/>
              <a:t> виступає нав’язування учням ідеї міфічної єдності </a:t>
            </a:r>
            <a:r>
              <a:rPr lang="en-US" sz="1800" dirty="0"/>
              <a:t>“</a:t>
            </a:r>
            <a:r>
              <a:rPr lang="uk-UA" sz="1800" dirty="0"/>
              <a:t>народу Донбасу і його краю</a:t>
            </a:r>
            <a:r>
              <a:rPr lang="en-US" sz="1800" dirty="0"/>
              <a:t>”</a:t>
            </a:r>
            <a:r>
              <a:rPr lang="uk-UA" sz="1800" dirty="0"/>
              <a:t> та Росії. Про це прямо говориться в документах.</a:t>
            </a:r>
          </a:p>
          <a:p>
            <a:pPr marL="0" indent="0">
              <a:buNone/>
            </a:pPr>
            <a:r>
              <a:rPr lang="uk-UA" sz="1800" dirty="0"/>
              <a:t>Також у них неодноразово зустрічається поняття </a:t>
            </a:r>
            <a:r>
              <a:rPr lang="en-US" sz="1800" dirty="0"/>
              <a:t>“</a:t>
            </a:r>
            <a:r>
              <a:rPr lang="uk-UA" sz="1800" dirty="0" err="1"/>
              <a:t>Рускій</a:t>
            </a:r>
            <a:r>
              <a:rPr lang="uk-UA" sz="1800" dirty="0"/>
              <a:t> мір</a:t>
            </a:r>
            <a:r>
              <a:rPr lang="en-US" sz="1800" dirty="0"/>
              <a:t>”</a:t>
            </a:r>
            <a:r>
              <a:rPr lang="uk-UA" sz="1800" dirty="0"/>
              <a:t>. 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Окремої уваги заслуговує трактування жителів Донецької та Луганської областей як </a:t>
            </a:r>
            <a:r>
              <a:rPr lang="en-US" sz="1800" dirty="0"/>
              <a:t>“</a:t>
            </a:r>
            <a:r>
              <a:rPr lang="uk-UA" sz="1800" dirty="0"/>
              <a:t>народу Донбасу</a:t>
            </a:r>
            <a:r>
              <a:rPr lang="en-US" sz="1800" dirty="0"/>
              <a:t>”</a:t>
            </a:r>
            <a:r>
              <a:rPr lang="uk-UA" sz="1800" dirty="0"/>
              <a:t>, що нібито підкреслює їх окремішність.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53" y="87921"/>
            <a:ext cx="870438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Аналіз змісту освітніх програм з історії, складених в ОРДЛО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314" r="3722"/>
          <a:stretch/>
        </p:blipFill>
        <p:spPr>
          <a:xfrm>
            <a:off x="6433037" y="2017749"/>
            <a:ext cx="5758963" cy="1386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37" y="3482463"/>
            <a:ext cx="5758963" cy="11120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4245" y="4594539"/>
            <a:ext cx="353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Освітня програма з історії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49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53" y="87921"/>
            <a:ext cx="870438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Аналіз змісту освітніх програм з історії, складених в ОРДЛО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008" y="1621232"/>
            <a:ext cx="7277100" cy="2195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5175" y="5667886"/>
            <a:ext cx="353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Освітня програма з історії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008" y="3949213"/>
            <a:ext cx="7277100" cy="16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1488451"/>
            <a:ext cx="1143879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Згідно освітніх програм, навчальні плани в </a:t>
            </a:r>
            <a:r>
              <a:rPr lang="en-US" sz="1800" dirty="0"/>
              <a:t>“</a:t>
            </a:r>
            <a:r>
              <a:rPr lang="uk-UA" sz="1800" dirty="0"/>
              <a:t>ЛДНР</a:t>
            </a:r>
            <a:r>
              <a:rPr lang="en-US" sz="1800" dirty="0"/>
              <a:t>”</a:t>
            </a:r>
            <a:r>
              <a:rPr lang="uk-UA" sz="1800" dirty="0"/>
              <a:t> є ідентичними та зорієнтованими на російську систему освіти. Такий крок </a:t>
            </a:r>
            <a:r>
              <a:rPr lang="ru-RU" sz="1800" dirty="0"/>
              <a:t>є </a:t>
            </a:r>
            <a:r>
              <a:rPr lang="ru-RU" sz="1800" dirty="0" err="1"/>
              <a:t>цілком</a:t>
            </a:r>
            <a:r>
              <a:rPr lang="ru-RU" sz="1800" dirty="0"/>
              <a:t> </a:t>
            </a:r>
            <a:r>
              <a:rPr lang="ru-RU" sz="1800" dirty="0" err="1"/>
              <a:t>логічним</a:t>
            </a:r>
            <a:r>
              <a:rPr lang="ru-RU" sz="1800" dirty="0"/>
              <a:t> з </a:t>
            </a:r>
            <a:r>
              <a:rPr lang="ru-RU" sz="1800" dirty="0" err="1"/>
              <a:t>огляду</a:t>
            </a:r>
            <a:r>
              <a:rPr lang="ru-RU" sz="1800" dirty="0"/>
              <a:t> на </a:t>
            </a:r>
            <a:r>
              <a:rPr lang="ru-RU" sz="1800" dirty="0" err="1"/>
              <a:t>плани</a:t>
            </a:r>
            <a:r>
              <a:rPr lang="ru-RU" sz="1800" dirty="0"/>
              <a:t>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err="1"/>
              <a:t>інтегрувати</a:t>
            </a:r>
            <a:r>
              <a:rPr lang="ru-RU" sz="1800" dirty="0"/>
              <a:t> </a:t>
            </a:r>
            <a:r>
              <a:rPr lang="en-US" sz="1800" dirty="0"/>
              <a:t>“</a:t>
            </a:r>
            <a:r>
              <a:rPr lang="uk-UA" sz="1800" dirty="0"/>
              <a:t>ЛДНР</a:t>
            </a:r>
            <a:r>
              <a:rPr lang="en-US" sz="1800" dirty="0"/>
              <a:t>”</a:t>
            </a:r>
            <a:r>
              <a:rPr lang="uk-UA" sz="1800" dirty="0"/>
              <a:t> в спільний освітній простір.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53" y="87921"/>
            <a:ext cx="870438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Аналіз змісту освітніх програм з історії, складених в ОРДЛО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7757"/>
            <a:ext cx="5431318" cy="1714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106" r="3127"/>
          <a:stretch/>
        </p:blipFill>
        <p:spPr>
          <a:xfrm>
            <a:off x="2" y="4455720"/>
            <a:ext cx="5447029" cy="1424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13327"/>
          <a:stretch/>
        </p:blipFill>
        <p:spPr>
          <a:xfrm>
            <a:off x="7400788" y="2524184"/>
            <a:ext cx="4808937" cy="1804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788" y="4378172"/>
            <a:ext cx="4808937" cy="15016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7386" y="5883766"/>
            <a:ext cx="353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Освітня програма з історії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036983" y="5879825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Освітня програма з історії </a:t>
            </a:r>
            <a:r>
              <a:rPr lang="en-US" sz="1600" dirty="0"/>
              <a:t>“</a:t>
            </a:r>
            <a:r>
              <a:rPr lang="uk-UA" sz="1600" dirty="0"/>
              <a:t>ЛНР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3084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" y="1375910"/>
            <a:ext cx="1222130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Наскрізна ідея </a:t>
            </a:r>
            <a:r>
              <a:rPr lang="en-US" sz="1800" dirty="0"/>
              <a:t>“</a:t>
            </a:r>
            <a:r>
              <a:rPr lang="uk-UA" sz="1800" dirty="0"/>
              <a:t>єдності з Росію</a:t>
            </a:r>
            <a:r>
              <a:rPr lang="en-US" sz="1800" dirty="0"/>
              <a:t>”</a:t>
            </a:r>
            <a:r>
              <a:rPr lang="uk-UA" sz="1800" dirty="0"/>
              <a:t> та окремішності </a:t>
            </a:r>
            <a:r>
              <a:rPr lang="en-US" sz="1800" dirty="0"/>
              <a:t>“</a:t>
            </a:r>
            <a:r>
              <a:rPr lang="uk-UA" sz="1800" dirty="0"/>
              <a:t>народу Донбасу</a:t>
            </a:r>
            <a:r>
              <a:rPr lang="en-US" sz="1800" dirty="0"/>
              <a:t>”</a:t>
            </a:r>
            <a:r>
              <a:rPr lang="uk-UA" sz="1800" dirty="0"/>
              <a:t> зображена і у </a:t>
            </a:r>
            <a:r>
              <a:rPr lang="en-US" sz="1800" dirty="0"/>
              <a:t>“</a:t>
            </a:r>
            <a:r>
              <a:rPr lang="uk-UA" sz="1800" dirty="0"/>
              <a:t>вимогах до результатів освоєння освітньої програми</a:t>
            </a:r>
            <a:r>
              <a:rPr lang="en-US" sz="1800" dirty="0"/>
              <a:t>”</a:t>
            </a:r>
            <a:r>
              <a:rPr lang="LID8192" sz="1800" dirty="0"/>
              <a:t> </a:t>
            </a:r>
            <a:r>
              <a:rPr lang="uk-UA" sz="1800" dirty="0" err="1"/>
              <a:t>псевдореспублік</a:t>
            </a:r>
            <a:r>
              <a:rPr lang="en-US" sz="1800" dirty="0"/>
              <a:t>: </a:t>
            </a:r>
            <a:r>
              <a:rPr lang="uk-UA" sz="1800" dirty="0"/>
              <a:t>як у середній, так і старшій школах.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53" y="87921"/>
            <a:ext cx="870438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Аналіз змісту освітніх програм з історії, складених в ОРДЛО</a:t>
            </a:r>
            <a:endParaRPr lang="ru-RU" sz="2800" b="1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81" y="2218045"/>
            <a:ext cx="4394354" cy="3725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0" y="2218045"/>
            <a:ext cx="5143880" cy="3725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594" y="5969843"/>
            <a:ext cx="353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Освітня програма з історії </a:t>
            </a:r>
            <a:r>
              <a:rPr lang="en-US" sz="1600" dirty="0"/>
              <a:t>“</a:t>
            </a:r>
            <a:r>
              <a:rPr lang="uk-UA" sz="1600" dirty="0"/>
              <a:t>ДНР</a:t>
            </a:r>
            <a:r>
              <a:rPr lang="en-US" sz="1600" dirty="0"/>
              <a:t>”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020894" y="5969843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Освітня програма з історії </a:t>
            </a:r>
            <a:r>
              <a:rPr lang="en-US" sz="1600" dirty="0"/>
              <a:t>“</a:t>
            </a:r>
            <a:r>
              <a:rPr lang="uk-UA" sz="1600" dirty="0"/>
              <a:t>ЛНР</a:t>
            </a:r>
            <a:r>
              <a:rPr lang="en-US" sz="1600" dirty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3756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78">
      <a:dk1>
        <a:srgbClr val="FFFFFF"/>
      </a:dk1>
      <a:lt1>
        <a:srgbClr val="FFFFFF"/>
      </a:lt1>
      <a:dk2>
        <a:srgbClr val="0C0C0C"/>
      </a:dk2>
      <a:lt2>
        <a:srgbClr val="E7E6E6"/>
      </a:lt2>
      <a:accent1>
        <a:srgbClr val="BF000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3499</TotalTime>
  <Words>2010</Words>
  <Application>Microsoft Office PowerPoint</Application>
  <PresentationFormat>Широкоэкранный</PresentationFormat>
  <Paragraphs>124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Ион</vt:lpstr>
      <vt:lpstr>Зміни в шкільному курсі історії на тимчасово окупованих територіях Донецької та Луганської областей</vt:lpstr>
      <vt:lpstr>План</vt:lpstr>
      <vt:lpstr>Аналіз змісту освітніх програм з історії, складених в ОРДЛО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Русифікація шкільної освіти в ОРДЛО</vt:lpstr>
      <vt:lpstr>Русифікація шкільної освіти в ОРДЛО</vt:lpstr>
      <vt:lpstr>Русифікація шкільної освіти в ОРДЛО</vt:lpstr>
      <vt:lpstr>Русифікація шкільної освіти в ОРДЛО</vt:lpstr>
      <vt:lpstr>Русифікація шкільної освіти в ОРДЛО</vt:lpstr>
      <vt:lpstr>Презентация PowerPoint</vt:lpstr>
      <vt:lpstr>Русифікація шкільної освіти в ОРДЛО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Дом</cp:lastModifiedBy>
  <cp:revision>133</cp:revision>
  <dcterms:created xsi:type="dcterms:W3CDTF">2022-05-14T09:48:04Z</dcterms:created>
  <dcterms:modified xsi:type="dcterms:W3CDTF">2022-11-05T20:40:26Z</dcterms:modified>
</cp:coreProperties>
</file>