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DDA455-2D2F-4BBB-B679-E7441BD13A2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1080C3-7B10-433D-A563-606C8F623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Медіатекст</a:t>
            </a:r>
            <a:r>
              <a:rPr lang="uk-UA" dirty="0" smtClean="0"/>
              <a:t>: особливості впливу на </a:t>
            </a:r>
            <a:r>
              <a:rPr lang="uk-UA" dirty="0" smtClean="0"/>
              <a:t>авдиторію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Лекція 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63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dirty="0" smtClean="0">
                <a:effectLst/>
                <a:latin typeface="Times New Roman"/>
                <a:ea typeface="Times New Roman"/>
              </a:rPr>
              <a:t>	КП цілком підконтрольна ЗМІ </a:t>
            </a:r>
            <a:r>
              <a:rPr lang="uk-UA" sz="4800" dirty="0" smtClean="0">
                <a:effectLst/>
                <a:latin typeface="Times New Roman"/>
                <a:ea typeface="Times New Roman"/>
              </a:rPr>
              <a:t>в </a:t>
            </a:r>
            <a:r>
              <a:rPr lang="uk-UA" sz="4800" dirty="0" smtClean="0">
                <a:effectLst/>
                <a:latin typeface="Times New Roman"/>
                <a:ea typeface="Times New Roman"/>
              </a:rPr>
              <a:t>часі та просторі, за тематикою, проблематикою. Вона маніпулятивна.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21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dirty="0" smtClean="0">
                <a:effectLst/>
                <a:latin typeface="Times New Roman"/>
                <a:ea typeface="Times New Roman"/>
              </a:rPr>
              <a:t>	«Медіа-комунікативна подія» реалізується через </a:t>
            </a:r>
            <a:r>
              <a:rPr lang="uk-UA" sz="4800" dirty="0" err="1" smtClean="0">
                <a:effectLst/>
                <a:latin typeface="Times New Roman"/>
                <a:ea typeface="Times New Roman"/>
              </a:rPr>
              <a:t>медіатекст</a:t>
            </a:r>
            <a:r>
              <a:rPr lang="uk-UA" sz="4800" dirty="0" smtClean="0">
                <a:effectLst/>
                <a:latin typeface="Times New Roman"/>
                <a:ea typeface="Times New Roman"/>
              </a:rPr>
              <a:t>, коли той стає для людини об’єктом рецепції та інтеріоризації.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38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sz="3600" dirty="0" err="1" smtClean="0"/>
              <a:t>Медіатекст</a:t>
            </a:r>
            <a:r>
              <a:rPr lang="uk-UA" sz="3600" dirty="0" smtClean="0"/>
              <a:t> </a:t>
            </a:r>
            <a:r>
              <a:rPr lang="uk-UA" sz="3600" dirty="0" smtClean="0"/>
              <a:t>виникає внаслідок процесів фільтрації (селекції) та </a:t>
            </a:r>
            <a:r>
              <a:rPr lang="uk-UA" sz="3600" dirty="0" err="1" smtClean="0"/>
              <a:t>фреймінгу</a:t>
            </a:r>
            <a:r>
              <a:rPr lang="uk-UA" sz="3600" dirty="0" smtClean="0"/>
              <a:t>.</a:t>
            </a:r>
          </a:p>
          <a:p>
            <a:pPr marL="0" indent="0" algn="just">
              <a:buNone/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	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Селект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– це медіа-комунікативна подія, а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селектив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медіатексти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	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Фреймінг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– процес надання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селекту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певної прийнятної, відповідної природі ЗМК і його 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авдиторії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, форми.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95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sz="4000" dirty="0" smtClean="0">
                <a:effectLst/>
                <a:latin typeface="Times New Roman"/>
                <a:ea typeface="Times New Roman"/>
              </a:rPr>
              <a:t>	Мак-Неллі, Максвелл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Маккомбз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і Дональд Шоу,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Деніс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МакКвейл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Свен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Віндел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МакЛеон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і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Шефф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– від 50-х років ХХ ст. експериментально досліджували впливовість медіа-текстів.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25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Динамічні критерії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новинарности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: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нечастотність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події;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 катастрофічність події;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персоніфікованість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події;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4) скандальність події.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160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Autofit/>
          </a:bodyPr>
          <a:lstStyle/>
          <a:p>
            <a:pPr marL="10668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 smtClean="0">
                <a:latin typeface="Times New Roman"/>
                <a:ea typeface="Times New Roman"/>
              </a:rPr>
              <a:t>С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татичні критерії </a:t>
            </a:r>
            <a:r>
              <a:rPr lang="uk-UA" sz="2800" dirty="0" err="1" smtClean="0">
                <a:effectLst/>
                <a:latin typeface="Times New Roman"/>
                <a:ea typeface="Times New Roman"/>
              </a:rPr>
              <a:t>новинарности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: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ctr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транспарентність;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ctr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дискурсивність;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ctr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2800" dirty="0" err="1" smtClean="0">
                <a:effectLst/>
                <a:latin typeface="Times New Roman"/>
                <a:ea typeface="Times New Roman"/>
              </a:rPr>
              <a:t>етноцентричність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ctr">
              <a:lnSpc>
                <a:spcPct val="150000"/>
              </a:lnSpc>
              <a:buFont typeface="+mj-lt"/>
              <a:buAutoNum type="arabicParenR"/>
              <a:tabLst>
                <a:tab pos="678180" algn="l"/>
              </a:tabLst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технологічність;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5) збалансованість.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err="1" smtClean="0">
                <a:solidFill>
                  <a:prstClr val="black"/>
                </a:solidFill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29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7200" dirty="0" smtClean="0"/>
          </a:p>
          <a:p>
            <a:pPr marL="0" indent="0" algn="ctr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7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/>
              <a:t>1. «Масова й індивідуальна свідомість», «картина світу» як мас-медійні конструкти.</a:t>
            </a:r>
          </a:p>
          <a:p>
            <a:pPr algn="just"/>
            <a:r>
              <a:rPr lang="uk-UA" sz="3200" dirty="0" smtClean="0"/>
              <a:t>2. Основні наукові погляди на впливовість </a:t>
            </a:r>
            <a:r>
              <a:rPr lang="uk-UA" sz="3200" dirty="0" err="1" smtClean="0"/>
              <a:t>медій</a:t>
            </a:r>
            <a:r>
              <a:rPr lang="uk-UA" sz="3200" dirty="0" smtClean="0"/>
              <a:t>.</a:t>
            </a:r>
            <a:endParaRPr lang="uk-UA" sz="3200" dirty="0" smtClean="0"/>
          </a:p>
          <a:p>
            <a:pPr algn="just"/>
            <a:r>
              <a:rPr lang="uk-UA" sz="3200" dirty="0" smtClean="0"/>
              <a:t>3. </a:t>
            </a:r>
            <a:r>
              <a:rPr lang="uk-UA" sz="3200" dirty="0" err="1" smtClean="0"/>
              <a:t>Медіатекст</a:t>
            </a:r>
            <a:r>
              <a:rPr lang="uk-UA" sz="3200" dirty="0" smtClean="0"/>
              <a:t> </a:t>
            </a:r>
            <a:r>
              <a:rPr lang="uk-UA" sz="3200" dirty="0" smtClean="0"/>
              <a:t>як перетворювач </a:t>
            </a:r>
            <a:r>
              <a:rPr lang="uk-UA" sz="3200" dirty="0" err="1" smtClean="0"/>
              <a:t>реальности</a:t>
            </a:r>
            <a:r>
              <a:rPr lang="uk-UA" sz="3200" dirty="0" smtClean="0"/>
              <a:t>.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0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6600" dirty="0" smtClean="0"/>
              <a:t>МС або ІС? </a:t>
            </a:r>
          </a:p>
          <a:p>
            <a:pPr marL="0" indent="0" algn="just">
              <a:buNone/>
            </a:pPr>
            <a:r>
              <a:rPr lang="uk-UA" sz="6600" dirty="0" smtClean="0"/>
              <a:t>Що первинне?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«Масова й індивідуальна свідомість», «картина світу» як мас-медійні конструкти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74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330824" cy="792088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/>
              <a:t>«Масова й індивідуальна свідомість», «картина світу» як мас-медійні конструкти</a:t>
            </a:r>
            <a:endParaRPr lang="uk-UA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88843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30824" cy="4691063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«Жодне знання на може стати суспільним доти, доки не пройде через індивідуальну голову, і з психологічного погляду байдуже, наскільки результат пізнання буде суспільним»</a:t>
            </a:r>
          </a:p>
          <a:p>
            <a:pPr algn="r"/>
            <a:r>
              <a:rPr lang="uk-UA" sz="2800" i="1" dirty="0" smtClean="0"/>
              <a:t>О. Леонтьєв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337645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 smtClean="0"/>
              <a:t>	КС – це система уявлень, ідей, почуттів, думок про дійсність і  ставлень до неї, яка формується в індивіда в процесі його соціалізації під впливом численних чинників, насамперед соціальних інститутів.</a:t>
            </a:r>
            <a:endParaRPr lang="uk-UA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720080"/>
          </a:xfrm>
        </p:spPr>
        <p:txBody>
          <a:bodyPr>
            <a:normAutofit fontScale="90000"/>
          </a:bodyPr>
          <a:lstStyle/>
          <a:p>
            <a:r>
              <a:rPr lang="uk-UA" sz="2400" b="0" dirty="0">
                <a:solidFill>
                  <a:prstClr val="black"/>
                </a:solidFill>
              </a:rPr>
              <a:t>«Масова й індивідуальна свідомість», «картина світу» як мас-медійні конструкти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180850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uk-UA" sz="4000" dirty="0" smtClean="0"/>
              <a:t>Мас-медіа цілком і повністю визначають соціальну та політичну поведінку людей.</a:t>
            </a:r>
          </a:p>
          <a:p>
            <a:pPr marL="0" indent="0" algn="r">
              <a:buNone/>
            </a:pPr>
            <a:r>
              <a:rPr lang="uk-UA" sz="3200" i="1" dirty="0" err="1" smtClean="0"/>
              <a:t>Еверетт</a:t>
            </a:r>
            <a:r>
              <a:rPr lang="uk-UA" sz="3200" i="1" dirty="0" smtClean="0"/>
              <a:t> </a:t>
            </a:r>
            <a:r>
              <a:rPr lang="uk-UA" sz="3200" i="1" dirty="0" err="1" smtClean="0"/>
              <a:t>Денніс</a:t>
            </a:r>
            <a:r>
              <a:rPr lang="uk-UA" sz="3200" i="1" dirty="0" smtClean="0"/>
              <a:t> </a:t>
            </a:r>
          </a:p>
          <a:p>
            <a:pPr marL="0" indent="0" algn="r">
              <a:buNone/>
            </a:pPr>
            <a:r>
              <a:rPr lang="uk-UA" sz="3200" i="1" dirty="0" smtClean="0"/>
              <a:t>(«Бесіди про мас-медіа»)</a:t>
            </a:r>
            <a:endParaRPr lang="ru-RU" sz="32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Основні наукові погляди на впливовість </a:t>
            </a:r>
            <a:r>
              <a:rPr lang="uk-UA" sz="3200" dirty="0" err="1" smtClean="0">
                <a:solidFill>
                  <a:prstClr val="black"/>
                </a:solidFill>
                <a:ea typeface="+mn-ea"/>
                <a:cs typeface="+mn-cs"/>
              </a:rPr>
              <a:t>медій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77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effectLst/>
                <a:latin typeface="Times New Roman"/>
                <a:ea typeface="Times New Roman"/>
              </a:rPr>
              <a:t>	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ЗМІ фокусують увагу реципієнта на певних фрагментах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реальности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а не спонукають до конкретної соціальної чи політичної дії.</a:t>
            </a:r>
          </a:p>
          <a:p>
            <a:pPr marL="0" indent="0" algn="r">
              <a:buNone/>
            </a:pPr>
            <a:r>
              <a:rPr lang="uk-UA" sz="4000" i="1" dirty="0" smtClean="0">
                <a:effectLst/>
                <a:latin typeface="Times New Roman"/>
                <a:ea typeface="Times New Roman"/>
              </a:rPr>
              <a:t>Джон </a:t>
            </a:r>
            <a:r>
              <a:rPr lang="uk-UA" sz="4000" i="1" dirty="0" err="1" smtClean="0">
                <a:effectLst/>
                <a:latin typeface="Times New Roman"/>
                <a:ea typeface="Times New Roman"/>
              </a:rPr>
              <a:t>Мерілл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 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uk-UA" sz="3200" dirty="0">
                <a:solidFill>
                  <a:prstClr val="black"/>
                </a:solidFill>
              </a:rPr>
              <a:t>Основні наукові погляди на впливовість </a:t>
            </a:r>
            <a:r>
              <a:rPr lang="uk-UA" sz="3200" dirty="0" err="1" smtClean="0">
                <a:solidFill>
                  <a:prstClr val="black"/>
                </a:solidFill>
              </a:rPr>
              <a:t>медій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7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effectLst/>
                <a:latin typeface="Times New Roman"/>
                <a:ea typeface="Times New Roman"/>
              </a:rPr>
              <a:t>	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Зміст 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мас-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медій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є достатньо вірогідним відображенням суспільства та культури. Тому інформаційне поле не може не бути ні суперечливим, ні однорідним.</a:t>
            </a:r>
          </a:p>
          <a:p>
            <a:pPr marL="0" indent="0" algn="r">
              <a:buNone/>
            </a:pPr>
            <a:r>
              <a:rPr lang="uk-UA" sz="2800" i="1" dirty="0" smtClean="0">
                <a:latin typeface="Times New Roman"/>
              </a:rPr>
              <a:t>Г. </a:t>
            </a:r>
            <a:r>
              <a:rPr lang="uk-UA" sz="2800" i="1" dirty="0" err="1" smtClean="0">
                <a:latin typeface="Times New Roman"/>
              </a:rPr>
              <a:t>Гаджиєв</a:t>
            </a:r>
            <a:r>
              <a:rPr lang="uk-UA" sz="2800" i="1" dirty="0" smtClean="0">
                <a:latin typeface="Times New Roman"/>
              </a:rPr>
              <a:t> </a:t>
            </a:r>
          </a:p>
          <a:p>
            <a:pPr marL="0" indent="0" algn="r">
              <a:buNone/>
            </a:pPr>
            <a:r>
              <a:rPr lang="uk-UA" sz="2800" i="1" dirty="0" smtClean="0">
                <a:latin typeface="Times New Roman"/>
              </a:rPr>
              <a:t>(школа «культурних індикаторів»)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uk-UA" sz="3200" dirty="0">
                <a:solidFill>
                  <a:prstClr val="black"/>
                </a:solidFill>
              </a:rPr>
              <a:t>Основні наукові погляди на впливовість </a:t>
            </a:r>
            <a:r>
              <a:rPr lang="uk-UA" sz="3200" dirty="0" err="1" smtClean="0">
                <a:solidFill>
                  <a:prstClr val="black"/>
                </a:solidFill>
              </a:rPr>
              <a:t>медій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6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 smtClean="0">
                <a:effectLst/>
                <a:latin typeface="Times New Roman"/>
                <a:ea typeface="Times New Roman"/>
              </a:rPr>
              <a:t>	Головне завдання </a:t>
            </a:r>
            <a:r>
              <a:rPr lang="uk-UA" sz="4000" dirty="0" err="1" smtClean="0">
                <a:effectLst/>
                <a:latin typeface="Times New Roman"/>
                <a:ea typeface="Times New Roman"/>
              </a:rPr>
              <a:t>медій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– перетворити реальну подію на комунікативну (КП).</a:t>
            </a:r>
          </a:p>
          <a:p>
            <a:pPr marL="0" indent="0" algn="r">
              <a:buNone/>
            </a:pPr>
            <a:r>
              <a:rPr lang="uk-UA" i="1" dirty="0" smtClean="0">
                <a:latin typeface="Times New Roman"/>
              </a:rPr>
              <a:t>Норман </a:t>
            </a:r>
            <a:r>
              <a:rPr lang="uk-UA" i="1" dirty="0" err="1" smtClean="0">
                <a:latin typeface="Times New Roman"/>
              </a:rPr>
              <a:t>Фейрклаф</a:t>
            </a:r>
            <a:r>
              <a:rPr lang="uk-UA" i="1" dirty="0" smtClean="0">
                <a:latin typeface="Times New Roman"/>
              </a:rPr>
              <a:t> </a:t>
            </a:r>
          </a:p>
          <a:p>
            <a:pPr marL="0" indent="0" algn="r">
              <a:buNone/>
            </a:pPr>
            <a:r>
              <a:rPr lang="uk-UA" i="1" dirty="0" smtClean="0">
                <a:latin typeface="Times New Roman"/>
              </a:rPr>
              <a:t>(«Медіа-дискурс», 1995 р.)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solidFill>
                  <a:prstClr val="black"/>
                </a:solidFill>
                <a:ea typeface="+mn-ea"/>
                <a:cs typeface="+mn-cs"/>
              </a:rPr>
              <a:t>Медіатекст</a:t>
            </a:r>
            <a:r>
              <a:rPr lang="uk-UA" sz="32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як перетворювач </a:t>
            </a:r>
            <a:r>
              <a:rPr lang="uk-UA" sz="3200" dirty="0" err="1" smtClean="0">
                <a:solidFill>
                  <a:prstClr val="black"/>
                </a:solidFill>
                <a:ea typeface="+mn-ea"/>
                <a:cs typeface="+mn-cs"/>
              </a:rPr>
              <a:t>реальности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880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</TotalTime>
  <Words>445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Book Antiqua</vt:lpstr>
      <vt:lpstr>Times New Roman</vt:lpstr>
      <vt:lpstr>Wingdings</vt:lpstr>
      <vt:lpstr>Твердый переплет</vt:lpstr>
      <vt:lpstr>Медіатекст: особливості впливу на авдиторію</vt:lpstr>
      <vt:lpstr>ЗМІСТ</vt:lpstr>
      <vt:lpstr>«Масова й індивідуальна свідомість», «картина світу» як мас-медійні конструкти</vt:lpstr>
      <vt:lpstr>«Масова й індивідуальна свідомість», «картина світу» як мас-медійні конструкти</vt:lpstr>
      <vt:lpstr>«Масова й індивідуальна свідомість», «картина світу» як мас-медійні конструкти</vt:lpstr>
      <vt:lpstr>Основні наукові погляди на впливовість медій</vt:lpstr>
      <vt:lpstr>Основні наукові погляди на впливовість медій</vt:lpstr>
      <vt:lpstr>Основні наукові погляди на впливовість медій</vt:lpstr>
      <vt:lpstr>Медіатекст як перетворювач реальности</vt:lpstr>
      <vt:lpstr>Медіатекст як перетворювач реальности</vt:lpstr>
      <vt:lpstr>Медіатекст як перетворювач реальности</vt:lpstr>
      <vt:lpstr>Медіатекст як перетворювач реальности</vt:lpstr>
      <vt:lpstr>Медіатекст як перетворювач реальности</vt:lpstr>
      <vt:lpstr>Медіатекст як перетворювач реальности</vt:lpstr>
      <vt:lpstr>Медіатекст як перетворювач реальности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Медіа-текст: особливості впливу на аудиторію</dc:title>
  <dc:creator>Павел</dc:creator>
  <cp:lastModifiedBy>User</cp:lastModifiedBy>
  <cp:revision>8</cp:revision>
  <dcterms:created xsi:type="dcterms:W3CDTF">2017-11-26T19:09:57Z</dcterms:created>
  <dcterms:modified xsi:type="dcterms:W3CDTF">2021-11-15T16:42:42Z</dcterms:modified>
</cp:coreProperties>
</file>