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2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8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4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2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65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69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9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5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6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4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0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18FFC-F047-4476-9C01-6FFEA10C8E4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1FF2F-AFA3-4AB6-AE3A-67AFCA89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03460"/>
            <a:ext cx="9144000" cy="758689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Тема 2. Людина в </a:t>
            </a:r>
            <a:r>
              <a:rPr lang="ru-RU" sz="3200" b="1" dirty="0" err="1" smtClean="0"/>
              <a:t>системі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організаційної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поведінки</a:t>
            </a:r>
            <a:r>
              <a:rPr lang="ru-RU" sz="3200" b="1" dirty="0" smtClean="0"/>
              <a:t> </a:t>
            </a:r>
            <a:endParaRPr lang="en-US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149531"/>
            <a:ext cx="9144000" cy="535577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1.	Структура </a:t>
            </a:r>
            <a:r>
              <a:rPr lang="ru-RU" dirty="0" err="1" smtClean="0"/>
              <a:t>індивідуального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2.	</a:t>
            </a:r>
            <a:r>
              <a:rPr lang="ru-RU" dirty="0" err="1" smtClean="0"/>
              <a:t>Поняття</a:t>
            </a:r>
            <a:r>
              <a:rPr lang="ru-RU" dirty="0" smtClean="0"/>
              <a:t> і структура </a:t>
            </a:r>
            <a:r>
              <a:rPr lang="ru-RU" dirty="0" err="1" smtClean="0"/>
              <a:t>особистості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3.	</a:t>
            </a:r>
            <a:r>
              <a:rPr lang="ru-RU" dirty="0" err="1" smtClean="0"/>
              <a:t>Характерні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пов'язані</a:t>
            </a:r>
            <a:r>
              <a:rPr lang="ru-RU" dirty="0" smtClean="0"/>
              <a:t> з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4.	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та </a:t>
            </a:r>
            <a:r>
              <a:rPr lang="ru-RU" dirty="0" err="1" smtClean="0"/>
              <a:t>закони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.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і закон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5.	</a:t>
            </a:r>
            <a:r>
              <a:rPr lang="ru-RU" dirty="0" err="1" smtClean="0"/>
              <a:t>Критерії</a:t>
            </a:r>
            <a:r>
              <a:rPr lang="ru-RU" dirty="0" smtClean="0"/>
              <a:t> </a:t>
            </a:r>
            <a:r>
              <a:rPr lang="ru-RU" dirty="0" err="1" smtClean="0"/>
              <a:t>раціональної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6.	</a:t>
            </a:r>
            <a:r>
              <a:rPr lang="ru-RU" dirty="0" err="1" smtClean="0"/>
              <a:t>Психологічна</a:t>
            </a:r>
            <a:r>
              <a:rPr lang="ru-RU" dirty="0" smtClean="0"/>
              <a:t> угода і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адаптації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до </a:t>
            </a:r>
            <a:r>
              <a:rPr lang="ru-RU" dirty="0" err="1" smtClean="0"/>
              <a:t>організаційного</a:t>
            </a:r>
            <a:r>
              <a:rPr lang="ru-RU" dirty="0" smtClean="0"/>
              <a:t> </a:t>
            </a:r>
            <a:r>
              <a:rPr lang="ru-RU" dirty="0" err="1" smtClean="0"/>
              <a:t>оточення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643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103868"/>
            <a:ext cx="10515600" cy="405583"/>
          </a:xfrm>
        </p:spPr>
        <p:txBody>
          <a:bodyPr>
            <a:normAutofit/>
          </a:bodyPr>
          <a:lstStyle/>
          <a:p>
            <a:pPr algn="ctr"/>
            <a:r>
              <a:rPr lang="ru-RU" sz="1800" dirty="0" err="1" smtClean="0"/>
              <a:t>Особливості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поведінки</a:t>
            </a:r>
            <a:r>
              <a:rPr lang="ru-RU" sz="1800" dirty="0" smtClean="0"/>
              <a:t> флегматика в </a:t>
            </a:r>
            <a:r>
              <a:rPr lang="ru-RU" sz="1800" dirty="0" err="1" smtClean="0"/>
              <a:t>організації</a:t>
            </a:r>
            <a:endParaRPr lang="en-US" sz="18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766594"/>
              </p:ext>
            </p:extLst>
          </p:nvPr>
        </p:nvGraphicFramePr>
        <p:xfrm>
          <a:off x="656431" y="509451"/>
          <a:ext cx="10879138" cy="6173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695">
                  <a:extLst>
                    <a:ext uri="{9D8B030D-6E8A-4147-A177-3AD203B41FA5}">
                      <a16:colId xmlns:a16="http://schemas.microsoft.com/office/drawing/2014/main" val="1656705682"/>
                    </a:ext>
                  </a:extLst>
                </a:gridCol>
                <a:gridCol w="9223443">
                  <a:extLst>
                    <a:ext uri="{9D8B030D-6E8A-4147-A177-3AD203B41FA5}">
                      <a16:colId xmlns:a16="http://schemas.microsoft.com/office/drawing/2014/main" val="58476189"/>
                    </a:ext>
                  </a:extLst>
                </a:gridCol>
              </a:tblGrid>
              <a:tr h="1794584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Загальна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характери</a:t>
                      </a:r>
                      <a:r>
                        <a:rPr lang="ru-RU" dirty="0" smtClean="0"/>
                        <a:t>¬</a:t>
                      </a:r>
                    </a:p>
                    <a:p>
                      <a:r>
                        <a:rPr lang="ru-RU" dirty="0" err="1" smtClean="0"/>
                        <a:t>стика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Спокійний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повільний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вдумливий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сумлінний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працівник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Проявляє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надійність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стабільність</a:t>
                      </a:r>
                      <a:r>
                        <a:rPr lang="ru-RU" sz="1400" dirty="0" smtClean="0"/>
                        <a:t> у </a:t>
                      </a:r>
                      <a:r>
                        <a:rPr lang="ru-RU" sz="1400" dirty="0" err="1" smtClean="0"/>
                        <a:t>стосунках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Потребує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тривалої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адаптації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нову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інформацію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сприймає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важко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запам’ятовує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довго</a:t>
                      </a:r>
                      <a:r>
                        <a:rPr lang="ru-RU" sz="1400" dirty="0" smtClean="0"/>
                        <a:t>, але </a:t>
                      </a:r>
                      <a:r>
                        <a:rPr lang="ru-RU" sz="1400" dirty="0" err="1" smtClean="0"/>
                        <a:t>глибоко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серйозно</a:t>
                      </a:r>
                      <a:r>
                        <a:rPr lang="ru-RU" sz="1400" dirty="0" smtClean="0"/>
                        <a:t>. Коли </a:t>
                      </a:r>
                      <a:r>
                        <a:rPr lang="ru-RU" sz="1400" dirty="0" err="1" smtClean="0"/>
                        <a:t>змінюються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умови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роботи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може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тимчасово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допустити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зниження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продуктивності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Схильний</a:t>
                      </a:r>
                      <a:r>
                        <a:rPr lang="ru-RU" sz="1400" dirty="0" smtClean="0"/>
                        <a:t> до </a:t>
                      </a:r>
                      <a:r>
                        <a:rPr lang="ru-RU" sz="1400" dirty="0" err="1" smtClean="0"/>
                        <a:t>усамітнення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замкнутості</a:t>
                      </a:r>
                      <a:r>
                        <a:rPr lang="ru-RU" sz="1400" dirty="0" smtClean="0"/>
                        <a:t>, не любить </a:t>
                      </a:r>
                      <a:r>
                        <a:rPr lang="ru-RU" sz="1400" dirty="0" err="1" smtClean="0"/>
                        <a:t>конфліктів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Відзначається</a:t>
                      </a:r>
                      <a:r>
                        <a:rPr lang="ru-RU" sz="1400" dirty="0" smtClean="0"/>
                        <a:t> не </a:t>
                      </a:r>
                      <a:r>
                        <a:rPr lang="ru-RU" sz="1400" dirty="0" err="1" smtClean="0"/>
                        <a:t>високою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ініціативністю</a:t>
                      </a:r>
                      <a:r>
                        <a:rPr lang="ru-RU" sz="1400" dirty="0" smtClean="0"/>
                        <a:t>. Добре </a:t>
                      </a:r>
                      <a:r>
                        <a:rPr lang="ru-RU" sz="1400" dirty="0" err="1" smtClean="0"/>
                        <a:t>працює</a:t>
                      </a:r>
                      <a:r>
                        <a:rPr lang="ru-RU" sz="1400" dirty="0" smtClean="0"/>
                        <a:t> в </a:t>
                      </a:r>
                      <a:r>
                        <a:rPr lang="ru-RU" sz="1400" dirty="0" err="1" smtClean="0"/>
                        <a:t>умовах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одноманітності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монотонності</a:t>
                      </a:r>
                      <a:r>
                        <a:rPr lang="ru-RU" sz="1400" dirty="0" smtClean="0"/>
                        <a:t>. Не </a:t>
                      </a:r>
                      <a:r>
                        <a:rPr lang="ru-RU" sz="1400" dirty="0" err="1" smtClean="0"/>
                        <a:t>прагне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лідерства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психологічно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сумісний</a:t>
                      </a:r>
                      <a:r>
                        <a:rPr lang="ru-RU" sz="1400" dirty="0" smtClean="0"/>
                        <a:t> з </a:t>
                      </a:r>
                      <a:r>
                        <a:rPr lang="ru-RU" sz="1400" dirty="0" err="1" smtClean="0"/>
                        <a:t>сангвініком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меланхоліком</a:t>
                      </a:r>
                      <a:r>
                        <a:rPr lang="ru-RU" sz="1400" dirty="0" smtClean="0"/>
                        <a:t> і флегматиком. </a:t>
                      </a:r>
                      <a:r>
                        <a:rPr lang="ru-RU" sz="1400" dirty="0" err="1" smtClean="0"/>
                        <a:t>Відзначається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терпимістю</a:t>
                      </a:r>
                      <a:r>
                        <a:rPr lang="ru-RU" sz="1400" dirty="0" smtClean="0"/>
                        <a:t>, але </a:t>
                      </a:r>
                      <a:r>
                        <a:rPr lang="ru-RU" sz="1400" dirty="0" err="1" smtClean="0"/>
                        <a:t>схильний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накопичувати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незадоволеність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рідко</a:t>
                      </a:r>
                      <a:r>
                        <a:rPr lang="ru-RU" sz="1400" dirty="0" smtClean="0"/>
                        <a:t>, але </a:t>
                      </a:r>
                      <a:r>
                        <a:rPr lang="ru-RU" sz="1400" dirty="0" err="1" smtClean="0"/>
                        <a:t>дуже</a:t>
                      </a:r>
                      <a:r>
                        <a:rPr lang="ru-RU" sz="1400" dirty="0" smtClean="0"/>
                        <a:t> сильно </a:t>
                      </a:r>
                      <a:r>
                        <a:rPr lang="ru-RU" sz="1400" dirty="0" err="1" smtClean="0"/>
                        <a:t>проявляти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обурення</a:t>
                      </a:r>
                      <a:r>
                        <a:rPr lang="ru-RU" sz="140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28376"/>
                  </a:ext>
                </a:extLst>
              </a:tr>
              <a:tr h="220871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Управління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підлеглим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флегмати</a:t>
                      </a:r>
                      <a:r>
                        <a:rPr lang="ru-RU" dirty="0" smtClean="0"/>
                        <a:t>¬</a:t>
                      </a:r>
                    </a:p>
                    <a:p>
                      <a:r>
                        <a:rPr lang="ru-RU" dirty="0" smtClean="0"/>
                        <a:t>ком: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-	</a:t>
                      </a:r>
                      <a:r>
                        <a:rPr lang="ru-RU" sz="1400" dirty="0" err="1" smtClean="0"/>
                        <a:t>рекомендується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використовувати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ділянках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роботи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що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потребують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концентрації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уваги</a:t>
                      </a:r>
                      <a:r>
                        <a:rPr lang="ru-RU" sz="1400" dirty="0" smtClean="0"/>
                        <a:t>, а </a:t>
                      </a:r>
                      <a:r>
                        <a:rPr lang="ru-RU" sz="1400" dirty="0" err="1" smtClean="0"/>
                        <a:t>також</a:t>
                      </a:r>
                      <a:r>
                        <a:rPr lang="ru-RU" sz="1400" dirty="0" smtClean="0"/>
                        <a:t> там, де </a:t>
                      </a:r>
                      <a:r>
                        <a:rPr lang="ru-RU" sz="1400" dirty="0" err="1" smtClean="0"/>
                        <a:t>потрібно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працювати</a:t>
                      </a:r>
                      <a:r>
                        <a:rPr lang="ru-RU" sz="1400" dirty="0" smtClean="0"/>
                        <a:t> в </a:t>
                      </a:r>
                      <a:r>
                        <a:rPr lang="ru-RU" sz="1400" dirty="0" err="1" smtClean="0"/>
                        <a:t>умовах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одноманітності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монотонності</a:t>
                      </a:r>
                      <a:r>
                        <a:rPr lang="ru-RU" sz="1400" dirty="0" smtClean="0"/>
                        <a:t> (</a:t>
                      </a:r>
                      <a:r>
                        <a:rPr lang="ru-RU" sz="1400" dirty="0" err="1" smtClean="0"/>
                        <a:t>складання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звітів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узагальнення</a:t>
                      </a:r>
                      <a:r>
                        <a:rPr lang="ru-RU" sz="1400" dirty="0" smtClean="0"/>
                        <a:t> великого </a:t>
                      </a:r>
                      <a:r>
                        <a:rPr lang="ru-RU" sz="1400" dirty="0" err="1" smtClean="0"/>
                        <a:t>масиву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даних</a:t>
                      </a:r>
                      <a:r>
                        <a:rPr lang="ru-RU" sz="1400" dirty="0" smtClean="0"/>
                        <a:t>);</a:t>
                      </a:r>
                    </a:p>
                    <a:p>
                      <a:r>
                        <a:rPr lang="ru-RU" sz="1400" dirty="0" smtClean="0"/>
                        <a:t>-	</a:t>
                      </a:r>
                      <a:r>
                        <a:rPr lang="ru-RU" sz="1400" dirty="0" err="1" smtClean="0"/>
                        <a:t>оскільки</a:t>
                      </a:r>
                      <a:r>
                        <a:rPr lang="ru-RU" sz="1400" dirty="0" smtClean="0"/>
                        <a:t> в </a:t>
                      </a:r>
                      <a:r>
                        <a:rPr lang="ru-RU" sz="1400" dirty="0" err="1" smtClean="0"/>
                        <a:t>стресових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ситуаціях</a:t>
                      </a:r>
                      <a:r>
                        <a:rPr lang="ru-RU" sz="1400" dirty="0" smtClean="0"/>
                        <a:t> флегматик </a:t>
                      </a:r>
                      <a:r>
                        <a:rPr lang="ru-RU" sz="1400" dirty="0" err="1" smtClean="0"/>
                        <a:t>зберігає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спокій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його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можна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використовувати</a:t>
                      </a:r>
                      <a:r>
                        <a:rPr lang="ru-RU" sz="1400" dirty="0" smtClean="0"/>
                        <a:t> при </a:t>
                      </a:r>
                      <a:r>
                        <a:rPr lang="ru-RU" sz="1400" dirty="0" err="1" smtClean="0"/>
                        <a:t>врегулюванні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конфліктів</a:t>
                      </a:r>
                      <a:r>
                        <a:rPr lang="ru-RU" sz="1400" dirty="0" smtClean="0"/>
                        <a:t> у </a:t>
                      </a:r>
                      <a:r>
                        <a:rPr lang="ru-RU" sz="1400" dirty="0" err="1" smtClean="0"/>
                        <a:t>команді</a:t>
                      </a:r>
                      <a:r>
                        <a:rPr lang="ru-RU" sz="1400" dirty="0" smtClean="0"/>
                        <a:t>;</a:t>
                      </a:r>
                    </a:p>
                    <a:p>
                      <a:r>
                        <a:rPr lang="ru-RU" sz="1400" dirty="0" smtClean="0"/>
                        <a:t>-	при </a:t>
                      </a:r>
                      <a:r>
                        <a:rPr lang="ru-RU" sz="1400" dirty="0" err="1" smtClean="0"/>
                        <a:t>формулюванні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завдання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давати</a:t>
                      </a:r>
                      <a:r>
                        <a:rPr lang="ru-RU" sz="1400" dirty="0" smtClean="0"/>
                        <a:t> час для </a:t>
                      </a:r>
                      <a:r>
                        <a:rPr lang="ru-RU" sz="1400" dirty="0" err="1" smtClean="0"/>
                        <a:t>запам’ятовування</a:t>
                      </a:r>
                      <a:r>
                        <a:rPr lang="ru-RU" sz="1400" dirty="0" smtClean="0"/>
                        <a:t>; </a:t>
                      </a:r>
                      <a:r>
                        <a:rPr lang="ru-RU" sz="1400" dirty="0" err="1" smtClean="0"/>
                        <a:t>обов’язково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контролювати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виконання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завдання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стимулювати</a:t>
                      </a:r>
                      <a:r>
                        <a:rPr lang="ru-RU" sz="1400" dirty="0" smtClean="0"/>
                        <a:t> і «</a:t>
                      </a:r>
                      <a:r>
                        <a:rPr lang="ru-RU" sz="1400" dirty="0" err="1" smtClean="0"/>
                        <a:t>підганяти</a:t>
                      </a:r>
                      <a:r>
                        <a:rPr lang="ru-RU" sz="1400" dirty="0" smtClean="0"/>
                        <a:t>», </a:t>
                      </a:r>
                      <a:r>
                        <a:rPr lang="ru-RU" sz="1400" dirty="0" err="1" smtClean="0"/>
                        <a:t>тримати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активний</a:t>
                      </a:r>
                      <a:r>
                        <a:rPr lang="ru-RU" sz="1400" dirty="0" smtClean="0"/>
                        <a:t> контакт і </a:t>
                      </a:r>
                      <a:r>
                        <a:rPr lang="ru-RU" sz="1400" dirty="0" err="1" smtClean="0"/>
                        <a:t>зацікавлювати</a:t>
                      </a:r>
                      <a:r>
                        <a:rPr lang="ru-RU" sz="1400" dirty="0" smtClean="0"/>
                        <a:t>; </a:t>
                      </a:r>
                      <a:r>
                        <a:rPr lang="ru-RU" sz="1400" dirty="0" err="1" smtClean="0"/>
                        <a:t>активізувати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ініціативу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наприклад</a:t>
                      </a:r>
                      <a:r>
                        <a:rPr lang="ru-RU" sz="1400" dirty="0" smtClean="0"/>
                        <a:t>, на </a:t>
                      </a:r>
                      <a:r>
                        <a:rPr lang="ru-RU" sz="1400" dirty="0" err="1" smtClean="0"/>
                        <a:t>нарадах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запитувати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його</a:t>
                      </a:r>
                      <a:r>
                        <a:rPr lang="ru-RU" sz="1400" dirty="0" smtClean="0"/>
                        <a:t> точку </a:t>
                      </a:r>
                      <a:r>
                        <a:rPr lang="ru-RU" sz="1400" dirty="0" err="1" smtClean="0"/>
                        <a:t>зору</a:t>
                      </a:r>
                      <a:r>
                        <a:rPr lang="ru-RU" sz="1400" dirty="0" smtClean="0"/>
                        <a:t>;</a:t>
                      </a:r>
                    </a:p>
                    <a:p>
                      <a:r>
                        <a:rPr lang="ru-RU" sz="1400" dirty="0" smtClean="0"/>
                        <a:t>-	не </a:t>
                      </a:r>
                      <a:r>
                        <a:rPr lang="ru-RU" sz="1400" dirty="0" err="1" smtClean="0"/>
                        <a:t>використовувати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ділянках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роботи</a:t>
                      </a:r>
                      <a:r>
                        <a:rPr lang="ru-RU" sz="1400" dirty="0" smtClean="0"/>
                        <a:t>, де </a:t>
                      </a:r>
                      <a:r>
                        <a:rPr lang="ru-RU" sz="1400" dirty="0" err="1" smtClean="0"/>
                        <a:t>потребується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висока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швидкість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прийняття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рішення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комунікабельність</a:t>
                      </a:r>
                      <a:r>
                        <a:rPr lang="ru-RU" sz="1400" dirty="0" smtClean="0"/>
                        <a:t>;</a:t>
                      </a:r>
                    </a:p>
                    <a:p>
                      <a:r>
                        <a:rPr lang="ru-RU" sz="1400" dirty="0" smtClean="0"/>
                        <a:t>-	</a:t>
                      </a:r>
                      <a:r>
                        <a:rPr lang="ru-RU" sz="1400" dirty="0" err="1" smtClean="0"/>
                        <a:t>враховувати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що</a:t>
                      </a:r>
                      <a:r>
                        <a:rPr lang="ru-RU" sz="1400" dirty="0" smtClean="0"/>
                        <a:t> флегматик добре </a:t>
                      </a:r>
                      <a:r>
                        <a:rPr lang="ru-RU" sz="1400" dirty="0" err="1" smtClean="0"/>
                        <a:t>відпочиває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відновлює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сили</a:t>
                      </a:r>
                      <a:r>
                        <a:rPr lang="ru-RU" sz="1400" dirty="0" smtClean="0"/>
                        <a:t> в </a:t>
                      </a:r>
                      <a:r>
                        <a:rPr lang="ru-RU" sz="1400" dirty="0" err="1" smtClean="0"/>
                        <a:t>умовах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усамітнення</a:t>
                      </a:r>
                      <a:endParaRPr lang="ru-RU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523882"/>
                  </a:ext>
                </a:extLst>
              </a:tr>
              <a:tr h="138044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Керівник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smtClean="0"/>
                        <a:t>флегматик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Очікує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від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підлеглих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активності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ініціативи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самостійності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Він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потребує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постійного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зворотного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зв’язку</a:t>
                      </a:r>
                      <a:r>
                        <a:rPr lang="ru-RU" sz="1400" dirty="0" smtClean="0"/>
                        <a:t>: </a:t>
                      </a:r>
                      <a:r>
                        <a:rPr lang="ru-RU" sz="1400" dirty="0" err="1" smtClean="0"/>
                        <a:t>звітів</a:t>
                      </a:r>
                      <a:r>
                        <a:rPr lang="ru-RU" sz="1400" dirty="0" smtClean="0"/>
                        <a:t> і записок про те, як </a:t>
                      </a:r>
                      <a:r>
                        <a:rPr lang="ru-RU" sz="1400" dirty="0" err="1" smtClean="0"/>
                        <a:t>йдуть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справи</a:t>
                      </a:r>
                      <a:r>
                        <a:rPr lang="ru-RU" sz="1400" dirty="0" smtClean="0"/>
                        <a:t>. У </a:t>
                      </a:r>
                      <a:r>
                        <a:rPr lang="ru-RU" sz="1400" dirty="0" err="1" smtClean="0"/>
                        <a:t>спілкуванні</a:t>
                      </a:r>
                      <a:r>
                        <a:rPr lang="ru-RU" sz="1400" dirty="0" smtClean="0"/>
                        <a:t> з таким </a:t>
                      </a:r>
                      <a:r>
                        <a:rPr lang="ru-RU" sz="1400" dirty="0" err="1" smtClean="0"/>
                        <a:t>керівником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потрібно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дещо</a:t>
                      </a:r>
                      <a:r>
                        <a:rPr lang="ru-RU" sz="1400" dirty="0" smtClean="0"/>
                        <a:t> «</a:t>
                      </a:r>
                      <a:r>
                        <a:rPr lang="ru-RU" sz="1400" dirty="0" err="1" smtClean="0"/>
                        <a:t>сповільнитися</a:t>
                      </a:r>
                      <a:r>
                        <a:rPr lang="ru-RU" sz="1400" dirty="0" smtClean="0"/>
                        <a:t>» і </a:t>
                      </a:r>
                      <a:r>
                        <a:rPr lang="ru-RU" sz="1400" dirty="0" err="1" smtClean="0"/>
                        <a:t>вміти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тримати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пайзу</a:t>
                      </a:r>
                      <a:r>
                        <a:rPr lang="ru-RU" sz="1400" dirty="0" smtClean="0"/>
                        <a:t> в </a:t>
                      </a:r>
                      <a:r>
                        <a:rPr lang="ru-RU" sz="1400" dirty="0" err="1" smtClean="0"/>
                        <a:t>ті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моменти</a:t>
                      </a:r>
                      <a:r>
                        <a:rPr lang="ru-RU" sz="1400" dirty="0" smtClean="0"/>
                        <a:t>, коли </a:t>
                      </a:r>
                      <a:r>
                        <a:rPr lang="ru-RU" sz="1400" dirty="0" err="1" smtClean="0"/>
                        <a:t>керівник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думає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приймає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рішення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Такий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керівник</a:t>
                      </a:r>
                      <a:r>
                        <a:rPr lang="ru-RU" sz="1400" dirty="0" smtClean="0"/>
                        <a:t> є впертою </a:t>
                      </a:r>
                      <a:r>
                        <a:rPr lang="ru-RU" sz="1400" dirty="0" err="1" smtClean="0"/>
                        <a:t>людиною</a:t>
                      </a:r>
                      <a:r>
                        <a:rPr lang="ru-RU" sz="1400" dirty="0" smtClean="0"/>
                        <a:t>, тому </a:t>
                      </a:r>
                      <a:r>
                        <a:rPr lang="ru-RU" sz="1400" dirty="0" err="1" smtClean="0"/>
                        <a:t>якщо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він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прийняв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негативне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рішення</a:t>
                      </a:r>
                      <a:r>
                        <a:rPr lang="ru-RU" sz="1400" dirty="0" smtClean="0"/>
                        <a:t>, то </a:t>
                      </a:r>
                      <a:r>
                        <a:rPr lang="ru-RU" sz="1400" dirty="0" err="1" smtClean="0"/>
                        <a:t>потрібно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взяти</a:t>
                      </a:r>
                      <a:r>
                        <a:rPr lang="ru-RU" sz="1400" dirty="0" smtClean="0"/>
                        <a:t> «тайм-аут» і </a:t>
                      </a:r>
                      <a:r>
                        <a:rPr lang="ru-RU" sz="1400" dirty="0" err="1" smtClean="0"/>
                        <a:t>лише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потім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вживати</a:t>
                      </a:r>
                      <a:r>
                        <a:rPr lang="ru-RU" sz="1400" dirty="0" smtClean="0"/>
                        <a:t> заходи </a:t>
                      </a:r>
                      <a:r>
                        <a:rPr lang="ru-RU" sz="1400" dirty="0" err="1" smtClean="0"/>
                        <a:t>щодо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зміни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рішення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641492"/>
                  </a:ext>
                </a:extLst>
              </a:tr>
              <a:tr h="5598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357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046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err="1" smtClean="0"/>
              <a:t>Особливості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поведінки</a:t>
            </a:r>
            <a:r>
              <a:rPr lang="ru-RU" sz="1800" b="1" dirty="0" smtClean="0"/>
              <a:t> </a:t>
            </a:r>
            <a:r>
              <a:rPr lang="ru-RU" sz="1800" b="1" dirty="0" err="1" smtClean="0"/>
              <a:t>меланхоліка</a:t>
            </a:r>
            <a:r>
              <a:rPr lang="ru-RU" sz="1800" b="1" dirty="0" smtClean="0"/>
              <a:t> в </a:t>
            </a:r>
            <a:r>
              <a:rPr lang="ru-RU" sz="1800" b="1" dirty="0" err="1" smtClean="0"/>
              <a:t>організації</a:t>
            </a:r>
            <a:endParaRPr lang="en-US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136122"/>
              </p:ext>
            </p:extLst>
          </p:nvPr>
        </p:nvGraphicFramePr>
        <p:xfrm>
          <a:off x="838200" y="939800"/>
          <a:ext cx="10515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6623">
                  <a:extLst>
                    <a:ext uri="{9D8B030D-6E8A-4147-A177-3AD203B41FA5}">
                      <a16:colId xmlns:a16="http://schemas.microsoft.com/office/drawing/2014/main" val="2686583350"/>
                    </a:ext>
                  </a:extLst>
                </a:gridCol>
                <a:gridCol w="8688977">
                  <a:extLst>
                    <a:ext uri="{9D8B030D-6E8A-4147-A177-3AD203B41FA5}">
                      <a16:colId xmlns:a16="http://schemas.microsoft.com/office/drawing/2014/main" val="34644400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Загальна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характери</a:t>
                      </a:r>
                      <a:r>
                        <a:rPr lang="ru-RU" dirty="0" smtClean="0"/>
                        <a:t>¬</a:t>
                      </a:r>
                    </a:p>
                    <a:p>
                      <a:r>
                        <a:rPr lang="ru-RU" dirty="0" err="1" smtClean="0"/>
                        <a:t>стика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Відзначається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емоційною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чутливістю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довго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переживає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помилки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невдачі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проявляє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підвищену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образливість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Характеризується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високою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тривожністю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ризикувати</a:t>
                      </a:r>
                      <a:r>
                        <a:rPr lang="ru-RU" dirty="0" smtClean="0"/>
                        <a:t> не любить. </a:t>
                      </a:r>
                      <a:r>
                        <a:rPr lang="ru-RU" dirty="0" err="1" smtClean="0"/>
                        <a:t>Важко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переживає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несправедливість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конфлікти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Схильний</a:t>
                      </a:r>
                      <a:r>
                        <a:rPr lang="ru-RU" dirty="0" smtClean="0"/>
                        <a:t> до </a:t>
                      </a:r>
                      <a:r>
                        <a:rPr lang="ru-RU" dirty="0" err="1" smtClean="0"/>
                        <a:t>самозвинувачень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Наділений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інтуїцією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Цінує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позитивну</a:t>
                      </a:r>
                      <a:r>
                        <a:rPr lang="ru-RU" dirty="0" smtClean="0"/>
                        <a:t> атмосферу у </a:t>
                      </a:r>
                      <a:r>
                        <a:rPr lang="ru-RU" dirty="0" err="1" smtClean="0"/>
                        <a:t>компанії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Психологічно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сумісний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сангвініком</a:t>
                      </a:r>
                      <a:r>
                        <a:rPr lang="ru-RU" dirty="0" smtClean="0"/>
                        <a:t> і флегматиком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913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Управління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підлеглим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меланхо</a:t>
                      </a:r>
                      <a:r>
                        <a:rPr lang="ru-RU" dirty="0" smtClean="0"/>
                        <a:t>¬</a:t>
                      </a:r>
                    </a:p>
                    <a:p>
                      <a:r>
                        <a:rPr lang="ru-RU" dirty="0" err="1" smtClean="0"/>
                        <a:t>ліком</a:t>
                      </a:r>
                      <a:r>
                        <a:rPr lang="ru-RU" dirty="0" smtClean="0"/>
                        <a:t>: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</a:t>
                      </a:r>
                      <a:r>
                        <a:rPr lang="ru-RU" dirty="0" err="1" smtClean="0"/>
                        <a:t>потребує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емоційної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підтримки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позитивної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оцінки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випадку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</a:t>
                      </a:r>
                      <a:r>
                        <a:rPr lang="ru-RU" dirty="0" err="1" smtClean="0"/>
                        <a:t>небажано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критикувати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присутності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інших</a:t>
                      </a:r>
                      <a:r>
                        <a:rPr lang="ru-RU" dirty="0" smtClean="0"/>
                        <a:t> людей;</a:t>
                      </a:r>
                    </a:p>
                    <a:p>
                      <a:r>
                        <a:rPr lang="ru-RU" dirty="0" smtClean="0"/>
                        <a:t>-	не </a:t>
                      </a:r>
                      <a:r>
                        <a:rPr lang="ru-RU" dirty="0" err="1" smtClean="0"/>
                        <a:t>рекомендується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призначати</a:t>
                      </a:r>
                      <a:r>
                        <a:rPr lang="ru-RU" dirty="0" smtClean="0"/>
                        <a:t> на </a:t>
                      </a:r>
                      <a:r>
                        <a:rPr lang="ru-RU" dirty="0" err="1" smtClean="0"/>
                        <a:t>управлінські</a:t>
                      </a:r>
                      <a:r>
                        <a:rPr lang="ru-RU" dirty="0" smtClean="0"/>
                        <a:t> посади та </a:t>
                      </a:r>
                      <a:r>
                        <a:rPr lang="ru-RU" dirty="0" err="1" smtClean="0"/>
                        <a:t>використовувати</a:t>
                      </a:r>
                      <a:r>
                        <a:rPr lang="ru-RU" dirty="0" smtClean="0"/>
                        <a:t> на </a:t>
                      </a:r>
                      <a:r>
                        <a:rPr lang="ru-RU" dirty="0" err="1" smtClean="0"/>
                        <a:t>ділянках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роботи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пов’язаних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ризиком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стресом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</a:t>
                      </a:r>
                      <a:r>
                        <a:rPr lang="ru-RU" dirty="0" err="1" smtClean="0"/>
                        <a:t>можна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знайти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конструктивне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застосування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інтуїції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підлеглого</a:t>
                      </a:r>
                      <a:r>
                        <a:rPr lang="ru-RU" dirty="0" smtClean="0"/>
                        <a:t>- </a:t>
                      </a:r>
                      <a:r>
                        <a:rPr lang="ru-RU" dirty="0" err="1" smtClean="0"/>
                        <a:t>меланхоліка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якщо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запрошувати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його</a:t>
                      </a:r>
                      <a:r>
                        <a:rPr lang="ru-RU" dirty="0" smtClean="0"/>
                        <a:t> на переговори як </a:t>
                      </a:r>
                      <a:r>
                        <a:rPr lang="ru-RU" dirty="0" err="1" smtClean="0"/>
                        <a:t>спостерігача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щоб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потім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одержати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від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нього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точну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психологічну</a:t>
                      </a:r>
                      <a:r>
                        <a:rPr lang="ru-RU" dirty="0" smtClean="0"/>
                        <a:t> характеристику </a:t>
                      </a:r>
                      <a:r>
                        <a:rPr lang="ru-RU" dirty="0" err="1" smtClean="0"/>
                        <a:t>опонентів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</a:t>
                      </a:r>
                      <a:r>
                        <a:rPr lang="ru-RU" dirty="0" err="1" smtClean="0"/>
                        <a:t>можна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застосовувати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здібності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меланхоліка</a:t>
                      </a:r>
                      <a:r>
                        <a:rPr lang="ru-RU" dirty="0" smtClean="0"/>
                        <a:t> в </a:t>
                      </a:r>
                      <a:r>
                        <a:rPr lang="ru-RU" dirty="0" err="1" smtClean="0"/>
                        <a:t>реалізації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підтримки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співчуття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тим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співробітникам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які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переживають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особисте</a:t>
                      </a:r>
                      <a:r>
                        <a:rPr lang="ru-RU" dirty="0" smtClean="0"/>
                        <a:t> горе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411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Керівник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err="1" smtClean="0"/>
                        <a:t>меланхолік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Досить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рідко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меланхоліки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стають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керівниками</a:t>
                      </a:r>
                      <a:r>
                        <a:rPr lang="ru-RU" dirty="0" smtClean="0"/>
                        <a:t>. Але </a:t>
                      </a:r>
                      <a:r>
                        <a:rPr lang="ru-RU" dirty="0" err="1" smtClean="0"/>
                        <a:t>якщо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це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сталося</a:t>
                      </a:r>
                      <a:r>
                        <a:rPr lang="ru-RU" dirty="0" smtClean="0"/>
                        <a:t>, то </a:t>
                      </a:r>
                      <a:r>
                        <a:rPr lang="ru-RU" dirty="0" err="1" smtClean="0"/>
                        <a:t>він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потребує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постійної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підтримки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друзів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близьких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Крім</a:t>
                      </a:r>
                      <a:r>
                        <a:rPr lang="ru-RU" dirty="0" smtClean="0"/>
                        <a:t> того, </a:t>
                      </a:r>
                      <a:r>
                        <a:rPr lang="ru-RU" dirty="0" err="1" smtClean="0"/>
                        <a:t>йому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рекомендується</a:t>
                      </a:r>
                      <a:r>
                        <a:rPr lang="ru-RU" dirty="0" smtClean="0"/>
                        <a:t> регулярно </a:t>
                      </a:r>
                      <a:r>
                        <a:rPr lang="ru-RU" dirty="0" err="1" smtClean="0"/>
                        <a:t>відпочивати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підтримувати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гарну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психологічну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фізичну</a:t>
                      </a:r>
                      <a:r>
                        <a:rPr lang="ru-RU" dirty="0" smtClean="0"/>
                        <a:t> форму, </a:t>
                      </a:r>
                      <a:r>
                        <a:rPr lang="ru-RU" dirty="0" err="1" smtClean="0"/>
                        <a:t>уважно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ставитись</a:t>
                      </a:r>
                      <a:r>
                        <a:rPr lang="ru-RU" dirty="0" smtClean="0"/>
                        <a:t> до </a:t>
                      </a:r>
                      <a:r>
                        <a:rPr lang="ru-RU" dirty="0" err="1" smtClean="0"/>
                        <a:t>свого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харчування</a:t>
                      </a:r>
                      <a:r>
                        <a:rPr lang="ru-RU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842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610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9" y="0"/>
            <a:ext cx="1219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Характер -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dirty="0" err="1" smtClean="0"/>
              <a:t>цілісне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яке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та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Психічні</a:t>
            </a:r>
            <a:r>
              <a:rPr lang="ru-RU" b="1" dirty="0" smtClean="0"/>
              <a:t> </a:t>
            </a:r>
            <a:r>
              <a:rPr lang="ru-RU" b="1" dirty="0" err="1" smtClean="0"/>
              <a:t>явища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психічні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, </a:t>
            </a:r>
            <a:r>
              <a:rPr lang="ru-RU" dirty="0" err="1" smtClean="0"/>
              <a:t>психічні</a:t>
            </a:r>
            <a:r>
              <a:rPr lang="ru-RU" dirty="0" smtClean="0"/>
              <a:t> </a:t>
            </a:r>
            <a:r>
              <a:rPr lang="ru-RU" dirty="0" err="1" smtClean="0"/>
              <a:t>стани</a:t>
            </a:r>
            <a:r>
              <a:rPr lang="ru-RU" dirty="0" smtClean="0"/>
              <a:t>, </a:t>
            </a:r>
            <a:r>
              <a:rPr lang="ru-RU" dirty="0" err="1" smtClean="0"/>
              <a:t>психічні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- </a:t>
            </a:r>
            <a:r>
              <a:rPr lang="ru-RU" dirty="0" err="1" smtClean="0"/>
              <a:t>утворюють</a:t>
            </a:r>
            <a:r>
              <a:rPr lang="ru-RU" dirty="0" smtClean="0"/>
              <a:t> </a:t>
            </a:r>
            <a:r>
              <a:rPr lang="ru-RU" dirty="0" err="1" smtClean="0"/>
              <a:t>психологічну</a:t>
            </a:r>
            <a:r>
              <a:rPr lang="ru-RU" dirty="0" smtClean="0"/>
              <a:t> </a:t>
            </a:r>
            <a:r>
              <a:rPr lang="ru-RU" dirty="0" err="1" smtClean="0"/>
              <a:t>складову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індивідуально-психологічних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особистостей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стійкості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характеру та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пошуку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перебуває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, </a:t>
            </a:r>
            <a:r>
              <a:rPr lang="ru-RU" dirty="0" err="1" smtClean="0"/>
              <a:t>змінити</a:t>
            </a:r>
            <a:r>
              <a:rPr lang="ru-RU" dirty="0" smtClean="0"/>
              <a:t> стиль </a:t>
            </a:r>
            <a:r>
              <a:rPr lang="ru-RU" dirty="0" err="1" smtClean="0"/>
              <a:t>спілкування</a:t>
            </a:r>
            <a:r>
              <a:rPr lang="ru-RU" dirty="0" smtClean="0"/>
              <a:t> з нею.</a:t>
            </a:r>
          </a:p>
          <a:p>
            <a:r>
              <a:rPr lang="ru-RU" b="1" dirty="0" err="1" smtClean="0"/>
              <a:t>Соціальна</a:t>
            </a:r>
            <a:r>
              <a:rPr lang="ru-RU" b="1" dirty="0" smtClean="0"/>
              <a:t> структура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в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та </a:t>
            </a:r>
            <a:r>
              <a:rPr lang="ru-RU" dirty="0" err="1" smtClean="0"/>
              <a:t>міжособових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Спрямованість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на </a:t>
            </a:r>
            <a:r>
              <a:rPr lang="ru-RU" dirty="0" err="1" smtClean="0"/>
              <a:t>життєву</a:t>
            </a:r>
            <a:r>
              <a:rPr lang="ru-RU" dirty="0" smtClean="0"/>
              <a:t> </a:t>
            </a:r>
            <a:r>
              <a:rPr lang="ru-RU" dirty="0" err="1" smtClean="0"/>
              <a:t>орієнтацію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аспектів</a:t>
            </a:r>
            <a:r>
              <a:rPr lang="ru-RU" dirty="0" smtClean="0"/>
              <a:t> </a:t>
            </a:r>
            <a:r>
              <a:rPr lang="ru-RU" dirty="0" err="1" smtClean="0"/>
              <a:t>реальності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за основу </a:t>
            </a:r>
            <a:r>
              <a:rPr lang="ru-RU" dirty="0" err="1" smtClean="0"/>
              <a:t>типології</a:t>
            </a:r>
            <a:r>
              <a:rPr lang="ru-RU" dirty="0" smtClean="0"/>
              <a:t> </a:t>
            </a:r>
            <a:r>
              <a:rPr lang="ru-RU" dirty="0" err="1" smtClean="0"/>
              <a:t>особистостей</a:t>
            </a:r>
            <a:r>
              <a:rPr lang="ru-RU" dirty="0" smtClean="0"/>
              <a:t> </a:t>
            </a:r>
            <a:r>
              <a:rPr lang="ru-RU" dirty="0" err="1" smtClean="0"/>
              <a:t>взяти</a:t>
            </a:r>
            <a:r>
              <a:rPr lang="ru-RU" dirty="0" smtClean="0"/>
              <a:t> </a:t>
            </a:r>
            <a:r>
              <a:rPr lang="ru-RU" dirty="0" err="1" smtClean="0"/>
              <a:t>стильові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їхнього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, то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виділити</a:t>
            </a:r>
            <a:r>
              <a:rPr lang="ru-RU" dirty="0" smtClean="0"/>
              <a:t> </a:t>
            </a:r>
            <a:r>
              <a:rPr lang="ru-RU" dirty="0" err="1" smtClean="0"/>
              <a:t>п’ять</a:t>
            </a:r>
            <a:r>
              <a:rPr lang="ru-RU" dirty="0" smtClean="0"/>
              <a:t> </a:t>
            </a:r>
            <a:r>
              <a:rPr lang="ru-RU" dirty="0" err="1" smtClean="0"/>
              <a:t>психологічних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: </a:t>
            </a:r>
            <a:r>
              <a:rPr lang="ru-RU" b="1" dirty="0" err="1" smtClean="0"/>
              <a:t>аналітики</a:t>
            </a:r>
            <a:r>
              <a:rPr lang="ru-RU" b="1" dirty="0" smtClean="0"/>
              <a:t>, прагматики, </a:t>
            </a:r>
            <a:r>
              <a:rPr lang="ru-RU" b="1" dirty="0" err="1" smtClean="0"/>
              <a:t>реалісти</a:t>
            </a:r>
            <a:r>
              <a:rPr lang="ru-RU" b="1" dirty="0" smtClean="0"/>
              <a:t>, </a:t>
            </a:r>
            <a:r>
              <a:rPr lang="ru-RU" b="1" dirty="0" err="1" smtClean="0"/>
              <a:t>ідеалісти</a:t>
            </a:r>
            <a:r>
              <a:rPr lang="ru-RU" b="1" dirty="0" smtClean="0"/>
              <a:t> і критики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96473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086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аналітики</a:t>
            </a:r>
            <a:endParaRPr lang="en-US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7846724"/>
              </p:ext>
            </p:extLst>
          </p:nvPr>
        </p:nvGraphicFramePr>
        <p:xfrm>
          <a:off x="234950" y="744538"/>
          <a:ext cx="11744326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0239">
                  <a:extLst>
                    <a:ext uri="{9D8B030D-6E8A-4147-A177-3AD203B41FA5}">
                      <a16:colId xmlns:a16="http://schemas.microsoft.com/office/drawing/2014/main" val="656963228"/>
                    </a:ext>
                  </a:extLst>
                </a:gridCol>
                <a:gridCol w="9654087">
                  <a:extLst>
                    <a:ext uri="{9D8B030D-6E8A-4147-A177-3AD203B41FA5}">
                      <a16:colId xmlns:a16="http://schemas.microsoft.com/office/drawing/2014/main" val="3524845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Загальна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характери</a:t>
                      </a:r>
                      <a:r>
                        <a:rPr lang="ru-RU" dirty="0" smtClean="0"/>
                        <a:t>¬</a:t>
                      </a:r>
                    </a:p>
                    <a:p>
                      <a:r>
                        <a:rPr lang="ru-RU" dirty="0" err="1" smtClean="0"/>
                        <a:t>стика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оперувати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цифровими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даними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кількісними</a:t>
                      </a:r>
                      <a:r>
                        <a:rPr lang="ru-RU" sz="1400" dirty="0" smtClean="0"/>
                        <a:t> характеристиками, у </a:t>
                      </a:r>
                      <a:r>
                        <a:rPr lang="ru-RU" sz="1400" dirty="0" err="1" smtClean="0"/>
                        <a:t>своїй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роботі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керуються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директивними</a:t>
                      </a:r>
                      <a:r>
                        <a:rPr lang="ru-RU" sz="1400" dirty="0" smtClean="0"/>
                        <a:t> документами, </a:t>
                      </a:r>
                      <a:r>
                        <a:rPr lang="ru-RU" sz="1400" dirty="0" err="1" smtClean="0"/>
                        <a:t>інструкціями</a:t>
                      </a:r>
                      <a:r>
                        <a:rPr lang="ru-RU" sz="1400" dirty="0" smtClean="0"/>
                        <a:t> та </a:t>
                      </a:r>
                      <a:r>
                        <a:rPr lang="ru-RU" sz="1400" dirty="0" err="1" smtClean="0"/>
                        <a:t>юридичними</a:t>
                      </a:r>
                      <a:r>
                        <a:rPr lang="ru-RU" sz="1400" dirty="0" smtClean="0"/>
                        <a:t> нормами. </a:t>
                      </a:r>
                      <a:r>
                        <a:rPr lang="ru-RU" sz="1400" dirty="0" err="1" smtClean="0"/>
                        <a:t>Працюють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ретельно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відповідально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продумують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деталі</a:t>
                      </a:r>
                      <a:r>
                        <a:rPr lang="ru-RU" sz="1400" dirty="0" smtClean="0"/>
                        <a:t>, є </a:t>
                      </a:r>
                      <a:r>
                        <a:rPr lang="ru-RU" sz="1400" dirty="0" err="1" smtClean="0"/>
                        <a:t>педантичними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Орієнтовані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високу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успішність</a:t>
                      </a:r>
                      <a:r>
                        <a:rPr lang="ru-RU" sz="1400" dirty="0" smtClean="0"/>
                        <a:t> і не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помилятися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Прагнуть</a:t>
                      </a:r>
                      <a:r>
                        <a:rPr lang="ru-RU" sz="1400" dirty="0" smtClean="0"/>
                        <a:t> до </a:t>
                      </a:r>
                      <a:r>
                        <a:rPr lang="ru-RU" sz="1400" dirty="0" err="1" smtClean="0"/>
                        <a:t>високого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професіоналізму</a:t>
                      </a:r>
                      <a:r>
                        <a:rPr lang="ru-RU" sz="1400" dirty="0" smtClean="0"/>
                        <a:t> і не </a:t>
                      </a:r>
                      <a:r>
                        <a:rPr lang="ru-RU" sz="1400" dirty="0" err="1" smtClean="0"/>
                        <a:t>терплять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недобросовісності</a:t>
                      </a:r>
                      <a:r>
                        <a:rPr lang="ru-RU" sz="1400" dirty="0" smtClean="0"/>
                        <a:t> в </a:t>
                      </a:r>
                      <a:r>
                        <a:rPr lang="ru-RU" sz="1400" dirty="0" err="1" smtClean="0"/>
                        <a:t>роботі</a:t>
                      </a:r>
                      <a:r>
                        <a:rPr lang="ru-RU" sz="1400" dirty="0" smtClean="0"/>
                        <a:t>. Перед </a:t>
                      </a:r>
                      <a:r>
                        <a:rPr lang="ru-RU" sz="1400" dirty="0" err="1" smtClean="0"/>
                        <a:t>розв’язанням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завдання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здійснюють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ретельне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планування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порядок, </a:t>
                      </a:r>
                      <a:r>
                        <a:rPr lang="ru-RU" sz="1400" dirty="0" err="1" smtClean="0"/>
                        <a:t>регулярність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системність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чіткість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Ефективно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працюють</a:t>
                      </a:r>
                      <a:r>
                        <a:rPr lang="ru-RU" sz="1400" dirty="0" smtClean="0"/>
                        <a:t> у </a:t>
                      </a:r>
                      <a:r>
                        <a:rPr lang="ru-RU" sz="1400" dirty="0" err="1" smtClean="0"/>
                        <a:t>стабільних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умовах</a:t>
                      </a:r>
                      <a:r>
                        <a:rPr lang="ru-RU" sz="1400" dirty="0" smtClean="0"/>
                        <a:t> за </a:t>
                      </a:r>
                      <a:r>
                        <a:rPr lang="ru-RU" sz="1400" dirty="0" err="1" smtClean="0"/>
                        <a:t>наявності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достатнього</a:t>
                      </a:r>
                      <a:r>
                        <a:rPr lang="ru-RU" sz="1400" dirty="0" smtClean="0"/>
                        <a:t> часу. Вони </a:t>
                      </a:r>
                      <a:r>
                        <a:rPr lang="ru-RU" sz="1400" dirty="0" err="1" smtClean="0"/>
                        <a:t>консервативні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стійкі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стабільні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Проявляють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серйозність</a:t>
                      </a:r>
                      <a:r>
                        <a:rPr lang="ru-RU" sz="1400" dirty="0" smtClean="0"/>
                        <a:t> у </a:t>
                      </a:r>
                      <a:r>
                        <a:rPr lang="ru-RU" sz="1400" dirty="0" err="1" smtClean="0"/>
                        <a:t>навчанні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поважають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авторитети</a:t>
                      </a:r>
                      <a:r>
                        <a:rPr lang="ru-RU" sz="1400" dirty="0" smtClean="0"/>
                        <a:t>. У </a:t>
                      </a:r>
                      <a:r>
                        <a:rPr lang="ru-RU" sz="1400" dirty="0" err="1" smtClean="0"/>
                        <a:t>зовнішності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поведінці</a:t>
                      </a:r>
                      <a:r>
                        <a:rPr lang="ru-RU" sz="1400" dirty="0" smtClean="0"/>
                        <a:t> - </a:t>
                      </a:r>
                      <a:r>
                        <a:rPr lang="ru-RU" sz="1400" dirty="0" err="1" smtClean="0"/>
                        <a:t>солідні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дорогий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одяг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поводяться</a:t>
                      </a:r>
                      <a:r>
                        <a:rPr lang="ru-RU" sz="1400" dirty="0" smtClean="0"/>
                        <a:t> з </a:t>
                      </a:r>
                      <a:r>
                        <a:rPr lang="ru-RU" sz="1400" dirty="0" err="1" smtClean="0"/>
                        <a:t>гідністю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Спілкуються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стримано</a:t>
                      </a:r>
                      <a:r>
                        <a:rPr lang="ru-RU" sz="1400" dirty="0" smtClean="0"/>
                        <a:t>, без </a:t>
                      </a:r>
                      <a:r>
                        <a:rPr lang="ru-RU" sz="1400" dirty="0" err="1" smtClean="0"/>
                        <a:t>зайвих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емоцій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Їхня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усна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мова</a:t>
                      </a:r>
                      <a:r>
                        <a:rPr lang="ru-RU" sz="1400" dirty="0" smtClean="0"/>
                        <a:t> схожа на </a:t>
                      </a:r>
                      <a:r>
                        <a:rPr lang="ru-RU" sz="1400" dirty="0" err="1" smtClean="0"/>
                        <a:t>письмову</a:t>
                      </a:r>
                      <a:r>
                        <a:rPr lang="ru-RU" sz="1400" dirty="0" smtClean="0"/>
                        <a:t>, з </a:t>
                      </a:r>
                      <a:r>
                        <a:rPr lang="ru-RU" sz="1400" dirty="0" err="1" smtClean="0"/>
                        <a:t>продуманими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конструкціями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речень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Прагнуть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впливати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співрозмовника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логікою</a:t>
                      </a:r>
                      <a:r>
                        <a:rPr lang="ru-RU" sz="1400" dirty="0" smtClean="0"/>
                        <a:t> і аргументами. </a:t>
                      </a:r>
                      <a:r>
                        <a:rPr lang="ru-RU" sz="1400" dirty="0" err="1" smtClean="0"/>
                        <a:t>Конфліктувати</a:t>
                      </a:r>
                      <a:r>
                        <a:rPr lang="ru-RU" sz="1400" dirty="0" smtClean="0"/>
                        <a:t> не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, але </a:t>
                      </a:r>
                      <a:r>
                        <a:rPr lang="ru-RU" sz="1400" dirty="0" err="1" smtClean="0"/>
                        <a:t>якщо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потрапляють</a:t>
                      </a:r>
                      <a:r>
                        <a:rPr lang="ru-RU" sz="1400" dirty="0" smtClean="0"/>
                        <a:t> у </a:t>
                      </a:r>
                      <a:r>
                        <a:rPr lang="ru-RU" sz="1400" dirty="0" err="1" smtClean="0"/>
                        <a:t>конфліктну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ситуацію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можуть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проявити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впертість</a:t>
                      </a:r>
                      <a:r>
                        <a:rPr lang="ru-RU" sz="1400" dirty="0" smtClean="0"/>
                        <a:t> і до </a:t>
                      </a:r>
                      <a:r>
                        <a:rPr lang="ru-RU" sz="1400" dirty="0" err="1" smtClean="0"/>
                        <a:t>кінця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відстоювати</a:t>
                      </a:r>
                      <a:r>
                        <a:rPr lang="ru-RU" sz="1400" dirty="0" smtClean="0"/>
                        <a:t> свою </a:t>
                      </a:r>
                      <a:r>
                        <a:rPr lang="ru-RU" sz="1400" dirty="0" err="1" smtClean="0"/>
                        <a:t>позицію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Психологічно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сумісні</a:t>
                      </a:r>
                      <a:r>
                        <a:rPr lang="ru-RU" sz="1400" dirty="0" smtClean="0"/>
                        <a:t> з </a:t>
                      </a:r>
                      <a:r>
                        <a:rPr lang="ru-RU" sz="1400" dirty="0" err="1" smtClean="0"/>
                        <a:t>аналітиками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реалістами</a:t>
                      </a:r>
                      <a:r>
                        <a:rPr lang="ru-RU" sz="1400" dirty="0" smtClean="0"/>
                        <a:t> та </a:t>
                      </a:r>
                      <a:r>
                        <a:rPr lang="ru-RU" sz="1400" dirty="0" err="1" smtClean="0"/>
                        <a:t>ідеалістами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264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Аналітики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успішні</a:t>
                      </a:r>
                      <a:r>
                        <a:rPr lang="ru-RU" dirty="0" smtClean="0"/>
                        <a:t>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роботі</a:t>
                      </a:r>
                      <a:r>
                        <a:rPr lang="ru-RU" dirty="0" smtClean="0"/>
                        <a:t> над </a:t>
                      </a:r>
                      <a:r>
                        <a:rPr lang="ru-RU" dirty="0" err="1" smtClean="0"/>
                        <a:t>важким</a:t>
                      </a:r>
                      <a:r>
                        <a:rPr lang="ru-RU" dirty="0" smtClean="0"/>
                        <a:t> проектом,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потребує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високої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компетентності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професіоналізму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при </a:t>
                      </a:r>
                      <a:r>
                        <a:rPr lang="ru-RU" dirty="0" err="1" smtClean="0"/>
                        <a:t>прийнятті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стратегічно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важливого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рішення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ході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порівняння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різних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підходів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розробки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найбільш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ефективного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підходу</a:t>
                      </a:r>
                      <a:r>
                        <a:rPr lang="ru-RU" dirty="0" smtClean="0"/>
                        <a:t> до </a:t>
                      </a:r>
                      <a:r>
                        <a:rPr lang="ru-RU" dirty="0" err="1" smtClean="0"/>
                        <a:t>розв’язання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проблеми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при </a:t>
                      </a:r>
                      <a:r>
                        <a:rPr lang="ru-RU" dirty="0" err="1" smtClean="0"/>
                        <a:t>складанні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довідників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таблиць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класифікацій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індивідуального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виконання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завдання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не </a:t>
                      </a:r>
                      <a:r>
                        <a:rPr lang="ru-RU" dirty="0" err="1" smtClean="0"/>
                        <a:t>потребує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організації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команди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інтенсивного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спілкування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колегами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686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Ефективність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аналітиків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низька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ліміту</a:t>
                      </a:r>
                      <a:r>
                        <a:rPr lang="ru-RU" dirty="0" smtClean="0"/>
                        <a:t> часу і </a:t>
                      </a:r>
                      <a:r>
                        <a:rPr lang="ru-RU" dirty="0" err="1" smtClean="0"/>
                        <a:t>невизначеності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постійних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змін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за </a:t>
                      </a:r>
                      <a:r>
                        <a:rPr lang="ru-RU" dirty="0" err="1" smtClean="0"/>
                        <a:t>наявності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конфлікту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напруження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742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736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прагматики</a:t>
            </a:r>
            <a:endParaRPr lang="en-US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920368"/>
              </p:ext>
            </p:extLst>
          </p:nvPr>
        </p:nvGraphicFramePr>
        <p:xfrm>
          <a:off x="838200" y="796925"/>
          <a:ext cx="10515600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309">
                  <a:extLst>
                    <a:ext uri="{9D8B030D-6E8A-4147-A177-3AD203B41FA5}">
                      <a16:colId xmlns:a16="http://schemas.microsoft.com/office/drawing/2014/main" val="1480694029"/>
                    </a:ext>
                  </a:extLst>
                </a:gridCol>
                <a:gridCol w="8754291">
                  <a:extLst>
                    <a:ext uri="{9D8B030D-6E8A-4147-A177-3AD203B41FA5}">
                      <a16:colId xmlns:a16="http://schemas.microsoft.com/office/drawing/2014/main" val="3358308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Загальна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характери</a:t>
                      </a:r>
                      <a:r>
                        <a:rPr lang="ru-RU" dirty="0" smtClean="0"/>
                        <a:t>¬</a:t>
                      </a:r>
                    </a:p>
                    <a:p>
                      <a:r>
                        <a:rPr lang="ru-RU" dirty="0" err="1" smtClean="0"/>
                        <a:t>стика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Прагнуть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передусім</a:t>
                      </a:r>
                      <a:r>
                        <a:rPr lang="ru-RU" sz="1400" dirty="0" smtClean="0"/>
                        <a:t> до </a:t>
                      </a:r>
                      <a:r>
                        <a:rPr lang="ru-RU" sz="1400" dirty="0" err="1" smtClean="0"/>
                        <a:t>отримання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конкретних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результатів</a:t>
                      </a:r>
                      <a:r>
                        <a:rPr lang="ru-RU" sz="1400" dirty="0" smtClean="0"/>
                        <a:t>. Не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«</a:t>
                      </a:r>
                      <a:r>
                        <a:rPr lang="ru-RU" sz="1400" dirty="0" err="1" smtClean="0"/>
                        <a:t>загальних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розмов</a:t>
                      </a:r>
                      <a:r>
                        <a:rPr lang="ru-RU" sz="1400" dirty="0" smtClean="0"/>
                        <a:t>». </a:t>
                      </a:r>
                      <a:r>
                        <a:rPr lang="ru-RU" sz="1400" dirty="0" err="1" smtClean="0"/>
                        <a:t>Орієнтовані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інновації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усе </a:t>
                      </a:r>
                      <a:r>
                        <a:rPr lang="ru-RU" sz="1400" dirty="0" err="1" smtClean="0"/>
                        <a:t>нове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уникають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одноманітності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монотонності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Навколо</a:t>
                      </a:r>
                      <a:r>
                        <a:rPr lang="ru-RU" sz="1400" dirty="0" smtClean="0"/>
                        <a:t> них - </a:t>
                      </a:r>
                      <a:r>
                        <a:rPr lang="ru-RU" sz="1400" dirty="0" err="1" smtClean="0"/>
                        <a:t>завжди</a:t>
                      </a:r>
                      <a:r>
                        <a:rPr lang="ru-RU" sz="1400" dirty="0" smtClean="0"/>
                        <a:t> люди, вони </a:t>
                      </a:r>
                      <a:r>
                        <a:rPr lang="ru-RU" sz="1400" dirty="0" err="1" smtClean="0"/>
                        <a:t>усіх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активізують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розповідаючи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нові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ідеї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Можуть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одночасно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виконувати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декілька</a:t>
                      </a:r>
                      <a:r>
                        <a:rPr lang="ru-RU" sz="1400" dirty="0" smtClean="0"/>
                        <a:t> справ. Легко </a:t>
                      </a:r>
                      <a:r>
                        <a:rPr lang="ru-RU" sz="1400" dirty="0" err="1" smtClean="0"/>
                        <a:t>переносять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помилки</a:t>
                      </a:r>
                      <a:r>
                        <a:rPr lang="ru-RU" sz="1400" dirty="0" smtClean="0"/>
                        <a:t>, у </a:t>
                      </a:r>
                      <a:r>
                        <a:rPr lang="ru-RU" sz="1400" dirty="0" err="1" smtClean="0"/>
                        <a:t>разі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невдач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швидко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перемикаються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інший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напрямок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роботи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Рідко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планують</a:t>
                      </a:r>
                      <a:r>
                        <a:rPr lang="ru-RU" sz="1400" dirty="0" smtClean="0"/>
                        <a:t> роботу </a:t>
                      </a:r>
                      <a:r>
                        <a:rPr lang="ru-RU" sz="1400" dirty="0" err="1" smtClean="0"/>
                        <a:t>заздалегідь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Жваві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рухливі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комунікабельні</a:t>
                      </a:r>
                      <a:r>
                        <a:rPr lang="ru-RU" sz="1400" dirty="0" smtClean="0"/>
                        <a:t>. Не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підпорядковуватися</a:t>
                      </a:r>
                      <a:r>
                        <a:rPr lang="ru-RU" sz="1400" dirty="0" smtClean="0"/>
                        <a:t> нормам і авторитетам. Часто </a:t>
                      </a:r>
                      <a:r>
                        <a:rPr lang="ru-RU" sz="1400" dirty="0" err="1" smtClean="0"/>
                        <a:t>бувають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незалежними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підприємцями</a:t>
                      </a:r>
                      <a:r>
                        <a:rPr lang="ru-RU" sz="1400" dirty="0" smtClean="0"/>
                        <a:t>. Легко </a:t>
                      </a:r>
                      <a:r>
                        <a:rPr lang="ru-RU" sz="1400" dirty="0" err="1" smtClean="0"/>
                        <a:t>почуваються</a:t>
                      </a:r>
                      <a:r>
                        <a:rPr lang="ru-RU" sz="1400" dirty="0" smtClean="0"/>
                        <a:t> у </a:t>
                      </a:r>
                      <a:r>
                        <a:rPr lang="ru-RU" sz="1400" dirty="0" err="1" smtClean="0"/>
                        <a:t>конфлікті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змаганні</a:t>
                      </a:r>
                      <a:r>
                        <a:rPr lang="ru-RU" sz="1400" dirty="0" smtClean="0"/>
                        <a:t> (</a:t>
                      </a:r>
                      <a:r>
                        <a:rPr lang="ru-RU" sz="1400" dirty="0" err="1" smtClean="0"/>
                        <a:t>боротьба</a:t>
                      </a:r>
                      <a:r>
                        <a:rPr lang="ru-RU" sz="1400" dirty="0" smtClean="0"/>
                        <a:t> «</a:t>
                      </a:r>
                      <a:r>
                        <a:rPr lang="ru-RU" sz="1400" dirty="0" err="1" smtClean="0"/>
                        <a:t>заряджає</a:t>
                      </a:r>
                      <a:r>
                        <a:rPr lang="ru-RU" sz="1400" dirty="0" smtClean="0"/>
                        <a:t>» </a:t>
                      </a:r>
                      <a:r>
                        <a:rPr lang="ru-RU" sz="1400" dirty="0" err="1" smtClean="0"/>
                        <a:t>їх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енергією</a:t>
                      </a:r>
                      <a:r>
                        <a:rPr lang="ru-RU" sz="1400" dirty="0" smtClean="0"/>
                        <a:t>). </a:t>
                      </a:r>
                      <a:r>
                        <a:rPr lang="ru-RU" sz="1400" dirty="0" err="1" smtClean="0"/>
                        <a:t>Психологічно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сумісні</a:t>
                      </a:r>
                      <a:r>
                        <a:rPr lang="ru-RU" sz="1400" dirty="0" smtClean="0"/>
                        <a:t> з </a:t>
                      </a:r>
                      <a:r>
                        <a:rPr lang="ru-RU" sz="1400" dirty="0" err="1" smtClean="0"/>
                        <a:t>реалістами</a:t>
                      </a:r>
                      <a:r>
                        <a:rPr lang="ru-RU" sz="1400" dirty="0" smtClean="0"/>
                        <a:t>, прагматиками і критиками..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524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прагматики</a:t>
                      </a:r>
                    </a:p>
                    <a:p>
                      <a:r>
                        <a:rPr lang="ru-RU" dirty="0" err="1" smtClean="0"/>
                        <a:t>успішні</a:t>
                      </a:r>
                      <a:r>
                        <a:rPr lang="ru-RU" dirty="0" smtClean="0"/>
                        <a:t>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-	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розвитку</a:t>
                      </a:r>
                      <a:r>
                        <a:rPr lang="ru-RU" dirty="0" smtClean="0"/>
                        <a:t>, при </a:t>
                      </a:r>
                      <a:r>
                        <a:rPr lang="ru-RU" dirty="0" err="1" smtClean="0"/>
                        <a:t>започаткуванні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нової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справи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або</a:t>
                      </a:r>
                      <a:r>
                        <a:rPr lang="ru-RU" dirty="0" smtClean="0"/>
                        <a:t> нового </a:t>
                      </a:r>
                      <a:r>
                        <a:rPr lang="ru-RU" dirty="0" err="1" smtClean="0"/>
                        <a:t>напрямку</a:t>
                      </a:r>
                      <a:r>
                        <a:rPr lang="ru-RU" dirty="0" smtClean="0"/>
                        <a:t> в </a:t>
                      </a:r>
                      <a:r>
                        <a:rPr lang="ru-RU" dirty="0" err="1" smtClean="0"/>
                        <a:t>роботі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у </a:t>
                      </a:r>
                      <a:r>
                        <a:rPr lang="ru-RU" dirty="0" err="1" smtClean="0"/>
                        <a:t>процесі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прийняття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рішення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багатьма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невідомими</a:t>
                      </a:r>
                      <a:r>
                        <a:rPr lang="ru-RU" dirty="0" smtClean="0"/>
                        <a:t> і з опорою на </a:t>
                      </a:r>
                      <a:r>
                        <a:rPr lang="ru-RU" dirty="0" err="1" smtClean="0"/>
                        <a:t>інтуїцію</a:t>
                      </a:r>
                      <a:r>
                        <a:rPr lang="ru-RU" dirty="0" smtClean="0"/>
                        <a:t>, за </a:t>
                      </a:r>
                      <a:r>
                        <a:rPr lang="ru-RU" dirty="0" err="1" smtClean="0"/>
                        <a:t>обмежень</a:t>
                      </a:r>
                      <a:r>
                        <a:rPr lang="ru-RU" dirty="0" smtClean="0"/>
                        <a:t> в </a:t>
                      </a:r>
                      <a:r>
                        <a:rPr lang="ru-RU" dirty="0" err="1" smtClean="0"/>
                        <a:t>часі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за </a:t>
                      </a:r>
                      <a:r>
                        <a:rPr lang="ru-RU" dirty="0" err="1" smtClean="0"/>
                        <a:t>необхідності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швидко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організувати</a:t>
                      </a:r>
                      <a:r>
                        <a:rPr lang="ru-RU" dirty="0" smtClean="0"/>
                        <a:t> команду </a:t>
                      </a:r>
                      <a:r>
                        <a:rPr lang="ru-RU" dirty="0" err="1" smtClean="0"/>
                        <a:t>однодумців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017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Ефективність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прагматиків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низька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-	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одноманітності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монотонності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затягування</a:t>
                      </a:r>
                      <a:r>
                        <a:rPr lang="ru-RU" dirty="0" smtClean="0"/>
                        <a:t> часу, коли </a:t>
                      </a:r>
                      <a:r>
                        <a:rPr lang="ru-RU" dirty="0" err="1" smtClean="0"/>
                        <a:t>виникає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відстрочка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досягненні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цілей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у </a:t>
                      </a:r>
                      <a:r>
                        <a:rPr lang="ru-RU" dirty="0" err="1" smtClean="0"/>
                        <a:t>спілкуванні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повільними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нерішучими</a:t>
                      </a:r>
                      <a:r>
                        <a:rPr lang="ru-RU" dirty="0" smtClean="0"/>
                        <a:t> партнерами;</a:t>
                      </a:r>
                    </a:p>
                    <a:p>
                      <a:r>
                        <a:rPr lang="ru-RU" dirty="0" smtClean="0"/>
                        <a:t>-	за </a:t>
                      </a:r>
                      <a:r>
                        <a:rPr lang="ru-RU" dirty="0" err="1" smtClean="0"/>
                        <a:t>жорсткого</a:t>
                      </a:r>
                      <a:r>
                        <a:rPr lang="ru-RU" dirty="0" smtClean="0"/>
                        <a:t> авторитарного </a:t>
                      </a:r>
                      <a:r>
                        <a:rPr lang="ru-RU" dirty="0" err="1" smtClean="0"/>
                        <a:t>управління</a:t>
                      </a:r>
                      <a:r>
                        <a:rPr lang="ru-RU" dirty="0" smtClean="0"/>
                        <a:t>, 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тиску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занадто</a:t>
                      </a:r>
                      <a:r>
                        <a:rPr lang="ru-RU" dirty="0" smtClean="0"/>
                        <a:t> частого і детального контролю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184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412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6395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реалісти</a:t>
            </a:r>
            <a:endParaRPr lang="en-US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025391"/>
              </p:ext>
            </p:extLst>
          </p:nvPr>
        </p:nvGraphicFramePr>
        <p:xfrm>
          <a:off x="838200" y="874713"/>
          <a:ext cx="10515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251">
                  <a:extLst>
                    <a:ext uri="{9D8B030D-6E8A-4147-A177-3AD203B41FA5}">
                      <a16:colId xmlns:a16="http://schemas.microsoft.com/office/drawing/2014/main" val="2547104572"/>
                    </a:ext>
                  </a:extLst>
                </a:gridCol>
                <a:gridCol w="8558349">
                  <a:extLst>
                    <a:ext uri="{9D8B030D-6E8A-4147-A177-3AD203B41FA5}">
                      <a16:colId xmlns:a16="http://schemas.microsoft.com/office/drawing/2014/main" val="33482085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Загальна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характери</a:t>
                      </a:r>
                      <a:r>
                        <a:rPr lang="ru-RU" dirty="0" smtClean="0"/>
                        <a:t>¬</a:t>
                      </a:r>
                    </a:p>
                    <a:p>
                      <a:r>
                        <a:rPr lang="ru-RU" dirty="0" err="1" smtClean="0"/>
                        <a:t>стика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Схожі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прагматиків</a:t>
                      </a:r>
                      <a:r>
                        <a:rPr lang="ru-RU" sz="1400" dirty="0" smtClean="0"/>
                        <a:t>: </a:t>
                      </a:r>
                      <a:r>
                        <a:rPr lang="ru-RU" sz="1400" dirty="0" err="1" smtClean="0"/>
                        <a:t>також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жваві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комунікабельні</a:t>
                      </a:r>
                      <a:r>
                        <a:rPr lang="ru-RU" sz="1400" dirty="0" smtClean="0"/>
                        <a:t>. Але </a:t>
                      </a:r>
                      <a:r>
                        <a:rPr lang="ru-RU" sz="1400" dirty="0" err="1" smtClean="0"/>
                        <a:t>якщо</a:t>
                      </a:r>
                      <a:r>
                        <a:rPr lang="ru-RU" sz="1400" dirty="0" smtClean="0"/>
                        <a:t> прагматики </a:t>
                      </a:r>
                      <a:r>
                        <a:rPr lang="ru-RU" sz="1400" dirty="0" err="1" smtClean="0"/>
                        <a:t>орієнтовані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самостійне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досягнення</a:t>
                      </a:r>
                      <a:r>
                        <a:rPr lang="ru-RU" sz="1400" dirty="0" smtClean="0"/>
                        <a:t> результату і </a:t>
                      </a:r>
                      <a:r>
                        <a:rPr lang="ru-RU" sz="1400" dirty="0" err="1" smtClean="0"/>
                        <a:t>довіряють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тільки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своєму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досвіду</a:t>
                      </a:r>
                      <a:r>
                        <a:rPr lang="ru-RU" sz="1400" dirty="0" smtClean="0"/>
                        <a:t>, то </a:t>
                      </a:r>
                      <a:r>
                        <a:rPr lang="ru-RU" sz="1400" dirty="0" err="1" smtClean="0"/>
                        <a:t>реалісти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орієнтовані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створення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команди</a:t>
                      </a:r>
                      <a:r>
                        <a:rPr lang="ru-RU" sz="1400" dirty="0" smtClean="0"/>
                        <a:t>, яку вони </a:t>
                      </a:r>
                      <a:r>
                        <a:rPr lang="ru-RU" sz="1400" dirty="0" err="1" smtClean="0"/>
                        <a:t>можуть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спрямувати</a:t>
                      </a:r>
                      <a:r>
                        <a:rPr lang="ru-RU" sz="1400" dirty="0" smtClean="0"/>
                        <a:t> на </a:t>
                      </a:r>
                      <a:r>
                        <a:rPr lang="ru-RU" sz="1400" dirty="0" err="1" smtClean="0"/>
                        <a:t>розв’язання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завдання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Орієнтуються</a:t>
                      </a:r>
                      <a:r>
                        <a:rPr lang="ru-RU" sz="1400" dirty="0" smtClean="0"/>
                        <a:t> на практику, </a:t>
                      </a:r>
                      <a:r>
                        <a:rPr lang="ru-RU" sz="1400" dirty="0" err="1" smtClean="0"/>
                        <a:t>цінують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факти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отримані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іншими</a:t>
                      </a:r>
                      <a:r>
                        <a:rPr lang="ru-RU" sz="1400" dirty="0" smtClean="0"/>
                        <a:t>. Не </a:t>
                      </a:r>
                      <a:r>
                        <a:rPr lang="ru-RU" sz="1400" dirty="0" err="1" smtClean="0"/>
                        <a:t>завжди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прагнуть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самі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мати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знання</a:t>
                      </a:r>
                      <a:r>
                        <a:rPr lang="ru-RU" sz="1400" dirty="0" smtClean="0"/>
                        <a:t> у </a:t>
                      </a:r>
                      <a:r>
                        <a:rPr lang="ru-RU" sz="1400" dirty="0" err="1" smtClean="0"/>
                        <a:t>різних</a:t>
                      </a:r>
                      <a:r>
                        <a:rPr lang="ru-RU" sz="1400" dirty="0" smtClean="0"/>
                        <a:t> сферах, вони </a:t>
                      </a:r>
                      <a:r>
                        <a:rPr lang="ru-RU" sz="1400" dirty="0" err="1" smtClean="0"/>
                        <a:t>підбирають</a:t>
                      </a:r>
                      <a:r>
                        <a:rPr lang="ru-RU" sz="1400" dirty="0" smtClean="0"/>
                        <a:t> команду </a:t>
                      </a:r>
                      <a:r>
                        <a:rPr lang="ru-RU" sz="1400" dirty="0" err="1" smtClean="0"/>
                        <a:t>кваліфікованих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фахівців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довіряють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їм</a:t>
                      </a:r>
                      <a:r>
                        <a:rPr lang="ru-RU" sz="1400" dirty="0" smtClean="0"/>
                        <a:t>. Вони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керувати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ситуацією</a:t>
                      </a:r>
                      <a:r>
                        <a:rPr lang="ru-RU" sz="1400" dirty="0" smtClean="0"/>
                        <a:t> і людьми, і на </a:t>
                      </a:r>
                      <a:r>
                        <a:rPr lang="ru-RU" sz="1400" dirty="0" err="1" smtClean="0"/>
                        <a:t>роботі</a:t>
                      </a:r>
                      <a:r>
                        <a:rPr lang="ru-RU" sz="1400" dirty="0" smtClean="0"/>
                        <a:t>, і на </a:t>
                      </a:r>
                      <a:r>
                        <a:rPr lang="ru-RU" sz="1400" dirty="0" err="1" smtClean="0"/>
                        <a:t>неформальних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зустрічах</a:t>
                      </a:r>
                      <a:r>
                        <a:rPr lang="ru-RU" sz="1400" dirty="0" smtClean="0"/>
                        <a:t>. Вони </a:t>
                      </a:r>
                      <a:r>
                        <a:rPr lang="ru-RU" sz="1400" dirty="0" err="1" smtClean="0"/>
                        <a:t>завжди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прагнуть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впливати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рекомендувати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радити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Спілкуються</a:t>
                      </a:r>
                      <a:r>
                        <a:rPr lang="ru-RU" sz="1400" dirty="0" smtClean="0"/>
                        <a:t> в </a:t>
                      </a:r>
                      <a:r>
                        <a:rPr lang="ru-RU" sz="1400" dirty="0" err="1" smtClean="0"/>
                        <a:t>простій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діловій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манері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Люблять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розповідати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анекдоти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жартувати</a:t>
                      </a:r>
                      <a:r>
                        <a:rPr lang="ru-RU" sz="1400" dirty="0" smtClean="0"/>
                        <a:t>. Не </a:t>
                      </a:r>
                      <a:r>
                        <a:rPr lang="ru-RU" sz="1400" dirty="0" err="1" smtClean="0"/>
                        <a:t>визнають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сентиментів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Захоплюються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роботою</a:t>
                      </a:r>
                      <a:r>
                        <a:rPr lang="ru-RU" sz="1400" dirty="0" smtClean="0"/>
                        <a:t> і </a:t>
                      </a:r>
                      <a:r>
                        <a:rPr lang="ru-RU" sz="1400" dirty="0" err="1" smtClean="0"/>
                        <a:t>кар’єрою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Зі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своїх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близьких</a:t>
                      </a:r>
                      <a:r>
                        <a:rPr lang="ru-RU" sz="1400" dirty="0" smtClean="0"/>
                        <a:t>, як правило, </a:t>
                      </a:r>
                      <a:r>
                        <a:rPr lang="ru-RU" sz="1400" dirty="0" err="1" smtClean="0"/>
                        <a:t>намагаються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також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зробити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дієву</a:t>
                      </a:r>
                      <a:r>
                        <a:rPr lang="ru-RU" sz="1400" dirty="0" smtClean="0"/>
                        <a:t> команду: дружина - </a:t>
                      </a:r>
                      <a:r>
                        <a:rPr lang="ru-RU" sz="1400" dirty="0" err="1" smtClean="0"/>
                        <a:t>секретар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діти</a:t>
                      </a:r>
                      <a:r>
                        <a:rPr lang="ru-RU" sz="1400" dirty="0" smtClean="0"/>
                        <a:t> - </a:t>
                      </a:r>
                      <a:r>
                        <a:rPr lang="ru-RU" sz="1400" dirty="0" err="1" smtClean="0"/>
                        <a:t>помічники</a:t>
                      </a:r>
                      <a:r>
                        <a:rPr lang="ru-RU" sz="1400" dirty="0" smtClean="0"/>
                        <a:t> в </a:t>
                      </a:r>
                      <a:r>
                        <a:rPr lang="ru-RU" sz="1400" dirty="0" err="1" smtClean="0"/>
                        <a:t>бізнесі</a:t>
                      </a:r>
                      <a:r>
                        <a:rPr lang="ru-RU" sz="1400" dirty="0" smtClean="0"/>
                        <a:t>. </a:t>
                      </a:r>
                      <a:r>
                        <a:rPr lang="ru-RU" sz="1400" dirty="0" err="1" smtClean="0"/>
                        <a:t>Психологічно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сумісні</a:t>
                      </a:r>
                      <a:r>
                        <a:rPr lang="ru-RU" sz="1400" dirty="0" smtClean="0"/>
                        <a:t> з </a:t>
                      </a:r>
                      <a:r>
                        <a:rPr lang="ru-RU" sz="1400" dirty="0" err="1" smtClean="0"/>
                        <a:t>усіма</a:t>
                      </a:r>
                      <a:r>
                        <a:rPr lang="ru-RU" sz="1400" dirty="0" smtClean="0"/>
                        <a:t> типами </a:t>
                      </a:r>
                      <a:r>
                        <a:rPr lang="ru-RU" sz="1400" dirty="0" err="1" smtClean="0"/>
                        <a:t>особистостей</a:t>
                      </a:r>
                      <a:r>
                        <a:rPr lang="ru-RU" sz="140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564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Реалісти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успішні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управлінні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у </a:t>
                      </a:r>
                      <a:r>
                        <a:rPr lang="ru-RU" dirty="0" err="1" smtClean="0"/>
                        <a:t>взаємодії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зовнішніми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організаціями</a:t>
                      </a:r>
                      <a:r>
                        <a:rPr lang="ru-RU" dirty="0" smtClean="0"/>
                        <a:t>, партнерами і </a:t>
                      </a:r>
                      <a:r>
                        <a:rPr lang="ru-RU" dirty="0" err="1" smtClean="0"/>
                        <a:t>клієнтами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переговорах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748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Низька ефективність реалістів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у </a:t>
                      </a:r>
                      <a:r>
                        <a:rPr lang="ru-RU" dirty="0" err="1" smtClean="0"/>
                        <a:t>ситуаціях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делікатного</a:t>
                      </a:r>
                      <a:r>
                        <a:rPr lang="ru-RU" dirty="0" smtClean="0"/>
                        <a:t> характеру;</a:t>
                      </a:r>
                    </a:p>
                    <a:p>
                      <a:r>
                        <a:rPr lang="ru-RU" dirty="0" smtClean="0"/>
                        <a:t>-	у </a:t>
                      </a:r>
                      <a:r>
                        <a:rPr lang="ru-RU" dirty="0" err="1" smtClean="0"/>
                        <a:t>ситуаціях</a:t>
                      </a:r>
                      <a:r>
                        <a:rPr lang="ru-RU" dirty="0" smtClean="0"/>
                        <a:t> де </a:t>
                      </a:r>
                      <a:r>
                        <a:rPr lang="ru-RU" dirty="0" err="1" smtClean="0"/>
                        <a:t>потрібно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перечекати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зробити</a:t>
                      </a:r>
                      <a:r>
                        <a:rPr lang="ru-RU" dirty="0" smtClean="0"/>
                        <a:t> перерву;</a:t>
                      </a:r>
                    </a:p>
                    <a:p>
                      <a:r>
                        <a:rPr lang="ru-RU" dirty="0" smtClean="0"/>
                        <a:t>-	у </a:t>
                      </a:r>
                      <a:r>
                        <a:rPr lang="ru-RU" dirty="0" err="1" smtClean="0"/>
                        <a:t>випадку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якщо</a:t>
                      </a:r>
                      <a:r>
                        <a:rPr lang="ru-RU" dirty="0" smtClean="0"/>
                        <a:t> вони </a:t>
                      </a:r>
                      <a:r>
                        <a:rPr lang="ru-RU" dirty="0" err="1" smtClean="0"/>
                        <a:t>мають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своєму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розпорядженні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неперевірені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або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викривлені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факти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25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972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ідеалісти</a:t>
            </a:r>
            <a:endParaRPr lang="en-US" sz="1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822953"/>
              </p:ext>
            </p:extLst>
          </p:nvPr>
        </p:nvGraphicFramePr>
        <p:xfrm>
          <a:off x="838200" y="889000"/>
          <a:ext cx="10515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806">
                  <a:extLst>
                    <a:ext uri="{9D8B030D-6E8A-4147-A177-3AD203B41FA5}">
                      <a16:colId xmlns:a16="http://schemas.microsoft.com/office/drawing/2014/main" val="3739733345"/>
                    </a:ext>
                  </a:extLst>
                </a:gridCol>
                <a:gridCol w="8858794">
                  <a:extLst>
                    <a:ext uri="{9D8B030D-6E8A-4147-A177-3AD203B41FA5}">
                      <a16:colId xmlns:a16="http://schemas.microsoft.com/office/drawing/2014/main" val="30477239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Загальна характеристика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Люблять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розмірковувати</a:t>
                      </a:r>
                      <a:r>
                        <a:rPr lang="ru-RU" dirty="0" smtClean="0"/>
                        <a:t> про морально-</a:t>
                      </a:r>
                      <a:r>
                        <a:rPr lang="ru-RU" dirty="0" err="1" smtClean="0"/>
                        <a:t>етичні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цінності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захоплюються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філософією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Прагнуть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допомогти</a:t>
                      </a:r>
                      <a:r>
                        <a:rPr lang="ru-RU" dirty="0" smtClean="0"/>
                        <a:t> людям, до них часто </a:t>
                      </a:r>
                      <a:r>
                        <a:rPr lang="ru-RU" dirty="0" err="1" smtClean="0"/>
                        <a:t>звертаються</a:t>
                      </a:r>
                      <a:r>
                        <a:rPr lang="ru-RU" dirty="0" smtClean="0"/>
                        <a:t> за </a:t>
                      </a:r>
                      <a:r>
                        <a:rPr lang="ru-RU" dirty="0" err="1" smtClean="0"/>
                        <a:t>допомогою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Характеризуються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гуманними</a:t>
                      </a:r>
                      <a:r>
                        <a:rPr lang="ru-RU" dirty="0" smtClean="0"/>
                        <a:t> установками. </a:t>
                      </a:r>
                      <a:r>
                        <a:rPr lang="ru-RU" dirty="0" err="1" smtClean="0"/>
                        <a:t>Турбуються</a:t>
                      </a:r>
                      <a:r>
                        <a:rPr lang="ru-RU" dirty="0" smtClean="0"/>
                        <a:t> про атмосферу в </a:t>
                      </a:r>
                      <a:r>
                        <a:rPr lang="ru-RU" dirty="0" err="1" smtClean="0"/>
                        <a:t>колективі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їх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люблять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поважають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Ідеалісти</a:t>
                      </a:r>
                      <a:r>
                        <a:rPr lang="ru-RU" dirty="0" smtClean="0"/>
                        <a:t> - </a:t>
                      </a:r>
                      <a:r>
                        <a:rPr lang="ru-RU" dirty="0" err="1" smtClean="0"/>
                        <a:t>чудові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слухачі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Впливають</a:t>
                      </a:r>
                      <a:r>
                        <a:rPr lang="ru-RU" dirty="0" smtClean="0"/>
                        <a:t> на </a:t>
                      </a:r>
                      <a:r>
                        <a:rPr lang="ru-RU" dirty="0" err="1" smtClean="0"/>
                        <a:t>інших</a:t>
                      </a:r>
                      <a:r>
                        <a:rPr lang="ru-RU" dirty="0" smtClean="0"/>
                        <a:t> через </a:t>
                      </a:r>
                      <a:r>
                        <a:rPr lang="ru-RU" dirty="0" err="1" smtClean="0"/>
                        <a:t>позитивні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засоби</a:t>
                      </a:r>
                      <a:r>
                        <a:rPr lang="ru-RU" dirty="0" smtClean="0"/>
                        <a:t>: </a:t>
                      </a:r>
                      <a:r>
                        <a:rPr lang="ru-RU" dirty="0" err="1" smtClean="0"/>
                        <a:t>хвалять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заохочують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Напруження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їх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внутрішнього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життя</a:t>
                      </a:r>
                      <a:r>
                        <a:rPr lang="ru-RU" dirty="0" smtClean="0"/>
                        <a:t> часто </a:t>
                      </a:r>
                      <a:r>
                        <a:rPr lang="ru-RU" dirty="0" err="1" smtClean="0"/>
                        <a:t>пов’язане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тим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вони </a:t>
                      </a:r>
                      <a:r>
                        <a:rPr lang="ru-RU" dirty="0" err="1" smtClean="0"/>
                        <a:t>хочуть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щоб</a:t>
                      </a:r>
                      <a:r>
                        <a:rPr lang="ru-RU" dirty="0" smtClean="0"/>
                        <a:t> «</a:t>
                      </a:r>
                      <a:r>
                        <a:rPr lang="ru-RU" dirty="0" err="1" smtClean="0"/>
                        <a:t>всім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було</a:t>
                      </a:r>
                      <a:r>
                        <a:rPr lang="ru-RU" dirty="0" smtClean="0"/>
                        <a:t> добре», але </a:t>
                      </a:r>
                      <a:r>
                        <a:rPr lang="ru-RU" dirty="0" err="1" smtClean="0"/>
                        <a:t>розуміють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реальну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недосяжність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свого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ідеалу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Психологічно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сумісні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ідеалістами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реалістами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330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Ідеалісти успішні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при </a:t>
                      </a:r>
                      <a:r>
                        <a:rPr lang="ru-RU" dirty="0" err="1" smtClean="0"/>
                        <a:t>розв’язанні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конфліктів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переговорах, коли </a:t>
                      </a:r>
                      <a:r>
                        <a:rPr lang="ru-RU" dirty="0" err="1" smtClean="0"/>
                        <a:t>необхідно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викликати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довіру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партнерів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ролі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неформальних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лідерів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колективі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ході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розробки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системи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мотивації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заохочень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077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Низька</a:t>
                      </a:r>
                      <a:r>
                        <a:rPr lang="uk-UA" baseline="0" dirty="0" smtClean="0"/>
                        <a:t> ефективність ідеалістів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боротьби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протистояння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умовах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необхідності</a:t>
                      </a:r>
                      <a:r>
                        <a:rPr lang="ru-RU" dirty="0" smtClean="0"/>
                        <a:t> критики </a:t>
                      </a:r>
                      <a:r>
                        <a:rPr lang="ru-RU" dirty="0" err="1" smtClean="0"/>
                        <a:t>колеги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-	коли </a:t>
                      </a:r>
                      <a:r>
                        <a:rPr lang="ru-RU" dirty="0" err="1" smtClean="0"/>
                        <a:t>потрібно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виявити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конфлікт</a:t>
                      </a:r>
                      <a:r>
                        <a:rPr lang="ru-RU" dirty="0" smtClean="0"/>
                        <a:t> з метою </a:t>
                      </a:r>
                      <a:r>
                        <a:rPr lang="ru-RU" dirty="0" err="1" smtClean="0"/>
                        <a:t>його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аналізу</a:t>
                      </a:r>
                      <a:endParaRPr lang="ru-RU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382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778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/>
          </a:bodyPr>
          <a:lstStyle/>
          <a:p>
            <a:pPr algn="ctr"/>
            <a:r>
              <a:rPr lang="uk-UA" sz="1600" b="1" dirty="0" smtClean="0"/>
              <a:t>критики</a:t>
            </a:r>
            <a:endParaRPr lang="en-US" sz="16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1865656"/>
              </p:ext>
            </p:extLst>
          </p:nvPr>
        </p:nvGraphicFramePr>
        <p:xfrm>
          <a:off x="838200" y="796925"/>
          <a:ext cx="10515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183">
                  <a:extLst>
                    <a:ext uri="{9D8B030D-6E8A-4147-A177-3AD203B41FA5}">
                      <a16:colId xmlns:a16="http://schemas.microsoft.com/office/drawing/2014/main" val="128478676"/>
                    </a:ext>
                  </a:extLst>
                </a:gridCol>
                <a:gridCol w="8780417">
                  <a:extLst>
                    <a:ext uri="{9D8B030D-6E8A-4147-A177-3AD203B41FA5}">
                      <a16:colId xmlns:a16="http://schemas.microsoft.com/office/drawing/2014/main" val="39583454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Загальна характеристика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Здатні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своєчасно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виявити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важливі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помилки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процесі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прийняття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рішення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Незважаючи</a:t>
                      </a:r>
                      <a:r>
                        <a:rPr lang="ru-RU" dirty="0" smtClean="0"/>
                        <a:t> на те, </a:t>
                      </a:r>
                      <a:r>
                        <a:rPr lang="ru-RU" dirty="0" err="1" smtClean="0"/>
                        <a:t>що</a:t>
                      </a:r>
                      <a:r>
                        <a:rPr lang="ru-RU" dirty="0" smtClean="0"/>
                        <a:t> критики не </a:t>
                      </a:r>
                      <a:r>
                        <a:rPr lang="ru-RU" dirty="0" err="1" smtClean="0"/>
                        <a:t>дуже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зручні</a:t>
                      </a:r>
                      <a:r>
                        <a:rPr lang="ru-RU" dirty="0" smtClean="0"/>
                        <a:t> у </a:t>
                      </a:r>
                      <a:r>
                        <a:rPr lang="ru-RU" dirty="0" err="1" smtClean="0"/>
                        <a:t>спілкуванні</a:t>
                      </a:r>
                      <a:r>
                        <a:rPr lang="ru-RU" dirty="0" smtClean="0"/>
                        <a:t> і часто </a:t>
                      </a:r>
                      <a:r>
                        <a:rPr lang="ru-RU" dirty="0" err="1" smtClean="0"/>
                        <a:t>проявляють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іронічність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саме</a:t>
                      </a:r>
                      <a:r>
                        <a:rPr lang="ru-RU" dirty="0" smtClean="0"/>
                        <a:t> вони </a:t>
                      </a:r>
                      <a:r>
                        <a:rPr lang="ru-RU" dirty="0" err="1" smtClean="0"/>
                        <a:t>можуть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підказати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можливі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ризики</a:t>
                      </a:r>
                      <a:r>
                        <a:rPr lang="ru-RU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473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Критики успішні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	в </a:t>
                      </a:r>
                      <a:r>
                        <a:rPr lang="ru-RU" dirty="0" err="1" smtClean="0"/>
                        <a:t>ході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розробки</a:t>
                      </a:r>
                      <a:r>
                        <a:rPr lang="ru-RU" dirty="0" smtClean="0"/>
                        <a:t> прогнозу </a:t>
                      </a:r>
                      <a:r>
                        <a:rPr lang="ru-RU" dirty="0" err="1" smtClean="0"/>
                        <a:t>можливих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помилок</a:t>
                      </a:r>
                      <a:r>
                        <a:rPr lang="ru-RU" dirty="0" smtClean="0"/>
                        <a:t> і криз;</a:t>
                      </a:r>
                    </a:p>
                    <a:p>
                      <a:r>
                        <a:rPr lang="ru-RU" dirty="0" smtClean="0"/>
                        <a:t>-	при </a:t>
                      </a:r>
                      <a:r>
                        <a:rPr lang="ru-RU" dirty="0" err="1" smtClean="0"/>
                        <a:t>обмеженні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керівника</a:t>
                      </a:r>
                      <a:r>
                        <a:rPr lang="ru-RU" dirty="0" smtClean="0"/>
                        <a:t>-диктатора.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041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Низька ефективність критиків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3510" algn="l"/>
                        </a:tabLst>
                      </a:pPr>
                      <a:r>
                        <a:rPr lang="uk-UA" sz="18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якщо колектив збуджений у зв’язку з конфліктом, який часто повторюється;</a:t>
                      </a:r>
                      <a:endParaRPr lang="en-US" sz="1800" u="none" strike="noStrike" spc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9225" algn="l"/>
                        </a:tabLst>
                      </a:pPr>
                      <a:r>
                        <a:rPr lang="uk-UA" sz="18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в умовах, коли необхідно стабілізувати команду, яка руйнується</a:t>
                      </a:r>
                      <a:endParaRPr lang="en-US" sz="1800" u="none" strike="noStrike" spc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10613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596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383" y="232006"/>
            <a:ext cx="116390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3.	</a:t>
            </a:r>
            <a:r>
              <a:rPr lang="ru-RU" dirty="0" err="1" smtClean="0"/>
              <a:t>Характерні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з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829" y="1024237"/>
            <a:ext cx="9797142" cy="5232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450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8" y="15164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Найбільшого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в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набувають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характерні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пов'язані</a:t>
            </a:r>
            <a:r>
              <a:rPr lang="ru-RU" dirty="0" smtClean="0"/>
              <a:t> з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	</a:t>
            </a:r>
            <a:r>
              <a:rPr lang="ru-RU" b="1" dirty="0" err="1" smtClean="0"/>
              <a:t>Впевненість</a:t>
            </a:r>
            <a:r>
              <a:rPr lang="ru-RU" b="1" dirty="0" smtClean="0"/>
              <a:t> в </a:t>
            </a:r>
            <a:r>
              <a:rPr lang="ru-RU" b="1" dirty="0" err="1" smtClean="0"/>
              <a:t>собі</a:t>
            </a:r>
            <a:r>
              <a:rPr lang="ru-RU" dirty="0" smtClean="0"/>
              <a:t>. Людей,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контролюють</a:t>
            </a:r>
            <a:r>
              <a:rPr lang="ru-RU" dirty="0" smtClean="0"/>
              <a:t> свою долю,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особистостями</a:t>
            </a:r>
            <a:r>
              <a:rPr lang="ru-RU" dirty="0" smtClean="0"/>
              <a:t>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інтерналами</a:t>
            </a:r>
            <a:r>
              <a:rPr lang="ru-RU" dirty="0" smtClean="0"/>
              <a:t>. Людей,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все у </a:t>
            </a:r>
            <a:r>
              <a:rPr lang="ru-RU" dirty="0" err="1" smtClean="0"/>
              <a:t>їхньому</a:t>
            </a:r>
            <a:r>
              <a:rPr lang="ru-RU" dirty="0" smtClean="0"/>
              <a:t> </a:t>
            </a:r>
            <a:r>
              <a:rPr lang="ru-RU" dirty="0" err="1" smtClean="0"/>
              <a:t>житті</a:t>
            </a:r>
            <a:r>
              <a:rPr lang="ru-RU" dirty="0" smtClean="0"/>
              <a:t> </a:t>
            </a:r>
            <a:r>
              <a:rPr lang="ru-RU" dirty="0" err="1" smtClean="0"/>
              <a:t>контролюється</a:t>
            </a:r>
            <a:r>
              <a:rPr lang="ru-RU" dirty="0" smtClean="0"/>
              <a:t> </a:t>
            </a:r>
            <a:r>
              <a:rPr lang="ru-RU" dirty="0" err="1" smtClean="0"/>
              <a:t>вищими</a:t>
            </a:r>
            <a:r>
              <a:rPr lang="ru-RU" dirty="0" smtClean="0"/>
              <a:t>, </a:t>
            </a:r>
            <a:r>
              <a:rPr lang="ru-RU" dirty="0" err="1" smtClean="0"/>
              <a:t>сторонніми</a:t>
            </a:r>
            <a:r>
              <a:rPr lang="ru-RU" dirty="0" smtClean="0"/>
              <a:t> силами,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екстерналами</a:t>
            </a:r>
            <a:r>
              <a:rPr lang="ru-RU" dirty="0" smtClean="0"/>
              <a:t>. </a:t>
            </a:r>
            <a:r>
              <a:rPr lang="ru-RU" dirty="0" err="1" smtClean="0"/>
              <a:t>Встановлено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екстернали</a:t>
            </a:r>
            <a:r>
              <a:rPr lang="ru-RU" dirty="0" smtClean="0"/>
              <a:t> в </a:t>
            </a:r>
            <a:r>
              <a:rPr lang="ru-RU" dirty="0" err="1" smtClean="0"/>
              <a:t>меншій</a:t>
            </a:r>
            <a:r>
              <a:rPr lang="ru-RU" dirty="0" smtClean="0"/>
              <a:t> </a:t>
            </a:r>
            <a:r>
              <a:rPr lang="ru-RU" dirty="0" err="1" smtClean="0"/>
              <a:t>мірі</a:t>
            </a:r>
            <a:r>
              <a:rPr lang="ru-RU" dirty="0" smtClean="0"/>
              <a:t> </a:t>
            </a:r>
            <a:r>
              <a:rPr lang="ru-RU" dirty="0" err="1" smtClean="0"/>
              <a:t>задоволені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, </a:t>
            </a:r>
            <a:r>
              <a:rPr lang="ru-RU" dirty="0" err="1" smtClean="0"/>
              <a:t>проявляють</a:t>
            </a:r>
            <a:r>
              <a:rPr lang="ru-RU" dirty="0" smtClean="0"/>
              <a:t> </a:t>
            </a:r>
            <a:r>
              <a:rPr lang="ru-RU" dirty="0" err="1" smtClean="0"/>
              <a:t>меншу</a:t>
            </a:r>
            <a:r>
              <a:rPr lang="ru-RU" dirty="0" smtClean="0"/>
              <a:t> </a:t>
            </a:r>
            <a:r>
              <a:rPr lang="ru-RU" dirty="0" err="1" smtClean="0"/>
              <a:t>зацікавленість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інтернали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	</a:t>
            </a:r>
            <a:r>
              <a:rPr lang="ru-RU" b="1" dirty="0" err="1" smtClean="0"/>
              <a:t>Орієнтація</a:t>
            </a:r>
            <a:r>
              <a:rPr lang="ru-RU" b="1" dirty="0" smtClean="0"/>
              <a:t> на 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(</a:t>
            </a:r>
            <a:r>
              <a:rPr lang="ru-RU" b="1" dirty="0" err="1" smtClean="0"/>
              <a:t>цілеспрямованість</a:t>
            </a:r>
            <a:r>
              <a:rPr lang="ru-RU" b="1" dirty="0" smtClean="0"/>
              <a:t>). </a:t>
            </a:r>
            <a:r>
              <a:rPr lang="ru-RU" dirty="0" smtClean="0"/>
              <a:t>Люди, </a:t>
            </a:r>
            <a:r>
              <a:rPr lang="ru-RU" dirty="0" err="1" smtClean="0"/>
              <a:t>орієнтовані</a:t>
            </a:r>
            <a:r>
              <a:rPr lang="ru-RU" dirty="0" smtClean="0"/>
              <a:t> на </a:t>
            </a:r>
            <a:r>
              <a:rPr lang="ru-RU" dirty="0" err="1" smtClean="0"/>
              <a:t>досягнення</a:t>
            </a:r>
            <a:r>
              <a:rPr lang="ru-RU" dirty="0" smtClean="0"/>
              <a:t>,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складну</a:t>
            </a:r>
            <a:r>
              <a:rPr lang="ru-RU" dirty="0" smtClean="0"/>
              <a:t> роботу, яка приносить </a:t>
            </a:r>
            <a:r>
              <a:rPr lang="ru-RU" dirty="0" err="1" smtClean="0"/>
              <a:t>швидкий</a:t>
            </a:r>
            <a:r>
              <a:rPr lang="ru-RU" dirty="0" smtClean="0"/>
              <a:t> результат і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працівнику</a:t>
            </a:r>
            <a:r>
              <a:rPr lang="ru-RU" dirty="0" smtClean="0"/>
              <a:t> </a:t>
            </a:r>
            <a:r>
              <a:rPr lang="ru-RU" dirty="0" err="1" smtClean="0"/>
              <a:t>контролювати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. </a:t>
            </a:r>
            <a:r>
              <a:rPr lang="ru-RU" dirty="0" err="1" smtClean="0"/>
              <a:t>Вважається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люди </a:t>
            </a:r>
            <a:r>
              <a:rPr lang="ru-RU" dirty="0" err="1" smtClean="0"/>
              <a:t>матимуть</a:t>
            </a:r>
            <a:r>
              <a:rPr lang="ru-RU" dirty="0" smtClean="0"/>
              <a:t> </a:t>
            </a:r>
            <a:r>
              <a:rPr lang="ru-RU" dirty="0" err="1" smtClean="0"/>
              <a:t>успіх</a:t>
            </a:r>
            <a:r>
              <a:rPr lang="ru-RU" dirty="0" smtClean="0"/>
              <a:t> в </a:t>
            </a:r>
            <a:r>
              <a:rPr lang="ru-RU" dirty="0" err="1" smtClean="0"/>
              <a:t>торгівлі</a:t>
            </a:r>
            <a:r>
              <a:rPr lang="ru-RU" dirty="0" smtClean="0"/>
              <a:t>, </a:t>
            </a:r>
            <a:r>
              <a:rPr lang="ru-RU" dirty="0" err="1" smtClean="0"/>
              <a:t>спорті</a:t>
            </a:r>
            <a:r>
              <a:rPr lang="ru-RU" dirty="0" smtClean="0"/>
              <a:t>, </a:t>
            </a:r>
            <a:r>
              <a:rPr lang="ru-RU" dirty="0" err="1" smtClean="0"/>
              <a:t>управлінні</a:t>
            </a:r>
            <a:r>
              <a:rPr lang="ru-RU" dirty="0" smtClean="0"/>
              <a:t>, але не на </a:t>
            </a:r>
            <a:r>
              <a:rPr lang="ru-RU" dirty="0" err="1" smtClean="0"/>
              <a:t>конвеєрі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в </a:t>
            </a:r>
            <a:r>
              <a:rPr lang="ru-RU" dirty="0" err="1" smtClean="0"/>
              <a:t>конторі</a:t>
            </a:r>
            <a:r>
              <a:rPr lang="ru-RU" dirty="0" smtClean="0"/>
              <a:t>. Вони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поступатися</a:t>
            </a:r>
            <a:r>
              <a:rPr lang="ru-RU" dirty="0" smtClean="0"/>
              <a:t> у </a:t>
            </a:r>
            <a:r>
              <a:rPr lang="ru-RU" dirty="0" err="1" smtClean="0"/>
              <a:t>швидкості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, але </a:t>
            </a:r>
            <a:r>
              <a:rPr lang="ru-RU" dirty="0" err="1" smtClean="0"/>
              <a:t>найкраще</a:t>
            </a:r>
            <a:r>
              <a:rPr lang="ru-RU" dirty="0" smtClean="0"/>
              <a:t>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відповідальні</a:t>
            </a:r>
            <a:r>
              <a:rPr lang="ru-RU" dirty="0" smtClean="0"/>
              <a:t> </a:t>
            </a:r>
            <a:r>
              <a:rPr lang="ru-RU" dirty="0" err="1" smtClean="0"/>
              <a:t>доручення</a:t>
            </a:r>
            <a:r>
              <a:rPr lang="ru-RU" dirty="0" smtClean="0"/>
              <a:t> з </a:t>
            </a:r>
            <a:r>
              <a:rPr lang="ru-RU" dirty="0" err="1" smtClean="0"/>
              <a:t>чітким</a:t>
            </a:r>
            <a:r>
              <a:rPr lang="ru-RU" dirty="0" smtClean="0"/>
              <a:t> </a:t>
            </a:r>
            <a:r>
              <a:rPr lang="ru-RU" dirty="0" err="1" smtClean="0"/>
              <a:t>зворотним</a:t>
            </a:r>
            <a:r>
              <a:rPr lang="ru-RU" dirty="0" smtClean="0"/>
              <a:t> </a:t>
            </a:r>
            <a:r>
              <a:rPr lang="ru-RU" dirty="0" err="1" smtClean="0"/>
              <a:t>зв'язком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.</a:t>
            </a:r>
            <a:r>
              <a:rPr lang="ru-RU" b="1" dirty="0" smtClean="0"/>
              <a:t>3.Догматизм та авторитаризм</a:t>
            </a:r>
            <a:r>
              <a:rPr lang="ru-RU" dirty="0" smtClean="0"/>
              <a:t>. Догматизм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непохитність</a:t>
            </a:r>
            <a:r>
              <a:rPr lang="ru-RU" dirty="0" smtClean="0"/>
              <a:t> </a:t>
            </a:r>
            <a:r>
              <a:rPr lang="ru-RU" dirty="0" err="1" smtClean="0"/>
              <a:t>переконань</a:t>
            </a:r>
            <a:r>
              <a:rPr lang="ru-RU" dirty="0" smtClean="0"/>
              <a:t> особи. </a:t>
            </a:r>
            <a:r>
              <a:rPr lang="ru-RU" dirty="0" err="1" smtClean="0"/>
              <a:t>Високодогматична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(ВДЛ) </a:t>
            </a:r>
            <a:r>
              <a:rPr lang="ru-RU" dirty="0" err="1" smtClean="0"/>
              <a:t>упереджена</a:t>
            </a:r>
            <a:r>
              <a:rPr lang="ru-RU" dirty="0" smtClean="0"/>
              <a:t>, з </a:t>
            </a:r>
            <a:r>
              <a:rPr lang="ru-RU" dirty="0" err="1" smtClean="0"/>
              <a:t>вузьким</a:t>
            </a:r>
            <a:r>
              <a:rPr lang="ru-RU" dirty="0" smtClean="0"/>
              <a:t> </a:t>
            </a:r>
            <a:r>
              <a:rPr lang="ru-RU" dirty="0" err="1" smtClean="0"/>
              <a:t>світоглядом</a:t>
            </a:r>
            <a:r>
              <a:rPr lang="ru-RU" dirty="0" smtClean="0"/>
              <a:t>, а </a:t>
            </a:r>
            <a:r>
              <a:rPr lang="ru-RU" dirty="0" err="1" smtClean="0"/>
              <a:t>малодогматична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(МДЛ) </a:t>
            </a:r>
            <a:r>
              <a:rPr lang="ru-RU" dirty="0" err="1" smtClean="0"/>
              <a:t>неупереджена</a:t>
            </a:r>
            <a:r>
              <a:rPr lang="ru-RU" dirty="0" smtClean="0"/>
              <a:t> і </a:t>
            </a:r>
            <a:r>
              <a:rPr lang="ru-RU" dirty="0" err="1" smtClean="0"/>
              <a:t>має</a:t>
            </a:r>
            <a:r>
              <a:rPr lang="ru-RU" dirty="0" smtClean="0"/>
              <a:t> широкий </a:t>
            </a:r>
            <a:r>
              <a:rPr lang="ru-RU" dirty="0" err="1" smtClean="0"/>
              <a:t>світогляд</a:t>
            </a:r>
            <a:r>
              <a:rPr lang="ru-RU" dirty="0" smtClean="0"/>
              <a:t>. У </a:t>
            </a:r>
            <a:r>
              <a:rPr lang="ru-RU" dirty="0" err="1" smtClean="0"/>
              <a:t>порівнянні</a:t>
            </a:r>
            <a:r>
              <a:rPr lang="ru-RU" dirty="0" smtClean="0"/>
              <a:t> з МДЛ, ВДЛ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вказівок</a:t>
            </a:r>
            <a:r>
              <a:rPr lang="ru-RU" dirty="0" smtClean="0"/>
              <a:t> та </a:t>
            </a:r>
            <a:r>
              <a:rPr lang="ru-RU" dirty="0" err="1" smtClean="0"/>
              <a:t>настанов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 й </a:t>
            </a:r>
            <a:r>
              <a:rPr lang="ru-RU" dirty="0" err="1" smtClean="0"/>
              <a:t>легше</a:t>
            </a:r>
            <a:r>
              <a:rPr lang="ru-RU" dirty="0" smtClean="0"/>
              <a:t> </a:t>
            </a:r>
            <a:r>
              <a:rPr lang="ru-RU" dirty="0" err="1" smtClean="0"/>
              <a:t>піддається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взаємозв'язок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ступенем</a:t>
            </a:r>
            <a:r>
              <a:rPr lang="ru-RU" dirty="0" smtClean="0"/>
              <a:t> догматизму та </a:t>
            </a:r>
            <a:r>
              <a:rPr lang="ru-RU" dirty="0" err="1" smtClean="0"/>
              <a:t>міжособистісною</a:t>
            </a:r>
            <a:r>
              <a:rPr lang="ru-RU" dirty="0" smtClean="0"/>
              <a:t> і </a:t>
            </a:r>
            <a:r>
              <a:rPr lang="ru-RU" dirty="0" err="1" smtClean="0"/>
              <a:t>груповою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для </a:t>
            </a:r>
            <a:r>
              <a:rPr lang="ru-RU" dirty="0" err="1" smtClean="0"/>
              <a:t>ефективної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людьми ВДЛ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структурованої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МДЛ. Те, як ВДЛ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та </a:t>
            </a:r>
            <a:r>
              <a:rPr lang="ru-RU" dirty="0" err="1" smtClean="0"/>
              <a:t>обов'язки</a:t>
            </a:r>
            <a:r>
              <a:rPr lang="ru-RU" dirty="0" smtClean="0"/>
              <a:t>,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варіюватися</a:t>
            </a:r>
            <a:r>
              <a:rPr lang="ru-RU" dirty="0" smtClean="0"/>
              <a:t> </a:t>
            </a: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як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уся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.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догматизму </a:t>
            </a:r>
            <a:r>
              <a:rPr lang="ru-RU" dirty="0" err="1" smtClean="0"/>
              <a:t>пов'язаний</a:t>
            </a:r>
            <a:r>
              <a:rPr lang="ru-RU" dirty="0" smtClean="0"/>
              <a:t> з </a:t>
            </a:r>
            <a:r>
              <a:rPr lang="ru-RU" dirty="0" err="1" smtClean="0"/>
              <a:t>обмеженим</a:t>
            </a:r>
            <a:r>
              <a:rPr lang="ru-RU" dirty="0" smtClean="0"/>
              <a:t> </a:t>
            </a:r>
            <a:r>
              <a:rPr lang="ru-RU" dirty="0" err="1" smtClean="0"/>
              <a:t>пошуком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коли треба </a:t>
            </a:r>
            <a:r>
              <a:rPr lang="ru-RU" dirty="0" err="1" smtClean="0"/>
              <a:t>прийняти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вад</a:t>
            </a:r>
            <a:r>
              <a:rPr lang="ru-RU" dirty="0" smtClean="0"/>
              <a:t> в </a:t>
            </a:r>
            <a:r>
              <a:rPr lang="ru-RU" dirty="0" err="1" smtClean="0"/>
              <a:t>управлінні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Авторитаризм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пов'язаний</a:t>
            </a:r>
            <a:r>
              <a:rPr lang="ru-RU" dirty="0" smtClean="0"/>
              <a:t> з догматизмом, але є </a:t>
            </a:r>
            <a:r>
              <a:rPr lang="ru-RU" dirty="0" err="1" smtClean="0"/>
              <a:t>поняттям</a:t>
            </a:r>
            <a:r>
              <a:rPr lang="ru-RU" dirty="0" smtClean="0"/>
              <a:t> </a:t>
            </a:r>
            <a:r>
              <a:rPr lang="ru-RU" dirty="0" err="1" smtClean="0"/>
              <a:t>дещо</a:t>
            </a:r>
            <a:r>
              <a:rPr lang="ru-RU" dirty="0" smtClean="0"/>
              <a:t> </a:t>
            </a:r>
            <a:r>
              <a:rPr lang="ru-RU" dirty="0" err="1" smtClean="0"/>
              <a:t>вужчим</a:t>
            </a:r>
            <a:r>
              <a:rPr lang="ru-RU" dirty="0" smtClean="0"/>
              <a:t>. Авторитарна </a:t>
            </a:r>
            <a:r>
              <a:rPr lang="ru-RU" dirty="0" err="1" smtClean="0"/>
              <a:t>особистість</a:t>
            </a:r>
            <a:r>
              <a:rPr lang="ru-RU" dirty="0" smtClean="0"/>
              <a:t> </a:t>
            </a:r>
            <a:r>
              <a:rPr lang="ru-RU" dirty="0" err="1" smtClean="0"/>
              <a:t>описується</a:t>
            </a:r>
            <a:r>
              <a:rPr lang="ru-RU" dirty="0" smtClean="0"/>
              <a:t> як </a:t>
            </a:r>
            <a:r>
              <a:rPr lang="ru-RU" dirty="0" err="1" smtClean="0"/>
              <a:t>така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дотримується</a:t>
            </a:r>
            <a:r>
              <a:rPr lang="ru-RU" dirty="0" smtClean="0"/>
              <a:t> </a:t>
            </a:r>
            <a:r>
              <a:rPr lang="ru-RU" dirty="0" err="1" smtClean="0"/>
              <a:t>загальноприйнятих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, </a:t>
            </a:r>
            <a:r>
              <a:rPr lang="ru-RU" dirty="0" err="1" smtClean="0"/>
              <a:t>підкоряється</a:t>
            </a:r>
            <a:r>
              <a:rPr lang="ru-RU" dirty="0" smtClean="0"/>
              <a:t> </a:t>
            </a:r>
            <a:r>
              <a:rPr lang="ru-RU" dirty="0" err="1" smtClean="0"/>
              <a:t>прийнятій</a:t>
            </a:r>
            <a:r>
              <a:rPr lang="ru-RU" dirty="0" smtClean="0"/>
              <a:t> </a:t>
            </a:r>
            <a:r>
              <a:rPr lang="ru-RU" dirty="0" err="1" smtClean="0"/>
              <a:t>владі</a:t>
            </a:r>
            <a:r>
              <a:rPr lang="ru-RU" dirty="0" smtClean="0"/>
              <a:t>, </a:t>
            </a:r>
            <a:r>
              <a:rPr lang="ru-RU" dirty="0" err="1" smtClean="0"/>
              <a:t>поважає</a:t>
            </a:r>
            <a:r>
              <a:rPr lang="ru-RU" dirty="0" smtClean="0"/>
              <a:t> </a:t>
            </a:r>
            <a:r>
              <a:rPr lang="ru-RU" dirty="0" err="1" smtClean="0"/>
              <a:t>владу</a:t>
            </a:r>
            <a:r>
              <a:rPr lang="ru-RU" dirty="0" smtClean="0"/>
              <a:t> і </a:t>
            </a:r>
            <a:r>
              <a:rPr lang="ru-RU" dirty="0" err="1" smtClean="0"/>
              <a:t>жорстокість</a:t>
            </a:r>
            <a:r>
              <a:rPr lang="ru-RU" dirty="0" smtClean="0"/>
              <a:t> та </a:t>
            </a:r>
            <a:r>
              <a:rPr lang="ru-RU" dirty="0" err="1" smtClean="0"/>
              <a:t>протидіє</a:t>
            </a:r>
            <a:r>
              <a:rPr lang="ru-RU" dirty="0" smtClean="0"/>
              <a:t> </a:t>
            </a:r>
            <a:r>
              <a:rPr lang="ru-RU" dirty="0" err="1" smtClean="0"/>
              <a:t>виявленню</a:t>
            </a:r>
            <a:r>
              <a:rPr lang="ru-RU" dirty="0" smtClean="0"/>
              <a:t> </a:t>
            </a:r>
            <a:r>
              <a:rPr lang="ru-RU" dirty="0" err="1" smtClean="0"/>
              <a:t>особистих</a:t>
            </a:r>
            <a:r>
              <a:rPr lang="ru-RU" dirty="0" smtClean="0"/>
              <a:t> </a:t>
            </a:r>
            <a:r>
              <a:rPr lang="ru-RU" dirty="0" err="1" smtClean="0"/>
              <a:t>почуттів</a:t>
            </a:r>
            <a:r>
              <a:rPr lang="ru-RU" dirty="0" smtClean="0"/>
              <a:t>. В </a:t>
            </a:r>
            <a:r>
              <a:rPr lang="ru-RU" dirty="0" err="1" smtClean="0"/>
              <a:t>організаціях</a:t>
            </a:r>
            <a:r>
              <a:rPr lang="ru-RU" dirty="0" smtClean="0"/>
              <a:t> авторитарна </a:t>
            </a:r>
            <a:r>
              <a:rPr lang="ru-RU" dirty="0" err="1" smtClean="0"/>
              <a:t>особистість</a:t>
            </a:r>
            <a:r>
              <a:rPr lang="ru-RU" dirty="0" smtClean="0"/>
              <a:t>, </a:t>
            </a:r>
            <a:r>
              <a:rPr lang="ru-RU" dirty="0" err="1" smtClean="0"/>
              <a:t>ймовірно</a:t>
            </a:r>
            <a:r>
              <a:rPr lang="ru-RU" dirty="0" smtClean="0"/>
              <a:t>, буде </a:t>
            </a:r>
            <a:r>
              <a:rPr lang="ru-RU" dirty="0" err="1" smtClean="0"/>
              <a:t>слухати</a:t>
            </a:r>
            <a:r>
              <a:rPr lang="ru-RU" dirty="0" smtClean="0"/>
              <a:t> </a:t>
            </a:r>
            <a:r>
              <a:rPr lang="ru-RU" dirty="0" err="1" smtClean="0"/>
              <a:t>накази</a:t>
            </a:r>
            <a:r>
              <a:rPr lang="ru-RU" dirty="0" smtClean="0"/>
              <a:t> </a:t>
            </a:r>
            <a:r>
              <a:rPr lang="ru-RU" dirty="0" err="1" smtClean="0"/>
              <a:t>керівника</a:t>
            </a:r>
            <a:r>
              <a:rPr lang="ru-RU" dirty="0" smtClean="0"/>
              <a:t> та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віддавати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директивному, </a:t>
            </a:r>
            <a:r>
              <a:rPr lang="ru-RU" dirty="0" err="1" smtClean="0"/>
              <a:t>структурованому</a:t>
            </a:r>
            <a:r>
              <a:rPr lang="ru-RU" dirty="0" smtClean="0"/>
              <a:t> стилю </a:t>
            </a:r>
            <a:r>
              <a:rPr lang="ru-RU" dirty="0" err="1" smtClean="0"/>
              <a:t>керівництва</a:t>
            </a:r>
            <a:r>
              <a:rPr lang="ru-RU" dirty="0" smtClean="0"/>
              <a:t>. З одного боку, </a:t>
            </a:r>
            <a:r>
              <a:rPr lang="ru-RU" dirty="0" err="1" smtClean="0"/>
              <a:t>авторитарні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неефективні</a:t>
            </a:r>
            <a:r>
              <a:rPr lang="ru-RU" dirty="0" smtClean="0"/>
              <a:t> на тих посадах, де </a:t>
            </a:r>
            <a:r>
              <a:rPr lang="ru-RU" dirty="0" err="1" smtClean="0"/>
              <a:t>потрібна</a:t>
            </a:r>
            <a:r>
              <a:rPr lang="ru-RU" dirty="0" smtClean="0"/>
              <a:t> </a:t>
            </a:r>
            <a:r>
              <a:rPr lang="ru-RU" dirty="0" err="1" smtClean="0"/>
              <a:t>делікатність</a:t>
            </a:r>
            <a:r>
              <a:rPr lang="ru-RU" dirty="0" smtClean="0"/>
              <a:t>, </a:t>
            </a:r>
            <a:r>
              <a:rPr lang="ru-RU" dirty="0" err="1" smtClean="0"/>
              <a:t>толерантність</a:t>
            </a:r>
            <a:r>
              <a:rPr lang="ru-RU" dirty="0" smtClean="0"/>
              <a:t> і </a:t>
            </a:r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адаптації</a:t>
            </a:r>
            <a:r>
              <a:rPr lang="ru-RU" dirty="0" smtClean="0"/>
              <a:t> в </a:t>
            </a:r>
            <a:r>
              <a:rPr lang="ru-RU" dirty="0" err="1" smtClean="0"/>
              <a:t>складних</a:t>
            </a:r>
            <a:r>
              <a:rPr lang="ru-RU" dirty="0" smtClean="0"/>
              <a:t> і </a:t>
            </a:r>
            <a:r>
              <a:rPr lang="ru-RU" dirty="0" err="1" smtClean="0"/>
              <a:t>мінливих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. З </a:t>
            </a:r>
            <a:r>
              <a:rPr lang="ru-RU" dirty="0" err="1" smtClean="0"/>
              <a:t>іншого</a:t>
            </a:r>
            <a:r>
              <a:rPr lang="ru-RU" dirty="0" smtClean="0"/>
              <a:t> боку, там, де </a:t>
            </a:r>
            <a:r>
              <a:rPr lang="ru-RU" dirty="0" err="1" smtClean="0"/>
              <a:t>роботи</a:t>
            </a:r>
            <a:r>
              <a:rPr lang="ru-RU" dirty="0" smtClean="0"/>
              <a:t> є </a:t>
            </a:r>
            <a:r>
              <a:rPr lang="ru-RU" dirty="0" err="1" smtClean="0"/>
              <a:t>високоструктурованими</a:t>
            </a:r>
            <a:r>
              <a:rPr lang="ru-RU" dirty="0" smtClean="0"/>
              <a:t> і </a:t>
            </a:r>
            <a:r>
              <a:rPr lang="ru-RU" dirty="0" err="1" smtClean="0"/>
              <a:t>успіх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інструкцій</a:t>
            </a:r>
            <a:r>
              <a:rPr lang="ru-RU" dirty="0" smtClean="0"/>
              <a:t> та правил, </a:t>
            </a:r>
            <a:r>
              <a:rPr lang="ru-RU" dirty="0" err="1" smtClean="0"/>
              <a:t>авторитарний</a:t>
            </a:r>
            <a:r>
              <a:rPr lang="ru-RU" dirty="0" smtClean="0"/>
              <a:t> </a:t>
            </a:r>
            <a:r>
              <a:rPr lang="ru-RU" dirty="0" err="1" smtClean="0"/>
              <a:t>службовець</a:t>
            </a:r>
            <a:r>
              <a:rPr lang="ru-RU" dirty="0" smtClean="0"/>
              <a:t> </a:t>
            </a:r>
            <a:r>
              <a:rPr lang="ru-RU" dirty="0" err="1" smtClean="0"/>
              <a:t>працюватиме</a:t>
            </a:r>
            <a:r>
              <a:rPr lang="ru-RU" dirty="0" smtClean="0"/>
              <a:t> </a:t>
            </a:r>
            <a:r>
              <a:rPr lang="ru-RU" dirty="0" err="1" smtClean="0"/>
              <a:t>успішно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4.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2295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4949" y="119467"/>
            <a:ext cx="11612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терміни</a:t>
            </a:r>
            <a:r>
              <a:rPr lang="ru-RU" b="1" dirty="0" smtClean="0"/>
              <a:t> теми</a:t>
            </a:r>
            <a:r>
              <a:rPr lang="ru-RU" dirty="0" smtClean="0"/>
              <a:t>:	</a:t>
            </a:r>
            <a:r>
              <a:rPr lang="ru-RU" dirty="0" err="1" smtClean="0"/>
              <a:t>особистість</a:t>
            </a:r>
            <a:r>
              <a:rPr lang="ru-RU" dirty="0" smtClean="0"/>
              <a:t>, темперамент, характер, потреба, </a:t>
            </a:r>
            <a:r>
              <a:rPr lang="ru-RU" dirty="0" err="1" smtClean="0"/>
              <a:t>поведінка</a:t>
            </a:r>
            <a:r>
              <a:rPr lang="ru-RU" dirty="0" smtClean="0"/>
              <a:t>, </a:t>
            </a:r>
            <a:r>
              <a:rPr lang="ru-RU" dirty="0" err="1" smtClean="0"/>
              <a:t>організаційна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, </a:t>
            </a:r>
            <a:r>
              <a:rPr lang="ru-RU" dirty="0" err="1" smtClean="0"/>
              <a:t>умови</a:t>
            </a:r>
            <a:r>
              <a:rPr lang="ru-RU" dirty="0" smtClean="0"/>
              <a:t>, </a:t>
            </a:r>
            <a:r>
              <a:rPr lang="ru-RU" dirty="0" err="1" smtClean="0"/>
              <a:t>спрямованість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соціальна</a:t>
            </a:r>
            <a:r>
              <a:rPr lang="ru-RU" dirty="0" smtClean="0"/>
              <a:t> структура </a:t>
            </a:r>
            <a:r>
              <a:rPr lang="ru-RU" dirty="0" err="1" smtClean="0"/>
              <a:t>особистості</a:t>
            </a:r>
            <a:r>
              <a:rPr lang="ru-RU" dirty="0" smtClean="0"/>
              <a:t>, догматизм, </a:t>
            </a:r>
            <a:r>
              <a:rPr lang="ru-RU" dirty="0" err="1" smtClean="0"/>
              <a:t>макіавеллізм</a:t>
            </a:r>
            <a:r>
              <a:rPr lang="ru-RU" dirty="0" smtClean="0"/>
              <a:t>, локус контролю, </a:t>
            </a:r>
            <a:r>
              <a:rPr lang="ru-RU" dirty="0" err="1" smtClean="0"/>
              <a:t>інтерес</a:t>
            </a:r>
            <a:r>
              <a:rPr lang="ru-RU" dirty="0" smtClean="0"/>
              <a:t>, закон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критерій</a:t>
            </a:r>
            <a:r>
              <a:rPr lang="ru-RU" dirty="0" smtClean="0"/>
              <a:t> </a:t>
            </a:r>
            <a:r>
              <a:rPr lang="ru-RU" dirty="0" err="1" smtClean="0"/>
              <a:t>раціональної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психологічна</a:t>
            </a:r>
            <a:r>
              <a:rPr lang="ru-RU" dirty="0" smtClean="0"/>
              <a:t> угода, </a:t>
            </a:r>
            <a:r>
              <a:rPr lang="ru-RU" dirty="0" err="1" smtClean="0"/>
              <a:t>заперечення</a:t>
            </a:r>
            <a:r>
              <a:rPr lang="ru-RU" dirty="0" smtClean="0"/>
              <a:t>, </a:t>
            </a:r>
            <a:r>
              <a:rPr lang="ru-RU" dirty="0" err="1" smtClean="0"/>
              <a:t>конформізм</a:t>
            </a:r>
            <a:r>
              <a:rPr lang="ru-RU" dirty="0" smtClean="0"/>
              <a:t>, </a:t>
            </a:r>
            <a:r>
              <a:rPr lang="ru-RU" dirty="0" err="1" smtClean="0"/>
              <a:t>мімікрія</a:t>
            </a:r>
            <a:r>
              <a:rPr lang="ru-RU" dirty="0" smtClean="0"/>
              <a:t>, </a:t>
            </a:r>
            <a:r>
              <a:rPr lang="ru-RU" dirty="0" err="1" smtClean="0"/>
              <a:t>адаптивний</a:t>
            </a:r>
            <a:r>
              <a:rPr lang="ru-RU" dirty="0" smtClean="0"/>
              <a:t> </a:t>
            </a:r>
            <a:r>
              <a:rPr lang="ru-RU" dirty="0" err="1" smtClean="0"/>
              <a:t>індивідуалізм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1. </a:t>
            </a:r>
            <a:r>
              <a:rPr lang="ru-RU" b="1" dirty="0" err="1" smtClean="0"/>
              <a:t>Особистість</a:t>
            </a:r>
            <a:r>
              <a:rPr lang="ru-RU" b="1" dirty="0" smtClean="0"/>
              <a:t> -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багатогранне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,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риси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істотно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Треба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на </a:t>
            </a:r>
            <a:r>
              <a:rPr lang="ru-RU" dirty="0" err="1" smtClean="0"/>
              <a:t>увазі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індивідууми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належать до тих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, </a:t>
            </a:r>
            <a:r>
              <a:rPr lang="ru-RU" dirty="0" err="1" smtClean="0"/>
              <a:t>обов’язково</a:t>
            </a:r>
            <a:r>
              <a:rPr lang="ru-RU" dirty="0" smtClean="0"/>
              <a:t> </a:t>
            </a:r>
            <a:r>
              <a:rPr lang="ru-RU" dirty="0" err="1" smtClean="0"/>
              <a:t>поводять</a:t>
            </a:r>
            <a:r>
              <a:rPr lang="ru-RU" dirty="0" smtClean="0"/>
              <a:t> себе </a:t>
            </a:r>
            <a:r>
              <a:rPr lang="ru-RU" dirty="0" err="1" smtClean="0"/>
              <a:t>інакше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з </a:t>
            </a:r>
            <a:r>
              <a:rPr lang="ru-RU" dirty="0" err="1" smtClean="0"/>
              <a:t>тим</a:t>
            </a:r>
            <a:r>
              <a:rPr lang="ru-RU" dirty="0" smtClean="0"/>
              <a:t>, як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б за межами </a:t>
            </a:r>
            <a:r>
              <a:rPr lang="ru-RU" dirty="0" err="1" smtClean="0"/>
              <a:t>організації</a:t>
            </a:r>
            <a:r>
              <a:rPr lang="ru-RU" dirty="0" smtClean="0"/>
              <a:t>. </a:t>
            </a:r>
            <a:r>
              <a:rPr lang="ru-RU" dirty="0" err="1" smtClean="0"/>
              <a:t>Організаційна</a:t>
            </a:r>
            <a:r>
              <a:rPr lang="ru-RU" dirty="0" smtClean="0"/>
              <a:t> система сама по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вагомо</a:t>
            </a:r>
            <a:r>
              <a:rPr lang="ru-RU" dirty="0" smtClean="0"/>
              <a:t> на них </a:t>
            </a:r>
            <a:r>
              <a:rPr lang="ru-RU" dirty="0" err="1" smtClean="0"/>
              <a:t>впливати</a:t>
            </a:r>
            <a:r>
              <a:rPr lang="ru-RU" dirty="0" smtClean="0"/>
              <a:t>, </a:t>
            </a:r>
            <a:r>
              <a:rPr lang="ru-RU" dirty="0" err="1" smtClean="0"/>
              <a:t>зміцнює</a:t>
            </a:r>
            <a:r>
              <a:rPr lang="ru-RU" dirty="0" smtClean="0"/>
              <a:t> та </a:t>
            </a:r>
            <a:r>
              <a:rPr lang="ru-RU" dirty="0" err="1" smtClean="0"/>
              <a:t>переорієнтовує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поведінці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На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індивідуума</a:t>
            </a:r>
            <a:r>
              <a:rPr lang="ru-RU" dirty="0" smtClean="0"/>
              <a:t> в </a:t>
            </a:r>
            <a:r>
              <a:rPr lang="ru-RU" dirty="0" err="1" smtClean="0"/>
              <a:t>тій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, по- перше,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навички</a:t>
            </a:r>
            <a:r>
              <a:rPr lang="ru-RU" dirty="0" smtClean="0"/>
              <a:t>, </a:t>
            </a:r>
            <a:r>
              <a:rPr lang="ru-RU" dirty="0" err="1" smtClean="0"/>
              <a:t>знання</a:t>
            </a:r>
            <a:r>
              <a:rPr lang="ru-RU" dirty="0" smtClean="0"/>
              <a:t>, характер та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в тому </a:t>
            </a:r>
            <a:r>
              <a:rPr lang="ru-RU" dirty="0" err="1" smtClean="0"/>
              <a:t>вигляді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вони </a:t>
            </a:r>
            <a:r>
              <a:rPr lang="ru-RU" dirty="0" err="1" smtClean="0"/>
              <a:t>сформовані</a:t>
            </a:r>
            <a:r>
              <a:rPr lang="ru-RU" dirty="0" smtClean="0"/>
              <a:t> </a:t>
            </a:r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попереднім</a:t>
            </a:r>
            <a:r>
              <a:rPr lang="ru-RU" dirty="0" smtClean="0"/>
              <a:t> </a:t>
            </a:r>
            <a:r>
              <a:rPr lang="ru-RU" dirty="0" err="1" smtClean="0"/>
              <a:t>життєвим</a:t>
            </a:r>
            <a:r>
              <a:rPr lang="ru-RU" dirty="0" smtClean="0"/>
              <a:t> </a:t>
            </a:r>
            <a:r>
              <a:rPr lang="ru-RU" dirty="0" err="1" smtClean="0"/>
              <a:t>досвідом</a:t>
            </a:r>
            <a:r>
              <a:rPr lang="ru-RU" dirty="0" smtClean="0"/>
              <a:t>; по- друге, </a:t>
            </a:r>
            <a:r>
              <a:rPr lang="ru-RU" dirty="0" err="1" smtClean="0"/>
              <a:t>конкретні</a:t>
            </a:r>
            <a:r>
              <a:rPr lang="ru-RU" dirty="0" smtClean="0"/>
              <a:t> </a:t>
            </a:r>
            <a:r>
              <a:rPr lang="ru-RU" dirty="0" err="1" smtClean="0"/>
              <a:t>обставини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приймається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. У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перше є </a:t>
            </a:r>
            <a:r>
              <a:rPr lang="ru-RU" dirty="0" err="1" smtClean="0"/>
              <a:t>вагомішим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друге.</a:t>
            </a:r>
          </a:p>
          <a:p>
            <a:pPr algn="just"/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на </a:t>
            </a:r>
            <a:r>
              <a:rPr lang="ru-RU" dirty="0" err="1" smtClean="0"/>
              <a:t>увазі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самі</a:t>
            </a:r>
            <a:r>
              <a:rPr lang="ru-RU" dirty="0" smtClean="0"/>
              <a:t> люди не </a:t>
            </a:r>
            <a:r>
              <a:rPr lang="ru-RU" dirty="0" err="1" smtClean="0"/>
              <a:t>завжди</a:t>
            </a:r>
            <a:r>
              <a:rPr lang="ru-RU" dirty="0" smtClean="0"/>
              <a:t> добре </a:t>
            </a:r>
            <a:r>
              <a:rPr lang="ru-RU" dirty="0" err="1" smtClean="0"/>
              <a:t>усвідомлюють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імпульси</a:t>
            </a:r>
            <a:r>
              <a:rPr lang="ru-RU" dirty="0" smtClean="0"/>
              <a:t> та потяги і часом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докладно</a:t>
            </a:r>
            <a:r>
              <a:rPr lang="ru-RU" dirty="0" smtClean="0"/>
              <a:t> </a:t>
            </a:r>
            <a:r>
              <a:rPr lang="ru-RU" dirty="0" err="1" smtClean="0"/>
              <a:t>пояснити</a:t>
            </a:r>
            <a:r>
              <a:rPr lang="ru-RU" dirty="0" smtClean="0"/>
              <a:t> причини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Здебільшого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вступає</a:t>
            </a:r>
            <a:r>
              <a:rPr lang="ru-RU" dirty="0" smtClean="0"/>
              <a:t> до </a:t>
            </a:r>
            <a:r>
              <a:rPr lang="ru-RU" dirty="0" err="1" smtClean="0"/>
              <a:t>організації</a:t>
            </a:r>
            <a:r>
              <a:rPr lang="ru-RU" dirty="0" smtClean="0"/>
              <a:t> з набором </a:t>
            </a:r>
            <a:r>
              <a:rPr lang="ru-RU" dirty="0" err="1" smtClean="0"/>
              <a:t>цінностей</a:t>
            </a:r>
            <a:r>
              <a:rPr lang="ru-RU" dirty="0" smtClean="0"/>
              <a:t>, </a:t>
            </a:r>
            <a:r>
              <a:rPr lang="ru-RU" dirty="0" err="1" smtClean="0"/>
              <a:t>визначеним</a:t>
            </a:r>
            <a:r>
              <a:rPr lang="ru-RU" dirty="0" smtClean="0"/>
              <a:t> </a:t>
            </a:r>
            <a:r>
              <a:rPr lang="ru-RU" dirty="0" err="1" smtClean="0"/>
              <a:t>ставленням</a:t>
            </a:r>
            <a:r>
              <a:rPr lang="ru-RU" dirty="0" smtClean="0"/>
              <a:t> до </a:t>
            </a:r>
            <a:r>
              <a:rPr lang="ru-RU" dirty="0" err="1" smtClean="0"/>
              <a:t>соціальних</a:t>
            </a:r>
            <a:r>
              <a:rPr lang="ru-RU" dirty="0" smtClean="0"/>
              <a:t> </a:t>
            </a:r>
            <a:r>
              <a:rPr lang="ru-RU" dirty="0" err="1" smtClean="0"/>
              <a:t>явищ</a:t>
            </a:r>
            <a:r>
              <a:rPr lang="ru-RU" dirty="0" smtClean="0"/>
              <a:t> та </a:t>
            </a:r>
            <a:r>
              <a:rPr lang="ru-RU" dirty="0" err="1" smtClean="0"/>
              <a:t>діяльності</a:t>
            </a:r>
            <a:r>
              <a:rPr lang="ru-RU" dirty="0" smtClean="0"/>
              <a:t> як сформована </a:t>
            </a:r>
            <a:r>
              <a:rPr lang="ru-RU" dirty="0" err="1" smtClean="0"/>
              <a:t>особистість</a:t>
            </a:r>
            <a:r>
              <a:rPr lang="ru-RU" dirty="0" smtClean="0"/>
              <a:t>, яка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власну</a:t>
            </a:r>
            <a:r>
              <a:rPr lang="ru-RU" dirty="0" smtClean="0"/>
              <a:t> </a:t>
            </a:r>
            <a:r>
              <a:rPr lang="ru-RU" dirty="0" err="1" smtClean="0"/>
              <a:t>позицію</a:t>
            </a:r>
            <a:r>
              <a:rPr lang="ru-RU" dirty="0" smtClean="0"/>
              <a:t>. </a:t>
            </a:r>
            <a:r>
              <a:rPr lang="ru-RU" dirty="0" err="1" smtClean="0"/>
              <a:t>Бачення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мотивації</a:t>
            </a:r>
            <a:r>
              <a:rPr lang="ru-RU" dirty="0" smtClean="0"/>
              <a:t>, і </a:t>
            </a:r>
            <a:r>
              <a:rPr lang="ru-RU" dirty="0" err="1" smtClean="0"/>
              <a:t>фактично</a:t>
            </a:r>
            <a:r>
              <a:rPr lang="ru-RU" dirty="0" smtClean="0"/>
              <a:t> на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на те,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індивід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підвищувати</a:t>
            </a:r>
            <a:r>
              <a:rPr lang="ru-RU" dirty="0" smtClean="0"/>
              <a:t> свою </a:t>
            </a:r>
            <a:r>
              <a:rPr lang="ru-RU" dirty="0" err="1" smtClean="0"/>
              <a:t>кваліфікацію</a:t>
            </a:r>
            <a:r>
              <a:rPr lang="ru-RU" dirty="0" smtClean="0"/>
              <a:t> (</a:t>
            </a:r>
            <a:r>
              <a:rPr lang="ru-RU" dirty="0" err="1" smtClean="0"/>
              <a:t>навчання</a:t>
            </a:r>
            <a:r>
              <a:rPr lang="ru-RU" dirty="0" smtClean="0"/>
              <a:t>). </a:t>
            </a:r>
            <a:r>
              <a:rPr lang="ru-RU" dirty="0" err="1" smtClean="0"/>
              <a:t>Наведені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 </a:t>
            </a:r>
            <a:r>
              <a:rPr lang="ru-RU" dirty="0" err="1" smtClean="0"/>
              <a:t>індивідуальний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організаційної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29062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7566" y="0"/>
            <a:ext cx="1207443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4.Макіавеллізм.</a:t>
            </a:r>
            <a:r>
              <a:rPr lang="ru-RU" dirty="0" smtClean="0"/>
              <a:t> </a:t>
            </a:r>
            <a:r>
              <a:rPr lang="ru-RU" dirty="0" err="1" smtClean="0"/>
              <a:t>Макіавеллізм</a:t>
            </a:r>
            <a:r>
              <a:rPr lang="ru-RU" dirty="0" smtClean="0"/>
              <a:t> - </a:t>
            </a:r>
            <a:r>
              <a:rPr lang="ru-RU" dirty="0" err="1" smtClean="0"/>
              <a:t>термін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описати</a:t>
            </a:r>
            <a:r>
              <a:rPr lang="ru-RU" dirty="0" smtClean="0"/>
              <a:t> </a:t>
            </a:r>
            <a:r>
              <a:rPr lang="ru-RU" dirty="0" err="1" smtClean="0"/>
              <a:t>тенденцію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бути </a:t>
            </a:r>
            <a:r>
              <a:rPr lang="ru-RU" dirty="0" err="1" smtClean="0"/>
              <a:t>безпристрасною</a:t>
            </a:r>
            <a:r>
              <a:rPr lang="ru-RU" dirty="0" smtClean="0"/>
              <a:t>, </a:t>
            </a:r>
            <a:r>
              <a:rPr lang="ru-RU" dirty="0" err="1" smtClean="0"/>
              <a:t>відокремити</a:t>
            </a:r>
            <a:r>
              <a:rPr lang="ru-RU" dirty="0" smtClean="0"/>
              <a:t> себе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загальноприйнятої</a:t>
            </a:r>
            <a:r>
              <a:rPr lang="ru-RU" dirty="0" smtClean="0"/>
              <a:t> </a:t>
            </a:r>
            <a:r>
              <a:rPr lang="ru-RU" dirty="0" err="1" smtClean="0"/>
              <a:t>моралі</a:t>
            </a:r>
            <a:r>
              <a:rPr lang="ru-RU" dirty="0" smtClean="0"/>
              <a:t>, </a:t>
            </a:r>
            <a:r>
              <a:rPr lang="ru-RU" dirty="0" err="1" smtClean="0"/>
              <a:t>обманювати</a:t>
            </a:r>
            <a:r>
              <a:rPr lang="ru-RU" dirty="0" smtClean="0"/>
              <a:t> і </a:t>
            </a:r>
            <a:r>
              <a:rPr lang="ru-RU" dirty="0" err="1" smtClean="0"/>
              <a:t>маніпулювати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. </a:t>
            </a:r>
            <a:r>
              <a:rPr lang="ru-RU" dirty="0" err="1" smtClean="0"/>
              <a:t>Особистості</a:t>
            </a:r>
            <a:r>
              <a:rPr lang="ru-RU" dirty="0" smtClean="0"/>
              <a:t> такого типу </a:t>
            </a:r>
            <a:r>
              <a:rPr lang="ru-RU" dirty="0" err="1" smtClean="0"/>
              <a:t>прагматичні</a:t>
            </a:r>
            <a:r>
              <a:rPr lang="ru-RU" dirty="0" smtClean="0"/>
              <a:t>, </a:t>
            </a:r>
            <a:r>
              <a:rPr lang="ru-RU" dirty="0" err="1" smtClean="0"/>
              <a:t>тримаються</a:t>
            </a:r>
            <a:r>
              <a:rPr lang="ru-RU" dirty="0" smtClean="0"/>
              <a:t> на </a:t>
            </a:r>
            <a:r>
              <a:rPr lang="ru-RU" dirty="0" err="1" smtClean="0"/>
              <a:t>дистанції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людей і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виправдовують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. Там, де </a:t>
            </a:r>
            <a:r>
              <a:rPr lang="ru-RU" dirty="0" err="1" smtClean="0"/>
              <a:t>необхідні</a:t>
            </a:r>
            <a:r>
              <a:rPr lang="ru-RU" dirty="0" smtClean="0"/>
              <a:t> </a:t>
            </a:r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укладати</a:t>
            </a:r>
            <a:r>
              <a:rPr lang="ru-RU" dirty="0" smtClean="0"/>
              <a:t> угоди, вести переговори з приводу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угод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люди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ефективні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зважати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 таких людей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етичним</a:t>
            </a:r>
            <a:r>
              <a:rPr lang="ru-RU" dirty="0" smtClean="0"/>
              <a:t> нормам </a:t>
            </a:r>
            <a:r>
              <a:rPr lang="ru-RU" dirty="0" err="1" smtClean="0"/>
              <a:t>біз¬несу</a:t>
            </a:r>
            <a:r>
              <a:rPr lang="ru-RU" dirty="0" smtClean="0"/>
              <a:t>. Коли </a:t>
            </a:r>
            <a:r>
              <a:rPr lang="ru-RU" dirty="0" err="1" smtClean="0"/>
              <a:t>відсутні</a:t>
            </a:r>
            <a:r>
              <a:rPr lang="ru-RU" dirty="0" smtClean="0"/>
              <a:t> </a:t>
            </a:r>
            <a:r>
              <a:rPr lang="ru-RU" dirty="0" err="1" smtClean="0"/>
              <a:t>чіткі</a:t>
            </a:r>
            <a:r>
              <a:rPr lang="ru-RU" dirty="0" smtClean="0"/>
              <a:t> </a:t>
            </a:r>
            <a:r>
              <a:rPr lang="ru-RU" dirty="0" err="1" smtClean="0"/>
              <a:t>стандарти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не </a:t>
            </a:r>
            <a:r>
              <a:rPr lang="ru-RU" dirty="0" err="1" smtClean="0"/>
              <a:t>ви¬правдовують</a:t>
            </a:r>
            <a:r>
              <a:rPr lang="ru-RU" dirty="0" smtClean="0"/>
              <a:t> </a:t>
            </a:r>
            <a:r>
              <a:rPr lang="ru-RU" dirty="0" err="1" smtClean="0"/>
              <a:t>засоби</a:t>
            </a:r>
            <a:r>
              <a:rPr lang="ru-RU" dirty="0" smtClean="0"/>
              <a:t>, </a:t>
            </a:r>
            <a:r>
              <a:rPr lang="ru-RU" dirty="0" err="1" smtClean="0"/>
              <a:t>прогнозувати</a:t>
            </a:r>
            <a:r>
              <a:rPr lang="ru-RU" dirty="0" smtClean="0"/>
              <a:t> </a:t>
            </a:r>
            <a:r>
              <a:rPr lang="ru-RU" dirty="0" err="1" smtClean="0"/>
              <a:t>результативність</a:t>
            </a:r>
            <a:r>
              <a:rPr lang="ru-RU" dirty="0" smtClean="0"/>
              <a:t> </a:t>
            </a:r>
            <a:r>
              <a:rPr lang="ru-RU" dirty="0" err="1" smtClean="0"/>
              <a:t>макіавеллістів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1960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Річард</a:t>
            </a:r>
            <a:r>
              <a:rPr lang="ru-RU" dirty="0" smtClean="0"/>
              <a:t> </a:t>
            </a:r>
            <a:r>
              <a:rPr lang="ru-RU" dirty="0" err="1" smtClean="0"/>
              <a:t>Крісті</a:t>
            </a:r>
            <a:r>
              <a:rPr lang="ru-RU" dirty="0" smtClean="0"/>
              <a:t> та </a:t>
            </a:r>
            <a:r>
              <a:rPr lang="ru-RU" dirty="0" err="1" smtClean="0"/>
              <a:t>Флоренц</a:t>
            </a:r>
            <a:r>
              <a:rPr lang="ru-RU" dirty="0" smtClean="0"/>
              <a:t> Л. Гейтс </a:t>
            </a:r>
            <a:r>
              <a:rPr lang="ru-RU" dirty="0" err="1" smtClean="0"/>
              <a:t>розробили</a:t>
            </a:r>
            <a:r>
              <a:rPr lang="ru-RU" dirty="0" smtClean="0"/>
              <a:t> тест на 20 </a:t>
            </a:r>
            <a:r>
              <a:rPr lang="ru-RU" dirty="0" err="1" smtClean="0"/>
              <a:t>пунктів</a:t>
            </a:r>
            <a:r>
              <a:rPr lang="ru-RU" dirty="0" smtClean="0"/>
              <a:t> для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макіавеллізму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(Мак-тест). Люди з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макіавеллізму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50 </a:t>
            </a:r>
            <a:r>
              <a:rPr lang="ru-RU" dirty="0" err="1" smtClean="0"/>
              <a:t>балів</a:t>
            </a:r>
            <a:r>
              <a:rPr lang="ru-RU" dirty="0" smtClean="0"/>
              <a:t> і </a:t>
            </a:r>
            <a:r>
              <a:rPr lang="ru-RU" dirty="0" err="1" smtClean="0"/>
              <a:t>вище</a:t>
            </a:r>
            <a:r>
              <a:rPr lang="ru-RU" dirty="0" smtClean="0"/>
              <a:t>), як правило, </a:t>
            </a:r>
            <a:r>
              <a:rPr lang="ru-RU" dirty="0" err="1" smtClean="0"/>
              <a:t>схвалюють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твердження</a:t>
            </a:r>
            <a:r>
              <a:rPr lang="ru-RU" dirty="0" smtClean="0"/>
              <a:t>, як «</a:t>
            </a:r>
            <a:r>
              <a:rPr lang="ru-RU" dirty="0" err="1" smtClean="0"/>
              <a:t>Ніколи</a:t>
            </a:r>
            <a:r>
              <a:rPr lang="ru-RU" dirty="0" smtClean="0"/>
              <a:t> не говори кому-</a:t>
            </a:r>
            <a:r>
              <a:rPr lang="ru-RU" dirty="0" err="1" smtClean="0"/>
              <a:t>небудь</a:t>
            </a:r>
            <a:r>
              <a:rPr lang="ru-RU" dirty="0" smtClean="0"/>
              <a:t>,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ru-RU" dirty="0" err="1" smtClean="0"/>
              <a:t>робиш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тобі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не приносить </a:t>
            </a:r>
            <a:r>
              <a:rPr lang="ru-RU" dirty="0" err="1" smtClean="0"/>
              <a:t>вигоди</a:t>
            </a:r>
            <a:r>
              <a:rPr lang="ru-RU" dirty="0" smtClean="0"/>
              <a:t>» (№ 1), але не </a:t>
            </a:r>
            <a:r>
              <a:rPr lang="ru-RU" dirty="0" err="1" smtClean="0"/>
              <a:t>ті</a:t>
            </a:r>
            <a:r>
              <a:rPr lang="ru-RU" dirty="0" smtClean="0"/>
              <a:t>, на </a:t>
            </a:r>
            <a:r>
              <a:rPr lang="ru-RU" dirty="0" err="1" smtClean="0"/>
              <a:t>кшталт</a:t>
            </a:r>
            <a:r>
              <a:rPr lang="ru-RU" dirty="0" smtClean="0"/>
              <a:t>: «</a:t>
            </a:r>
            <a:r>
              <a:rPr lang="ru-RU" dirty="0" err="1" smtClean="0"/>
              <a:t>Більшість</a:t>
            </a:r>
            <a:r>
              <a:rPr lang="ru-RU" dirty="0" smtClean="0"/>
              <a:t> людей в основному </a:t>
            </a:r>
            <a:r>
              <a:rPr lang="ru-RU" dirty="0" err="1" smtClean="0"/>
              <a:t>хороші</a:t>
            </a:r>
            <a:r>
              <a:rPr lang="ru-RU" dirty="0" smtClean="0"/>
              <a:t> і </a:t>
            </a:r>
            <a:r>
              <a:rPr lang="ru-RU" dirty="0" err="1" smtClean="0"/>
              <a:t>добрі</a:t>
            </a:r>
            <a:r>
              <a:rPr lang="ru-RU" dirty="0" smtClean="0"/>
              <a:t>» (№ 4), «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бути </a:t>
            </a:r>
            <a:r>
              <a:rPr lang="ru-RU" dirty="0" err="1" smtClean="0"/>
              <a:t>чесним</a:t>
            </a:r>
            <a:r>
              <a:rPr lang="ru-RU" dirty="0" smtClean="0"/>
              <a:t>, </a:t>
            </a:r>
            <a:r>
              <a:rPr lang="ru-RU" dirty="0" err="1" smtClean="0"/>
              <a:t>незважаючи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 на </a:t>
            </a:r>
            <a:r>
              <a:rPr lang="ru-RU" dirty="0" err="1" smtClean="0"/>
              <a:t>що</a:t>
            </a:r>
            <a:r>
              <a:rPr lang="ru-RU" dirty="0" smtClean="0"/>
              <a:t>», (№ 7) </a:t>
            </a:r>
            <a:r>
              <a:rPr lang="ru-RU" dirty="0" err="1" smtClean="0"/>
              <a:t>або</a:t>
            </a:r>
            <a:r>
              <a:rPr lang="ru-RU" dirty="0" smtClean="0"/>
              <a:t> «</a:t>
            </a:r>
            <a:r>
              <a:rPr lang="ru-RU" dirty="0" err="1" smtClean="0"/>
              <a:t>Успішні</a:t>
            </a:r>
            <a:r>
              <a:rPr lang="ru-RU" dirty="0" smtClean="0"/>
              <a:t> люди в основному </a:t>
            </a:r>
            <a:r>
              <a:rPr lang="ru-RU" dirty="0" err="1" smtClean="0"/>
              <a:t>чесні</a:t>
            </a:r>
            <a:r>
              <a:rPr lang="ru-RU" dirty="0" smtClean="0"/>
              <a:t> і </a:t>
            </a:r>
            <a:r>
              <a:rPr lang="ru-RU" dirty="0" err="1" smtClean="0"/>
              <a:t>хороші</a:t>
            </a:r>
            <a:r>
              <a:rPr lang="ru-RU" dirty="0" smtClean="0"/>
              <a:t>»(№ 11). </a:t>
            </a:r>
            <a:r>
              <a:rPr lang="ru-RU" dirty="0" err="1" smtClean="0"/>
              <a:t>Використовуючи</a:t>
            </a:r>
            <a:r>
              <a:rPr lang="ru-RU" dirty="0" smtClean="0"/>
              <a:t> шкалу </a:t>
            </a:r>
            <a:r>
              <a:rPr lang="ru-RU" dirty="0" err="1" smtClean="0"/>
              <a:t>макіавеллізму</a:t>
            </a:r>
            <a:r>
              <a:rPr lang="ru-RU" dirty="0" smtClean="0"/>
              <a:t>, </a:t>
            </a:r>
            <a:r>
              <a:rPr lang="ru-RU" dirty="0" err="1" smtClean="0"/>
              <a:t>Крісті</a:t>
            </a:r>
            <a:r>
              <a:rPr lang="ru-RU" dirty="0" smtClean="0"/>
              <a:t> та Гейтс провели </a:t>
            </a:r>
            <a:r>
              <a:rPr lang="ru-RU" dirty="0" err="1" smtClean="0"/>
              <a:t>безліч</a:t>
            </a:r>
            <a:r>
              <a:rPr lang="ru-RU" dirty="0" smtClean="0"/>
              <a:t> </a:t>
            </a:r>
            <a:r>
              <a:rPr lang="ru-RU" dirty="0" err="1" smtClean="0"/>
              <a:t>експериментальних</a:t>
            </a:r>
            <a:r>
              <a:rPr lang="ru-RU" dirty="0" smtClean="0"/>
              <a:t> </a:t>
            </a:r>
            <a:r>
              <a:rPr lang="ru-RU" dirty="0" err="1" smtClean="0"/>
              <a:t>тестів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показали,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міжособистісні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і </a:t>
            </a:r>
            <a:r>
              <a:rPr lang="ru-RU" dirty="0" err="1" smtClean="0"/>
              <a:t>поведінки</a:t>
            </a:r>
            <a:r>
              <a:rPr lang="ru-RU" dirty="0" smtClean="0"/>
              <a:t> «</a:t>
            </a:r>
            <a:r>
              <a:rPr lang="ru-RU" dirty="0" err="1" smtClean="0"/>
              <a:t>високих</a:t>
            </a:r>
            <a:r>
              <a:rPr lang="ru-RU" dirty="0" smtClean="0"/>
              <a:t> Мак» і «</a:t>
            </a:r>
            <a:r>
              <a:rPr lang="ru-RU" dirty="0" err="1" smtClean="0"/>
              <a:t>низьких</a:t>
            </a:r>
            <a:r>
              <a:rPr lang="ru-RU" dirty="0" smtClean="0"/>
              <a:t> Мак» </a:t>
            </a:r>
            <a:r>
              <a:rPr lang="ru-RU" dirty="0" err="1" smtClean="0"/>
              <a:t>відрізняються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Результатами </a:t>
            </a:r>
            <a:r>
              <a:rPr lang="ru-RU" dirty="0" err="1" smtClean="0"/>
              <a:t>досліджень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тесту на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макіавеллізму</a:t>
            </a:r>
            <a:r>
              <a:rPr lang="ru-RU" dirty="0" smtClean="0"/>
              <a:t> </a:t>
            </a:r>
            <a:r>
              <a:rPr lang="ru-RU" dirty="0" err="1" smtClean="0"/>
              <a:t>з'ясовано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: 1) </a:t>
            </a:r>
            <a:r>
              <a:rPr lang="ru-RU" dirty="0" err="1" smtClean="0"/>
              <a:t>чоловіки</a:t>
            </a:r>
            <a:r>
              <a:rPr lang="ru-RU" dirty="0" smtClean="0"/>
              <a:t>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макіавеллізму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жінки</a:t>
            </a:r>
            <a:r>
              <a:rPr lang="ru-RU" dirty="0" smtClean="0"/>
              <a:t>; 2) люди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похилого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тенденцією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низької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дорослі</a:t>
            </a:r>
            <a:r>
              <a:rPr lang="ru-RU" dirty="0" smtClean="0"/>
              <a:t> люди молодого </a:t>
            </a:r>
            <a:r>
              <a:rPr lang="ru-RU" dirty="0" err="1" smtClean="0"/>
              <a:t>віку</a:t>
            </a:r>
            <a:r>
              <a:rPr lang="ru-RU" dirty="0" smtClean="0"/>
              <a:t>; 3)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суттєвої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високим</a:t>
            </a:r>
            <a:r>
              <a:rPr lang="ru-RU" dirty="0" smtClean="0"/>
              <a:t> і </a:t>
            </a:r>
            <a:r>
              <a:rPr lang="ru-RU" dirty="0" err="1" smtClean="0"/>
              <a:t>низьким</a:t>
            </a:r>
            <a:r>
              <a:rPr lang="ru-RU" dirty="0" smtClean="0"/>
              <a:t> </a:t>
            </a:r>
            <a:r>
              <a:rPr lang="ru-RU" dirty="0" err="1" smtClean="0"/>
              <a:t>ступенем</a:t>
            </a:r>
            <a:endParaRPr lang="ru-RU" dirty="0" smtClean="0"/>
          </a:p>
          <a:p>
            <a:r>
              <a:rPr lang="ru-RU" dirty="0" err="1" smtClean="0"/>
              <a:t>макіавеллізму</a:t>
            </a:r>
            <a:r>
              <a:rPr lang="ru-RU" dirty="0" smtClean="0"/>
              <a:t> за </a:t>
            </a:r>
            <a:r>
              <a:rPr lang="ru-RU" dirty="0" err="1" smtClean="0"/>
              <a:t>мірками</a:t>
            </a:r>
            <a:r>
              <a:rPr lang="ru-RU" dirty="0" smtClean="0"/>
              <a:t> </a:t>
            </a:r>
            <a:r>
              <a:rPr lang="ru-RU" dirty="0" err="1" smtClean="0"/>
              <a:t>інтелекту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здібностей</a:t>
            </a:r>
            <a:r>
              <a:rPr lang="ru-RU" dirty="0" smtClean="0"/>
              <a:t>; 4) </a:t>
            </a:r>
            <a:r>
              <a:rPr lang="ru-RU" dirty="0" err="1" smtClean="0"/>
              <a:t>макіавеллізм</a:t>
            </a:r>
            <a:r>
              <a:rPr lang="ru-RU" dirty="0" smtClean="0"/>
              <a:t> не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помітного</a:t>
            </a:r>
            <a:r>
              <a:rPr lang="ru-RU" dirty="0" smtClean="0"/>
              <a:t> </a:t>
            </a:r>
            <a:r>
              <a:rPr lang="ru-RU" dirty="0" err="1" smtClean="0"/>
              <a:t>зв'язку</a:t>
            </a:r>
            <a:r>
              <a:rPr lang="ru-RU" dirty="0" smtClean="0"/>
              <a:t> з такими </a:t>
            </a:r>
            <a:r>
              <a:rPr lang="ru-RU" dirty="0" err="1" smtClean="0"/>
              <a:t>демографічними</a:t>
            </a:r>
            <a:r>
              <a:rPr lang="ru-RU" dirty="0" smtClean="0"/>
              <a:t> характеристиками, як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матеріальний</a:t>
            </a:r>
            <a:r>
              <a:rPr lang="ru-RU" dirty="0" smtClean="0"/>
              <a:t> стан; 5) </a:t>
            </a:r>
            <a:r>
              <a:rPr lang="ru-RU" dirty="0" err="1" smtClean="0"/>
              <a:t>індивіди</a:t>
            </a:r>
            <a:r>
              <a:rPr lang="ru-RU" dirty="0" smtClean="0"/>
              <a:t> з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 </a:t>
            </a:r>
            <a:r>
              <a:rPr lang="ru-RU" dirty="0" err="1" smtClean="0"/>
              <a:t>макіавеллізму</a:t>
            </a:r>
            <a:r>
              <a:rPr lang="ru-RU" dirty="0" smtClean="0"/>
              <a:t> </a:t>
            </a:r>
            <a:r>
              <a:rPr lang="ru-RU" dirty="0" err="1" smtClean="0"/>
              <a:t>тяжіють</a:t>
            </a:r>
            <a:r>
              <a:rPr lang="ru-RU" dirty="0" smtClean="0"/>
              <a:t> до </a:t>
            </a:r>
            <a:r>
              <a:rPr lang="ru-RU" dirty="0" err="1" smtClean="0"/>
              <a:t>професій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особлива</a:t>
            </a:r>
            <a:r>
              <a:rPr lang="ru-RU" dirty="0" smtClean="0"/>
              <a:t> ставка </a:t>
            </a:r>
            <a:r>
              <a:rPr lang="ru-RU" dirty="0" err="1" smtClean="0"/>
              <a:t>робиться</a:t>
            </a:r>
            <a:r>
              <a:rPr lang="ru-RU" dirty="0" smtClean="0"/>
              <a:t> на контроль і </a:t>
            </a:r>
            <a:r>
              <a:rPr lang="ru-RU" dirty="0" err="1" smtClean="0"/>
              <a:t>маніпулювання</a:t>
            </a:r>
            <a:r>
              <a:rPr lang="ru-RU" dirty="0" smtClean="0"/>
              <a:t> людьми,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менеджери</a:t>
            </a:r>
            <a:r>
              <a:rPr lang="ru-RU" dirty="0" smtClean="0"/>
              <a:t>, </a:t>
            </a:r>
            <a:r>
              <a:rPr lang="ru-RU" dirty="0" err="1" smtClean="0"/>
              <a:t>адвокати</a:t>
            </a:r>
            <a:r>
              <a:rPr lang="ru-RU" dirty="0" smtClean="0"/>
              <a:t>, </a:t>
            </a:r>
            <a:r>
              <a:rPr lang="ru-RU" dirty="0" err="1" smtClean="0"/>
              <a:t>психіатри</a:t>
            </a:r>
            <a:r>
              <a:rPr lang="ru-RU" dirty="0" smtClean="0"/>
              <a:t> та </a:t>
            </a:r>
            <a:r>
              <a:rPr lang="ru-RU" dirty="0" err="1" smtClean="0"/>
              <a:t>вчені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займаються</a:t>
            </a:r>
            <a:r>
              <a:rPr lang="ru-RU" dirty="0" smtClean="0"/>
              <a:t> проблемами </a:t>
            </a:r>
            <a:r>
              <a:rPr lang="ru-RU" dirty="0" err="1" smtClean="0"/>
              <a:t>поведінки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9095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503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5.	</a:t>
            </a:r>
            <a:r>
              <a:rPr lang="ru-RU" b="1" dirty="0" err="1" smtClean="0"/>
              <a:t>Почуття</a:t>
            </a:r>
            <a:r>
              <a:rPr lang="ru-RU" b="1" dirty="0" smtClean="0"/>
              <a:t> </a:t>
            </a:r>
            <a:r>
              <a:rPr lang="ru-RU" b="1" dirty="0" err="1" smtClean="0"/>
              <a:t>власної</a:t>
            </a:r>
            <a:r>
              <a:rPr lang="ru-RU" b="1" dirty="0" smtClean="0"/>
              <a:t> </a:t>
            </a:r>
            <a:r>
              <a:rPr lang="ru-RU" b="1" dirty="0" err="1" smtClean="0"/>
              <a:t>гідності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результат </a:t>
            </a:r>
            <a:r>
              <a:rPr lang="ru-RU" dirty="0" err="1" smtClean="0"/>
              <a:t>самооцінки</a:t>
            </a:r>
            <a:r>
              <a:rPr lang="ru-RU" dirty="0" smtClean="0"/>
              <a:t>,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любові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до </a:t>
            </a:r>
            <a:r>
              <a:rPr lang="ru-RU" dirty="0" err="1" smtClean="0"/>
              <a:t>самої</a:t>
            </a:r>
            <a:r>
              <a:rPr lang="ru-RU" dirty="0" smtClean="0"/>
              <a:t> себе. </a:t>
            </a:r>
            <a:r>
              <a:rPr lang="ru-RU" dirty="0" err="1" smtClean="0"/>
              <a:t>Почуття</a:t>
            </a:r>
            <a:r>
              <a:rPr lang="ru-RU" dirty="0" smtClean="0"/>
              <a:t> </a:t>
            </a:r>
            <a:r>
              <a:rPr lang="ru-RU" dirty="0" err="1" smtClean="0"/>
              <a:t>власної</a:t>
            </a:r>
            <a:r>
              <a:rPr lang="ru-RU" dirty="0" smtClean="0"/>
              <a:t> </a:t>
            </a:r>
            <a:r>
              <a:rPr lang="ru-RU" dirty="0" err="1" smtClean="0"/>
              <a:t>гідності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пов'язане</a:t>
            </a:r>
            <a:r>
              <a:rPr lang="ru-RU" dirty="0" smtClean="0"/>
              <a:t> з </a:t>
            </a:r>
            <a:r>
              <a:rPr lang="ru-RU" dirty="0" err="1" smtClean="0"/>
              <a:t>очікуванням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. </a:t>
            </a:r>
            <a:r>
              <a:rPr lang="ru-RU" dirty="0" err="1" smtClean="0"/>
              <a:t>Працівники</a:t>
            </a:r>
            <a:r>
              <a:rPr lang="ru-RU" dirty="0" smtClean="0"/>
              <a:t> з </a:t>
            </a:r>
            <a:r>
              <a:rPr lang="ru-RU" dirty="0" err="1" smtClean="0"/>
              <a:t>високим</a:t>
            </a:r>
            <a:r>
              <a:rPr lang="ru-RU" dirty="0" smtClean="0"/>
              <a:t> </a:t>
            </a:r>
            <a:r>
              <a:rPr lang="ru-RU" dirty="0" err="1" smtClean="0"/>
              <a:t>почуттям</a:t>
            </a:r>
            <a:r>
              <a:rPr lang="ru-RU" dirty="0" smtClean="0"/>
              <a:t> </a:t>
            </a:r>
            <a:r>
              <a:rPr lang="ru-RU" dirty="0" err="1" smtClean="0"/>
              <a:t>самоповаги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володіють</a:t>
            </a:r>
            <a:r>
              <a:rPr lang="ru-RU" dirty="0" smtClean="0"/>
              <a:t> великими </a:t>
            </a:r>
            <a:r>
              <a:rPr lang="ru-RU" dirty="0" err="1" smtClean="0"/>
              <a:t>здібностями</a:t>
            </a:r>
            <a:r>
              <a:rPr lang="ru-RU" dirty="0" smtClean="0"/>
              <a:t> і тому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на </a:t>
            </a:r>
            <a:r>
              <a:rPr lang="ru-RU" dirty="0" err="1" smtClean="0"/>
              <a:t>роботі</a:t>
            </a:r>
            <a:r>
              <a:rPr lang="ru-RU" dirty="0" smtClean="0"/>
              <a:t>. Вони </a:t>
            </a:r>
            <a:r>
              <a:rPr lang="ru-RU" dirty="0" err="1" smtClean="0"/>
              <a:t>легше</a:t>
            </a:r>
            <a:r>
              <a:rPr lang="ru-RU" dirty="0" smtClean="0"/>
              <a:t> </a:t>
            </a:r>
            <a:r>
              <a:rPr lang="ru-RU" dirty="0" err="1" smtClean="0"/>
              <a:t>йдуть</a:t>
            </a:r>
            <a:r>
              <a:rPr lang="ru-RU" dirty="0" smtClean="0"/>
              <a:t> на </a:t>
            </a:r>
            <a:r>
              <a:rPr lang="ru-RU" dirty="0" err="1" smtClean="0"/>
              <a:t>ризик</a:t>
            </a:r>
            <a:r>
              <a:rPr lang="ru-RU" dirty="0" smtClean="0"/>
              <a:t> при </a:t>
            </a:r>
            <a:r>
              <a:rPr lang="ru-RU" dirty="0" err="1" smtClean="0"/>
              <a:t>виборі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віддають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</a:t>
            </a:r>
            <a:r>
              <a:rPr lang="ru-RU" dirty="0" err="1" smtClean="0"/>
              <a:t>нестандартній</a:t>
            </a:r>
            <a:r>
              <a:rPr lang="ru-RU" dirty="0" smtClean="0"/>
              <a:t> </a:t>
            </a:r>
            <a:r>
              <a:rPr lang="ru-RU" dirty="0" err="1" smtClean="0"/>
              <a:t>роботі</a:t>
            </a:r>
            <a:r>
              <a:rPr lang="ru-RU" dirty="0" smtClean="0"/>
              <a:t> і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підвладні</a:t>
            </a:r>
            <a:r>
              <a:rPr lang="ru-RU" dirty="0" smtClean="0"/>
              <a:t> чужому </a:t>
            </a:r>
            <a:r>
              <a:rPr lang="ru-RU" dirty="0" err="1" smtClean="0"/>
              <a:t>впливу</a:t>
            </a:r>
            <a:r>
              <a:rPr lang="ru-RU" dirty="0" smtClean="0"/>
              <a:t>.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ефективно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на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посадах, і, як правило, вони </a:t>
            </a:r>
            <a:r>
              <a:rPr lang="ru-RU" dirty="0" err="1" smtClean="0"/>
              <a:t>проявляють</a:t>
            </a:r>
            <a:r>
              <a:rPr lang="ru-RU" dirty="0" smtClean="0"/>
              <a:t> 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.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низьке</a:t>
            </a:r>
            <a:r>
              <a:rPr lang="ru-RU" dirty="0" smtClean="0"/>
              <a:t> </a:t>
            </a:r>
            <a:r>
              <a:rPr lang="ru-RU" dirty="0" err="1" smtClean="0"/>
              <a:t>почуття</a:t>
            </a:r>
            <a:r>
              <a:rPr lang="ru-RU" dirty="0" smtClean="0"/>
              <a:t> </a:t>
            </a:r>
            <a:r>
              <a:rPr lang="ru-RU" dirty="0" err="1" smtClean="0"/>
              <a:t>власної</a:t>
            </a:r>
            <a:r>
              <a:rPr lang="ru-RU" dirty="0" smtClean="0"/>
              <a:t> </a:t>
            </a:r>
            <a:r>
              <a:rPr lang="ru-RU" dirty="0" err="1" smtClean="0"/>
              <a:t>гідності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людей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чутливими</a:t>
            </a:r>
            <a:r>
              <a:rPr lang="ru-RU" dirty="0" smtClean="0"/>
              <a:t> до </a:t>
            </a:r>
            <a:r>
              <a:rPr lang="ru-RU" dirty="0" err="1" smtClean="0"/>
              <a:t>стресів</a:t>
            </a:r>
            <a:r>
              <a:rPr lang="ru-RU" dirty="0" smtClean="0"/>
              <a:t>, </a:t>
            </a:r>
            <a:r>
              <a:rPr lang="ru-RU" dirty="0" err="1" smtClean="0"/>
              <a:t>конфліктів</a:t>
            </a:r>
            <a:r>
              <a:rPr lang="ru-RU" dirty="0" smtClean="0"/>
              <a:t>, </a:t>
            </a:r>
            <a:r>
              <a:rPr lang="ru-RU" dirty="0" err="1" smtClean="0"/>
              <a:t>двозначностей</a:t>
            </a:r>
            <a:r>
              <a:rPr lang="ru-RU" dirty="0" smtClean="0"/>
              <a:t>, думки </a:t>
            </a:r>
            <a:r>
              <a:rPr lang="ru-RU" dirty="0" err="1" smtClean="0"/>
              <a:t>керівництва</a:t>
            </a:r>
            <a:r>
              <a:rPr lang="ru-RU" dirty="0" smtClean="0"/>
              <a:t> і до </a:t>
            </a:r>
            <a:r>
              <a:rPr lang="ru-RU" dirty="0" err="1" smtClean="0"/>
              <a:t>поганих</a:t>
            </a:r>
            <a:r>
              <a:rPr lang="ru-RU" dirty="0" smtClean="0"/>
              <a:t> умов </a:t>
            </a:r>
            <a:r>
              <a:rPr lang="ru-RU" dirty="0" err="1" smtClean="0"/>
              <a:t>праці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6</a:t>
            </a:r>
            <a:r>
              <a:rPr lang="ru-RU" b="1" dirty="0" smtClean="0"/>
              <a:t>.	Локус контролю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, до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індивіди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контролювати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на них </a:t>
            </a:r>
            <a:r>
              <a:rPr lang="ru-RU" dirty="0" err="1" smtClean="0"/>
              <a:t>вплив</a:t>
            </a:r>
            <a:r>
              <a:rPr lang="ru-RU" dirty="0" smtClean="0"/>
              <a:t>. З одного боку, </a:t>
            </a:r>
            <a:r>
              <a:rPr lang="ru-RU" dirty="0" err="1" smtClean="0"/>
              <a:t>індивіди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сильний</a:t>
            </a:r>
            <a:r>
              <a:rPr lang="ru-RU" dirty="0" smtClean="0"/>
              <a:t> </a:t>
            </a:r>
            <a:r>
              <a:rPr lang="ru-RU" dirty="0" err="1" smtClean="0"/>
              <a:t>внутрішній</a:t>
            </a:r>
            <a:r>
              <a:rPr lang="ru-RU" dirty="0" smtClean="0"/>
              <a:t> локус контролю,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їхня</a:t>
            </a:r>
            <a:r>
              <a:rPr lang="ru-RU" dirty="0" smtClean="0"/>
              <a:t> </a:t>
            </a:r>
            <a:r>
              <a:rPr lang="ru-RU" dirty="0" err="1" smtClean="0"/>
              <a:t>власна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 та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передусім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події</a:t>
            </a:r>
            <a:r>
              <a:rPr lang="ru-RU" dirty="0" smtClean="0"/>
              <a:t> в </a:t>
            </a:r>
            <a:r>
              <a:rPr lang="ru-RU" dirty="0" err="1" smtClean="0"/>
              <a:t>їхньому</a:t>
            </a:r>
            <a:r>
              <a:rPr lang="ru-RU" dirty="0" smtClean="0"/>
              <a:t> </a:t>
            </a:r>
            <a:r>
              <a:rPr lang="ru-RU" dirty="0" err="1" smtClean="0"/>
              <a:t>житті</a:t>
            </a:r>
            <a:r>
              <a:rPr lang="ru-RU" dirty="0" smtClean="0"/>
              <a:t>. З </a:t>
            </a:r>
            <a:r>
              <a:rPr lang="ru-RU" dirty="0" err="1" smtClean="0"/>
              <a:t>іншого</a:t>
            </a:r>
            <a:r>
              <a:rPr lang="ru-RU" dirty="0" smtClean="0"/>
              <a:t> боку, </a:t>
            </a:r>
            <a:r>
              <a:rPr lang="ru-RU" dirty="0" err="1" smtClean="0"/>
              <a:t>індивіди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сильний</a:t>
            </a:r>
            <a:r>
              <a:rPr lang="ru-RU" dirty="0" smtClean="0"/>
              <a:t> </a:t>
            </a:r>
            <a:r>
              <a:rPr lang="ru-RU" dirty="0" err="1" smtClean="0"/>
              <a:t>зовнішній</a:t>
            </a:r>
            <a:r>
              <a:rPr lang="ru-RU" dirty="0" smtClean="0"/>
              <a:t> локус контролю,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 </a:t>
            </a:r>
            <a:r>
              <a:rPr lang="ru-RU" dirty="0" err="1" smtClean="0"/>
              <a:t>їхнього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передусім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, доля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люди. Практика </a:t>
            </a:r>
            <a:r>
              <a:rPr lang="ru-RU" dirty="0" err="1" smtClean="0"/>
              <a:t>засвідчує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особи з </a:t>
            </a:r>
            <a:r>
              <a:rPr lang="ru-RU" dirty="0" err="1" smtClean="0"/>
              <a:t>внутрішнім</a:t>
            </a:r>
            <a:r>
              <a:rPr lang="ru-RU" dirty="0" smtClean="0"/>
              <a:t> контролем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керують</a:t>
            </a:r>
            <a:r>
              <a:rPr lang="ru-RU" dirty="0" smtClean="0"/>
              <a:t> </a:t>
            </a:r>
            <a:r>
              <a:rPr lang="ru-RU" dirty="0" err="1" smtClean="0"/>
              <a:t>власною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, </a:t>
            </a:r>
            <a:r>
              <a:rPr lang="ru-RU" dirty="0" err="1" smtClean="0"/>
              <a:t>політично</a:t>
            </a:r>
            <a:r>
              <a:rPr lang="ru-RU" dirty="0" smtClean="0"/>
              <a:t> й </a:t>
            </a:r>
            <a:r>
              <a:rPr lang="ru-RU" dirty="0" err="1" smtClean="0"/>
              <a:t>соціально</a:t>
            </a:r>
            <a:r>
              <a:rPr lang="ru-RU" dirty="0" smtClean="0"/>
              <a:t> </a:t>
            </a:r>
            <a:r>
              <a:rPr lang="ru-RU" dirty="0" err="1" smtClean="0"/>
              <a:t>активніші</a:t>
            </a:r>
            <a:r>
              <a:rPr lang="ru-RU" dirty="0" smtClean="0"/>
              <a:t>, </a:t>
            </a:r>
            <a:r>
              <a:rPr lang="ru-RU" dirty="0" err="1" smtClean="0"/>
              <a:t>цікавляться</a:t>
            </a:r>
            <a:r>
              <a:rPr lang="ru-RU" dirty="0" smtClean="0"/>
              <a:t> </a:t>
            </a:r>
            <a:r>
              <a:rPr lang="ru-RU" dirty="0" err="1" smtClean="0"/>
              <a:t>інформацією</a:t>
            </a:r>
            <a:r>
              <a:rPr lang="ru-RU" dirty="0" smtClean="0"/>
              <a:t> про </a:t>
            </a:r>
            <a:r>
              <a:rPr lang="ru-RU" dirty="0" err="1" smtClean="0"/>
              <a:t>оточення</a:t>
            </a:r>
            <a:r>
              <a:rPr lang="ru-RU" dirty="0" smtClean="0"/>
              <a:t>. У </a:t>
            </a:r>
            <a:r>
              <a:rPr lang="ru-RU" dirty="0" err="1" smtClean="0"/>
              <a:t>порівнянні</a:t>
            </a:r>
            <a:r>
              <a:rPr lang="ru-RU" dirty="0" smtClean="0"/>
              <a:t> з особами з </a:t>
            </a:r>
            <a:r>
              <a:rPr lang="ru-RU" dirty="0" err="1" smtClean="0"/>
              <a:t>зовнішнім</a:t>
            </a:r>
            <a:r>
              <a:rPr lang="ru-RU" dirty="0" smtClean="0"/>
              <a:t> контролем, вони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 smtClean="0"/>
              <a:t>вплинути</a:t>
            </a:r>
            <a:r>
              <a:rPr lang="ru-RU" dirty="0" smtClean="0"/>
              <a:t> на </a:t>
            </a:r>
            <a:r>
              <a:rPr lang="ru-RU" dirty="0" err="1" smtClean="0"/>
              <a:t>інших</a:t>
            </a:r>
            <a:r>
              <a:rPr lang="ru-RU" dirty="0" smtClean="0"/>
              <a:t>,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піддаються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з боку </a:t>
            </a:r>
            <a:r>
              <a:rPr lang="ru-RU" dirty="0" err="1" smtClean="0"/>
              <a:t>інших</a:t>
            </a:r>
            <a:r>
              <a:rPr lang="ru-RU" dirty="0" smtClean="0"/>
              <a:t> та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зорієнтовані</a:t>
            </a:r>
            <a:r>
              <a:rPr lang="ru-RU" dirty="0" smtClean="0"/>
              <a:t> на </a:t>
            </a:r>
            <a:r>
              <a:rPr lang="ru-RU" dirty="0" err="1" smtClean="0"/>
              <a:t>досягнення</a:t>
            </a:r>
            <a:r>
              <a:rPr lang="ru-RU" dirty="0" smtClean="0"/>
              <a:t>. Особи з </a:t>
            </a:r>
            <a:r>
              <a:rPr lang="ru-RU" dirty="0" err="1" smtClean="0"/>
              <a:t>зовнішнім</a:t>
            </a:r>
            <a:r>
              <a:rPr lang="ru-RU" dirty="0" smtClean="0"/>
              <a:t> контролем </a:t>
            </a:r>
            <a:r>
              <a:rPr lang="ru-RU" dirty="0" err="1" smtClean="0"/>
              <a:t>віддають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</a:t>
            </a:r>
            <a:r>
              <a:rPr lang="ru-RU" dirty="0" err="1" smtClean="0"/>
              <a:t>структурованому</a:t>
            </a:r>
            <a:r>
              <a:rPr lang="ru-RU" dirty="0" smtClean="0"/>
              <a:t>, директивному стилю </a:t>
            </a:r>
            <a:r>
              <a:rPr lang="ru-RU" dirty="0" err="1" smtClean="0"/>
              <a:t>керівництва</a:t>
            </a:r>
            <a:r>
              <a:rPr lang="ru-RU" dirty="0" smtClean="0"/>
              <a:t>.</a:t>
            </a:r>
          </a:p>
          <a:p>
            <a:pPr marL="342900" indent="-342900">
              <a:buAutoNum type="arabicPeriod" startAt="7"/>
            </a:pPr>
            <a:r>
              <a:rPr lang="ru-RU" b="1" dirty="0" err="1" smtClean="0"/>
              <a:t>Схильність</a:t>
            </a:r>
            <a:r>
              <a:rPr lang="ru-RU" b="1" dirty="0" smtClean="0"/>
              <a:t> до </a:t>
            </a:r>
            <a:r>
              <a:rPr lang="ru-RU" b="1" dirty="0" err="1" smtClean="0"/>
              <a:t>ризику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риса </a:t>
            </a:r>
            <a:r>
              <a:rPr lang="ru-RU" dirty="0" err="1" smtClean="0"/>
              <a:t>притаманна</a:t>
            </a:r>
            <a:r>
              <a:rPr lang="ru-RU" dirty="0" smtClean="0"/>
              <a:t> людям,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прагнуть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по </a:t>
            </a:r>
            <a:r>
              <a:rPr lang="ru-RU" dirty="0" err="1" smtClean="0"/>
              <a:t>можливості</a:t>
            </a:r>
            <a:r>
              <a:rPr lang="ru-RU" dirty="0" smtClean="0"/>
              <a:t> будь-</a:t>
            </a:r>
            <a:r>
              <a:rPr lang="ru-RU" dirty="0" err="1" smtClean="0"/>
              <a:t>який</a:t>
            </a:r>
            <a:r>
              <a:rPr lang="ru-RU" dirty="0" smtClean="0"/>
              <a:t> шанс,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. Люди,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володіють</a:t>
            </a:r>
            <a:r>
              <a:rPr lang="ru-RU" dirty="0" smtClean="0"/>
              <a:t> такими рисами, </a:t>
            </a:r>
            <a:r>
              <a:rPr lang="ru-RU" dirty="0" err="1" smtClean="0"/>
              <a:t>сміливо</a:t>
            </a:r>
            <a:r>
              <a:rPr lang="ru-RU" dirty="0" smtClean="0"/>
              <a:t> </a:t>
            </a:r>
            <a:r>
              <a:rPr lang="ru-RU" dirty="0" err="1" smtClean="0"/>
              <a:t>приймають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і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меншу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 </a:t>
            </a:r>
            <a:r>
              <a:rPr lang="ru-RU" dirty="0" err="1" smtClean="0"/>
              <a:t>Схильність</a:t>
            </a:r>
            <a:r>
              <a:rPr lang="ru-RU" dirty="0" smtClean="0"/>
              <a:t> до </a:t>
            </a:r>
            <a:r>
              <a:rPr lang="ru-RU" dirty="0" err="1" smtClean="0"/>
              <a:t>ризику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ефективнішому</a:t>
            </a:r>
            <a:r>
              <a:rPr lang="ru-RU" dirty="0" smtClean="0"/>
              <a:t> </a:t>
            </a:r>
            <a:r>
              <a:rPr lang="ru-RU" dirty="0" err="1" smtClean="0"/>
              <a:t>виконанню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швидкого</a:t>
            </a:r>
            <a:r>
              <a:rPr lang="ru-RU" dirty="0" smtClean="0"/>
              <a:t>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(менеджер, брокер), але </a:t>
            </a:r>
            <a:r>
              <a:rPr lang="ru-RU" dirty="0" err="1" smtClean="0"/>
              <a:t>може</a:t>
            </a:r>
            <a:r>
              <a:rPr lang="ru-RU" dirty="0" smtClean="0"/>
              <a:t> стати на </a:t>
            </a:r>
            <a:r>
              <a:rPr lang="ru-RU" dirty="0" err="1" smtClean="0"/>
              <a:t>заваді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бухгалтеру,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аудиторську</a:t>
            </a:r>
            <a:r>
              <a:rPr lang="ru-RU" dirty="0" smtClean="0"/>
              <a:t> роботу.</a:t>
            </a:r>
          </a:p>
          <a:p>
            <a:r>
              <a:rPr lang="ru-RU" b="1" dirty="0" smtClean="0"/>
              <a:t>4.Теорії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та </a:t>
            </a:r>
            <a:r>
              <a:rPr lang="ru-RU" b="1" dirty="0" err="1" smtClean="0"/>
              <a:t>закони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поведінки</a:t>
            </a:r>
            <a:r>
              <a:rPr lang="ru-RU" b="1" dirty="0" smtClean="0"/>
              <a:t> </a:t>
            </a:r>
            <a:r>
              <a:rPr lang="ru-RU" b="1" dirty="0" err="1" smtClean="0"/>
              <a:t>індивіда</a:t>
            </a:r>
            <a:r>
              <a:rPr lang="ru-RU" b="1" dirty="0" smtClean="0"/>
              <a:t>. </a:t>
            </a:r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інтересів</a:t>
            </a:r>
            <a:r>
              <a:rPr lang="ru-RU" b="1" dirty="0" smtClean="0"/>
              <a:t> і закон </a:t>
            </a:r>
            <a:r>
              <a:rPr lang="ru-RU" b="1" dirty="0" err="1" smtClean="0"/>
              <a:t>оптимальної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поведінки</a:t>
            </a:r>
            <a:endParaRPr lang="ru-RU" b="1" dirty="0" smtClean="0"/>
          </a:p>
          <a:p>
            <a:r>
              <a:rPr lang="ru-RU" dirty="0" smtClean="0"/>
              <a:t>. </a:t>
            </a:r>
            <a:r>
              <a:rPr lang="ru-RU" dirty="0" err="1" smtClean="0"/>
              <a:t>Поведінка</a:t>
            </a:r>
            <a:r>
              <a:rPr lang="ru-RU" dirty="0" smtClean="0"/>
              <a:t> персоналу </a:t>
            </a:r>
            <a:r>
              <a:rPr lang="ru-RU" dirty="0" err="1" smtClean="0"/>
              <a:t>організації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логічна</a:t>
            </a:r>
            <a:r>
              <a:rPr lang="ru-RU" dirty="0" smtClean="0"/>
              <a:t> і </a:t>
            </a:r>
            <a:r>
              <a:rPr lang="ru-RU" dirty="0" err="1" smtClean="0"/>
              <a:t>раціональна</a:t>
            </a:r>
            <a:r>
              <a:rPr lang="ru-RU" dirty="0" smtClean="0"/>
              <a:t>, а </a:t>
            </a:r>
            <a:r>
              <a:rPr lang="ru-RU" dirty="0" err="1" smtClean="0"/>
              <a:t>самі</a:t>
            </a:r>
            <a:r>
              <a:rPr lang="ru-RU" dirty="0" smtClean="0"/>
              <a:t> люди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пояснити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імпульси</a:t>
            </a:r>
            <a:r>
              <a:rPr lang="ru-RU" dirty="0" smtClean="0"/>
              <a:t> і </a:t>
            </a:r>
            <a:r>
              <a:rPr lang="ru-RU" dirty="0" err="1" smtClean="0"/>
              <a:t>бажання</a:t>
            </a:r>
            <a:r>
              <a:rPr lang="ru-RU" dirty="0" smtClean="0"/>
              <a:t>, тому </a:t>
            </a:r>
            <a:r>
              <a:rPr lang="ru-RU" dirty="0" err="1" smtClean="0"/>
              <a:t>керівник</a:t>
            </a:r>
            <a:r>
              <a:rPr lang="ru-RU" dirty="0" smtClean="0"/>
              <a:t> повинен </a:t>
            </a:r>
            <a:r>
              <a:rPr lang="ru-RU" dirty="0" err="1" smtClean="0"/>
              <a:t>уміти</a:t>
            </a:r>
            <a:r>
              <a:rPr lang="ru-RU" dirty="0" smtClean="0"/>
              <a:t> </a:t>
            </a:r>
            <a:r>
              <a:rPr lang="ru-RU" dirty="0" err="1" smtClean="0"/>
              <a:t>бачити</a:t>
            </a:r>
            <a:r>
              <a:rPr lang="ru-RU" dirty="0" smtClean="0"/>
              <a:t>, </a:t>
            </a:r>
            <a:r>
              <a:rPr lang="ru-RU" dirty="0" err="1" smtClean="0"/>
              <a:t>розпізнавати</a:t>
            </a:r>
            <a:r>
              <a:rPr lang="ru-RU" dirty="0" smtClean="0"/>
              <a:t> </a:t>
            </a:r>
            <a:r>
              <a:rPr lang="ru-RU" dirty="0" err="1" smtClean="0"/>
              <a:t>приховані</a:t>
            </a:r>
            <a:r>
              <a:rPr lang="ru-RU" dirty="0" smtClean="0"/>
              <a:t> </a:t>
            </a:r>
            <a:r>
              <a:rPr lang="ru-RU" dirty="0" err="1" smtClean="0"/>
              <a:t>мотиви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106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745907"/>
              </p:ext>
            </p:extLst>
          </p:nvPr>
        </p:nvGraphicFramePr>
        <p:xfrm>
          <a:off x="365761" y="430780"/>
          <a:ext cx="11390811" cy="5694680"/>
        </p:xfrm>
        <a:graphic>
          <a:graphicData uri="http://schemas.openxmlformats.org/drawingml/2006/table">
            <a:tbl>
              <a:tblPr firstRow="1" firstCol="1" bandRow="1"/>
              <a:tblGrid>
                <a:gridCol w="1222470">
                  <a:extLst>
                    <a:ext uri="{9D8B030D-6E8A-4147-A177-3AD203B41FA5}">
                      <a16:colId xmlns:a16="http://schemas.microsoft.com/office/drawing/2014/main" val="1381674146"/>
                    </a:ext>
                  </a:extLst>
                </a:gridCol>
                <a:gridCol w="114210">
                  <a:extLst>
                    <a:ext uri="{9D8B030D-6E8A-4147-A177-3AD203B41FA5}">
                      <a16:colId xmlns:a16="http://schemas.microsoft.com/office/drawing/2014/main" val="349778870"/>
                    </a:ext>
                  </a:extLst>
                </a:gridCol>
                <a:gridCol w="1663439">
                  <a:extLst>
                    <a:ext uri="{9D8B030D-6E8A-4147-A177-3AD203B41FA5}">
                      <a16:colId xmlns:a16="http://schemas.microsoft.com/office/drawing/2014/main" val="3966020562"/>
                    </a:ext>
                  </a:extLst>
                </a:gridCol>
                <a:gridCol w="8390692">
                  <a:extLst>
                    <a:ext uri="{9D8B030D-6E8A-4147-A177-3AD203B41FA5}">
                      <a16:colId xmlns:a16="http://schemas.microsoft.com/office/drawing/2014/main" val="2557398234"/>
                    </a:ext>
                  </a:extLst>
                </a:gridCol>
              </a:tblGrid>
              <a:tr h="207497">
                <a:tc>
                  <a:txBody>
                    <a:bodyPr/>
                    <a:lstStyle/>
                    <a:p>
                      <a:pPr marL="889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Назва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marL="8890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теорії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Автори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теорії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Основна ідея щодо поведінки індивіда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223158"/>
                  </a:ext>
                </a:extLst>
              </a:tr>
              <a:tr h="195291">
                <a:tc gridSpan="3">
                  <a:txBody>
                    <a:bodyPr/>
                    <a:lstStyle/>
                    <a:p>
                      <a:pPr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1. Теорії розвитку особистості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781422"/>
                  </a:ext>
                </a:extLst>
              </a:tr>
              <a:tr h="2825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49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Чарльз Х. Кулі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Корекція поведінки відбувається на підставі ефекту дзеркального відображення в уяві людей того, як їх оцінюють інші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667413"/>
                  </a:ext>
                </a:extLst>
              </a:tr>
              <a:tr h="2825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Джордж Г. Мід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Розвиток особистості охоплює три стадії, які пов’язані з прийняттям на себе ролей інших людей та формуванням «я» та «мене»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998348"/>
                  </a:ext>
                </a:extLst>
              </a:tr>
              <a:tr h="2825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Ерік Еріксон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На своєму життєвому шляху людина проходить вісім стадій розвитку, які пов’язані з подоланням криз та зміною поведінки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165658"/>
                  </a:ext>
                </a:extLst>
              </a:tr>
              <a:tr h="190409">
                <a:tc gridSpan="3">
                  <a:txBody>
                    <a:bodyPr/>
                    <a:lstStyle/>
                    <a:p>
                      <a:pPr>
                        <a:lnSpc>
                          <a:spcPts val="1535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2. Психоаналітичні теорії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893325"/>
                  </a:ext>
                </a:extLst>
              </a:tr>
              <a:tr h="56237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Зигмунд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Фрейд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У своєму розвитку особистість проходить кілька послідовних стадій, які завершуються статевою зрілістю. На кожній стадії виникає напруження між «Воно» (бажання) та «над-Я», що визначає відповідність того чи іншого прояву поведінки свідомості та моральним принципам людини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201792"/>
                  </a:ext>
                </a:extLst>
              </a:tr>
              <a:tr h="4702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Карл Г устав Юнг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Класифікація індивідів на інтровертів та екстравертів означає, що різні люди контактують із зовнішнім середовищем найзручнішим для них способом: інтроверти орієнтовані на свій внутрішній світ, а екстраверти зосереджені, головним чином, на оточенні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578878"/>
                  </a:ext>
                </a:extLst>
              </a:tr>
              <a:tr h="47022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Альфред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Адлер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Основне прагнення людини - це бажання бути лідером на засадах максимального розвитку своїх потенційних можливостей. Це прагнення пов’язане з компенсацією почуття неповноцінності, яке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виникло</a:t>
                      </a: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 в ранньому дитинстві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875389"/>
                  </a:ext>
                </a:extLst>
              </a:tr>
              <a:tr h="37654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Харрі С. Саліван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Особистість являє собою суму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персоніфікацій</a:t>
                      </a: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, які виникають у процесі соціального спілкування, тому форми її поведінки відображають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міжособові</a:t>
                      </a: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 взаємини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870242"/>
                  </a:ext>
                </a:extLst>
              </a:tr>
              <a:tr h="28256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Ерік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Фромм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Особистість - це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соціобіологічний</a:t>
                      </a: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 об’єкт. Неможливість задовольнити соціальні потреби формує агресивну поведінку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426018"/>
                  </a:ext>
                </a:extLst>
              </a:tr>
              <a:tr h="366171">
                <a:tc gridSpan="2"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3. Теорія розвитку пізнання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Жан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Піаже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Здатність людини до мислення розвивається за стадіями, кожна з яких сприяє оволодінню новими пізнавальними навичками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50356"/>
                  </a:ext>
                </a:extLst>
              </a:tr>
              <a:tr h="96730">
                <a:tc gridSpan="3"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4. Теорії навчання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9631588"/>
                  </a:ext>
                </a:extLst>
              </a:tr>
              <a:tr h="28561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І.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П. </a:t>
                      </a:r>
                      <a:r>
                        <a:rPr lang="uk-UA" sz="14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Павлов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Основу психічної діяльності та поведінки особистості становлять фізіологічні процеси, які відбуваються в корі головного мозку і формують умовні рефлекси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051" marR="305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939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304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417099"/>
              </p:ext>
            </p:extLst>
          </p:nvPr>
        </p:nvGraphicFramePr>
        <p:xfrm>
          <a:off x="483326" y="248196"/>
          <a:ext cx="11364686" cy="6305100"/>
        </p:xfrm>
        <a:graphic>
          <a:graphicData uri="http://schemas.openxmlformats.org/drawingml/2006/table">
            <a:tbl>
              <a:tblPr firstRow="1" firstCol="1" bandRow="1"/>
              <a:tblGrid>
                <a:gridCol w="1538472">
                  <a:extLst>
                    <a:ext uri="{9D8B030D-6E8A-4147-A177-3AD203B41FA5}">
                      <a16:colId xmlns:a16="http://schemas.microsoft.com/office/drawing/2014/main" val="3680284872"/>
                    </a:ext>
                  </a:extLst>
                </a:gridCol>
                <a:gridCol w="102269">
                  <a:extLst>
                    <a:ext uri="{9D8B030D-6E8A-4147-A177-3AD203B41FA5}">
                      <a16:colId xmlns:a16="http://schemas.microsoft.com/office/drawing/2014/main" val="290350215"/>
                    </a:ext>
                  </a:extLst>
                </a:gridCol>
                <a:gridCol w="1481711">
                  <a:extLst>
                    <a:ext uri="{9D8B030D-6E8A-4147-A177-3AD203B41FA5}">
                      <a16:colId xmlns:a16="http://schemas.microsoft.com/office/drawing/2014/main" val="3696215805"/>
                    </a:ext>
                  </a:extLst>
                </a:gridCol>
                <a:gridCol w="8242234">
                  <a:extLst>
                    <a:ext uri="{9D8B030D-6E8A-4147-A177-3AD203B41FA5}">
                      <a16:colId xmlns:a16="http://schemas.microsoft.com/office/drawing/2014/main" val="3179968713"/>
                    </a:ext>
                  </a:extLst>
                </a:gridCol>
              </a:tblGrid>
              <a:tr h="62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Джон Б.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Уотсон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Поведінку особистості можна описати в поняттях «стимули» (зміни в зовнішньому середовищі) та «реакції» (відповідь організму на стимул), між якими існують природні зв’язки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546937"/>
                  </a:ext>
                </a:extLst>
              </a:tr>
              <a:tr h="4690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Беррес</a:t>
                      </a: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 Ф.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Скіннер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Поведінка формується на засадах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оперантних</a:t>
                      </a: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 умовних реакцій, які виникають у результаті заохочення чи покарання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880279"/>
                  </a:ext>
                </a:extLst>
              </a:tr>
              <a:tr h="625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5. Теорія мораль­ного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розвитку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Лоренс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Колберг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Моральний розвиток особистості об’єднує кілька послідовних фаз розвитку здібності розуміти почуття інших людей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085740"/>
                  </a:ext>
                </a:extLst>
              </a:tr>
              <a:tr h="938019">
                <a:tc>
                  <a:txBody>
                    <a:bodyPr/>
                    <a:lstStyle/>
                    <a:p>
                      <a:pPr>
                        <a:lnSpc>
                          <a:spcPts val="1655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6. Теорія зрілості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Кріс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Арджиріс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Нормальні здорові люди розвиваються від незрілості до зрілості й демонструють зрілу поведінку. Для цього вони прагнуть повної автономії, ставлення до них як до рівних і виявляють здатність до подолання труднощів. Незріла, схожа на дитячу, поведінка притаманна людям не дуже здоровим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394333"/>
                  </a:ext>
                </a:extLst>
              </a:tr>
              <a:tr h="31267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7. Мікросоціологічні теорії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3058782"/>
                  </a:ext>
                </a:extLst>
              </a:tr>
              <a:tr h="62534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7.1. Теорія обміну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Джордж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Хоманс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Поведінка індивіда базується на принципах «винагорода-покарання». Люди схильні повторювати такі моделі поведінки, завдяки яким вони в минулому в тій чи іншій формі отримали заохочення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954640"/>
                  </a:ext>
                </a:extLst>
              </a:tr>
              <a:tr h="47347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7.2. Теорія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етномето-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дології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Г арольд Г арфінк ель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Поведінка індивіда формується на засадах загальнопоширених правил та понять, які він сприймає на віру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399270"/>
                  </a:ext>
                </a:extLst>
              </a:tr>
              <a:tr h="789121">
                <a:tc gridSpan="2">
                  <a:txBody>
                    <a:bodyPr/>
                    <a:lstStyle/>
                    <a:p>
                      <a:pPr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7.3.Менед-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жмент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вражень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Ервін</a:t>
                      </a: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 Г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оффман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Людина поводиться як актор у театрі, граючи ролі, які вона свідомо виконує з метою справити враження та впливати на інших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396077"/>
                  </a:ext>
                </a:extLst>
              </a:tr>
              <a:tr h="625346">
                <a:tc gridSpan="2">
                  <a:txBody>
                    <a:bodyPr/>
                    <a:lstStyle/>
                    <a:p>
                      <a:pPr>
                        <a:lnSpc>
                          <a:spcPts val="163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8. Теорія поля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Курт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Левін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Поведінка людини, яку можна щоразу спостерігати в той чи інший момент часу, є функцією поля, в якому вона проявляється. Основні компоненти поля - це сама людина та середовище, що її оточує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516687"/>
                  </a:ext>
                </a:extLst>
              </a:tr>
              <a:tr h="47366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9. Теорія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самоузгод-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женості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П. </a:t>
                      </a:r>
                      <a:r>
                        <a:rPr lang="uk-UA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Лекі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Times New Roman" panose="02020603050405020304" pitchFamily="18" charset="0"/>
                        </a:rPr>
                        <a:t>Поведінка, яка здається іншим нелогічною, на погляд індивіда є природною, тому що кожна людина вважає себе розумною, гармонійною та цільною особистістю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594" marR="35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183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09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052" y="372289"/>
            <a:ext cx="10515600" cy="4898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 smtClean="0"/>
              <a:t>Закони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поведінки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індивіда</a:t>
            </a:r>
            <a:endParaRPr lang="en-US" sz="2800" b="1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3224" y="1162594"/>
            <a:ext cx="9405256" cy="538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409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8201"/>
            <a:ext cx="1206137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Теорія</a:t>
            </a:r>
            <a:r>
              <a:rPr lang="ru-RU" b="1" dirty="0" smtClean="0"/>
              <a:t> </a:t>
            </a:r>
            <a:r>
              <a:rPr lang="ru-RU" b="1" dirty="0" err="1" smtClean="0"/>
              <a:t>інтересів</a:t>
            </a:r>
            <a:r>
              <a:rPr lang="ru-RU" dirty="0" smtClean="0"/>
              <a:t>: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оптимальне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</a:t>
            </a:r>
            <a:r>
              <a:rPr lang="ru-RU" dirty="0" err="1" smtClean="0"/>
              <a:t>наслідків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зовнішніми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перешкоджають</a:t>
            </a:r>
            <a:r>
              <a:rPr lang="ru-RU" dirty="0" smtClean="0"/>
              <a:t> оптимальному </a:t>
            </a:r>
            <a:r>
              <a:rPr lang="ru-RU" dirty="0" err="1" smtClean="0"/>
              <a:t>задоволенню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у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, то в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потреба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оптимальному </a:t>
            </a:r>
            <a:r>
              <a:rPr lang="ru-RU" dirty="0" err="1" smtClean="0"/>
              <a:t>задоволенню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у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, в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потреба </a:t>
            </a:r>
            <a:r>
              <a:rPr lang="ru-RU" dirty="0" err="1" smtClean="0"/>
              <a:t>підкоритися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умовам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виникнути</a:t>
            </a:r>
            <a:r>
              <a:rPr lang="ru-RU" dirty="0" smtClean="0"/>
              <a:t> потреба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неможливо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організовуючи</a:t>
            </a:r>
            <a:r>
              <a:rPr lang="ru-RU" dirty="0" smtClean="0"/>
              <a:t> </a:t>
            </a:r>
            <a:r>
              <a:rPr lang="ru-RU" dirty="0" err="1" smtClean="0"/>
              <a:t>страйки</a:t>
            </a:r>
            <a:r>
              <a:rPr lang="ru-RU" dirty="0" smtClean="0"/>
              <a:t>, люди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регулюють</a:t>
            </a:r>
            <a:r>
              <a:rPr lang="ru-RU" dirty="0" smtClean="0"/>
              <a:t> </a:t>
            </a:r>
            <a:r>
              <a:rPr lang="ru-RU" dirty="0" err="1" smtClean="0"/>
              <a:t>трудові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, а при </a:t>
            </a:r>
            <a:r>
              <a:rPr lang="ru-RU" dirty="0" err="1" smtClean="0"/>
              <a:t>звільненні</a:t>
            </a:r>
            <a:r>
              <a:rPr lang="ru-RU" dirty="0" smtClean="0"/>
              <a:t> за </a:t>
            </a:r>
            <a:r>
              <a:rPr lang="ru-RU" dirty="0" err="1" smtClean="0"/>
              <a:t>власним</a:t>
            </a:r>
            <a:r>
              <a:rPr lang="ru-RU" dirty="0" smtClean="0"/>
              <a:t> </a:t>
            </a:r>
            <a:r>
              <a:rPr lang="ru-RU" dirty="0" err="1" smtClean="0"/>
              <a:t>бажанням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, а </a:t>
            </a:r>
            <a:r>
              <a:rPr lang="ru-RU" dirty="0" err="1" smtClean="0"/>
              <a:t>точніше</a:t>
            </a:r>
            <a:r>
              <a:rPr lang="ru-RU" dirty="0" smtClean="0"/>
              <a:t>,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вигідні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Закон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: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у будь-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є для </a:t>
            </a:r>
            <a:r>
              <a:rPr lang="ru-RU" dirty="0" err="1" smtClean="0"/>
              <a:t>неї</a:t>
            </a:r>
            <a:r>
              <a:rPr lang="ru-RU" dirty="0" smtClean="0"/>
              <a:t> оптимальною; </a:t>
            </a:r>
            <a:r>
              <a:rPr lang="ru-RU" dirty="0" err="1" smtClean="0"/>
              <a:t>вчинки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отримання</a:t>
            </a:r>
            <a:r>
              <a:rPr lang="ru-RU" dirty="0" smtClean="0"/>
              <a:t> нею </a:t>
            </a:r>
            <a:r>
              <a:rPr lang="ru-RU" dirty="0" err="1" smtClean="0"/>
              <a:t>найбільшої</a:t>
            </a:r>
            <a:r>
              <a:rPr lang="ru-RU" dirty="0" smtClean="0"/>
              <a:t> </a:t>
            </a:r>
            <a:r>
              <a:rPr lang="ru-RU" dirty="0" err="1" smtClean="0"/>
              <a:t>вигоди</a:t>
            </a:r>
            <a:r>
              <a:rPr lang="ru-RU" dirty="0" smtClean="0"/>
              <a:t> для себе у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відношеннях</a:t>
            </a:r>
            <a:r>
              <a:rPr lang="ru-RU" dirty="0" smtClean="0"/>
              <a:t> - як в </a:t>
            </a:r>
            <a:r>
              <a:rPr lang="ru-RU" dirty="0" err="1" smtClean="0"/>
              <a:t>матеріальному</a:t>
            </a:r>
            <a:r>
              <a:rPr lang="ru-RU" dirty="0" smtClean="0"/>
              <a:t>, так і в моральному </a:t>
            </a:r>
            <a:r>
              <a:rPr lang="ru-RU" dirty="0" err="1" smtClean="0"/>
              <a:t>плані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Критерії</a:t>
            </a:r>
            <a:r>
              <a:rPr lang="ru-RU" b="1" dirty="0" smtClean="0"/>
              <a:t> </a:t>
            </a:r>
            <a:r>
              <a:rPr lang="ru-RU" b="1" dirty="0" err="1" smtClean="0"/>
              <a:t>раціональної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поведінки</a:t>
            </a:r>
            <a:endParaRPr lang="ru-RU" b="1" dirty="0" smtClean="0"/>
          </a:p>
          <a:p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раціональна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»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подвійну</a:t>
            </a:r>
            <a:r>
              <a:rPr lang="ru-RU" dirty="0" smtClean="0"/>
              <a:t> природу. З одного боку, </a:t>
            </a:r>
            <a:r>
              <a:rPr lang="ru-RU" dirty="0" err="1" smtClean="0"/>
              <a:t>раціональна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- оптимальна для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, з </a:t>
            </a:r>
            <a:r>
              <a:rPr lang="ru-RU" dirty="0" err="1" smtClean="0"/>
              <a:t>іншого</a:t>
            </a:r>
            <a:r>
              <a:rPr lang="ru-RU" dirty="0" smtClean="0"/>
              <a:t> боку, </a:t>
            </a:r>
            <a:r>
              <a:rPr lang="ru-RU" dirty="0" err="1" smtClean="0"/>
              <a:t>раціональна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- </a:t>
            </a:r>
            <a:r>
              <a:rPr lang="ru-RU" dirty="0" err="1" smtClean="0"/>
              <a:t>поведінка</a:t>
            </a:r>
            <a:r>
              <a:rPr lang="ru-RU" dirty="0" smtClean="0"/>
              <a:t>, </a:t>
            </a:r>
            <a:r>
              <a:rPr lang="ru-RU" dirty="0" err="1" smtClean="0"/>
              <a:t>корисна</a:t>
            </a:r>
            <a:r>
              <a:rPr lang="ru-RU" dirty="0" smtClean="0"/>
              <a:t> для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(</a:t>
            </a:r>
            <a:r>
              <a:rPr lang="ru-RU" dirty="0" err="1" smtClean="0"/>
              <a:t>оточуючих</a:t>
            </a:r>
            <a:r>
              <a:rPr lang="ru-RU" dirty="0" smtClean="0"/>
              <a:t> людей,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природи</a:t>
            </a:r>
            <a:r>
              <a:rPr lang="ru-RU" dirty="0" smtClean="0"/>
              <a:t>, </a:t>
            </a:r>
            <a:r>
              <a:rPr lang="ru-RU" dirty="0" err="1" smtClean="0"/>
              <a:t>організації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оптимальним</a:t>
            </a:r>
            <a:r>
              <a:rPr lang="ru-RU" dirty="0" smtClean="0"/>
              <a:t> для </a:t>
            </a:r>
            <a:r>
              <a:rPr lang="ru-RU" dirty="0" err="1" smtClean="0"/>
              <a:t>працівника</a:t>
            </a:r>
            <a:r>
              <a:rPr lang="ru-RU" dirty="0" smtClean="0"/>
              <a:t> і </a:t>
            </a:r>
            <a:r>
              <a:rPr lang="ru-RU" dirty="0" err="1" smtClean="0"/>
              <a:t>корисним</a:t>
            </a:r>
            <a:r>
              <a:rPr lang="ru-RU" dirty="0" smtClean="0"/>
              <a:t> для </a:t>
            </a:r>
            <a:r>
              <a:rPr lang="ru-RU" dirty="0" err="1" smtClean="0"/>
              <a:t>організації</a:t>
            </a:r>
            <a:r>
              <a:rPr lang="ru-RU" dirty="0" smtClean="0"/>
              <a:t> є </a:t>
            </a:r>
            <a:r>
              <a:rPr lang="ru-RU" dirty="0" err="1" smtClean="0"/>
              <a:t>критерієм</a:t>
            </a:r>
            <a:r>
              <a:rPr lang="ru-RU" dirty="0" smtClean="0"/>
              <a:t> </a:t>
            </a:r>
            <a:r>
              <a:rPr lang="ru-RU" dirty="0" err="1" smtClean="0"/>
              <a:t>раціональної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 </a:t>
            </a:r>
            <a:r>
              <a:rPr lang="ru-RU" dirty="0" err="1" smtClean="0"/>
              <a:t>урахуванням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раціональна</a:t>
            </a:r>
            <a:r>
              <a:rPr lang="ru-RU" dirty="0" smtClean="0"/>
              <a:t> у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відношеннях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 є </a:t>
            </a:r>
            <a:r>
              <a:rPr lang="ru-RU" dirty="0" err="1" smtClean="0"/>
              <a:t>раціональною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по </a:t>
            </a:r>
            <a:r>
              <a:rPr lang="ru-RU" dirty="0" err="1" smtClean="0"/>
              <a:t>відношенню</a:t>
            </a:r>
            <a:r>
              <a:rPr lang="ru-RU" dirty="0" smtClean="0"/>
              <a:t> до самого себе (</a:t>
            </a:r>
            <a:r>
              <a:rPr lang="ru-RU" dirty="0" err="1" smtClean="0"/>
              <a:t>внутрішня</a:t>
            </a:r>
            <a:r>
              <a:rPr lang="ru-RU" dirty="0" smtClean="0"/>
              <a:t> </a:t>
            </a:r>
            <a:r>
              <a:rPr lang="ru-RU" dirty="0" err="1" smtClean="0"/>
              <a:t>раціональність</a:t>
            </a:r>
            <a:r>
              <a:rPr lang="ru-RU" dirty="0" smtClean="0"/>
              <a:t> </a:t>
            </a:r>
            <a:r>
              <a:rPr lang="en-US" dirty="0" smtClean="0"/>
              <a:t>R1) </a:t>
            </a:r>
            <a:r>
              <a:rPr lang="ru-RU" dirty="0" smtClean="0"/>
              <a:t>і </a:t>
            </a:r>
            <a:r>
              <a:rPr lang="ru-RU" dirty="0" err="1" smtClean="0"/>
              <a:t>водночас</a:t>
            </a:r>
            <a:r>
              <a:rPr lang="ru-RU" dirty="0" smtClean="0"/>
              <a:t> </a:t>
            </a:r>
            <a:r>
              <a:rPr lang="ru-RU" dirty="0" err="1" smtClean="0"/>
              <a:t>раціональною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по </a:t>
            </a:r>
            <a:r>
              <a:rPr lang="ru-RU" dirty="0" err="1" smtClean="0"/>
              <a:t>відношенню</a:t>
            </a:r>
            <a:r>
              <a:rPr lang="ru-RU" dirty="0" smtClean="0"/>
              <a:t> до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(</a:t>
            </a:r>
            <a:r>
              <a:rPr lang="ru-RU" dirty="0" err="1" smtClean="0"/>
              <a:t>зовнішня</a:t>
            </a:r>
            <a:r>
              <a:rPr lang="ru-RU" dirty="0" smtClean="0"/>
              <a:t> </a:t>
            </a:r>
            <a:r>
              <a:rPr lang="ru-RU" dirty="0" err="1" smtClean="0"/>
              <a:t>раціональність</a:t>
            </a:r>
            <a:r>
              <a:rPr lang="ru-RU" dirty="0" smtClean="0"/>
              <a:t> </a:t>
            </a:r>
            <a:r>
              <a:rPr lang="en-US" dirty="0" smtClean="0"/>
              <a:t>R2), </a:t>
            </a:r>
            <a:r>
              <a:rPr lang="ru-RU" dirty="0" err="1" smtClean="0"/>
              <a:t>коректно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як </a:t>
            </a:r>
            <a:r>
              <a:rPr lang="ru-RU" dirty="0" err="1" smtClean="0"/>
              <a:t>таку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загальну</a:t>
            </a:r>
            <a:r>
              <a:rPr lang="ru-RU" dirty="0" smtClean="0"/>
              <a:t> </a:t>
            </a:r>
            <a:r>
              <a:rPr lang="ru-RU" dirty="0" err="1" smtClean="0"/>
              <a:t>раціональність</a:t>
            </a:r>
            <a:r>
              <a:rPr lang="ru-RU" dirty="0" smtClean="0"/>
              <a:t> </a:t>
            </a:r>
            <a:r>
              <a:rPr lang="en-US" dirty="0" smtClean="0"/>
              <a:t>R:</a:t>
            </a:r>
          </a:p>
          <a:p>
            <a:r>
              <a:rPr lang="en-US" dirty="0" smtClean="0"/>
              <a:t>R = R</a:t>
            </a:r>
            <a:r>
              <a:rPr lang="uk-UA" dirty="0" smtClean="0"/>
              <a:t>1</a:t>
            </a:r>
            <a:r>
              <a:rPr lang="en-US" dirty="0" smtClean="0"/>
              <a:t> • R2.	(2.1)</a:t>
            </a:r>
          </a:p>
          <a:p>
            <a:r>
              <a:rPr lang="ru-RU" dirty="0" err="1" smtClean="0"/>
              <a:t>Приймемо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індивід</a:t>
            </a:r>
            <a:r>
              <a:rPr lang="ru-RU" dirty="0" smtClean="0"/>
              <a:t> </a:t>
            </a:r>
            <a:r>
              <a:rPr lang="ru-RU" dirty="0" err="1" smtClean="0"/>
              <a:t>діє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з </a:t>
            </a:r>
            <a:r>
              <a:rPr lang="ru-RU" dirty="0" err="1" smtClean="0"/>
              <a:t>найбільшою</a:t>
            </a:r>
            <a:r>
              <a:rPr lang="ru-RU" dirty="0" smtClean="0"/>
              <a:t> </a:t>
            </a:r>
            <a:r>
              <a:rPr lang="ru-RU" dirty="0" err="1" smtClean="0"/>
              <a:t>користю</a:t>
            </a:r>
            <a:r>
              <a:rPr lang="ru-RU" dirty="0" smtClean="0"/>
              <a:t> і для себе (</a:t>
            </a:r>
            <a:r>
              <a:rPr lang="en-US" dirty="0" smtClean="0"/>
              <a:t>R1 = 1), </a:t>
            </a:r>
            <a:r>
              <a:rPr lang="ru-RU" dirty="0" smtClean="0"/>
              <a:t>і для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(</a:t>
            </a:r>
            <a:r>
              <a:rPr lang="en-US" dirty="0" smtClean="0"/>
              <a:t>R2 = 1), </a:t>
            </a:r>
            <a:r>
              <a:rPr lang="ru-RU" dirty="0" err="1" smtClean="0"/>
              <a:t>звідси</a:t>
            </a:r>
            <a:r>
              <a:rPr lang="ru-RU" dirty="0" smtClean="0"/>
              <a:t>:</a:t>
            </a:r>
          </a:p>
          <a:p>
            <a:r>
              <a:rPr lang="en-US" dirty="0" err="1" smtClean="0"/>
              <a:t>R</a:t>
            </a:r>
            <a:r>
              <a:rPr lang="en-US" sz="1400" dirty="0" err="1" smtClean="0"/>
              <a:t>max</a:t>
            </a:r>
            <a:r>
              <a:rPr lang="en-US" sz="1400" dirty="0" smtClean="0"/>
              <a:t> </a:t>
            </a:r>
            <a:r>
              <a:rPr lang="en-US" dirty="0" smtClean="0"/>
              <a:t>=1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659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3193"/>
            <a:ext cx="1229650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Низький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(</a:t>
            </a:r>
            <a:r>
              <a:rPr lang="en-US" dirty="0" smtClean="0"/>
              <a:t>R</a:t>
            </a:r>
            <a:r>
              <a:rPr lang="en-US" sz="1600" dirty="0" smtClean="0"/>
              <a:t>1</a:t>
            </a:r>
            <a:r>
              <a:rPr lang="en-US" dirty="0" smtClean="0"/>
              <a:t> &lt; 1) </a:t>
            </a:r>
            <a:r>
              <a:rPr lang="ru-RU" dirty="0" err="1" smtClean="0"/>
              <a:t>зумовлений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</a:t>
            </a:r>
            <a:r>
              <a:rPr lang="ru-RU" dirty="0" err="1" smtClean="0"/>
              <a:t>низьким</a:t>
            </a:r>
            <a:r>
              <a:rPr lang="ru-RU" dirty="0" smtClean="0"/>
              <a:t> </a:t>
            </a:r>
            <a:r>
              <a:rPr lang="ru-RU" dirty="0" err="1" smtClean="0"/>
              <a:t>ступенем</a:t>
            </a:r>
            <a:r>
              <a:rPr lang="ru-RU" dirty="0" smtClean="0"/>
              <a:t> </a:t>
            </a:r>
            <a:r>
              <a:rPr lang="ru-RU" dirty="0" err="1" smtClean="0"/>
              <a:t>зовнішньої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(</a:t>
            </a:r>
            <a:r>
              <a:rPr lang="en-US" dirty="0" smtClean="0"/>
              <a:t>R2 &lt; 1).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en-US" dirty="0" smtClean="0"/>
              <a:t>R1 —► 1,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початковий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</a:t>
            </a:r>
            <a:r>
              <a:rPr lang="ru-RU" dirty="0" err="1" smtClean="0"/>
              <a:t>зумовлений</a:t>
            </a:r>
            <a:r>
              <a:rPr lang="ru-RU" dirty="0" smtClean="0"/>
              <a:t> </a:t>
            </a:r>
            <a:r>
              <a:rPr lang="ru-RU" dirty="0" err="1" smtClean="0"/>
              <a:t>дією</a:t>
            </a:r>
            <a:r>
              <a:rPr lang="ru-RU" dirty="0" smtClean="0"/>
              <a:t> закону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то той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інший</a:t>
            </a:r>
            <a:r>
              <a:rPr lang="ru-RU" dirty="0" smtClean="0"/>
              <a:t> </a:t>
            </a:r>
            <a:r>
              <a:rPr lang="ru-RU" dirty="0" err="1" smtClean="0"/>
              <a:t>фактичний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</a:t>
            </a:r>
            <a:r>
              <a:rPr lang="en-US" dirty="0" smtClean="0"/>
              <a:t>R</a:t>
            </a:r>
            <a:r>
              <a:rPr lang="ru-RU" dirty="0" smtClean="0"/>
              <a:t>факт)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відповідного</a:t>
            </a:r>
            <a:r>
              <a:rPr lang="ru-RU" dirty="0" smtClean="0"/>
              <a:t>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зовнішньої</a:t>
            </a:r>
            <a:r>
              <a:rPr lang="ru-RU" dirty="0" smtClean="0"/>
              <a:t> </a:t>
            </a:r>
            <a:r>
              <a:rPr lang="ru-RU" dirty="0" err="1" smtClean="0"/>
              <a:t>раціональності</a:t>
            </a:r>
            <a:r>
              <a:rPr lang="ru-RU" dirty="0" smtClean="0"/>
              <a:t> </a:t>
            </a:r>
            <a:r>
              <a:rPr lang="en-US" dirty="0" smtClean="0"/>
              <a:t>R2.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поводячись</a:t>
            </a:r>
            <a:r>
              <a:rPr lang="ru-RU" dirty="0" smtClean="0"/>
              <a:t> </a:t>
            </a:r>
            <a:r>
              <a:rPr lang="ru-RU" dirty="0" err="1" smtClean="0"/>
              <a:t>нерозумно</a:t>
            </a:r>
            <a:r>
              <a:rPr lang="ru-RU" dirty="0" smtClean="0"/>
              <a:t> по </a:t>
            </a:r>
            <a:r>
              <a:rPr lang="ru-RU" dirty="0" err="1" smtClean="0"/>
              <a:t>відношенню</a:t>
            </a:r>
            <a:r>
              <a:rPr lang="ru-RU" dirty="0" smtClean="0"/>
              <a:t> до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, </a:t>
            </a:r>
            <a:r>
              <a:rPr lang="ru-RU" dirty="0" err="1" smtClean="0"/>
              <a:t>людина</a:t>
            </a:r>
            <a:r>
              <a:rPr lang="ru-RU" dirty="0" smtClean="0"/>
              <a:t> в </a:t>
            </a:r>
            <a:r>
              <a:rPr lang="ru-RU" dirty="0" err="1" smtClean="0"/>
              <a:t>підсумку</a:t>
            </a:r>
            <a:r>
              <a:rPr lang="ru-RU" dirty="0" smtClean="0"/>
              <a:t> поводиться </a:t>
            </a:r>
            <a:r>
              <a:rPr lang="ru-RU" dirty="0" err="1" smtClean="0"/>
              <a:t>нерозумно</a:t>
            </a:r>
            <a:r>
              <a:rPr lang="ru-RU" dirty="0" smtClean="0"/>
              <a:t> по </a:t>
            </a:r>
            <a:r>
              <a:rPr lang="ru-RU" dirty="0" err="1" smtClean="0"/>
              <a:t>відношенню</a:t>
            </a:r>
            <a:r>
              <a:rPr lang="ru-RU" dirty="0" smtClean="0"/>
              <a:t> до </a:t>
            </a:r>
            <a:r>
              <a:rPr lang="ru-RU" dirty="0" err="1" smtClean="0"/>
              <a:t>самої</a:t>
            </a:r>
            <a:r>
              <a:rPr lang="ru-RU" dirty="0" smtClean="0"/>
              <a:t> себе, </a:t>
            </a:r>
            <a:r>
              <a:rPr lang="ru-RU" dirty="0" err="1" smtClean="0"/>
              <a:t>несвідомо</a:t>
            </a:r>
            <a:r>
              <a:rPr lang="ru-RU" dirty="0" smtClean="0"/>
              <a:t> </a:t>
            </a:r>
            <a:r>
              <a:rPr lang="ru-RU" dirty="0" err="1" smtClean="0"/>
              <a:t>завдаючи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Таким чином, </a:t>
            </a:r>
            <a:r>
              <a:rPr lang="ru-RU" dirty="0" err="1" smtClean="0"/>
              <a:t>умови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регулюють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з </a:t>
            </a:r>
            <a:r>
              <a:rPr lang="ru-RU" dirty="0" err="1" smtClean="0"/>
              <a:t>зовнішнім</a:t>
            </a:r>
            <a:r>
              <a:rPr lang="ru-RU" dirty="0" smtClean="0"/>
              <a:t> </a:t>
            </a:r>
            <a:r>
              <a:rPr lang="ru-RU" dirty="0" err="1" smtClean="0"/>
              <a:t>середовищем</a:t>
            </a:r>
            <a:r>
              <a:rPr lang="ru-RU" dirty="0" smtClean="0"/>
              <a:t>, є </a:t>
            </a:r>
            <a:r>
              <a:rPr lang="ru-RU" dirty="0" err="1" smtClean="0"/>
              <a:t>повними</a:t>
            </a:r>
            <a:r>
              <a:rPr lang="ru-RU" dirty="0" smtClean="0"/>
              <a:t> і </a:t>
            </a:r>
            <a:r>
              <a:rPr lang="ru-RU" dirty="0" err="1" smtClean="0"/>
              <a:t>внутрішньо</a:t>
            </a:r>
            <a:r>
              <a:rPr lang="ru-RU" dirty="0" smtClean="0"/>
              <a:t> </a:t>
            </a:r>
            <a:r>
              <a:rPr lang="ru-RU" dirty="0" err="1" smtClean="0"/>
              <a:t>несуперечливими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в рамках </a:t>
            </a:r>
            <a:r>
              <a:rPr lang="ru-RU" dirty="0" err="1" smtClean="0"/>
              <a:t>цих</a:t>
            </a:r>
            <a:r>
              <a:rPr lang="ru-RU" dirty="0" smtClean="0"/>
              <a:t> умов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-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однозначної</a:t>
            </a:r>
            <a:r>
              <a:rPr lang="ru-RU" dirty="0" smtClean="0"/>
              <a:t>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вчинками</a:t>
            </a:r>
            <a:r>
              <a:rPr lang="ru-RU" dirty="0" smtClean="0"/>
              <a:t> і </a:t>
            </a:r>
            <a:r>
              <a:rPr lang="ru-RU" dirty="0" err="1" smtClean="0"/>
              <a:t>наслідками</a:t>
            </a:r>
            <a:r>
              <a:rPr lang="ru-RU" dirty="0" smtClean="0"/>
              <a:t> - поводиться у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відношеннях</a:t>
            </a:r>
            <a:r>
              <a:rPr lang="ru-RU" dirty="0" smtClean="0"/>
              <a:t> </a:t>
            </a:r>
            <a:r>
              <a:rPr lang="ru-RU" dirty="0" err="1" smtClean="0"/>
              <a:t>раціонально</a:t>
            </a:r>
            <a:r>
              <a:rPr lang="ru-RU" dirty="0" smtClean="0"/>
              <a:t>. </a:t>
            </a:r>
            <a:r>
              <a:rPr lang="ru-RU" dirty="0" err="1" smtClean="0"/>
              <a:t>Враховуючи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в рамках таких умов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критерію</a:t>
            </a:r>
            <a:r>
              <a:rPr lang="ru-RU" dirty="0" smtClean="0"/>
              <a:t> </a:t>
            </a:r>
            <a:r>
              <a:rPr lang="ru-RU" dirty="0" err="1" smtClean="0"/>
              <a:t>раціональної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називаються</a:t>
            </a:r>
            <a:r>
              <a:rPr lang="ru-RU" dirty="0" smtClean="0"/>
              <a:t> </a:t>
            </a:r>
            <a:r>
              <a:rPr lang="ru-RU" dirty="0" err="1" smtClean="0"/>
              <a:t>критеріальними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індивідуальна</a:t>
            </a:r>
            <a:r>
              <a:rPr lang="ru-RU" dirty="0" smtClean="0"/>
              <a:t>, але,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тих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рис </a:t>
            </a:r>
            <a:r>
              <a:rPr lang="ru-RU" dirty="0" err="1" smtClean="0"/>
              <a:t>свого</a:t>
            </a:r>
            <a:r>
              <a:rPr lang="ru-RU" dirty="0" smtClean="0"/>
              <a:t> характеру,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схильний</a:t>
            </a:r>
            <a:r>
              <a:rPr lang="ru-RU" dirty="0" smtClean="0"/>
              <a:t> </a:t>
            </a:r>
            <a:r>
              <a:rPr lang="ru-RU" dirty="0" err="1" smtClean="0"/>
              <a:t>виправдовувати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вчинки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 не </a:t>
            </a:r>
            <a:r>
              <a:rPr lang="ru-RU" dirty="0" err="1" smtClean="0"/>
              <a:t>вдається</a:t>
            </a:r>
            <a:r>
              <a:rPr lang="ru-RU" dirty="0" smtClean="0"/>
              <a:t>, </a:t>
            </a:r>
            <a:r>
              <a:rPr lang="ru-RU" dirty="0" err="1" smtClean="0"/>
              <a:t>людина</a:t>
            </a:r>
            <a:r>
              <a:rPr lang="ru-RU" dirty="0" smtClean="0"/>
              <a:t>, як правило, </a:t>
            </a:r>
            <a:r>
              <a:rPr lang="ru-RU" dirty="0" err="1" smtClean="0"/>
              <a:t>вважає</a:t>
            </a:r>
            <a:r>
              <a:rPr lang="ru-RU" dirty="0" smtClean="0"/>
              <a:t> свою </a:t>
            </a:r>
            <a:r>
              <a:rPr lang="ru-RU" dirty="0" err="1" smtClean="0"/>
              <a:t>невдачу</a:t>
            </a:r>
            <a:r>
              <a:rPr lang="ru-RU" dirty="0" smtClean="0"/>
              <a:t>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помилкових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оточуючих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людей. І в </a:t>
            </a:r>
            <a:r>
              <a:rPr lang="ru-RU" dirty="0" err="1" smtClean="0"/>
              <a:t>цьому</a:t>
            </a:r>
            <a:r>
              <a:rPr lang="ru-RU" dirty="0" smtClean="0"/>
              <a:t> вона </a:t>
            </a:r>
            <a:r>
              <a:rPr lang="ru-RU" dirty="0" err="1" smtClean="0"/>
              <a:t>по-своєму</a:t>
            </a:r>
            <a:r>
              <a:rPr lang="ru-RU" dirty="0" smtClean="0"/>
              <a:t> права,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власних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- вона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підпорядкована</a:t>
            </a:r>
            <a:r>
              <a:rPr lang="ru-RU" dirty="0" smtClean="0"/>
              <a:t> закону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 Але й </a:t>
            </a:r>
            <a:r>
              <a:rPr lang="ru-RU" dirty="0" err="1" smtClean="0"/>
              <a:t>оточуючі</a:t>
            </a:r>
            <a:r>
              <a:rPr lang="ru-RU" dirty="0" smtClean="0"/>
              <a:t> люди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поводяться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оптимально, </a:t>
            </a:r>
            <a:r>
              <a:rPr lang="ru-RU" dirty="0" err="1" smtClean="0"/>
              <a:t>виходячи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, і </a:t>
            </a:r>
            <a:r>
              <a:rPr lang="ru-RU" dirty="0" err="1" smtClean="0"/>
              <a:t>вважають</a:t>
            </a:r>
            <a:r>
              <a:rPr lang="ru-RU" dirty="0" smtClean="0"/>
              <a:t> свою </a:t>
            </a:r>
            <a:r>
              <a:rPr lang="ru-RU" dirty="0" err="1" smtClean="0"/>
              <a:t>поведінку</a:t>
            </a:r>
            <a:r>
              <a:rPr lang="ru-RU" dirty="0" smtClean="0"/>
              <a:t> правильною - і в </a:t>
            </a:r>
            <a:r>
              <a:rPr lang="ru-RU" dirty="0" err="1" smtClean="0"/>
              <a:t>цьому</a:t>
            </a:r>
            <a:r>
              <a:rPr lang="ru-RU" dirty="0" smtClean="0"/>
              <a:t> вони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по-своєму</a:t>
            </a:r>
            <a:r>
              <a:rPr lang="ru-RU" dirty="0" smtClean="0"/>
              <a:t> </a:t>
            </a:r>
            <a:r>
              <a:rPr lang="ru-RU" dirty="0" err="1" smtClean="0"/>
              <a:t>праві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 перший </a:t>
            </a:r>
            <a:r>
              <a:rPr lang="ru-RU" dirty="0" err="1" smtClean="0"/>
              <a:t>погляд</a:t>
            </a:r>
            <a:r>
              <a:rPr lang="ru-RU" dirty="0" smtClean="0"/>
              <a:t>, </a:t>
            </a:r>
            <a:r>
              <a:rPr lang="ru-RU" dirty="0" err="1" smtClean="0"/>
              <a:t>складається</a:t>
            </a:r>
            <a:r>
              <a:rPr lang="ru-RU" dirty="0" smtClean="0"/>
              <a:t> парадоксальна </a:t>
            </a:r>
            <a:r>
              <a:rPr lang="ru-RU" dirty="0" err="1" smtClean="0"/>
              <a:t>ситуація</a:t>
            </a:r>
            <a:r>
              <a:rPr lang="ru-RU" dirty="0" smtClean="0"/>
              <a:t>. </a:t>
            </a:r>
            <a:r>
              <a:rPr lang="ru-RU" dirty="0" err="1" smtClean="0"/>
              <a:t>Зовсім</a:t>
            </a:r>
            <a:r>
              <a:rPr lang="ru-RU" dirty="0" smtClean="0"/>
              <a:t> </a:t>
            </a:r>
            <a:r>
              <a:rPr lang="ru-RU" dirty="0" err="1" smtClean="0"/>
              <a:t>незрозуміло</a:t>
            </a:r>
            <a:r>
              <a:rPr lang="ru-RU" dirty="0" smtClean="0"/>
              <a:t>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насправді</a:t>
            </a:r>
            <a:r>
              <a:rPr lang="ru-RU" dirty="0" smtClean="0"/>
              <a:t> </a:t>
            </a:r>
            <a:r>
              <a:rPr lang="ru-RU" dirty="0" err="1" smtClean="0"/>
              <a:t>правий</a:t>
            </a:r>
            <a:r>
              <a:rPr lang="ru-RU" dirty="0" smtClean="0"/>
              <a:t>, а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винен</a:t>
            </a:r>
            <a:r>
              <a:rPr lang="ru-RU" dirty="0" smtClean="0"/>
              <a:t>. Закон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виправдовує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Будь-яка </a:t>
            </a:r>
            <a:r>
              <a:rPr lang="ru-RU" dirty="0" err="1" smtClean="0"/>
              <a:t>невдача</a:t>
            </a:r>
            <a:r>
              <a:rPr lang="ru-RU" dirty="0" smtClean="0"/>
              <a:t> одного з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подібної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</a:t>
            </a:r>
            <a:r>
              <a:rPr lang="ru-RU" dirty="0" err="1" smtClean="0"/>
              <a:t>природним</a:t>
            </a:r>
            <a:r>
              <a:rPr lang="ru-RU" dirty="0" smtClean="0"/>
              <a:t> чином є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критеріальних</a:t>
            </a:r>
            <a:r>
              <a:rPr lang="ru-RU" dirty="0" smtClean="0"/>
              <a:t> умов. </a:t>
            </a:r>
            <a:r>
              <a:rPr lang="ru-RU" dirty="0" err="1" smtClean="0"/>
              <a:t>Відтак</a:t>
            </a:r>
            <a:r>
              <a:rPr lang="ru-RU" dirty="0" smtClean="0"/>
              <a:t>, </a:t>
            </a:r>
            <a:r>
              <a:rPr lang="ru-RU" dirty="0" err="1" smtClean="0"/>
              <a:t>прояв</a:t>
            </a:r>
            <a:r>
              <a:rPr lang="ru-RU" dirty="0" smtClean="0"/>
              <a:t> закону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негативним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працівник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фіксований</a:t>
            </a:r>
            <a:r>
              <a:rPr lang="ru-RU" dirty="0" smtClean="0"/>
              <a:t> оклад, і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видали </a:t>
            </a:r>
            <a:r>
              <a:rPr lang="ru-RU" dirty="0" err="1" smtClean="0"/>
              <a:t>тижневе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, яке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виконати</a:t>
            </a:r>
            <a:r>
              <a:rPr lang="ru-RU" dirty="0" smtClean="0"/>
              <a:t> за один </a:t>
            </a:r>
            <a:r>
              <a:rPr lang="ru-RU" dirty="0" err="1" smtClean="0"/>
              <a:t>робочий</a:t>
            </a:r>
            <a:r>
              <a:rPr lang="ru-RU" dirty="0" smtClean="0"/>
              <a:t> день, </a:t>
            </a:r>
            <a:r>
              <a:rPr lang="ru-RU" dirty="0" err="1" smtClean="0"/>
              <a:t>працівник</a:t>
            </a:r>
            <a:r>
              <a:rPr lang="ru-RU" dirty="0" smtClean="0"/>
              <a:t>, будучи </a:t>
            </a:r>
            <a:r>
              <a:rPr lang="ru-RU" dirty="0" err="1" smtClean="0"/>
              <a:t>підпорядкованим</a:t>
            </a:r>
            <a:r>
              <a:rPr lang="ru-RU" dirty="0" smtClean="0"/>
              <a:t> закону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розтягне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на </a:t>
            </a:r>
            <a:r>
              <a:rPr lang="ru-RU" dirty="0" err="1" smtClean="0"/>
              <a:t>тиждень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залиша¬ється</a:t>
            </a:r>
            <a:r>
              <a:rPr lang="ru-RU" dirty="0" smtClean="0"/>
              <a:t> "</a:t>
            </a:r>
            <a:r>
              <a:rPr lang="ru-RU" dirty="0" err="1" smtClean="0"/>
              <a:t>щілина</a:t>
            </a:r>
            <a:r>
              <a:rPr lang="ru-RU" dirty="0" smtClean="0"/>
              <a:t>" для </a:t>
            </a:r>
            <a:r>
              <a:rPr lang="ru-RU" dirty="0" err="1" smtClean="0"/>
              <a:t>нераціональної</a:t>
            </a:r>
            <a:r>
              <a:rPr lang="ru-RU" dirty="0" smtClean="0"/>
              <a:t> у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розумінні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поведінка</a:t>
            </a:r>
            <a:r>
              <a:rPr lang="ru-RU" dirty="0" smtClean="0"/>
              <a:t> </a:t>
            </a:r>
            <a:r>
              <a:rPr lang="ru-RU" dirty="0" err="1" smtClean="0"/>
              <a:t>обов'язково</a:t>
            </a:r>
            <a:r>
              <a:rPr lang="ru-RU" dirty="0" smtClean="0"/>
              <a:t> стане </a:t>
            </a:r>
            <a:r>
              <a:rPr lang="ru-RU" dirty="0" err="1" smtClean="0"/>
              <a:t>нераціональною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6130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794" y="0"/>
            <a:ext cx="1209620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Людина, не </a:t>
            </a:r>
            <a:r>
              <a:rPr lang="ru-RU" dirty="0" err="1" smtClean="0"/>
              <a:t>знаючи</a:t>
            </a:r>
            <a:r>
              <a:rPr lang="ru-RU" dirty="0" smtClean="0"/>
              <a:t> "правил </a:t>
            </a:r>
            <a:r>
              <a:rPr lang="ru-RU" dirty="0" err="1" smtClean="0"/>
              <a:t>гри</a:t>
            </a:r>
            <a:r>
              <a:rPr lang="ru-RU" dirty="0" smtClean="0"/>
              <a:t>", не </a:t>
            </a:r>
            <a:r>
              <a:rPr lang="ru-RU" dirty="0" err="1" smtClean="0"/>
              <a:t>може</a:t>
            </a:r>
            <a:r>
              <a:rPr lang="ru-RU" dirty="0" smtClean="0"/>
              <a:t> правильно </a:t>
            </a:r>
            <a:r>
              <a:rPr lang="ru-RU" dirty="0" err="1" smtClean="0"/>
              <a:t>вирішити</a:t>
            </a:r>
            <a:r>
              <a:rPr lang="ru-RU" dirty="0" smtClean="0"/>
              <a:t>, як </a:t>
            </a:r>
            <a:r>
              <a:rPr lang="ru-RU" dirty="0" err="1" smtClean="0"/>
              <a:t>поводитись</a:t>
            </a:r>
            <a:r>
              <a:rPr lang="ru-RU" dirty="0" smtClean="0"/>
              <a:t> у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 з </a:t>
            </a:r>
            <a:r>
              <a:rPr lang="ru-RU" dirty="0" err="1" smtClean="0"/>
              <a:t>найбільшою</a:t>
            </a:r>
            <a:r>
              <a:rPr lang="ru-RU" dirty="0" smtClean="0"/>
              <a:t> </a:t>
            </a:r>
            <a:r>
              <a:rPr lang="ru-RU" dirty="0" err="1" smtClean="0"/>
              <a:t>вигодою</a:t>
            </a:r>
            <a:r>
              <a:rPr lang="ru-RU" dirty="0" smtClean="0"/>
              <a:t> для себе у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відношеннях</a:t>
            </a:r>
            <a:r>
              <a:rPr lang="ru-RU" dirty="0" smtClean="0"/>
              <a:t>. Перед нею </a:t>
            </a:r>
            <a:r>
              <a:rPr lang="ru-RU" dirty="0" err="1" smtClean="0"/>
              <a:t>постає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типу "причина - </a:t>
            </a:r>
            <a:r>
              <a:rPr lang="ru-RU" dirty="0" err="1" smtClean="0"/>
              <a:t>наслідок</a:t>
            </a:r>
            <a:r>
              <a:rPr lang="ru-RU" dirty="0" smtClean="0"/>
              <a:t>", на </a:t>
            </a:r>
            <a:r>
              <a:rPr lang="ru-RU" dirty="0" err="1" smtClean="0"/>
              <a:t>які</a:t>
            </a:r>
            <a:r>
              <a:rPr lang="ru-RU" dirty="0" smtClean="0"/>
              <a:t> вона не в </a:t>
            </a:r>
            <a:r>
              <a:rPr lang="ru-RU" dirty="0" err="1" smtClean="0"/>
              <a:t>змозі</a:t>
            </a:r>
            <a:r>
              <a:rPr lang="ru-RU" dirty="0" smtClean="0"/>
              <a:t> </a:t>
            </a:r>
            <a:r>
              <a:rPr lang="ru-RU" dirty="0" err="1" smtClean="0"/>
              <a:t>одразу</a:t>
            </a:r>
            <a:r>
              <a:rPr lang="ru-RU" dirty="0" smtClean="0"/>
              <a:t> </a:t>
            </a:r>
            <a:r>
              <a:rPr lang="ru-RU" dirty="0" err="1" smtClean="0"/>
              <a:t>відповісти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не </a:t>
            </a:r>
            <a:r>
              <a:rPr lang="ru-RU" dirty="0" err="1" smtClean="0"/>
              <a:t>знає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для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наслідків</a:t>
            </a:r>
            <a:r>
              <a:rPr lang="ru-RU" dirty="0" smtClean="0"/>
              <a:t> в </a:t>
            </a:r>
            <a:r>
              <a:rPr lang="ru-RU" dirty="0" err="1" smtClean="0"/>
              <a:t>разі</a:t>
            </a:r>
            <a:r>
              <a:rPr lang="ru-RU" dirty="0" smtClean="0"/>
              <a:t> того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типу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. </a:t>
            </a:r>
            <a:r>
              <a:rPr lang="ru-RU" dirty="0" err="1" smtClean="0"/>
              <a:t>Маючи</a:t>
            </a:r>
            <a:r>
              <a:rPr lang="ru-RU" dirty="0" smtClean="0"/>
              <a:t> справу з такою </a:t>
            </a:r>
            <a:r>
              <a:rPr lang="ru-RU" dirty="0" err="1" smtClean="0"/>
              <a:t>невизначеністю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сама, </a:t>
            </a:r>
            <a:r>
              <a:rPr lang="ru-RU" dirty="0" err="1" smtClean="0"/>
              <a:t>виходячи</a:t>
            </a:r>
            <a:r>
              <a:rPr lang="ru-RU" dirty="0" smtClean="0"/>
              <a:t> з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накопиченого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і </a:t>
            </a:r>
            <a:r>
              <a:rPr lang="ru-RU" dirty="0" err="1" smtClean="0"/>
              <a:t>поверхневих</a:t>
            </a:r>
            <a:r>
              <a:rPr lang="ru-RU" dirty="0" smtClean="0"/>
              <a:t> </a:t>
            </a:r>
            <a:r>
              <a:rPr lang="ru-RU" dirty="0" err="1" smtClean="0"/>
              <a:t>спостережень</a:t>
            </a:r>
            <a:r>
              <a:rPr lang="ru-RU" dirty="0" smtClean="0"/>
              <a:t>, </a:t>
            </a:r>
            <a:r>
              <a:rPr lang="ru-RU" dirty="0" err="1" smtClean="0"/>
              <a:t>вибирає</a:t>
            </a:r>
            <a:r>
              <a:rPr lang="ru-RU" dirty="0" smtClean="0"/>
              <a:t> той тип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у </a:t>
            </a:r>
            <a:r>
              <a:rPr lang="ru-RU" dirty="0" err="1" smtClean="0"/>
              <a:t>цей</a:t>
            </a:r>
            <a:r>
              <a:rPr lang="ru-RU" dirty="0" smtClean="0"/>
              <a:t> момент </a:t>
            </a:r>
            <a:r>
              <a:rPr lang="ru-RU" dirty="0" err="1" smtClean="0"/>
              <a:t>вигідний</a:t>
            </a:r>
            <a:r>
              <a:rPr lang="ru-RU" dirty="0" smtClean="0"/>
              <a:t> </a:t>
            </a:r>
            <a:r>
              <a:rPr lang="ru-RU" dirty="0" err="1" smtClean="0"/>
              <a:t>насамперед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самій</a:t>
            </a:r>
            <a:r>
              <a:rPr lang="ru-RU" dirty="0" smtClean="0"/>
              <a:t>, а не </a:t>
            </a:r>
            <a:r>
              <a:rPr lang="ru-RU" dirty="0" err="1" smtClean="0"/>
              <a:t>зовнішньому</a:t>
            </a:r>
            <a:r>
              <a:rPr lang="ru-RU" dirty="0" smtClean="0"/>
              <a:t> </a:t>
            </a:r>
            <a:r>
              <a:rPr lang="ru-RU" dirty="0" err="1" smtClean="0"/>
              <a:t>середовищу</a:t>
            </a:r>
            <a:r>
              <a:rPr lang="ru-RU" dirty="0" smtClean="0"/>
              <a:t>. </a:t>
            </a:r>
            <a:r>
              <a:rPr lang="ru-RU" dirty="0" err="1" smtClean="0"/>
              <a:t>Індикатором</a:t>
            </a:r>
            <a:r>
              <a:rPr lang="ru-RU" dirty="0" smtClean="0"/>
              <a:t> </a:t>
            </a:r>
            <a:r>
              <a:rPr lang="ru-RU" dirty="0" err="1" smtClean="0"/>
              <a:t>коректності</a:t>
            </a:r>
            <a:endParaRPr lang="ru-RU" dirty="0" smtClean="0"/>
          </a:p>
          <a:p>
            <a:r>
              <a:rPr lang="ru-RU" dirty="0" err="1" smtClean="0"/>
              <a:t>вибраного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 типу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слугують</a:t>
            </a:r>
            <a:r>
              <a:rPr lang="ru-RU" dirty="0" smtClean="0"/>
              <a:t> у </a:t>
            </a:r>
            <a:r>
              <a:rPr lang="ru-RU" dirty="0" err="1" smtClean="0"/>
              <a:t>підсумку</a:t>
            </a:r>
            <a:r>
              <a:rPr lang="ru-RU" dirty="0" smtClean="0"/>
              <a:t> </a:t>
            </a:r>
            <a:r>
              <a:rPr lang="ru-RU" dirty="0" err="1" smtClean="0"/>
              <a:t>наслідки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зумовлюють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утиски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у </a:t>
            </a:r>
            <a:r>
              <a:rPr lang="ru-RU" dirty="0" err="1" smtClean="0"/>
              <a:t>даній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раціональної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трудових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негативного </a:t>
            </a:r>
            <a:r>
              <a:rPr lang="ru-RU" dirty="0" err="1" smtClean="0"/>
              <a:t>прояву</a:t>
            </a:r>
            <a:r>
              <a:rPr lang="ru-RU" dirty="0" smtClean="0"/>
              <a:t> Закону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. </a:t>
            </a:r>
            <a:r>
              <a:rPr lang="ru-RU" dirty="0" err="1" smtClean="0"/>
              <a:t>Негативний</a:t>
            </a:r>
            <a:r>
              <a:rPr lang="ru-RU" dirty="0" smtClean="0"/>
              <a:t> </a:t>
            </a:r>
            <a:r>
              <a:rPr lang="ru-RU" dirty="0" err="1" smtClean="0"/>
              <a:t>прояв</a:t>
            </a:r>
            <a:r>
              <a:rPr lang="ru-RU" dirty="0" smtClean="0"/>
              <a:t> Закону </a:t>
            </a:r>
            <a:r>
              <a:rPr lang="ru-RU" dirty="0" err="1" smtClean="0"/>
              <a:t>полягає</a:t>
            </a:r>
            <a:r>
              <a:rPr lang="ru-RU" dirty="0" smtClean="0"/>
              <a:t> в </a:t>
            </a:r>
            <a:r>
              <a:rPr lang="ru-RU" dirty="0" err="1" smtClean="0"/>
              <a:t>існуванні</a:t>
            </a:r>
            <a:r>
              <a:rPr lang="ru-RU" dirty="0" smtClean="0"/>
              <a:t> таких </a:t>
            </a:r>
            <a:r>
              <a:rPr lang="ru-RU" dirty="0" err="1" smtClean="0"/>
              <a:t>управлінських</a:t>
            </a:r>
            <a:r>
              <a:rPr lang="ru-RU" dirty="0" smtClean="0"/>
              <a:t> проблем, як: </a:t>
            </a:r>
            <a:r>
              <a:rPr lang="ru-RU" dirty="0" err="1" smtClean="0"/>
              <a:t>низька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НОП; </a:t>
            </a:r>
            <a:r>
              <a:rPr lang="ru-RU" dirty="0" err="1" smtClean="0"/>
              <a:t>плинність</a:t>
            </a:r>
            <a:r>
              <a:rPr lang="ru-RU" dirty="0" smtClean="0"/>
              <a:t> </a:t>
            </a:r>
            <a:r>
              <a:rPr lang="ru-RU" dirty="0" err="1" smtClean="0"/>
              <a:t>кадрів</a:t>
            </a:r>
            <a:r>
              <a:rPr lang="ru-RU" dirty="0" smtClean="0"/>
              <a:t>;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національних</a:t>
            </a:r>
            <a:r>
              <a:rPr lang="ru-RU" dirty="0" smtClean="0"/>
              <a:t> </a:t>
            </a:r>
            <a:r>
              <a:rPr lang="ru-RU" dirty="0" err="1" smtClean="0"/>
              <a:t>менталітетів</a:t>
            </a:r>
            <a:r>
              <a:rPr lang="ru-RU" dirty="0" smtClean="0"/>
              <a:t> на </a:t>
            </a:r>
            <a:r>
              <a:rPr lang="ru-RU" dirty="0" err="1" smtClean="0"/>
              <a:t>стилі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; </a:t>
            </a:r>
            <a:r>
              <a:rPr lang="ru-RU" dirty="0" err="1" smtClean="0"/>
              <a:t>низький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міжособистісної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;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зацікавленості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у </a:t>
            </a:r>
            <a:r>
              <a:rPr lang="ru-RU" dirty="0" err="1" smtClean="0"/>
              <a:t>впровадженні</a:t>
            </a:r>
            <a:r>
              <a:rPr lang="ru-RU" dirty="0" smtClean="0"/>
              <a:t> форм і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колективного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Як </a:t>
            </a:r>
            <a:r>
              <a:rPr lang="ru-RU" dirty="0" err="1" smtClean="0"/>
              <a:t>об'єкт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трудовий</a:t>
            </a:r>
            <a:r>
              <a:rPr lang="ru-RU" dirty="0" smtClean="0"/>
              <a:t> </a:t>
            </a:r>
            <a:r>
              <a:rPr lang="ru-RU" dirty="0" err="1" smtClean="0"/>
              <a:t>колектив</a:t>
            </a:r>
            <a:r>
              <a:rPr lang="ru-RU" dirty="0" smtClean="0"/>
              <a:t> є </a:t>
            </a:r>
            <a:r>
              <a:rPr lang="ru-RU" dirty="0" err="1" smtClean="0"/>
              <a:t>носієм</a:t>
            </a:r>
            <a:r>
              <a:rPr lang="ru-RU" dirty="0" smtClean="0"/>
              <a:t> </a:t>
            </a:r>
            <a:r>
              <a:rPr lang="ru-RU" dirty="0" err="1" smtClean="0"/>
              <a:t>колективного</a:t>
            </a:r>
            <a:r>
              <a:rPr lang="ru-RU" dirty="0" smtClean="0"/>
              <a:t> </a:t>
            </a:r>
            <a:r>
              <a:rPr lang="ru-RU" dirty="0" err="1" smtClean="0"/>
              <a:t>розуму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собою </a:t>
            </a:r>
            <a:r>
              <a:rPr lang="ru-RU" dirty="0" err="1" smtClean="0"/>
              <a:t>сукупний</a:t>
            </a:r>
            <a:r>
              <a:rPr lang="ru-RU" dirty="0" smtClean="0"/>
              <a:t> </a:t>
            </a:r>
            <a:r>
              <a:rPr lang="ru-RU" dirty="0" err="1" smtClean="0"/>
              <a:t>розум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колективу</a:t>
            </a:r>
            <a:r>
              <a:rPr lang="ru-RU" dirty="0" smtClean="0"/>
              <a:t>. </a:t>
            </a:r>
            <a:r>
              <a:rPr lang="ru-RU" dirty="0" err="1" smtClean="0"/>
              <a:t>Нераціональне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 кожного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виражається</a:t>
            </a:r>
            <a:r>
              <a:rPr lang="ru-RU" dirty="0" smtClean="0"/>
              <a:t> в </a:t>
            </a:r>
            <a:r>
              <a:rPr lang="ru-RU" dirty="0" err="1" smtClean="0"/>
              <a:t>байдужому</a:t>
            </a:r>
            <a:r>
              <a:rPr lang="ru-RU" dirty="0" smtClean="0"/>
              <a:t> </a:t>
            </a:r>
            <a:r>
              <a:rPr lang="ru-RU" dirty="0" err="1" smtClean="0"/>
              <a:t>ставленні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до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виробничих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, неминуче </a:t>
            </a:r>
            <a:r>
              <a:rPr lang="ru-RU" dirty="0" err="1" smtClean="0"/>
              <a:t>тягне</a:t>
            </a:r>
            <a:r>
              <a:rPr lang="ru-RU" dirty="0" smtClean="0"/>
              <a:t> за собою </a:t>
            </a:r>
            <a:r>
              <a:rPr lang="ru-RU" dirty="0" err="1" smtClean="0"/>
              <a:t>нераціональне</a:t>
            </a:r>
            <a:r>
              <a:rPr lang="ru-RU" dirty="0" smtClean="0"/>
              <a:t> «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»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колективного</a:t>
            </a:r>
            <a:r>
              <a:rPr lang="ru-RU" dirty="0" smtClean="0"/>
              <a:t> </a:t>
            </a:r>
            <a:r>
              <a:rPr lang="ru-RU" dirty="0" err="1" smtClean="0"/>
              <a:t>розуму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Психологічна</a:t>
            </a:r>
            <a:r>
              <a:rPr lang="ru-RU" b="1" dirty="0" smtClean="0"/>
              <a:t> угода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очікувань</a:t>
            </a:r>
            <a:r>
              <a:rPr lang="ru-RU" dirty="0" smtClean="0"/>
              <a:t> особи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внеску</a:t>
            </a:r>
            <a:r>
              <a:rPr lang="ru-RU" dirty="0" smtClean="0"/>
              <a:t> в </a:t>
            </a:r>
            <a:r>
              <a:rPr lang="ru-RU" dirty="0" err="1" smtClean="0"/>
              <a:t>організацію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взамін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Працівник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внесок</a:t>
            </a:r>
            <a:r>
              <a:rPr lang="ru-RU" dirty="0" smtClean="0"/>
              <a:t> в </a:t>
            </a:r>
            <a:r>
              <a:rPr lang="ru-RU" dirty="0" err="1" smtClean="0"/>
              <a:t>організацію</a:t>
            </a:r>
            <a:r>
              <a:rPr lang="ru-RU" dirty="0" smtClean="0"/>
              <a:t>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зусиллями</a:t>
            </a:r>
            <a:r>
              <a:rPr lang="ru-RU" dirty="0" smtClean="0"/>
              <a:t>, </a:t>
            </a:r>
            <a:r>
              <a:rPr lang="ru-RU" dirty="0" err="1" smtClean="0"/>
              <a:t>здібностями</a:t>
            </a:r>
            <a:r>
              <a:rPr lang="ru-RU" dirty="0" smtClean="0"/>
              <a:t>, </a:t>
            </a:r>
            <a:r>
              <a:rPr lang="ru-RU" dirty="0" err="1" smtClean="0"/>
              <a:t>можливостями</a:t>
            </a:r>
            <a:r>
              <a:rPr lang="ru-RU" dirty="0" smtClean="0"/>
              <a:t>, часом, </a:t>
            </a:r>
            <a:r>
              <a:rPr lang="ru-RU" dirty="0" err="1" smtClean="0"/>
              <a:t>лояльністю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внесок</a:t>
            </a:r>
            <a:r>
              <a:rPr lang="ru-RU" dirty="0" smtClean="0"/>
              <a:t> </a:t>
            </a:r>
            <a:r>
              <a:rPr lang="ru-RU" dirty="0" err="1" smtClean="0"/>
              <a:t>задовольняє</a:t>
            </a:r>
            <a:r>
              <a:rPr lang="ru-RU" dirty="0" smtClean="0"/>
              <a:t> </a:t>
            </a:r>
            <a:r>
              <a:rPr lang="ru-RU" dirty="0" err="1" smtClean="0"/>
              <a:t>різноманітні</a:t>
            </a:r>
            <a:r>
              <a:rPr lang="ru-RU" dirty="0" smtClean="0"/>
              <a:t> потреби і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наймаючи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задля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здібностей</a:t>
            </a:r>
            <a:r>
              <a:rPr lang="ru-RU" dirty="0" smtClean="0"/>
              <a:t>, </a:t>
            </a:r>
            <a:r>
              <a:rPr lang="ru-RU" dirty="0" err="1" smtClean="0"/>
              <a:t>фірма</a:t>
            </a:r>
            <a:r>
              <a:rPr lang="ru-RU" dirty="0" smtClean="0"/>
              <a:t> </a:t>
            </a:r>
            <a:r>
              <a:rPr lang="ru-RU" dirty="0" err="1" smtClean="0"/>
              <a:t>очікує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працівник</a:t>
            </a:r>
            <a:r>
              <a:rPr lang="ru-RU" dirty="0" smtClean="0"/>
              <a:t> </a:t>
            </a:r>
            <a:r>
              <a:rPr lang="ru-RU" dirty="0" err="1" smtClean="0"/>
              <a:t>використає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здібності</a:t>
            </a:r>
            <a:r>
              <a:rPr lang="ru-RU" dirty="0" smtClean="0"/>
              <a:t> в </a:t>
            </a:r>
            <a:r>
              <a:rPr lang="ru-RU" dirty="0" err="1" smtClean="0"/>
              <a:t>роботі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внесок</a:t>
            </a:r>
            <a:r>
              <a:rPr lang="ru-RU" dirty="0" smtClean="0"/>
              <a:t>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 </a:t>
            </a:r>
            <a:r>
              <a:rPr lang="ru-RU" dirty="0" err="1" smtClean="0"/>
              <a:t>стимули</a:t>
            </a:r>
            <a:r>
              <a:rPr lang="ru-RU" dirty="0" smtClean="0"/>
              <a:t>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стимули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ru-RU" dirty="0" err="1" smtClean="0"/>
              <a:t>заробітна</a:t>
            </a:r>
            <a:r>
              <a:rPr lang="ru-RU" dirty="0" smtClean="0"/>
              <a:t> плата і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кар'єру</a:t>
            </a:r>
            <a:r>
              <a:rPr lang="ru-RU" dirty="0" smtClean="0"/>
              <a:t>, є </a:t>
            </a:r>
            <a:r>
              <a:rPr lang="ru-RU" dirty="0" err="1" smtClean="0"/>
              <a:t>матеріальними</a:t>
            </a:r>
            <a:r>
              <a:rPr lang="ru-RU" dirty="0" smtClean="0"/>
              <a:t>. </a:t>
            </a:r>
            <a:r>
              <a:rPr lang="ru-RU" dirty="0" err="1" smtClean="0"/>
              <a:t>Інші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</a:t>
            </a:r>
            <a:r>
              <a:rPr lang="ru-RU" dirty="0" err="1" smtClean="0"/>
              <a:t>безпека</a:t>
            </a:r>
            <a:r>
              <a:rPr lang="ru-RU" dirty="0" smtClean="0"/>
              <a:t> </a:t>
            </a:r>
            <a:r>
              <a:rPr lang="ru-RU" dirty="0" err="1" smtClean="0"/>
              <a:t>праці</a:t>
            </a:r>
            <a:r>
              <a:rPr lang="ru-RU" dirty="0" smtClean="0"/>
              <a:t> і статус, -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матеріальні</a:t>
            </a:r>
            <a:r>
              <a:rPr lang="ru-RU" dirty="0" smtClean="0"/>
              <a:t>. Так само як </a:t>
            </a:r>
            <a:r>
              <a:rPr lang="ru-RU" dirty="0" err="1" smtClean="0"/>
              <a:t>внесок</a:t>
            </a:r>
            <a:r>
              <a:rPr lang="ru-RU" dirty="0" smtClean="0"/>
              <a:t>, </a:t>
            </a:r>
            <a:r>
              <a:rPr lang="ru-RU" dirty="0" err="1" smtClean="0"/>
              <a:t>зроблений</a:t>
            </a:r>
            <a:r>
              <a:rPr lang="ru-RU" dirty="0" smtClean="0"/>
              <a:t> </a:t>
            </a:r>
            <a:r>
              <a:rPr lang="ru-RU" dirty="0" err="1" smtClean="0"/>
              <a:t>працівниками</a:t>
            </a:r>
            <a:r>
              <a:rPr lang="ru-RU" dirty="0" smtClean="0"/>
              <a:t>, повинен </a:t>
            </a:r>
            <a:r>
              <a:rPr lang="ru-RU" dirty="0" err="1" smtClean="0"/>
              <a:t>задовольняти</a:t>
            </a:r>
            <a:r>
              <a:rPr lang="ru-RU" dirty="0" smtClean="0"/>
              <a:t> потреби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стимули</a:t>
            </a:r>
            <a:r>
              <a:rPr lang="ru-RU" dirty="0" smtClean="0"/>
              <a:t>, </a:t>
            </a:r>
            <a:r>
              <a:rPr lang="ru-RU" dirty="0" err="1" smtClean="0"/>
              <a:t>запропоновані</a:t>
            </a:r>
            <a:r>
              <a:rPr lang="ru-RU" dirty="0" smtClean="0"/>
              <a:t> </a:t>
            </a:r>
            <a:r>
              <a:rPr lang="ru-RU" dirty="0" err="1" smtClean="0"/>
              <a:t>організацією</a:t>
            </a:r>
            <a:r>
              <a:rPr lang="ru-RU" dirty="0" smtClean="0"/>
              <a:t>,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задовольняти</a:t>
            </a:r>
            <a:r>
              <a:rPr lang="ru-RU" dirty="0" smtClean="0"/>
              <a:t> потреби </a:t>
            </a:r>
            <a:r>
              <a:rPr lang="ru-RU" dirty="0" err="1" smtClean="0"/>
              <a:t>працівників</a:t>
            </a:r>
            <a:r>
              <a:rPr lang="ru-RU" dirty="0" smtClean="0"/>
              <a:t>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вирішує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маючи</a:t>
            </a:r>
            <a:r>
              <a:rPr lang="ru-RU" dirty="0" smtClean="0"/>
              <a:t> </a:t>
            </a:r>
            <a:r>
              <a:rPr lang="ru-RU" dirty="0" err="1" smtClean="0"/>
              <a:t>намір</a:t>
            </a:r>
            <a:r>
              <a:rPr lang="ru-RU" dirty="0" smtClean="0"/>
              <a:t> </a:t>
            </a:r>
            <a:r>
              <a:rPr lang="ru-RU" dirty="0" err="1" smtClean="0"/>
              <a:t>заробляти</a:t>
            </a:r>
            <a:r>
              <a:rPr lang="ru-RU" dirty="0" smtClean="0"/>
              <a:t> </a:t>
            </a:r>
            <a:r>
              <a:rPr lang="ru-RU" dirty="0" err="1" smtClean="0"/>
              <a:t>потрібну</a:t>
            </a:r>
            <a:r>
              <a:rPr lang="ru-RU" dirty="0" smtClean="0"/>
              <a:t> </a:t>
            </a:r>
            <a:r>
              <a:rPr lang="ru-RU" dirty="0" err="1" smtClean="0"/>
              <a:t>платню</a:t>
            </a:r>
            <a:r>
              <a:rPr lang="ru-RU" dirty="0" smtClean="0"/>
              <a:t> і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просуватися</a:t>
            </a:r>
            <a:r>
              <a:rPr lang="ru-RU" dirty="0" smtClean="0"/>
              <a:t> по </a:t>
            </a:r>
            <a:r>
              <a:rPr lang="ru-RU" dirty="0" err="1" smtClean="0"/>
              <a:t>службі</a:t>
            </a:r>
            <a:r>
              <a:rPr lang="ru-RU" dirty="0" smtClean="0"/>
              <a:t>, вона буде </a:t>
            </a:r>
            <a:r>
              <a:rPr lang="ru-RU" dirty="0" err="1" smtClean="0"/>
              <a:t>сподіватися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плани</a:t>
            </a:r>
            <a:r>
              <a:rPr lang="ru-RU" dirty="0" smtClean="0"/>
              <a:t> </a:t>
            </a:r>
            <a:r>
              <a:rPr lang="ru-RU" dirty="0" err="1" smtClean="0"/>
              <a:t>реалізуються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65728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503" y="134878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очікування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 </a:t>
            </a:r>
            <a:r>
              <a:rPr lang="ru-RU" dirty="0" err="1" smtClean="0"/>
              <a:t>стосуються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змісту</a:t>
            </a:r>
            <a:r>
              <a:rPr lang="ru-RU" dirty="0" smtClean="0"/>
              <a:t> і </a:t>
            </a:r>
            <a:r>
              <a:rPr lang="ru-RU" dirty="0" err="1" smtClean="0"/>
              <a:t>значимості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оригінальності</a:t>
            </a:r>
            <a:r>
              <a:rPr lang="ru-RU" dirty="0" smtClean="0"/>
              <a:t> і </a:t>
            </a:r>
            <a:r>
              <a:rPr lang="ru-RU" dirty="0" err="1" smtClean="0"/>
              <a:t>творчого</a:t>
            </a:r>
            <a:r>
              <a:rPr lang="ru-RU" dirty="0" smtClean="0"/>
              <a:t> характеру </a:t>
            </a:r>
            <a:r>
              <a:rPr lang="ru-RU" dirty="0" err="1" smtClean="0"/>
              <a:t>роботи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цікавості</a:t>
            </a:r>
            <a:r>
              <a:rPr lang="ru-RU" dirty="0" smtClean="0"/>
              <a:t> та </a:t>
            </a:r>
            <a:r>
              <a:rPr lang="ru-RU" dirty="0" err="1" smtClean="0"/>
              <a:t>інтенсивності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незалежності</a:t>
            </a:r>
            <a:r>
              <a:rPr lang="ru-RU" dirty="0" smtClean="0"/>
              <a:t>, прав і </a:t>
            </a:r>
            <a:r>
              <a:rPr lang="ru-RU" dirty="0" err="1" smtClean="0"/>
              <a:t>влади</a:t>
            </a:r>
            <a:r>
              <a:rPr lang="ru-RU" dirty="0" smtClean="0"/>
              <a:t> на </a:t>
            </a:r>
            <a:r>
              <a:rPr lang="ru-RU" dirty="0" err="1" smtClean="0"/>
              <a:t>роботі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й </a:t>
            </a:r>
            <a:r>
              <a:rPr lang="ru-RU" dirty="0" err="1" smtClean="0"/>
              <a:t>ризику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престижності</a:t>
            </a:r>
            <a:r>
              <a:rPr lang="ru-RU" dirty="0" smtClean="0"/>
              <a:t> і статусу </a:t>
            </a:r>
            <a:r>
              <a:rPr lang="ru-RU" dirty="0" err="1" smtClean="0"/>
              <a:t>роботи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до </a:t>
            </a:r>
            <a:r>
              <a:rPr lang="ru-RU" dirty="0" err="1" smtClean="0"/>
              <a:t>більш</a:t>
            </a:r>
            <a:r>
              <a:rPr lang="ru-RU" dirty="0" smtClean="0"/>
              <a:t> широкого </a:t>
            </a:r>
            <a:r>
              <a:rPr lang="ru-RU" dirty="0" err="1" smtClean="0"/>
              <a:t>діяльнісного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безпеки</a:t>
            </a:r>
            <a:r>
              <a:rPr lang="ru-RU" dirty="0" smtClean="0"/>
              <a:t> і </a:t>
            </a:r>
            <a:r>
              <a:rPr lang="ru-RU" dirty="0" err="1" smtClean="0"/>
              <a:t>комфортності</a:t>
            </a:r>
            <a:r>
              <a:rPr lang="ru-RU" dirty="0" smtClean="0"/>
              <a:t> умов на </a:t>
            </a:r>
            <a:r>
              <a:rPr lang="ru-RU" dirty="0" err="1" smtClean="0"/>
              <a:t>роботі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визнання</a:t>
            </a:r>
            <a:r>
              <a:rPr lang="ru-RU" dirty="0" smtClean="0"/>
              <a:t> і </a:t>
            </a:r>
            <a:r>
              <a:rPr lang="ru-RU" dirty="0" err="1" smtClean="0"/>
              <a:t>заохочення</a:t>
            </a:r>
            <a:r>
              <a:rPr lang="ru-RU" dirty="0" smtClean="0"/>
              <a:t> </a:t>
            </a:r>
            <a:r>
              <a:rPr lang="ru-RU" dirty="0" err="1" smtClean="0"/>
              <a:t>гарної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 і </a:t>
            </a:r>
            <a:r>
              <a:rPr lang="ru-RU" dirty="0" err="1" smtClean="0"/>
              <a:t>премій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захищеності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благ,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надаються</a:t>
            </a:r>
            <a:r>
              <a:rPr lang="ru-RU" dirty="0" smtClean="0"/>
              <a:t> </a:t>
            </a:r>
            <a:r>
              <a:rPr lang="ru-RU" dirty="0" err="1" smtClean="0"/>
              <a:t>організацією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гарантій</a:t>
            </a:r>
            <a:r>
              <a:rPr lang="ru-RU" dirty="0" smtClean="0"/>
              <a:t> росту і </a:t>
            </a:r>
            <a:r>
              <a:rPr lang="ru-RU" dirty="0" err="1" smtClean="0"/>
              <a:t>розвитку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</a:t>
            </a:r>
            <a:r>
              <a:rPr lang="ru-RU" dirty="0" err="1" smtClean="0"/>
              <a:t>дисципліни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нормативних</a:t>
            </a:r>
            <a:r>
              <a:rPr lang="ru-RU" dirty="0" smtClean="0"/>
              <a:t> </a:t>
            </a:r>
            <a:r>
              <a:rPr lang="ru-RU" dirty="0" err="1" smtClean="0"/>
              <a:t>аспектів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регламентують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на </a:t>
            </a:r>
            <a:r>
              <a:rPr lang="ru-RU" dirty="0" err="1" smtClean="0"/>
              <a:t>роботі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</a:t>
            </a:r>
            <a:r>
              <a:rPr lang="ru-RU" dirty="0" err="1" smtClean="0"/>
              <a:t>відносин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членами </a:t>
            </a:r>
            <a:r>
              <a:rPr lang="ru-RU" dirty="0" err="1" smtClean="0"/>
              <a:t>організації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</a:t>
            </a:r>
            <a:r>
              <a:rPr lang="ru-RU" dirty="0" err="1" smtClean="0"/>
              <a:t>конкретних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працюють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очікує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вона проявить себе як: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</a:t>
            </a:r>
            <a:r>
              <a:rPr lang="ru-RU" dirty="0" err="1" smtClean="0"/>
              <a:t>фахівець</a:t>
            </a:r>
            <a:r>
              <a:rPr lang="ru-RU" dirty="0" smtClean="0"/>
              <a:t> у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сфері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певними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 і </a:t>
            </a:r>
            <a:r>
              <a:rPr lang="ru-RU" dirty="0" err="1" smtClean="0"/>
              <a:t>кваліфікацією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член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успішному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функціонуванню</a:t>
            </a:r>
            <a:r>
              <a:rPr lang="ru-RU" dirty="0" smtClean="0"/>
              <a:t> й </a:t>
            </a:r>
            <a:r>
              <a:rPr lang="ru-RU" dirty="0" err="1" smtClean="0"/>
              <a:t>розвитку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</a:t>
            </a:r>
            <a:r>
              <a:rPr lang="ru-RU" dirty="0" err="1" smtClean="0"/>
              <a:t>людина</a:t>
            </a:r>
            <a:r>
              <a:rPr lang="ru-RU" dirty="0" smtClean="0"/>
              <a:t>, яка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певними</a:t>
            </a:r>
            <a:r>
              <a:rPr lang="ru-RU" dirty="0" smtClean="0"/>
              <a:t> </a:t>
            </a:r>
            <a:r>
              <a:rPr lang="ru-RU" dirty="0" err="1" smtClean="0"/>
              <a:t>особистісними</a:t>
            </a:r>
            <a:r>
              <a:rPr lang="ru-RU" dirty="0" smtClean="0"/>
              <a:t> і </a:t>
            </a:r>
            <a:r>
              <a:rPr lang="ru-RU" dirty="0" err="1" smtClean="0"/>
              <a:t>моральними</a:t>
            </a:r>
            <a:r>
              <a:rPr lang="ru-RU" dirty="0" smtClean="0"/>
              <a:t> рисами;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член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здатний</a:t>
            </a:r>
            <a:r>
              <a:rPr lang="ru-RU" dirty="0" smtClean="0"/>
              <a:t> </a:t>
            </a:r>
            <a:r>
              <a:rPr lang="ru-RU" dirty="0" err="1" smtClean="0"/>
              <a:t>комунікувати</a:t>
            </a:r>
            <a:r>
              <a:rPr lang="ru-RU" dirty="0" smtClean="0"/>
              <a:t> і </a:t>
            </a:r>
            <a:r>
              <a:rPr lang="ru-RU" dirty="0" err="1" smtClean="0"/>
              <a:t>підтримувати</a:t>
            </a:r>
            <a:r>
              <a:rPr lang="ru-RU" dirty="0" smtClean="0"/>
              <a:t> </a:t>
            </a:r>
            <a:r>
              <a:rPr lang="ru-RU" dirty="0" err="1" smtClean="0"/>
              <a:t>гарні</a:t>
            </a:r>
            <a:r>
              <a:rPr lang="ru-RU" dirty="0" smtClean="0"/>
              <a:t> </a:t>
            </a:r>
            <a:r>
              <a:rPr lang="ru-RU" dirty="0" err="1" smtClean="0"/>
              <a:t>стосунки</a:t>
            </a:r>
            <a:r>
              <a:rPr lang="ru-RU" dirty="0" smtClean="0"/>
              <a:t> з </a:t>
            </a:r>
            <a:r>
              <a:rPr lang="ru-RU" dirty="0" err="1" smtClean="0"/>
              <a:t>колегами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член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поділяє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</a:t>
            </a:r>
            <a:r>
              <a:rPr lang="ru-RU" dirty="0" err="1" smtClean="0"/>
              <a:t>працівник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прагне</a:t>
            </a:r>
            <a:r>
              <a:rPr lang="ru-RU" dirty="0" smtClean="0"/>
              <a:t> до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виконавчих</a:t>
            </a:r>
            <a:r>
              <a:rPr lang="ru-RU" dirty="0" smtClean="0"/>
              <a:t> </a:t>
            </a:r>
            <a:r>
              <a:rPr lang="ru-RU" dirty="0" err="1" smtClean="0"/>
              <a:t>здібностей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</a:t>
            </a:r>
            <a:r>
              <a:rPr lang="ru-RU" dirty="0" err="1" smtClean="0"/>
              <a:t>людина</a:t>
            </a:r>
            <a:r>
              <a:rPr lang="ru-RU" dirty="0" smtClean="0"/>
              <a:t>, </a:t>
            </a:r>
            <a:r>
              <a:rPr lang="ru-RU" dirty="0" err="1" smtClean="0"/>
              <a:t>віддана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готова </a:t>
            </a:r>
            <a:r>
              <a:rPr lang="ru-RU" dirty="0" err="1" smtClean="0"/>
              <a:t>відстоювати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інтереси</a:t>
            </a:r>
            <a:r>
              <a:rPr lang="ru-RU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-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9344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8803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виконавець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готовий</a:t>
            </a:r>
            <a:r>
              <a:rPr lang="ru-RU" dirty="0" smtClean="0"/>
              <a:t> </a:t>
            </a:r>
            <a:r>
              <a:rPr lang="ru-RU" dirty="0" err="1" smtClean="0"/>
              <a:t>здійснювати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з </a:t>
            </a:r>
            <a:r>
              <a:rPr lang="ru-RU" dirty="0" err="1" smtClean="0"/>
              <a:t>належною</a:t>
            </a:r>
            <a:r>
              <a:rPr lang="ru-RU" dirty="0" smtClean="0"/>
              <a:t> </a:t>
            </a:r>
            <a:r>
              <a:rPr lang="ru-RU" dirty="0" err="1" smtClean="0"/>
              <a:t>віддачею</a:t>
            </a:r>
            <a:r>
              <a:rPr lang="ru-RU" dirty="0" smtClean="0"/>
              <a:t> і на </a:t>
            </a:r>
            <a:r>
              <a:rPr lang="ru-RU" dirty="0" err="1" smtClean="0"/>
              <a:t>належному</a:t>
            </a:r>
            <a:r>
              <a:rPr lang="ru-RU" dirty="0" smtClean="0"/>
              <a:t> </a:t>
            </a:r>
            <a:r>
              <a:rPr lang="ru-RU" dirty="0" err="1" smtClean="0"/>
              <a:t>якісному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член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здатний</a:t>
            </a:r>
            <a:r>
              <a:rPr lang="ru-RU" dirty="0" smtClean="0"/>
              <a:t> </a:t>
            </a:r>
            <a:r>
              <a:rPr lang="ru-RU" dirty="0" err="1" smtClean="0"/>
              <a:t>посісти</a:t>
            </a:r>
            <a:r>
              <a:rPr lang="ru-RU" dirty="0" smtClean="0"/>
              <a:t> </a:t>
            </a:r>
            <a:r>
              <a:rPr lang="ru-RU" dirty="0" err="1" smtClean="0"/>
              <a:t>певне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</a:t>
            </a:r>
            <a:r>
              <a:rPr lang="ru-RU" dirty="0" err="1" smtClean="0"/>
              <a:t>готовий</a:t>
            </a:r>
            <a:r>
              <a:rPr lang="ru-RU" dirty="0" smtClean="0"/>
              <a:t> </a:t>
            </a:r>
            <a:r>
              <a:rPr lang="ru-RU" dirty="0" err="1" smtClean="0"/>
              <a:t>взяти</a:t>
            </a:r>
            <a:r>
              <a:rPr lang="ru-RU" dirty="0" smtClean="0"/>
              <a:t> на себе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зобов'язання</a:t>
            </a:r>
            <a:r>
              <a:rPr lang="ru-RU" dirty="0" smtClean="0"/>
              <a:t> та </a:t>
            </a:r>
            <a:r>
              <a:rPr lang="ru-RU" dirty="0" err="1" smtClean="0"/>
              <a:t>відповідальність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-	</a:t>
            </a:r>
            <a:r>
              <a:rPr lang="ru-RU" dirty="0" err="1" smtClean="0"/>
              <a:t>співробітник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слідує</a:t>
            </a:r>
            <a:r>
              <a:rPr lang="ru-RU" dirty="0" smtClean="0"/>
              <a:t> </a:t>
            </a:r>
            <a:r>
              <a:rPr lang="ru-RU" dirty="0" err="1" smtClean="0"/>
              <a:t>прийнятим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 нормам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розпорядку</a:t>
            </a:r>
            <a:r>
              <a:rPr lang="ru-RU" dirty="0" smtClean="0"/>
              <a:t> і </a:t>
            </a:r>
            <a:r>
              <a:rPr lang="ru-RU" dirty="0" err="1" smtClean="0"/>
              <a:t>розпорядженням</a:t>
            </a:r>
            <a:r>
              <a:rPr lang="ru-RU" dirty="0" smtClean="0"/>
              <a:t> </a:t>
            </a:r>
            <a:r>
              <a:rPr lang="ru-RU" dirty="0" err="1" smtClean="0"/>
              <a:t>керівництва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Коли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- особа й </a:t>
            </a:r>
            <a:r>
              <a:rPr lang="ru-RU" dirty="0" err="1" smtClean="0"/>
              <a:t>організація</a:t>
            </a:r>
            <a:r>
              <a:rPr lang="ru-RU" dirty="0" smtClean="0"/>
              <a:t> - </a:t>
            </a:r>
            <a:r>
              <a:rPr lang="ru-RU" dirty="0" err="1" smtClean="0"/>
              <a:t>усвідомлять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психологічна</a:t>
            </a:r>
            <a:r>
              <a:rPr lang="ru-RU" dirty="0" smtClean="0"/>
              <a:t> угода справедлива, вони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задоволені</a:t>
            </a:r>
            <a:r>
              <a:rPr lang="ru-RU" dirty="0" smtClean="0"/>
              <a:t> </a:t>
            </a:r>
            <a:r>
              <a:rPr lang="ru-RU" dirty="0" err="1" smtClean="0"/>
              <a:t>співпрацею</a:t>
            </a:r>
            <a:r>
              <a:rPr lang="ru-RU" dirty="0" smtClean="0"/>
              <a:t> і </a:t>
            </a:r>
            <a:r>
              <a:rPr lang="ru-RU" dirty="0" err="1" smtClean="0"/>
              <a:t>продовжуватимуть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. В </a:t>
            </a:r>
            <a:r>
              <a:rPr lang="ru-RU" dirty="0" err="1" smtClean="0"/>
              <a:t>іншому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якась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</a:t>
            </a:r>
            <a:r>
              <a:rPr lang="ru-RU" dirty="0" err="1" smtClean="0"/>
              <a:t>побачить</a:t>
            </a:r>
            <a:r>
              <a:rPr lang="ru-RU" dirty="0" smtClean="0"/>
              <a:t> дисбаланс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неадекватність</a:t>
            </a:r>
            <a:r>
              <a:rPr lang="ru-RU" dirty="0" smtClean="0"/>
              <a:t> у </a:t>
            </a:r>
            <a:r>
              <a:rPr lang="ru-RU" dirty="0" err="1" smtClean="0"/>
              <a:t>контракті</a:t>
            </a:r>
            <a:r>
              <a:rPr lang="ru-RU" dirty="0" smtClean="0"/>
              <a:t>, то </a:t>
            </a:r>
            <a:r>
              <a:rPr lang="ru-RU" dirty="0" err="1" smtClean="0"/>
              <a:t>ця</a:t>
            </a:r>
            <a:r>
              <a:rPr lang="ru-RU" dirty="0" smtClean="0"/>
              <a:t> сторона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ініціатором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особа </a:t>
            </a:r>
            <a:r>
              <a:rPr lang="ru-RU" dirty="0" err="1" smtClean="0"/>
              <a:t>вважає</a:t>
            </a:r>
            <a:r>
              <a:rPr lang="ru-RU" dirty="0" smtClean="0"/>
              <a:t> свою </a:t>
            </a:r>
            <a:r>
              <a:rPr lang="ru-RU" dirty="0" err="1" smtClean="0"/>
              <a:t>платню</a:t>
            </a:r>
            <a:r>
              <a:rPr lang="ru-RU" dirty="0" smtClean="0"/>
              <a:t> і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просування</a:t>
            </a:r>
            <a:r>
              <a:rPr lang="ru-RU" dirty="0" smtClean="0"/>
              <a:t> по </a:t>
            </a:r>
            <a:r>
              <a:rPr lang="ru-RU" dirty="0" err="1" smtClean="0"/>
              <a:t>службі</a:t>
            </a:r>
            <a:r>
              <a:rPr lang="ru-RU" dirty="0" smtClean="0"/>
              <a:t> </a:t>
            </a:r>
            <a:r>
              <a:rPr lang="ru-RU" dirty="0" err="1" smtClean="0"/>
              <a:t>недостатніми</a:t>
            </a:r>
            <a:r>
              <a:rPr lang="ru-RU" dirty="0" smtClean="0"/>
              <a:t>, то вона </a:t>
            </a:r>
            <a:r>
              <a:rPr lang="ru-RU" dirty="0" err="1" smtClean="0"/>
              <a:t>може</a:t>
            </a:r>
            <a:r>
              <a:rPr lang="ru-RU" dirty="0" smtClean="0"/>
              <a:t> стати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старанною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й </a:t>
            </a:r>
            <a:r>
              <a:rPr lang="ru-RU" dirty="0" err="1" smtClean="0"/>
              <a:t>взагалі</a:t>
            </a:r>
            <a:r>
              <a:rPr lang="ru-RU" dirty="0" smtClean="0"/>
              <a:t> </a:t>
            </a:r>
            <a:r>
              <a:rPr lang="ru-RU" dirty="0" err="1" smtClean="0"/>
              <a:t>розпочати</a:t>
            </a:r>
            <a:r>
              <a:rPr lang="ru-RU" dirty="0" smtClean="0"/>
              <a:t> </a:t>
            </a:r>
            <a:r>
              <a:rPr lang="ru-RU" dirty="0" err="1" smtClean="0"/>
              <a:t>пошуки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</a:t>
            </a:r>
            <a:r>
              <a:rPr lang="ru-RU" dirty="0" err="1" smtClean="0"/>
              <a:t>Аналогічно</a:t>
            </a:r>
            <a:r>
              <a:rPr lang="ru-RU" dirty="0" smtClean="0"/>
              <a:t>,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вимагати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 </a:t>
            </a:r>
            <a:r>
              <a:rPr lang="ru-RU" dirty="0" err="1" smtClean="0"/>
              <a:t>розпочати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, перевести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іншу</a:t>
            </a:r>
            <a:r>
              <a:rPr lang="ru-RU" dirty="0" smtClean="0"/>
              <a:t> роботу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взагалі</a:t>
            </a:r>
            <a:r>
              <a:rPr lang="ru-RU" dirty="0" smtClean="0"/>
              <a:t> </a:t>
            </a:r>
            <a:r>
              <a:rPr lang="ru-RU" dirty="0" err="1" smtClean="0"/>
              <a:t>звільнити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є </a:t>
            </a:r>
            <a:r>
              <a:rPr lang="ru-RU" dirty="0" err="1" smtClean="0"/>
              <a:t>керування</a:t>
            </a:r>
            <a:r>
              <a:rPr lang="ru-RU" dirty="0" smtClean="0"/>
              <a:t> </a:t>
            </a:r>
            <a:r>
              <a:rPr lang="ru-RU" dirty="0" err="1" smtClean="0"/>
              <a:t>психологічними</a:t>
            </a:r>
            <a:r>
              <a:rPr lang="ru-RU" dirty="0" smtClean="0"/>
              <a:t> </a:t>
            </a:r>
            <a:r>
              <a:rPr lang="ru-RU" dirty="0" err="1" smtClean="0"/>
              <a:t>угодами</a:t>
            </a:r>
            <a:r>
              <a:rPr lang="ru-RU" dirty="0" smtClean="0"/>
              <a:t>. </a:t>
            </a:r>
            <a:r>
              <a:rPr lang="ru-RU" dirty="0" err="1" smtClean="0"/>
              <a:t>Організація</a:t>
            </a:r>
            <a:r>
              <a:rPr lang="ru-RU" dirty="0" smtClean="0"/>
              <a:t> повинна бути </a:t>
            </a:r>
            <a:r>
              <a:rPr lang="ru-RU" dirty="0" err="1" smtClean="0"/>
              <a:t>впевнена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максимально </a:t>
            </a:r>
            <a:r>
              <a:rPr lang="ru-RU" dirty="0" err="1" smtClean="0"/>
              <a:t>використовує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. </a:t>
            </a:r>
            <a:r>
              <a:rPr lang="ru-RU" dirty="0" err="1" smtClean="0"/>
              <a:t>Водночас</a:t>
            </a:r>
            <a:r>
              <a:rPr lang="ru-RU" dirty="0" smtClean="0"/>
              <a:t> вона повинна </a:t>
            </a:r>
            <a:r>
              <a:rPr lang="ru-RU" dirty="0" err="1" smtClean="0"/>
              <a:t>переконатися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надані</a:t>
            </a:r>
            <a:r>
              <a:rPr lang="ru-RU" dirty="0" smtClean="0"/>
              <a:t> нею </a:t>
            </a:r>
            <a:r>
              <a:rPr lang="ru-RU" dirty="0" err="1" smtClean="0"/>
              <a:t>стимули</a:t>
            </a:r>
            <a:r>
              <a:rPr lang="ru-RU" dirty="0" smtClean="0"/>
              <a:t> є </a:t>
            </a:r>
            <a:r>
              <a:rPr lang="ru-RU" dirty="0" err="1" smtClean="0"/>
              <a:t>достатніми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недостатньо</a:t>
            </a:r>
            <a:r>
              <a:rPr lang="ru-RU" dirty="0" smtClean="0"/>
              <a:t> платить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, вони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знизити</a:t>
            </a:r>
            <a:r>
              <a:rPr lang="ru-RU" dirty="0" smtClean="0"/>
              <a:t>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З </a:t>
            </a:r>
            <a:r>
              <a:rPr lang="ru-RU" dirty="0" err="1" smtClean="0"/>
              <a:t>іншого</a:t>
            </a:r>
            <a:r>
              <a:rPr lang="ru-RU" dirty="0" smtClean="0"/>
              <a:t> боку,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працівникам</a:t>
            </a:r>
            <a:r>
              <a:rPr lang="ru-RU" dirty="0" smtClean="0"/>
              <a:t> </a:t>
            </a:r>
            <a:r>
              <a:rPr lang="ru-RU" dirty="0" err="1" smtClean="0"/>
              <a:t>переплачувати</a:t>
            </a:r>
            <a:r>
              <a:rPr lang="ru-RU" dirty="0" smtClean="0"/>
              <a:t>, то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зазнає</a:t>
            </a:r>
            <a:r>
              <a:rPr lang="ru-RU" dirty="0" smtClean="0"/>
              <a:t> </a:t>
            </a:r>
            <a:r>
              <a:rPr lang="ru-RU" dirty="0" err="1" smtClean="0"/>
              <a:t>невиправданих</a:t>
            </a:r>
            <a:r>
              <a:rPr lang="ru-RU" dirty="0" smtClean="0"/>
              <a:t> </a:t>
            </a:r>
            <a:r>
              <a:rPr lang="ru-RU" dirty="0" err="1" smtClean="0"/>
              <a:t>витрат</a:t>
            </a:r>
            <a:r>
              <a:rPr lang="ru-RU" dirty="0" smtClean="0"/>
              <a:t>.</a:t>
            </a:r>
          </a:p>
          <a:p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та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два </a:t>
            </a:r>
            <a:r>
              <a:rPr lang="ru-RU" dirty="0" err="1"/>
              <a:t>основних</a:t>
            </a:r>
            <a:endParaRPr lang="ru-RU" dirty="0"/>
          </a:p>
          <a:p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та </a:t>
            </a:r>
            <a:r>
              <a:rPr lang="ru-RU" dirty="0" err="1"/>
              <a:t>організації</a:t>
            </a:r>
            <a:r>
              <a:rPr lang="ru-RU" dirty="0"/>
              <a:t> (табл. 1):</a:t>
            </a:r>
          </a:p>
          <a:p>
            <a:r>
              <a:rPr lang="ru-RU" dirty="0"/>
              <a:t>1)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підбирається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;</a:t>
            </a:r>
          </a:p>
          <a:p>
            <a:r>
              <a:rPr lang="ru-RU" dirty="0"/>
              <a:t>2) робота </a:t>
            </a:r>
            <a:r>
              <a:rPr lang="ru-RU" dirty="0" err="1"/>
              <a:t>підбирається</a:t>
            </a:r>
            <a:r>
              <a:rPr lang="ru-RU" dirty="0"/>
              <a:t> для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  <a:p>
            <a:r>
              <a:rPr lang="ru-RU" dirty="0" err="1"/>
              <a:t>Входження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до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пов’язане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розв’язанням</a:t>
            </a:r>
            <a:endParaRPr lang="ru-RU" dirty="0"/>
          </a:p>
          <a:p>
            <a:r>
              <a:rPr lang="ru-RU" dirty="0" err="1"/>
              <a:t>декількох</a:t>
            </a:r>
            <a:r>
              <a:rPr lang="ru-RU" dirty="0"/>
              <a:t> проблем: - </a:t>
            </a:r>
            <a:r>
              <a:rPr lang="ru-RU" dirty="0" err="1"/>
              <a:t>адаптація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до нового </a:t>
            </a:r>
            <a:r>
              <a:rPr lang="ru-RU" dirty="0" err="1"/>
              <a:t>оточення</a:t>
            </a:r>
            <a:r>
              <a:rPr lang="ru-RU" dirty="0"/>
              <a:t>; - </a:t>
            </a:r>
            <a:r>
              <a:rPr lang="ru-RU" dirty="0" err="1"/>
              <a:t>корекція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зміна</a:t>
            </a:r>
            <a:endParaRPr lang="ru-RU" dirty="0"/>
          </a:p>
          <a:p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; - </a:t>
            </a:r>
            <a:r>
              <a:rPr lang="ru-RU" dirty="0" err="1"/>
              <a:t>зміни</a:t>
            </a:r>
            <a:r>
              <a:rPr lang="ru-RU" dirty="0"/>
              <a:t> і </a:t>
            </a:r>
            <a:r>
              <a:rPr lang="ru-RU" dirty="0" err="1"/>
              <a:t>модифікації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8591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Індивідуальний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</a:t>
            </a:r>
            <a:r>
              <a:rPr lang="ru-RU" dirty="0" err="1" smtClean="0"/>
              <a:t>організаційної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480" y="2037807"/>
            <a:ext cx="8334103" cy="293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834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79458"/>
          </a:xfrm>
        </p:spPr>
        <p:txBody>
          <a:bodyPr>
            <a:normAutofit fontScale="90000"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869851"/>
              </p:ext>
            </p:extLst>
          </p:nvPr>
        </p:nvGraphicFramePr>
        <p:xfrm>
          <a:off x="838200" y="1593624"/>
          <a:ext cx="105156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15492709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447002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Людина </a:t>
                      </a:r>
                      <a:r>
                        <a:rPr lang="ru-RU" dirty="0" err="1" smtClean="0"/>
                        <a:t>підбирається</a:t>
                      </a:r>
                      <a:r>
                        <a:rPr lang="ru-RU" dirty="0" smtClean="0"/>
                        <a:t> для</a:t>
                      </a:r>
                    </a:p>
                    <a:p>
                      <a:r>
                        <a:rPr lang="ru-RU" dirty="0" err="1" smtClean="0"/>
                        <a:t>виконання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певної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роботи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Робота </a:t>
                      </a:r>
                      <a:r>
                        <a:rPr lang="ru-RU" dirty="0" err="1" smtClean="0"/>
                        <a:t>підбирається</a:t>
                      </a:r>
                      <a:r>
                        <a:rPr lang="ru-RU" dirty="0" smtClean="0"/>
                        <a:t> для </a:t>
                      </a:r>
                      <a:r>
                        <a:rPr lang="ru-RU" dirty="0" err="1" smtClean="0"/>
                        <a:t>людини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584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вивчення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роботи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вивчення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можливостей</a:t>
                      </a:r>
                      <a:r>
                        <a:rPr lang="ru-RU" dirty="0" smtClean="0"/>
                        <a:t> і </a:t>
                      </a:r>
                      <a:r>
                        <a:rPr lang="ru-RU" dirty="0" err="1" smtClean="0"/>
                        <a:t>прагнень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людини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610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опис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роботи</a:t>
                      </a:r>
                      <a:r>
                        <a:rPr lang="ru-RU" dirty="0" smtClean="0"/>
                        <a:t>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закріплення</a:t>
                      </a:r>
                      <a:r>
                        <a:rPr lang="ru-RU" dirty="0" smtClean="0"/>
                        <a:t> за </a:t>
                      </a:r>
                      <a:r>
                        <a:rPr lang="ru-RU" dirty="0" err="1" smtClean="0"/>
                        <a:t>людиною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певного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місця</a:t>
                      </a:r>
                      <a:r>
                        <a:rPr lang="ru-RU" dirty="0" smtClean="0"/>
                        <a:t> в </a:t>
                      </a:r>
                      <a:r>
                        <a:rPr lang="ru-RU" dirty="0" err="1" smtClean="0"/>
                        <a:t>організації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874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визначення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кваліфікаційних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вимог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підбір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роботи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найбільш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відповідно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можливостям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людини</a:t>
                      </a:r>
                      <a:r>
                        <a:rPr lang="ru-RU" dirty="0" smtClean="0"/>
                        <a:t>;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238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відбір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кандидатів</a:t>
                      </a:r>
                      <a:r>
                        <a:rPr lang="ru-RU" dirty="0" smtClean="0"/>
                        <a:t> за</a:t>
                      </a:r>
                    </a:p>
                    <a:p>
                      <a:r>
                        <a:rPr lang="ru-RU" dirty="0" err="1" smtClean="0"/>
                        <a:t>кваліфікаційними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вимогами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закріплення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роботи</a:t>
                      </a:r>
                      <a:r>
                        <a:rPr lang="ru-RU" dirty="0" smtClean="0"/>
                        <a:t> за </a:t>
                      </a:r>
                      <a:r>
                        <a:rPr lang="ru-RU" dirty="0" err="1" smtClean="0"/>
                        <a:t>людиною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242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призначення людини на певну роботу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6876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8942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817" y="58847"/>
            <a:ext cx="1202218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ряд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життєдіяльності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ціннісні</a:t>
            </a:r>
            <a:r>
              <a:rPr lang="ru-RU" dirty="0"/>
              <a:t>,</a:t>
            </a:r>
          </a:p>
          <a:p>
            <a:r>
              <a:rPr lang="ru-RU" dirty="0" err="1"/>
              <a:t>поведінкові</a:t>
            </a:r>
            <a:r>
              <a:rPr lang="ru-RU" dirty="0"/>
              <a:t> і </a:t>
            </a:r>
            <a:r>
              <a:rPr lang="ru-RU" dirty="0" err="1"/>
              <a:t>нормативні</a:t>
            </a:r>
            <a:r>
              <a:rPr lang="ru-RU" dirty="0"/>
              <a:t> характеристики </a:t>
            </a:r>
            <a:r>
              <a:rPr lang="ru-RU" dirty="0" err="1"/>
              <a:t>яких</a:t>
            </a:r>
            <a:r>
              <a:rPr lang="ru-RU" dirty="0"/>
              <a:t> повинна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вивчити</a:t>
            </a:r>
            <a:endParaRPr lang="ru-RU" dirty="0"/>
          </a:p>
          <a:p>
            <a:r>
              <a:rPr lang="ru-RU" dirty="0" err="1"/>
              <a:t>людина</a:t>
            </a:r>
            <a:r>
              <a:rPr lang="ru-RU" dirty="0"/>
              <a:t>, яка входить до </a:t>
            </a:r>
            <a:r>
              <a:rPr lang="ru-RU" dirty="0" err="1"/>
              <a:t>організації</a:t>
            </a:r>
            <a:r>
              <a:rPr lang="ru-RU" dirty="0"/>
              <a:t>:</a:t>
            </a:r>
          </a:p>
          <a:p>
            <a:r>
              <a:rPr lang="ru-RU" dirty="0"/>
              <a:t>- </a:t>
            </a:r>
            <a:r>
              <a:rPr lang="ru-RU" dirty="0" err="1"/>
              <a:t>місія</a:t>
            </a:r>
            <a:r>
              <a:rPr lang="ru-RU" dirty="0"/>
              <a:t> та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допустимі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endParaRPr lang="ru-RU" dirty="0"/>
          </a:p>
          <a:p>
            <a:r>
              <a:rPr lang="ru-RU" dirty="0" err="1"/>
              <a:t>організації</a:t>
            </a:r>
            <a:r>
              <a:rPr lang="ru-RU" dirty="0"/>
              <a:t>; - </a:t>
            </a:r>
            <a:r>
              <a:rPr lang="ru-RU" dirty="0" err="1"/>
              <a:t>імідж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і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принципи</a:t>
            </a:r>
            <a:r>
              <a:rPr lang="ru-RU" dirty="0"/>
              <a:t>, правила і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відмінні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та</a:t>
            </a:r>
          </a:p>
          <a:p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як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цілого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повинна буде </a:t>
            </a:r>
            <a:r>
              <a:rPr lang="ru-RU" dirty="0" err="1"/>
              <a:t>взяти</a:t>
            </a:r>
            <a:r>
              <a:rPr lang="ru-RU" dirty="0"/>
              <a:t> на себе </a:t>
            </a:r>
            <a:r>
              <a:rPr lang="ru-RU" dirty="0" err="1"/>
              <a:t>людина</a:t>
            </a:r>
            <a:r>
              <a:rPr lang="ru-RU" dirty="0"/>
              <a:t>, вступивши у </a:t>
            </a:r>
            <a:r>
              <a:rPr lang="ru-RU" dirty="0" err="1"/>
              <a:t>певну</a:t>
            </a:r>
            <a:r>
              <a:rPr lang="ru-RU" dirty="0"/>
              <a:t> роль в</a:t>
            </a:r>
          </a:p>
          <a:p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поведінкові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повинна буде </a:t>
            </a:r>
            <a:r>
              <a:rPr lang="ru-RU" dirty="0" err="1"/>
              <a:t>дотримуватись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, </a:t>
            </a:r>
            <a:r>
              <a:rPr lang="ru-RU" dirty="0" err="1"/>
              <a:t>виконуючи</a:t>
            </a:r>
            <a:endParaRPr lang="ru-RU" dirty="0"/>
          </a:p>
          <a:p>
            <a:r>
              <a:rPr lang="ru-RU" dirty="0"/>
              <a:t>роль.</a:t>
            </a:r>
          </a:p>
          <a:p>
            <a:r>
              <a:rPr lang="ru-RU" dirty="0"/>
              <a:t>На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входження</a:t>
            </a:r>
            <a:r>
              <a:rPr lang="ru-RU" dirty="0"/>
              <a:t> нового </a:t>
            </a:r>
            <a:r>
              <a:rPr lang="ru-RU" dirty="0" err="1"/>
              <a:t>працівника</a:t>
            </a:r>
            <a:r>
              <a:rPr lang="ru-RU" dirty="0"/>
              <a:t> до </a:t>
            </a:r>
            <a:r>
              <a:rPr lang="ru-RU" dirty="0" err="1"/>
              <a:t>організаційного</a:t>
            </a:r>
            <a:r>
              <a:rPr lang="ru-RU" dirty="0"/>
              <a:t> </a:t>
            </a:r>
            <a:r>
              <a:rPr lang="ru-RU" dirty="0" err="1"/>
              <a:t>оточення</a:t>
            </a:r>
            <a:endParaRPr lang="ru-RU" dirty="0"/>
          </a:p>
          <a:p>
            <a:r>
              <a:rPr lang="ru-RU" dirty="0" err="1"/>
              <a:t>організація</a:t>
            </a:r>
            <a:r>
              <a:rPr lang="ru-RU" dirty="0"/>
              <a:t> повинна </a:t>
            </a:r>
            <a:r>
              <a:rPr lang="ru-RU" dirty="0" err="1"/>
              <a:t>розв’язувати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три </a:t>
            </a:r>
            <a:r>
              <a:rPr lang="ru-RU" dirty="0" err="1"/>
              <a:t>завдання</a:t>
            </a:r>
            <a:r>
              <a:rPr lang="ru-RU" dirty="0"/>
              <a:t>:</a:t>
            </a:r>
          </a:p>
          <a:p>
            <a:r>
              <a:rPr lang="ru-RU" dirty="0"/>
              <a:t>- </a:t>
            </a:r>
            <a:r>
              <a:rPr lang="ru-RU" dirty="0" err="1"/>
              <a:t>руйнувати</a:t>
            </a:r>
            <a:r>
              <a:rPr lang="ru-RU" dirty="0"/>
              <a:t> </a:t>
            </a:r>
            <a:r>
              <a:rPr lang="ru-RU" dirty="0" err="1"/>
              <a:t>старі</a:t>
            </a:r>
            <a:r>
              <a:rPr lang="ru-RU" dirty="0"/>
              <a:t> </a:t>
            </a:r>
            <a:r>
              <a:rPr lang="ru-RU" dirty="0" err="1"/>
              <a:t>поведінкові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зацікавити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в </a:t>
            </a:r>
            <a:r>
              <a:rPr lang="ru-RU" dirty="0" err="1"/>
              <a:t>роботі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прищеплювати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61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765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Найтиповіші</a:t>
            </a:r>
            <a:r>
              <a:rPr lang="ru-RU" dirty="0" smtClean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2492" y="1345474"/>
            <a:ext cx="8203474" cy="207205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841864" y="3594826"/>
            <a:ext cx="1554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загальне</a:t>
            </a:r>
            <a:endParaRPr lang="ru-RU" dirty="0" smtClean="0"/>
          </a:p>
          <a:p>
            <a:r>
              <a:rPr lang="ru-RU" dirty="0" err="1" smtClean="0"/>
              <a:t>ставлення</a:t>
            </a:r>
            <a:endParaRPr lang="ru-RU" dirty="0" smtClean="0"/>
          </a:p>
          <a:p>
            <a:r>
              <a:rPr lang="ru-RU" dirty="0" err="1" smtClean="0"/>
              <a:t>індивіда</a:t>
            </a:r>
            <a:r>
              <a:rPr lang="ru-RU" dirty="0" smtClean="0"/>
              <a:t> до</a:t>
            </a:r>
          </a:p>
          <a:p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79966" y="3456326"/>
            <a:ext cx="16546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рівень</a:t>
            </a:r>
            <a:endParaRPr lang="ru-RU" dirty="0" smtClean="0"/>
          </a:p>
          <a:p>
            <a:r>
              <a:rPr lang="ru-RU" dirty="0" err="1" smtClean="0"/>
              <a:t>ототожнення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 err="1" smtClean="0"/>
              <a:t>ідентифікації</a:t>
            </a:r>
            <a:r>
              <a:rPr lang="ru-RU" dirty="0" smtClean="0"/>
              <a:t>)</a:t>
            </a:r>
          </a:p>
          <a:p>
            <a:r>
              <a:rPr lang="ru-RU" dirty="0" smtClean="0"/>
              <a:t>себе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endParaRPr lang="ru-RU" dirty="0" smtClean="0"/>
          </a:p>
          <a:p>
            <a:r>
              <a:rPr lang="ru-RU" dirty="0" err="1" smtClean="0"/>
              <a:t>роботою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57109" y="3456326"/>
            <a:ext cx="17504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орієнтація</a:t>
            </a:r>
            <a:endParaRPr lang="ru-RU" dirty="0" smtClean="0"/>
          </a:p>
          <a:p>
            <a:r>
              <a:rPr lang="ru-RU" dirty="0" err="1" smtClean="0"/>
              <a:t>індивіда</a:t>
            </a:r>
            <a:r>
              <a:rPr lang="ru-RU" dirty="0" smtClean="0"/>
              <a:t> на</a:t>
            </a:r>
          </a:p>
          <a:p>
            <a:r>
              <a:rPr lang="ru-RU" dirty="0" err="1" smtClean="0"/>
              <a:t>організацію</a:t>
            </a:r>
            <a:endParaRPr lang="ru-RU" dirty="0" smtClean="0"/>
          </a:p>
          <a:p>
            <a:r>
              <a:rPr lang="ru-RU" dirty="0" smtClean="0"/>
              <a:t>в межах</a:t>
            </a:r>
          </a:p>
          <a:p>
            <a:r>
              <a:rPr lang="ru-RU" dirty="0" err="1" smtClean="0"/>
              <a:t>ідентифікації</a:t>
            </a:r>
            <a:endParaRPr lang="ru-RU" dirty="0" smtClean="0"/>
          </a:p>
          <a:p>
            <a:r>
              <a:rPr lang="ru-RU" dirty="0" smtClean="0"/>
              <a:t>себе з нею</a:t>
            </a:r>
          </a:p>
          <a:p>
            <a:r>
              <a:rPr lang="ru-RU" dirty="0" smtClean="0"/>
              <a:t>та </a:t>
            </a:r>
            <a:r>
              <a:rPr lang="ru-RU" dirty="0" err="1" smtClean="0"/>
              <a:t>почуття</a:t>
            </a:r>
            <a:endParaRPr lang="ru-RU" dirty="0" smtClean="0"/>
          </a:p>
          <a:p>
            <a:r>
              <a:rPr lang="ru-RU" dirty="0" err="1" smtClean="0"/>
              <a:t>незалежності</a:t>
            </a:r>
            <a:endParaRPr lang="ru-RU" dirty="0" smtClean="0"/>
          </a:p>
          <a:p>
            <a:r>
              <a:rPr lang="ru-RU" dirty="0" smtClean="0"/>
              <a:t>й </a:t>
            </a:r>
            <a:r>
              <a:rPr lang="ru-RU" dirty="0" err="1" smtClean="0"/>
              <a:t>відданості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438606" y="3594826"/>
            <a:ext cx="160673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намагання</a:t>
            </a:r>
            <a:endParaRPr lang="ru-RU" dirty="0" smtClean="0"/>
          </a:p>
          <a:p>
            <a:r>
              <a:rPr lang="ru-RU" dirty="0" err="1" smtClean="0"/>
              <a:t>зменшити</a:t>
            </a:r>
            <a:endParaRPr lang="ru-RU" dirty="0" smtClean="0"/>
          </a:p>
          <a:p>
            <a:r>
              <a:rPr lang="ru-RU" dirty="0" err="1" smtClean="0"/>
              <a:t>суперечність</a:t>
            </a:r>
            <a:endParaRPr lang="ru-RU" dirty="0" smtClean="0"/>
          </a:p>
          <a:p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життєвою</a:t>
            </a:r>
            <a:endParaRPr lang="ru-RU" dirty="0" smtClean="0"/>
          </a:p>
          <a:p>
            <a:r>
              <a:rPr lang="ru-RU" dirty="0" err="1" smtClean="0"/>
              <a:t>позицією</a:t>
            </a:r>
            <a:endParaRPr lang="ru-RU" dirty="0" smtClean="0"/>
          </a:p>
          <a:p>
            <a:r>
              <a:rPr lang="ru-RU" dirty="0" smtClean="0"/>
              <a:t>і </a:t>
            </a:r>
            <a:r>
              <a:rPr lang="ru-RU" dirty="0" err="1" smtClean="0"/>
              <a:t>поведінкою</a:t>
            </a:r>
            <a:endParaRPr lang="ru-RU" dirty="0" smtClean="0"/>
          </a:p>
          <a:p>
            <a:r>
              <a:rPr lang="ru-RU" dirty="0" err="1" smtClean="0"/>
              <a:t>індивіда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690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006" y="179423"/>
            <a:ext cx="11887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Життєдіяльність</a:t>
            </a:r>
            <a:r>
              <a:rPr lang="ru-RU" dirty="0" smtClean="0"/>
              <a:t> будь-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добиватися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яка б </a:t>
            </a:r>
            <a:r>
              <a:rPr lang="ru-RU" dirty="0" err="1" smtClean="0"/>
              <a:t>відповідала</a:t>
            </a:r>
            <a:r>
              <a:rPr lang="ru-RU" dirty="0" smtClean="0"/>
              <a:t> </a:t>
            </a:r>
            <a:r>
              <a:rPr lang="ru-RU" dirty="0" err="1" smtClean="0"/>
              <a:t>цінностям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Система </a:t>
            </a:r>
            <a:r>
              <a:rPr lang="ru-RU" dirty="0" err="1" smtClean="0"/>
              <a:t>цінностей</a:t>
            </a:r>
            <a:r>
              <a:rPr lang="ru-RU" dirty="0" smtClean="0"/>
              <a:t> </a:t>
            </a:r>
            <a:r>
              <a:rPr lang="ru-RU" dirty="0" err="1" smtClean="0"/>
              <a:t>являє</a:t>
            </a:r>
            <a:r>
              <a:rPr lang="ru-RU" dirty="0" smtClean="0"/>
              <a:t> собою </a:t>
            </a:r>
            <a:r>
              <a:rPr lang="ru-RU" dirty="0" err="1" smtClean="0"/>
              <a:t>пріоритети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формують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</a:t>
            </a:r>
            <a:r>
              <a:rPr lang="ru-RU" dirty="0" err="1" smtClean="0"/>
              <a:t>визначають</a:t>
            </a:r>
            <a:r>
              <a:rPr lang="ru-RU" dirty="0" smtClean="0"/>
              <a:t> стиль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заважають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вони </a:t>
            </a:r>
            <a:r>
              <a:rPr lang="ru-RU" dirty="0" err="1" smtClean="0"/>
              <a:t>зумовлюють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, яка не </a:t>
            </a:r>
            <a:r>
              <a:rPr lang="ru-RU" dirty="0" err="1" smtClean="0"/>
              <a:t>збігається</a:t>
            </a:r>
            <a:r>
              <a:rPr lang="ru-RU" dirty="0" smtClean="0"/>
              <a:t> з </a:t>
            </a:r>
            <a:r>
              <a:rPr lang="ru-RU" dirty="0" err="1" smtClean="0"/>
              <a:t>цінностями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. </a:t>
            </a:r>
            <a:r>
              <a:rPr lang="ru-RU" dirty="0" err="1" smtClean="0"/>
              <a:t>Адаптація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до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ідентифікація</a:t>
            </a:r>
            <a:r>
              <a:rPr lang="ru-RU" dirty="0" smtClean="0"/>
              <a:t> з </a:t>
            </a:r>
            <a:r>
              <a:rPr lang="ru-RU" dirty="0" err="1" smtClean="0"/>
              <a:t>організацією</a:t>
            </a:r>
            <a:r>
              <a:rPr lang="ru-RU" dirty="0" smtClean="0"/>
              <a:t> </a:t>
            </a:r>
            <a:r>
              <a:rPr lang="ru-RU" dirty="0" err="1" smtClean="0"/>
              <a:t>ведуть</a:t>
            </a:r>
            <a:r>
              <a:rPr lang="ru-RU" dirty="0" smtClean="0"/>
              <a:t> до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очікуваної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ціннісних</a:t>
            </a:r>
            <a:r>
              <a:rPr lang="ru-RU" dirty="0" smtClean="0"/>
              <a:t> </a:t>
            </a:r>
            <a:r>
              <a:rPr lang="ru-RU" dirty="0" err="1" smtClean="0"/>
              <a:t>передумов</a:t>
            </a:r>
            <a:r>
              <a:rPr lang="ru-RU" dirty="0" smtClean="0"/>
              <a:t> (</a:t>
            </a:r>
            <a:r>
              <a:rPr lang="ru-RU" dirty="0" err="1" smtClean="0"/>
              <a:t>цілей</a:t>
            </a:r>
            <a:r>
              <a:rPr lang="ru-RU" dirty="0" smtClean="0"/>
              <a:t>, </a:t>
            </a:r>
            <a:r>
              <a:rPr lang="ru-RU" dirty="0" err="1" smtClean="0"/>
              <a:t>завдань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в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характеристики </a:t>
            </a:r>
            <a:r>
              <a:rPr lang="ru-RU" dirty="0" err="1" smtClean="0"/>
              <a:t>особистості</a:t>
            </a:r>
            <a:r>
              <a:rPr lang="ru-RU" dirty="0" smtClean="0"/>
              <a:t>, як стать, стан </a:t>
            </a:r>
            <a:r>
              <a:rPr lang="ru-RU" dirty="0" err="1" smtClean="0"/>
              <a:t>фізичного</a:t>
            </a:r>
            <a:r>
              <a:rPr lang="ru-RU" dirty="0" smtClean="0"/>
              <a:t> </a:t>
            </a:r>
            <a:r>
              <a:rPr lang="ru-RU" dirty="0" err="1" smtClean="0"/>
              <a:t>здоров’я</a:t>
            </a:r>
            <a:r>
              <a:rPr lang="ru-RU" dirty="0" smtClean="0"/>
              <a:t>, </a:t>
            </a:r>
            <a:r>
              <a:rPr lang="ru-RU" dirty="0" err="1" smtClean="0"/>
              <a:t>антропометричні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,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емоційної</a:t>
            </a:r>
            <a:r>
              <a:rPr lang="ru-RU" dirty="0" smtClean="0"/>
              <a:t> </a:t>
            </a:r>
            <a:r>
              <a:rPr lang="ru-RU" dirty="0" err="1" smtClean="0"/>
              <a:t>врівноваженості</a:t>
            </a:r>
            <a:r>
              <a:rPr lang="ru-RU" dirty="0" smtClean="0"/>
              <a:t>, </a:t>
            </a:r>
            <a:r>
              <a:rPr lang="ru-RU" dirty="0" err="1" smtClean="0"/>
              <a:t>інтроверсія</a:t>
            </a:r>
            <a:r>
              <a:rPr lang="ru-RU" dirty="0" smtClean="0"/>
              <a:t>- </a:t>
            </a:r>
            <a:r>
              <a:rPr lang="ru-RU" dirty="0" err="1" smtClean="0"/>
              <a:t>екстраверсія</a:t>
            </a:r>
            <a:r>
              <a:rPr lang="ru-RU" dirty="0" smtClean="0"/>
              <a:t>, </a:t>
            </a:r>
            <a:r>
              <a:rPr lang="ru-RU" dirty="0" err="1" smtClean="0"/>
              <a:t>домінуючий</a:t>
            </a:r>
            <a:r>
              <a:rPr lang="ru-RU" dirty="0" smtClean="0"/>
              <a:t> </a:t>
            </a:r>
            <a:r>
              <a:rPr lang="ru-RU" dirty="0" err="1" smtClean="0"/>
              <a:t>логічний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інтуїтивний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творчості</a:t>
            </a:r>
            <a:r>
              <a:rPr lang="ru-RU" dirty="0" smtClean="0"/>
              <a:t>, </a:t>
            </a:r>
            <a:r>
              <a:rPr lang="ru-RU" dirty="0" err="1" smtClean="0"/>
              <a:t>минулий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, </a:t>
            </a:r>
            <a:r>
              <a:rPr lang="ru-RU" dirty="0" err="1" smtClean="0"/>
              <a:t>компетенція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Урахування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характеристик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кожному з них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певне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поєднати</a:t>
            </a:r>
            <a:r>
              <a:rPr lang="ru-RU" dirty="0" smtClean="0"/>
              <a:t> </a:t>
            </a:r>
            <a:r>
              <a:rPr lang="ru-RU" dirty="0" err="1" smtClean="0"/>
              <a:t>потенційні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індивіда</a:t>
            </a:r>
            <a:r>
              <a:rPr lang="ru-RU" dirty="0" smtClean="0"/>
              <a:t> з </a:t>
            </a:r>
            <a:r>
              <a:rPr lang="ru-RU" dirty="0" err="1" smtClean="0"/>
              <a:t>цілями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b="1" dirty="0" smtClean="0"/>
              <a:t>2. </a:t>
            </a:r>
            <a:r>
              <a:rPr lang="ru-RU" b="1" dirty="0" err="1" smtClean="0"/>
              <a:t>Поняття</a:t>
            </a:r>
            <a:r>
              <a:rPr lang="ru-RU" b="1" dirty="0" smtClean="0"/>
              <a:t> і структура </a:t>
            </a:r>
            <a:r>
              <a:rPr lang="ru-RU" b="1" dirty="0" err="1" smtClean="0"/>
              <a:t>особистості</a:t>
            </a:r>
            <a:endParaRPr lang="ru-RU" b="1" dirty="0" smtClean="0"/>
          </a:p>
          <a:p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 smtClean="0"/>
              <a:t>бачення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до </a:t>
            </a:r>
            <a:r>
              <a:rPr lang="ru-RU" dirty="0" err="1" smtClean="0"/>
              <a:t>управлінської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стали </a:t>
            </a:r>
            <a:r>
              <a:rPr lang="ru-RU" dirty="0" err="1" smtClean="0"/>
              <a:t>базуватися</a:t>
            </a:r>
            <a:r>
              <a:rPr lang="ru-RU" dirty="0" smtClean="0"/>
              <a:t> на </a:t>
            </a:r>
            <a:r>
              <a:rPr lang="ru-RU" dirty="0" err="1" smtClean="0"/>
              <a:t>визнанні</a:t>
            </a:r>
            <a:r>
              <a:rPr lang="ru-RU" dirty="0" smtClean="0"/>
              <a:t> </a:t>
            </a:r>
            <a:r>
              <a:rPr lang="ru-RU" dirty="0" err="1" smtClean="0"/>
              <a:t>пріоритету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перед </a:t>
            </a:r>
            <a:r>
              <a:rPr lang="ru-RU" dirty="0" err="1" smtClean="0"/>
              <a:t>виробництвом</a:t>
            </a:r>
            <a:r>
              <a:rPr lang="ru-RU" dirty="0" smtClean="0"/>
              <a:t>, </a:t>
            </a:r>
            <a:r>
              <a:rPr lang="ru-RU" dirty="0" err="1" smtClean="0"/>
              <a:t>прибутком</a:t>
            </a:r>
            <a:r>
              <a:rPr lang="ru-RU" dirty="0" smtClean="0"/>
              <a:t>, </a:t>
            </a:r>
            <a:r>
              <a:rPr lang="ru-RU" dirty="0" err="1" smtClean="0"/>
              <a:t>інтересами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, </a:t>
            </a:r>
            <a:r>
              <a:rPr lang="ru-RU" dirty="0" err="1" smtClean="0"/>
              <a:t>фірми</a:t>
            </a:r>
            <a:r>
              <a:rPr lang="ru-RU" dirty="0" smtClean="0"/>
              <a:t>, установи.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є </a:t>
            </a:r>
            <a:r>
              <a:rPr lang="ru-RU" dirty="0" err="1" smtClean="0"/>
              <a:t>найсуттєвішим</a:t>
            </a:r>
            <a:r>
              <a:rPr lang="ru-RU" dirty="0" smtClean="0"/>
              <a:t> </a:t>
            </a:r>
            <a:r>
              <a:rPr lang="ru-RU" dirty="0" err="1" smtClean="0"/>
              <a:t>елементом</a:t>
            </a:r>
            <a:r>
              <a:rPr lang="ru-RU" dirty="0" smtClean="0"/>
              <a:t> </a:t>
            </a:r>
            <a:r>
              <a:rPr lang="ru-RU" dirty="0" err="1" smtClean="0"/>
              <a:t>сучасної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чинником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на </a:t>
            </a:r>
            <a:r>
              <a:rPr lang="ru-RU" dirty="0" err="1" smtClean="0"/>
              <a:t>свідомість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вчинки</a:t>
            </a:r>
            <a:r>
              <a:rPr lang="ru-RU" dirty="0" smtClean="0"/>
              <a:t>, </a:t>
            </a:r>
            <a:r>
              <a:rPr lang="ru-RU" dirty="0" err="1" smtClean="0"/>
              <a:t>помисли</a:t>
            </a:r>
            <a:r>
              <a:rPr lang="ru-RU" dirty="0" smtClean="0"/>
              <a:t>, </a:t>
            </a:r>
            <a:r>
              <a:rPr lang="ru-RU" dirty="0" err="1" smtClean="0"/>
              <a:t>бажання</a:t>
            </a:r>
            <a:r>
              <a:rPr lang="ru-RU" dirty="0" smtClean="0"/>
              <a:t> й </a:t>
            </a:r>
            <a:r>
              <a:rPr lang="ru-RU" dirty="0" err="1" smtClean="0"/>
              <a:t>очікування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Саме</a:t>
            </a:r>
            <a:r>
              <a:rPr lang="ru-RU" dirty="0" smtClean="0"/>
              <a:t> тому без </a:t>
            </a:r>
            <a:r>
              <a:rPr lang="ru-RU" dirty="0" err="1" smtClean="0"/>
              <a:t>знань</a:t>
            </a:r>
            <a:r>
              <a:rPr lang="ru-RU" dirty="0" smtClean="0"/>
              <a:t> про </a:t>
            </a:r>
            <a:r>
              <a:rPr lang="ru-RU" dirty="0" err="1" smtClean="0"/>
              <a:t>особистість</a:t>
            </a:r>
            <a:r>
              <a:rPr lang="ru-RU" dirty="0" smtClean="0"/>
              <a:t> в </a:t>
            </a:r>
            <a:r>
              <a:rPr lang="ru-RU" dirty="0" err="1" smtClean="0"/>
              <a:t>управлінській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не </a:t>
            </a:r>
            <a:r>
              <a:rPr lang="ru-RU" dirty="0" err="1" smtClean="0"/>
              <a:t>обійтися</a:t>
            </a:r>
            <a:r>
              <a:rPr lang="ru-RU" dirty="0" smtClean="0"/>
              <a:t>. </a:t>
            </a:r>
            <a:r>
              <a:rPr lang="ru-RU" dirty="0" err="1" smtClean="0"/>
              <a:t>Керівнику</a:t>
            </a:r>
            <a:r>
              <a:rPr lang="ru-RU" dirty="0" smtClean="0"/>
              <a:t> </a:t>
            </a:r>
            <a:r>
              <a:rPr lang="ru-RU" dirty="0" err="1" smtClean="0"/>
              <a:t>необхідні</a:t>
            </a:r>
            <a:r>
              <a:rPr lang="ru-RU" dirty="0" smtClean="0"/>
              <a:t>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про </a:t>
            </a:r>
            <a:r>
              <a:rPr lang="ru-RU" dirty="0" err="1" smtClean="0"/>
              <a:t>психологічні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“Я”,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працівника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є </a:t>
            </a:r>
            <a:r>
              <a:rPr lang="ru-RU" dirty="0" err="1" smtClean="0"/>
              <a:t>передумовою</a:t>
            </a:r>
            <a:r>
              <a:rPr lang="ru-RU" dirty="0" smtClean="0"/>
              <a:t> </a:t>
            </a:r>
            <a:r>
              <a:rPr lang="ru-RU" dirty="0" err="1" smtClean="0"/>
              <a:t>професійного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 в </a:t>
            </a:r>
            <a:r>
              <a:rPr lang="ru-RU" dirty="0" err="1" smtClean="0"/>
              <a:t>роботі</a:t>
            </a:r>
            <a:r>
              <a:rPr lang="ru-RU" dirty="0" smtClean="0"/>
              <a:t> з персоналом.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фірми</a:t>
            </a:r>
            <a:r>
              <a:rPr lang="ru-RU" dirty="0" smtClean="0"/>
              <a:t> почали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людськими</a:t>
            </a:r>
            <a:r>
              <a:rPr lang="ru-RU" dirty="0" smtClean="0"/>
              <a:t> ресурсами, </a:t>
            </a:r>
            <a:r>
              <a:rPr lang="ru-RU" dirty="0" err="1" smtClean="0"/>
              <a:t>розгалужену</a:t>
            </a:r>
            <a:r>
              <a:rPr lang="ru-RU" dirty="0" smtClean="0"/>
              <a:t> систему </a:t>
            </a:r>
            <a:r>
              <a:rPr lang="ru-RU" dirty="0" err="1" smtClean="0"/>
              <a:t>керування</a:t>
            </a:r>
            <a:r>
              <a:rPr lang="ru-RU" dirty="0" smtClean="0"/>
              <a:t> персоналом. Персонал почали </a:t>
            </a:r>
            <a:r>
              <a:rPr lang="ru-RU" dirty="0" err="1" smtClean="0"/>
              <a:t>розглядати</a:t>
            </a:r>
            <a:r>
              <a:rPr lang="ru-RU" dirty="0" smtClean="0"/>
              <a:t> як </a:t>
            </a:r>
            <a:r>
              <a:rPr lang="ru-RU" dirty="0" err="1" smtClean="0"/>
              <a:t>конкурентне</a:t>
            </a:r>
            <a:r>
              <a:rPr lang="ru-RU" dirty="0" smtClean="0"/>
              <a:t> </a:t>
            </a:r>
            <a:r>
              <a:rPr lang="ru-RU" dirty="0" err="1" smtClean="0"/>
              <a:t>багатство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яке треба </a:t>
            </a:r>
            <a:r>
              <a:rPr lang="ru-RU" dirty="0" err="1" smtClean="0"/>
              <a:t>створювати</a:t>
            </a:r>
            <a:r>
              <a:rPr lang="ru-RU" dirty="0" smtClean="0"/>
              <a:t>, </a:t>
            </a:r>
            <a:r>
              <a:rPr lang="ru-RU" dirty="0" err="1" smtClean="0"/>
              <a:t>виховувати</a:t>
            </a:r>
            <a:r>
              <a:rPr lang="ru-RU" dirty="0" smtClean="0"/>
              <a:t>, </a:t>
            </a:r>
            <a:r>
              <a:rPr lang="ru-RU" dirty="0" err="1" smtClean="0"/>
              <a:t>розвивати</a:t>
            </a:r>
            <a:r>
              <a:rPr lang="ru-RU" dirty="0" smtClean="0"/>
              <a:t> і </a:t>
            </a:r>
            <a:r>
              <a:rPr lang="ru-RU" dirty="0" err="1" smtClean="0"/>
              <a:t>берегти</a:t>
            </a:r>
            <a:r>
              <a:rPr lang="ru-RU" dirty="0" smtClean="0"/>
              <a:t>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01869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9917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біологічну</a:t>
            </a:r>
            <a:r>
              <a:rPr lang="ru-RU" dirty="0" smtClean="0"/>
              <a:t>, </a:t>
            </a:r>
            <a:r>
              <a:rPr lang="ru-RU" dirty="0" err="1" smtClean="0"/>
              <a:t>психологічну</a:t>
            </a:r>
            <a:r>
              <a:rPr lang="ru-RU" dirty="0" smtClean="0"/>
              <a:t>, </a:t>
            </a:r>
            <a:r>
              <a:rPr lang="ru-RU" dirty="0" err="1" smtClean="0"/>
              <a:t>соціальну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 і </a:t>
            </a:r>
            <a:r>
              <a:rPr lang="ru-RU" dirty="0" err="1" smtClean="0"/>
              <a:t>спрямованість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291" y="184666"/>
            <a:ext cx="8765178" cy="289816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35130" y="2909727"/>
            <a:ext cx="119568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Важливу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для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можливостей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спрямованості</a:t>
            </a:r>
            <a:r>
              <a:rPr lang="ru-RU" dirty="0" smtClean="0"/>
              <a:t> в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складових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Біологічна</a:t>
            </a:r>
            <a:r>
              <a:rPr lang="ru-RU" dirty="0" smtClean="0"/>
              <a:t> структура </a:t>
            </a:r>
            <a:r>
              <a:rPr lang="ru-RU" dirty="0" err="1" smtClean="0"/>
              <a:t>особистості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темпераментом і характером. Темперамент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первинна</a:t>
            </a:r>
            <a:r>
              <a:rPr lang="ru-RU" dirty="0" smtClean="0"/>
              <a:t> форма </a:t>
            </a:r>
            <a:r>
              <a:rPr lang="ru-RU" dirty="0" err="1" smtClean="0"/>
              <a:t>вищого</a:t>
            </a:r>
            <a:r>
              <a:rPr lang="ru-RU" dirty="0" smtClean="0"/>
              <a:t> </a:t>
            </a:r>
            <a:r>
              <a:rPr lang="ru-RU" dirty="0" err="1" smtClean="0"/>
              <a:t>психічного</a:t>
            </a:r>
            <a:r>
              <a:rPr lang="ru-RU" dirty="0" smtClean="0"/>
              <a:t> синтезу, яка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особистість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809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311268"/>
              </p:ext>
            </p:extLst>
          </p:nvPr>
        </p:nvGraphicFramePr>
        <p:xfrm>
          <a:off x="901336" y="809897"/>
          <a:ext cx="10463349" cy="57999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2599">
                  <a:extLst>
                    <a:ext uri="{9D8B030D-6E8A-4147-A177-3AD203B41FA5}">
                      <a16:colId xmlns:a16="http://schemas.microsoft.com/office/drawing/2014/main" val="900160629"/>
                    </a:ext>
                  </a:extLst>
                </a:gridCol>
                <a:gridCol w="1612576">
                  <a:extLst>
                    <a:ext uri="{9D8B030D-6E8A-4147-A177-3AD203B41FA5}">
                      <a16:colId xmlns:a16="http://schemas.microsoft.com/office/drawing/2014/main" val="3409278785"/>
                    </a:ext>
                  </a:extLst>
                </a:gridCol>
                <a:gridCol w="1612576">
                  <a:extLst>
                    <a:ext uri="{9D8B030D-6E8A-4147-A177-3AD203B41FA5}">
                      <a16:colId xmlns:a16="http://schemas.microsoft.com/office/drawing/2014/main" val="3359330170"/>
                    </a:ext>
                  </a:extLst>
                </a:gridCol>
                <a:gridCol w="1602896">
                  <a:extLst>
                    <a:ext uri="{9D8B030D-6E8A-4147-A177-3AD203B41FA5}">
                      <a16:colId xmlns:a16="http://schemas.microsoft.com/office/drawing/2014/main" val="2710983350"/>
                    </a:ext>
                  </a:extLst>
                </a:gridCol>
                <a:gridCol w="1951351">
                  <a:extLst>
                    <a:ext uri="{9D8B030D-6E8A-4147-A177-3AD203B41FA5}">
                      <a16:colId xmlns:a16="http://schemas.microsoft.com/office/drawing/2014/main" val="589860798"/>
                    </a:ext>
                  </a:extLst>
                </a:gridCol>
                <a:gridCol w="1951351">
                  <a:extLst>
                    <a:ext uri="{9D8B030D-6E8A-4147-A177-3AD203B41FA5}">
                      <a16:colId xmlns:a16="http://schemas.microsoft.com/office/drawing/2014/main" val="1604748703"/>
                    </a:ext>
                  </a:extLst>
                </a:gridCol>
              </a:tblGrid>
              <a:tr h="5756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/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Особливості нервових процесів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Типи вищої нервової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4081445065"/>
                  </a:ext>
                </a:extLst>
              </a:tr>
              <a:tr h="724047"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Тип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темпераменту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Сила (+)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Слабкість</a:t>
                      </a:r>
                      <a:endParaRPr lang="en-US" sz="1200">
                        <a:effectLst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(—)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Урівнова-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Рухо-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16474"/>
                  </a:ext>
                </a:extLst>
              </a:tr>
              <a:tr h="631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Збудження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Г альмування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женість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мість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діяльності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079445747"/>
                  </a:ext>
                </a:extLst>
              </a:tr>
              <a:tr h="96334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Холерик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+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—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Неврівнова-</a:t>
                      </a:r>
                      <a:endParaRPr lang="en-US" sz="1200">
                        <a:effectLst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жений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Рухли­</a:t>
                      </a:r>
                      <a:endParaRPr lang="en-US" sz="1200">
                        <a:effectLst/>
                      </a:endParaRPr>
                    </a:p>
                    <a:p>
                      <a:pPr marL="20320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вий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Невтримний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3595869801"/>
                  </a:ext>
                </a:extLst>
              </a:tr>
              <a:tr h="937850">
                <a:tc>
                  <a:txBody>
                    <a:bodyPr/>
                    <a:lstStyle/>
                    <a:p>
                      <a:pPr marL="2413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Сангвінік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+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+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Урівнова­</a:t>
                      </a:r>
                      <a:endParaRPr lang="en-US" sz="1200">
                        <a:effectLst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жений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Рухли­</a:t>
                      </a:r>
                      <a:endParaRPr lang="en-US" sz="1200">
                        <a:effectLst/>
                      </a:endParaRPr>
                    </a:p>
                    <a:p>
                      <a:pPr marL="20320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вий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Живий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250803038"/>
                  </a:ext>
                </a:extLst>
              </a:tr>
              <a:tr h="958031">
                <a:tc>
                  <a:txBody>
                    <a:bodyPr/>
                    <a:lstStyle/>
                    <a:p>
                      <a:pPr marL="1524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Флегматик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—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—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Урівнова­</a:t>
                      </a:r>
                      <a:endParaRPr lang="en-US" sz="1200">
                        <a:effectLst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жений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Інерт­</a:t>
                      </a:r>
                      <a:endParaRPr lang="en-US" sz="1200">
                        <a:effectLst/>
                      </a:endParaRPr>
                    </a:p>
                    <a:p>
                      <a:pPr marL="20320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Спокійний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621829033"/>
                  </a:ext>
                </a:extLst>
              </a:tr>
              <a:tr h="1009012">
                <a:tc>
                  <a:txBody>
                    <a:bodyPr/>
                    <a:lstStyle/>
                    <a:p>
                      <a:pPr marL="1524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Меланхолік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—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+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Неврівнова-</a:t>
                      </a:r>
                      <a:endParaRPr lang="en-US" sz="1200">
                        <a:effectLst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жений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Галь­</a:t>
                      </a:r>
                      <a:endParaRPr lang="en-US" sz="1200">
                        <a:effectLst/>
                      </a:endParaRPr>
                    </a:p>
                    <a:p>
                      <a:pPr marL="10160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мовий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400" u="none" strike="noStrike" spc="0" dirty="0">
                          <a:effectLst/>
                        </a:rPr>
                        <a:t>Хворобливий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430122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176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848886"/>
              </p:ext>
            </p:extLst>
          </p:nvPr>
        </p:nvGraphicFramePr>
        <p:xfrm>
          <a:off x="1149531" y="404949"/>
          <a:ext cx="9392195" cy="6165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4619">
                  <a:extLst>
                    <a:ext uri="{9D8B030D-6E8A-4147-A177-3AD203B41FA5}">
                      <a16:colId xmlns:a16="http://schemas.microsoft.com/office/drawing/2014/main" val="954948247"/>
                    </a:ext>
                  </a:extLst>
                </a:gridCol>
                <a:gridCol w="7847576">
                  <a:extLst>
                    <a:ext uri="{9D8B030D-6E8A-4147-A177-3AD203B41FA5}">
                      <a16:colId xmlns:a16="http://schemas.microsoft.com/office/drawing/2014/main" val="2944492848"/>
                    </a:ext>
                  </a:extLst>
                </a:gridCol>
              </a:tblGrid>
              <a:tr h="5888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300">
                          <a:effectLst/>
                        </a:rPr>
                        <a:t> </a:t>
                      </a:r>
                      <a:endParaRPr lang="en-US" sz="7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855" marR="3855" marT="0" marB="0"/>
                </a:tc>
                <a:tc>
                  <a:txBody>
                    <a:bodyPr/>
                    <a:lstStyle/>
                    <a:p>
                      <a:pPr marR="114300" algn="r"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Таблиця 2.2</a:t>
                      </a:r>
                      <a:endParaRPr lang="en-US" sz="1600" dirty="0">
                        <a:effectLst/>
                      </a:endParaRPr>
                    </a:p>
                    <a:p>
                      <a:pPr marL="53340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Особливості поведінки холерика в організації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855" marR="3855" marT="0" marB="0" anchor="b"/>
                </a:tc>
                <a:extLst>
                  <a:ext uri="{0D108BD9-81ED-4DB2-BD59-A6C34878D82A}">
                    <a16:rowId xmlns:a16="http://schemas.microsoft.com/office/drawing/2014/main" val="2326957845"/>
                  </a:ext>
                </a:extLst>
              </a:tr>
              <a:tr h="1899934">
                <a:tc>
                  <a:txBody>
                    <a:bodyPr/>
                    <a:lstStyle/>
                    <a:p>
                      <a:pPr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Загальна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характери­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ts val="1585"/>
                        </a:lnSpc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стика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855" marR="385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Відзначається високою працездатністю, витривалістю, активністю та ініціативністю. Добре працює в умовах змін. Часто прагне до формального або неформального лідерства, самостійності, відповідальності. Характеризується високою швидкістю мислення і переживання, підвищеною збудженістю та емоційністю, здатний на непередбачувану зміну настроїв упродовж дня. Холерики люблять труднощі та вміють їх долати. У деяких випадках вони несвідомо самі створюють проблеми, щоб життя і робота не здавалися занадто нудними і монотонними. Психологічно сумісний із сангвініком.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855" marR="3855" marT="0" marB="0" anchor="ctr"/>
                </a:tc>
                <a:extLst>
                  <a:ext uri="{0D108BD9-81ED-4DB2-BD59-A6C34878D82A}">
                    <a16:rowId xmlns:a16="http://schemas.microsoft.com/office/drawing/2014/main" val="911319212"/>
                  </a:ext>
                </a:extLst>
              </a:tr>
              <a:tr h="23594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Управління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підлеглим-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холериком: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855" marR="3855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6050" algn="l"/>
                        </a:tabLst>
                      </a:pPr>
                      <a:r>
                        <a:rPr lang="uk-UA" sz="1200" u="none" strike="noStrike" spc="0" dirty="0">
                          <a:effectLst/>
                        </a:rPr>
                        <a:t>давати доручення, пов’язані з відповідальністю і самостійністю, застосовувати помірний контроль;</a:t>
                      </a:r>
                      <a:endParaRPr lang="en-US" sz="12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6050" algn="l"/>
                        </a:tabLst>
                      </a:pPr>
                      <a:r>
                        <a:rPr lang="uk-UA" sz="1200" u="none" strike="noStrike" spc="0" dirty="0">
                          <a:effectLst/>
                        </a:rPr>
                        <a:t>доручати завдання, які потребують високої творчої активності і креативності;</a:t>
                      </a:r>
                      <a:endParaRPr lang="en-US" sz="12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6050" algn="l"/>
                        </a:tabLst>
                      </a:pPr>
                      <a:r>
                        <a:rPr lang="uk-UA" sz="1200" u="none" strike="noStrike" spc="0" dirty="0">
                          <a:effectLst/>
                        </a:rPr>
                        <a:t>враховувати той факт, що підлеглий прагне зробити кар’єру і відчувати свою значущість;</a:t>
                      </a:r>
                      <a:endParaRPr lang="en-US" sz="12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6050" algn="l"/>
                        </a:tabLst>
                      </a:pPr>
                      <a:r>
                        <a:rPr lang="uk-UA" sz="1200" u="none" strike="noStrike" spc="0" dirty="0">
                          <a:effectLst/>
                        </a:rPr>
                        <a:t>відправляти у відрядження для налагодження контактів з клієнтами і партнерами;</a:t>
                      </a:r>
                      <a:endParaRPr lang="en-US" sz="12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6050" algn="l"/>
                        </a:tabLst>
                      </a:pPr>
                      <a:r>
                        <a:rPr lang="uk-UA" sz="1200" u="none" strike="noStrike" spc="0" dirty="0">
                          <a:effectLst/>
                        </a:rPr>
                        <a:t>організовувати спілкування у нейтрально-партнерському стилі, оскільки підлеглий-холерик погано </a:t>
                      </a:r>
                      <a:r>
                        <a:rPr lang="uk-UA" sz="1200" u="none" strike="noStrike" spc="0" dirty="0" err="1">
                          <a:effectLst/>
                        </a:rPr>
                        <a:t>переносить</a:t>
                      </a:r>
                      <a:r>
                        <a:rPr lang="uk-UA" sz="1200" u="none" strike="noStrike" spc="0" dirty="0">
                          <a:effectLst/>
                        </a:rPr>
                        <a:t> тиск;</a:t>
                      </a:r>
                      <a:endParaRPr lang="en-US" sz="1200" u="none" strike="noStrike" spc="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9225" algn="l"/>
                        </a:tabLst>
                      </a:pPr>
                      <a:r>
                        <a:rPr lang="uk-UA" sz="1200" u="none" strike="noStrike" spc="0" dirty="0">
                          <a:effectLst/>
                        </a:rPr>
                        <a:t>враховувати, що холерик відновлюється і відпочиває у туристичних поїздках і спілкуванні з великою кількістю різних людей (знайомих і незнайомих)</a:t>
                      </a:r>
                      <a:endParaRPr lang="en-US" sz="1200" u="none" strike="noStrike" spc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5" marR="3855" marT="0" marB="0" anchor="ctr"/>
                </a:tc>
                <a:extLst>
                  <a:ext uri="{0D108BD9-81ED-4DB2-BD59-A6C34878D82A}">
                    <a16:rowId xmlns:a16="http://schemas.microsoft.com/office/drawing/2014/main" val="1626750878"/>
                  </a:ext>
                </a:extLst>
              </a:tr>
              <a:tr h="1317443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Керівник-</a:t>
                      </a:r>
                      <a:endParaRPr lang="en-US" sz="1200" dirty="0">
                        <a:effectLst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200" u="none" strike="noStrike" spc="0" dirty="0">
                          <a:effectLst/>
                        </a:rPr>
                        <a:t>холерик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855" marR="385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u="none" strike="noStrike" spc="0" dirty="0">
                          <a:effectLst/>
                        </a:rPr>
                        <a:t>Такий керівник часто реалізує в управлінні сильний і авторитарний стиль, вимагає від підлеглих високої працездатності і </a:t>
                      </a:r>
                      <a:r>
                        <a:rPr lang="uk-UA" sz="1400" u="none" strike="noStrike" spc="0" dirty="0" err="1">
                          <a:effectLst/>
                        </a:rPr>
                        <a:t>трудоголізму</a:t>
                      </a:r>
                      <a:r>
                        <a:rPr lang="uk-UA" sz="1400" u="none" strike="noStrike" spc="0" dirty="0">
                          <a:effectLst/>
                        </a:rPr>
                        <a:t>, очікує від них швидких рішень, не любить, коли йому суперечать, не любить тих, хто сперечається і критикує, може дозволити собі різку критику на адресу своїх співробітників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3855" marR="3855" marT="0" marB="0" anchor="ctr"/>
                </a:tc>
                <a:extLst>
                  <a:ext uri="{0D108BD9-81ED-4DB2-BD59-A6C34878D82A}">
                    <a16:rowId xmlns:a16="http://schemas.microsoft.com/office/drawing/2014/main" val="1344840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843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1638"/>
              </p:ext>
            </p:extLst>
          </p:nvPr>
        </p:nvGraphicFramePr>
        <p:xfrm>
          <a:off x="1293223" y="757646"/>
          <a:ext cx="9653451" cy="5400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9236">
                  <a:extLst>
                    <a:ext uri="{9D8B030D-6E8A-4147-A177-3AD203B41FA5}">
                      <a16:colId xmlns:a16="http://schemas.microsoft.com/office/drawing/2014/main" val="3159092200"/>
                    </a:ext>
                  </a:extLst>
                </a:gridCol>
                <a:gridCol w="8044215">
                  <a:extLst>
                    <a:ext uri="{9D8B030D-6E8A-4147-A177-3AD203B41FA5}">
                      <a16:colId xmlns:a16="http://schemas.microsoft.com/office/drawing/2014/main" val="3456260101"/>
                    </a:ext>
                  </a:extLst>
                </a:gridCol>
              </a:tblGrid>
              <a:tr h="6290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 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224" marR="6224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Таблиця 2.3</a:t>
                      </a:r>
                      <a:endParaRPr lang="en-US" sz="1200">
                        <a:effectLst/>
                      </a:endParaRPr>
                    </a:p>
                    <a:p>
                      <a:pPr marL="469900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Особливості поведінки сангвініка в організації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224" marR="6224" marT="0" marB="0" anchor="b"/>
                </a:tc>
                <a:extLst>
                  <a:ext uri="{0D108BD9-81ED-4DB2-BD59-A6C34878D82A}">
                    <a16:rowId xmlns:a16="http://schemas.microsoft.com/office/drawing/2014/main" val="2596983863"/>
                  </a:ext>
                </a:extLst>
              </a:tr>
              <a:tr h="15760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Загальна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характери­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стика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224" marR="622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Активний, енергійний, відзначається високою працездатністю і розвинутим самоконтролем. Комунікабельний, життєрадісний. Орієнтований на кар’єру і гарний заробіток. Добре переносить перевантаження та емоційно стійкий щодо неприємностей і важких подій. Психологічно сумісний з холериком, сангвініком, меланхоліком.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224" marR="6224" marT="0" marB="0"/>
                </a:tc>
                <a:extLst>
                  <a:ext uri="{0D108BD9-81ED-4DB2-BD59-A6C34878D82A}">
                    <a16:rowId xmlns:a16="http://schemas.microsoft.com/office/drawing/2014/main" val="2979636187"/>
                  </a:ext>
                </a:extLst>
              </a:tr>
              <a:tr h="1246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Управління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підлеглим-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сангвініком: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224" marR="6224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605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використовувати організаторські здібності при створенні команди;</a:t>
                      </a:r>
                      <a:endParaRPr lang="en-US" sz="1200" u="none" strike="noStrike" spc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40335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створювати перспективи кар’єри і заробітку;</a:t>
                      </a:r>
                      <a:endParaRPr lang="en-US" sz="1200" u="none" strike="noStrike" spc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3716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захоплювати новими завданнями, завантажувати справами;</a:t>
                      </a:r>
                      <a:endParaRPr lang="en-US" sz="1200" u="none" strike="noStrike" spc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mbol" panose="05050102010706020507" pitchFamily="18" charset="2"/>
                        <a:buChar char="-"/>
                        <a:tabLst>
                          <a:tab pos="137160" algn="l"/>
                        </a:tabLst>
                      </a:pPr>
                      <a:r>
                        <a:rPr lang="uk-UA" sz="1400" u="none" strike="noStrike" spc="0">
                          <a:effectLst/>
                        </a:rPr>
                        <a:t>підтримувати формально-ділові стосунки</a:t>
                      </a:r>
                      <a:endParaRPr lang="en-US" sz="1200" u="none" strike="noStrike" spc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24" marR="6224" marT="0" marB="0" anchor="b"/>
                </a:tc>
                <a:extLst>
                  <a:ext uri="{0D108BD9-81ED-4DB2-BD59-A6C34878D82A}">
                    <a16:rowId xmlns:a16="http://schemas.microsoft.com/office/drawing/2014/main" val="3903034202"/>
                  </a:ext>
                </a:extLst>
              </a:tr>
              <a:tr h="194829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spcAft>
                          <a:spcPts val="30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Керівник-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400" u="none" strike="noStrike" spc="0">
                          <a:effectLst/>
                        </a:rPr>
                        <a:t>сангвінік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224" marR="622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2100"/>
                        </a:spcAft>
                      </a:pPr>
                      <a:r>
                        <a:rPr lang="uk-UA" sz="1400" u="none" strike="noStrike" spc="0" dirty="0">
                          <a:effectLst/>
                        </a:rPr>
                        <a:t>Очікує від своїх підлеглих високого професіоналізму, самовіддачі у роботі та чіткого дотримання формальних вимог ділового </a:t>
                      </a:r>
                      <a:r>
                        <a:rPr lang="uk-UA" sz="1400" u="none" strike="noStrike" spc="0" dirty="0" smtClean="0">
                          <a:effectLst/>
                        </a:rPr>
                        <a:t>спілкування</a:t>
                      </a:r>
                      <a:endParaRPr lang="en-US" sz="1200" dirty="0">
                        <a:effectLst/>
                      </a:endParaRPr>
                    </a:p>
                  </a:txBody>
                  <a:tcPr marL="6224" marR="6224" marT="0" marB="0" anchor="b"/>
                </a:tc>
                <a:extLst>
                  <a:ext uri="{0D108BD9-81ED-4DB2-BD59-A6C34878D82A}">
                    <a16:rowId xmlns:a16="http://schemas.microsoft.com/office/drawing/2014/main" val="397132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6287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6193</Words>
  <Application>Microsoft Office PowerPoint</Application>
  <PresentationFormat>Широкоэкранный</PresentationFormat>
  <Paragraphs>442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8" baseType="lpstr">
      <vt:lpstr>Arial</vt:lpstr>
      <vt:lpstr>Arial Unicode MS</vt:lpstr>
      <vt:lpstr>Calibri</vt:lpstr>
      <vt:lpstr>Calibri Light</vt:lpstr>
      <vt:lpstr>Symbol</vt:lpstr>
      <vt:lpstr>Times New Roman</vt:lpstr>
      <vt:lpstr>Тема Office</vt:lpstr>
      <vt:lpstr>Тема 2. Людина в системі організаційної поведінки </vt:lpstr>
      <vt:lpstr>Презентация PowerPoint</vt:lpstr>
      <vt:lpstr>Індивідуальний рівень моделі організаційної поведінки</vt:lpstr>
      <vt:lpstr>Найтиповіші відносини індивіда в організації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Особливості поведінки флегматика в організації</vt:lpstr>
      <vt:lpstr>Особливості поведінки меланхоліка в організації</vt:lpstr>
      <vt:lpstr>Презентация PowerPoint</vt:lpstr>
      <vt:lpstr>аналітики</vt:lpstr>
      <vt:lpstr>прагматики</vt:lpstr>
      <vt:lpstr>реалісти</vt:lpstr>
      <vt:lpstr>ідеалісти</vt:lpstr>
      <vt:lpstr>критики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Закони поведінки індивіда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Підходи до встановлення взаємодії людини та організації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Людина в системі організаційної поведінки</dc:title>
  <dc:creator>Valeria Tymoshyk</dc:creator>
  <cp:lastModifiedBy>Valeria Tymoshyk</cp:lastModifiedBy>
  <cp:revision>12</cp:revision>
  <dcterms:created xsi:type="dcterms:W3CDTF">2024-09-15T07:02:00Z</dcterms:created>
  <dcterms:modified xsi:type="dcterms:W3CDTF">2024-09-28T07:21:58Z</dcterms:modified>
</cp:coreProperties>
</file>