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98" r:id="rId2"/>
    <p:sldId id="391" r:id="rId3"/>
    <p:sldId id="348" r:id="rId4"/>
    <p:sldId id="377" r:id="rId5"/>
    <p:sldId id="392" r:id="rId6"/>
    <p:sldId id="393" r:id="rId7"/>
    <p:sldId id="395" r:id="rId8"/>
    <p:sldId id="396" r:id="rId9"/>
    <p:sldId id="378" r:id="rId10"/>
    <p:sldId id="381" r:id="rId11"/>
    <p:sldId id="382" r:id="rId12"/>
    <p:sldId id="383" r:id="rId13"/>
    <p:sldId id="384" r:id="rId14"/>
    <p:sldId id="385" r:id="rId15"/>
    <p:sldId id="397" r:id="rId16"/>
    <p:sldId id="387" r:id="rId17"/>
    <p:sldId id="388" r:id="rId18"/>
    <p:sldId id="390" r:id="rId19"/>
  </p:sldIdLst>
  <p:sldSz cx="9144000" cy="6858000" type="screen4x3"/>
  <p:notesSz cx="6735763" cy="98663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8C94"/>
    <a:srgbClr val="000000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7364" autoAdjust="0"/>
  </p:normalViewPr>
  <p:slideViewPr>
    <p:cSldViewPr>
      <p:cViewPr varScale="1">
        <p:scale>
          <a:sx n="68" d="100"/>
          <a:sy n="68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342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990562-9F18-4EA0-84A2-6DCE47ED7A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6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/>
              <a:t>Образец текста</a:t>
            </a:r>
          </a:p>
          <a:p>
            <a:pPr lvl="1"/>
            <a:r>
              <a:rPr lang="uk-UA" noProof="0"/>
              <a:t>Второй уровень</a:t>
            </a:r>
          </a:p>
          <a:p>
            <a:pPr lvl="2"/>
            <a:r>
              <a:rPr lang="uk-UA" noProof="0"/>
              <a:t>Третий уровень</a:t>
            </a:r>
          </a:p>
          <a:p>
            <a:pPr lvl="3"/>
            <a:r>
              <a:rPr lang="uk-UA" noProof="0"/>
              <a:t>Четвертый уровень</a:t>
            </a:r>
          </a:p>
          <a:p>
            <a:pPr lvl="4"/>
            <a:r>
              <a:rPr lang="uk-UA" noProof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DD10E3-E84E-4F8C-8358-7DCA5C0075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0036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B60610-FA79-4DAF-9846-285995B8E66B}" type="slidenum">
              <a:rPr lang="uk-UA" sz="1200" smtClean="0"/>
              <a:pPr eaLnBrk="1" hangingPunct="1"/>
              <a:t>1</a:t>
            </a:fld>
            <a:endParaRPr lang="uk-UA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D57A46-4AD3-46F8-82FA-7B885154B0C7}" type="slidenum">
              <a:rPr lang="uk-UA" sz="1200" smtClean="0"/>
              <a:pPr eaLnBrk="1" hangingPunct="1"/>
              <a:t>3</a:t>
            </a:fld>
            <a:endParaRPr lang="uk-UA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uk-UA" altLang="en-US" sz="4400" kern="1200" dirty="0">
                <a:solidFill>
                  <a:schemeClr val="tx1"/>
                </a:solidFill>
              </a:defRPr>
            </a:lvl1pPr>
          </a:lstStyle>
          <a:p>
            <a:pPr lvl="0" algn="ctr" defTabSz="914400" eaLnBrk="1" latinLnBrk="0" hangingPunct="1">
              <a:buNone/>
            </a:pPr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58D38-587B-44DA-9C26-4371C07388A2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4" r="220" b="2949"/>
          <a:stretch/>
        </p:blipFill>
        <p:spPr bwMode="auto">
          <a:xfrm flipH="1" flipV="1">
            <a:off x="0" y="5689156"/>
            <a:ext cx="9143999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2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2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2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7504" y="5118633"/>
            <a:ext cx="1907703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/>
            <a:r>
              <a:rPr lang="en-US" sz="1150" kern="1800" spc="0" baseline="0" dirty="0">
                <a:solidFill>
                  <a:srgbClr val="8788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www.pleddg.org.ua</a:t>
            </a: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9" y="352010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26623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 algn="ctr" defTabSz="914400" eaLnBrk="1" latinLnBrk="0" hangingPunct="1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ru-RU" sz="3200" kern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2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ru-RU" sz="24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ru-RU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ru-RU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 defTabSz="914400" eaLnBrk="1" latinLnBrk="0" hangingPunct="1">
              <a:buClr>
                <a:srgbClr val="678C94"/>
              </a:buClr>
              <a:buChar char="§"/>
            </a:pPr>
            <a:r>
              <a:rPr lang="ru-RU" dirty="0"/>
              <a:t>Образец текста</a:t>
            </a:r>
          </a:p>
          <a:p>
            <a:pPr marL="742950" lvl="1" indent="-285750" defTabSz="914400" eaLnBrk="1" latinLnBrk="0" hangingPunct="1">
              <a:buFont typeface="Arial" panose="020B0604020202020204" pitchFamily="34" charset="0"/>
              <a:buChar char="–"/>
            </a:pPr>
            <a:r>
              <a:rPr lang="ru-RU" dirty="0"/>
              <a:t>Второй уровень</a:t>
            </a:r>
          </a:p>
          <a:p>
            <a:pPr marL="1143000" lvl="2" indent="-228600" defTabSz="914400" eaLnBrk="1" latinLnBrk="0" hangingPunct="1">
              <a:buFont typeface="Arial" panose="020B0604020202020204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defTabSz="914400" eaLnBrk="1" latinLnBrk="0" hangingPunct="1">
              <a:buFont typeface="Arial" panose="020B0604020202020204" pitchFamily="34" charset="0"/>
              <a:buChar char="–"/>
            </a:pPr>
            <a:r>
              <a:rPr lang="ru-RU" dirty="0"/>
              <a:t>Четвертый уровень</a:t>
            </a:r>
          </a:p>
          <a:p>
            <a:pPr marL="2057400" lvl="4" indent="-228600" defTabSz="914400" eaLnBrk="1" latinLnBrk="0" hangingPunct="1">
              <a:buFont typeface="Arial" panose="020B0604020202020204" pitchFamily="34" charset="0"/>
              <a:buChar char="»"/>
            </a:pPr>
            <a:r>
              <a:rPr lang="ru-RU" dirty="0"/>
              <a:t>Пятый уровень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678C94"/>
                </a:solidFill>
              </a:defRPr>
            </a:lvl1pPr>
          </a:lstStyle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  <p:pic>
        <p:nvPicPr>
          <p:cNvPr id="7" name="Рисунок 2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9" t="36472" r="9813" b="42093"/>
          <a:stretch/>
        </p:blipFill>
        <p:spPr bwMode="auto">
          <a:xfrm>
            <a:off x="470064" y="6237312"/>
            <a:ext cx="2505224" cy="4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 сполучна лінія 9"/>
          <p:cNvCxnSpPr/>
          <p:nvPr userDrawn="1"/>
        </p:nvCxnSpPr>
        <p:spPr>
          <a:xfrm>
            <a:off x="482600" y="1412776"/>
            <a:ext cx="8193856" cy="0"/>
          </a:xfrm>
          <a:prstGeom prst="line">
            <a:avLst/>
          </a:prstGeom>
          <a:ln w="15875" cap="sq">
            <a:solidFill>
              <a:srgbClr val="87003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2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ідзаголовок 2"/>
          <p:cNvSpPr txBox="1">
            <a:spLocks/>
          </p:cNvSpPr>
          <p:nvPr userDrawn="1"/>
        </p:nvSpPr>
        <p:spPr>
          <a:xfrm>
            <a:off x="0" y="3212976"/>
            <a:ext cx="9144000" cy="331484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1800" indent="0" algn="l"/>
            <a:endParaRPr lang="uk-UA" sz="1400" b="0" noProof="0" dirty="0">
              <a:solidFill>
                <a:schemeClr val="tx1">
                  <a:lumMod val="50000"/>
                  <a:lumOff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b="0" noProof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0" y="2060848"/>
            <a:ext cx="9144000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0700" indent="0" algn="l"/>
            <a:endParaRPr lang="uk-UA" sz="3200" b="1" cap="all" noProof="0" dirty="0">
              <a:solidFill>
                <a:srgbClr val="8700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21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36472" r="9813" b="40846"/>
          <a:stretch/>
        </p:blipFill>
        <p:spPr bwMode="auto">
          <a:xfrm>
            <a:off x="467544" y="291987"/>
            <a:ext cx="4281616" cy="9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34" t="-65079" r="-16672" b="-871"/>
          <a:stretch>
            <a:fillRect/>
          </a:stretch>
        </p:blipFill>
        <p:spPr bwMode="auto">
          <a:xfrm>
            <a:off x="4932040" y="664121"/>
            <a:ext cx="20764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57" t="-38290" r="-14999"/>
          <a:stretch>
            <a:fillRect/>
          </a:stretch>
        </p:blipFill>
        <p:spPr bwMode="auto">
          <a:xfrm>
            <a:off x="7258372" y="692696"/>
            <a:ext cx="15621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-1" b="2949"/>
          <a:stretch/>
        </p:blipFill>
        <p:spPr bwMode="auto">
          <a:xfrm flipH="1" flipV="1">
            <a:off x="376389" y="5689156"/>
            <a:ext cx="1298575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2202" b="16710"/>
          <a:stretch/>
        </p:blipFill>
        <p:spPr bwMode="auto">
          <a:xfrm>
            <a:off x="633304" y="5373216"/>
            <a:ext cx="1274400" cy="119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8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>
              <a:defRPr lang="ru-RU" sz="3200" b="1" kern="1200" cap="all" baseline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defRPr>
            </a:lvl1pPr>
          </a:lstStyle>
          <a:p>
            <a:pPr lvl="0" algn="ctr" defTabSz="914400" eaLnBrk="1" latinLnBrk="0" hangingPunct="1">
              <a:buNone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ru-RU" sz="2400" kern="1200" smtClean="0">
                <a:solidFill>
                  <a:srgbClr val="3E3E40"/>
                </a:solidFill>
              </a:defRPr>
            </a:lvl1pPr>
            <a:lvl2pPr>
              <a:defRPr lang="ru-RU" sz="2000" kern="120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smtClean="0">
                <a:solidFill>
                  <a:srgbClr val="3E3E40"/>
                </a:solidFill>
                <a:ea typeface="+mn-ea"/>
              </a:defRPr>
            </a:lvl3pPr>
            <a:lvl4pPr>
              <a:defRPr lang="ru-RU" sz="2000" kern="1200" smtClean="0">
                <a:solidFill>
                  <a:srgbClr val="3E3E40"/>
                </a:solidFill>
                <a:ea typeface="+mn-ea"/>
              </a:defRPr>
            </a:lvl4pPr>
            <a:lvl5pPr>
              <a:defRPr lang="ru-RU" sz="2000" kern="1200">
                <a:solidFill>
                  <a:srgbClr val="3E3E40"/>
                </a:solidFill>
                <a:ea typeface="+mn-ea"/>
              </a:defRPr>
            </a:lvl5pPr>
          </a:lstStyle>
          <a:p>
            <a:pPr lvl="0" defTabSz="914400" eaLnBrk="1" latinLnBrk="0" hangingPunct="1">
              <a:buClr>
                <a:srgbClr val="678C94"/>
              </a:buClr>
              <a:buChar char="§"/>
            </a:pPr>
            <a:r>
              <a:rPr lang="ru-RU" dirty="0"/>
              <a:t>Образец текста</a:t>
            </a:r>
          </a:p>
          <a:p>
            <a:pPr marL="742950" lvl="1" indent="-285750" defTabSz="914400" eaLnBrk="1" latinLnBrk="0" hangingPunct="1">
              <a:buFont typeface="Arial" pitchFamily="34" charset="0"/>
              <a:buChar char="–"/>
            </a:pPr>
            <a:r>
              <a:rPr lang="ru-RU" dirty="0"/>
              <a:t>Второй уровень</a:t>
            </a:r>
          </a:p>
          <a:p>
            <a:pPr marL="1143000" lvl="2" indent="-228600" defTabSz="914400" eaLnBrk="1" latinLnBrk="0" hangingPunct="1">
              <a:buFont typeface="Arial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defTabSz="914400" eaLnBrk="1" latinLnBrk="0" hangingPunct="1">
              <a:buFont typeface="Arial" pitchFamily="34" charset="0"/>
              <a:buChar char="–"/>
            </a:pPr>
            <a:r>
              <a:rPr lang="ru-RU" dirty="0"/>
              <a:t>Четвертый уровень</a:t>
            </a:r>
          </a:p>
          <a:p>
            <a:pPr marL="2057400" lvl="4" indent="-228600" defTabSz="914400" eaLnBrk="1" latinLnBrk="0" hangingPunct="1">
              <a:buFont typeface="Arial" pitchFamily="34" charset="0"/>
              <a:buChar char="»"/>
            </a:pPr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>
              <a:defRPr lang="ru-RU" sz="2400" kern="1200" dirty="0" smtClean="0">
                <a:solidFill>
                  <a:srgbClr val="3E3E40"/>
                </a:solidFill>
              </a:defRPr>
            </a:lvl1pPr>
            <a:lvl2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2pPr>
            <a:lvl3pPr>
              <a:defRPr lang="ru-RU" sz="2000" kern="1200" dirty="0" smtClean="0">
                <a:solidFill>
                  <a:srgbClr val="3E3E40"/>
                </a:solidFill>
                <a:ea typeface="+mn-ea"/>
              </a:defRPr>
            </a:lvl3pPr>
            <a:lvl4pPr>
              <a:defRPr lang="ru-RU" kern="1200" dirty="0" smtClean="0">
                <a:solidFill>
                  <a:srgbClr val="3E3E40"/>
                </a:solidFill>
                <a:ea typeface="+mn-ea"/>
              </a:defRPr>
            </a:lvl4pPr>
            <a:lvl5pPr>
              <a:defRPr lang="ru-RU" kern="1200" dirty="0">
                <a:solidFill>
                  <a:srgbClr val="3E3E40"/>
                </a:solidFill>
                <a:ea typeface="+mn-ea"/>
              </a:defRPr>
            </a:lvl5pPr>
          </a:lstStyle>
          <a:p>
            <a:pPr lvl="0" defTabSz="914400" eaLnBrk="1" latinLnBrk="0" hangingPunct="1">
              <a:buClr>
                <a:srgbClr val="678C94"/>
              </a:buClr>
              <a:buChar char="§"/>
            </a:pPr>
            <a:r>
              <a:rPr lang="ru-RU" dirty="0"/>
              <a:t>Образец текста</a:t>
            </a:r>
          </a:p>
          <a:p>
            <a:pPr marL="742950" lvl="1" indent="-285750" defTabSz="914400" eaLnBrk="1" latinLnBrk="0" hangingPunct="1">
              <a:buFont typeface="Arial" pitchFamily="34" charset="0"/>
              <a:buChar char="–"/>
            </a:pPr>
            <a:r>
              <a:rPr lang="ru-RU" dirty="0"/>
              <a:t>Второй уровень</a:t>
            </a:r>
          </a:p>
          <a:p>
            <a:pPr marL="1143000" lvl="2" indent="-228600" defTabSz="914400" eaLnBrk="1" latinLnBrk="0" hangingPunct="1">
              <a:buFont typeface="Arial" pitchFamily="34" charset="0"/>
              <a:buChar char="•"/>
            </a:pPr>
            <a:r>
              <a:rPr lang="ru-RU" dirty="0"/>
              <a:t>Третий уровень</a:t>
            </a:r>
          </a:p>
          <a:p>
            <a:pPr marL="1600200" lvl="3" indent="-228600" defTabSz="914400" eaLnBrk="1" latinLnBrk="0" hangingPunct="1">
              <a:buFont typeface="Arial" pitchFamily="34" charset="0"/>
              <a:buChar char="–"/>
            </a:pPr>
            <a:r>
              <a:rPr lang="ru-RU" dirty="0"/>
              <a:t>Четвертый уровень</a:t>
            </a:r>
          </a:p>
          <a:p>
            <a:pPr marL="2057400" lvl="4" indent="-228600" defTabSz="914400" eaLnBrk="1" latinLnBrk="0" hangingPunct="1">
              <a:buFont typeface="Arial" pitchFamily="34" charset="0"/>
              <a:buChar char="»"/>
            </a:pPr>
            <a:r>
              <a:rPr lang="ru-RU" dirty="0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4B088-221E-460E-BE12-E2EC4B4768C2}" type="slidenum">
              <a:rPr lang="uk-UA" altLang="en-US"/>
              <a:pPr>
                <a:defRPr/>
              </a:pPr>
              <a:t>‹#›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25403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B847-A51D-4FFE-875A-F3F54EA178A8}" type="slidenum">
              <a:rPr lang="uk-UA" altLang="en-US"/>
              <a:pPr>
                <a:defRPr/>
              </a:pPr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200247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en-US" dirty="0" err="1"/>
              <a:t>Образец</a:t>
            </a:r>
            <a:r>
              <a:rPr lang="uk-UA" altLang="en-US" dirty="0"/>
              <a:t> </a:t>
            </a:r>
            <a:r>
              <a:rPr lang="uk-UA" altLang="en-US" dirty="0" err="1"/>
              <a:t>текста</a:t>
            </a:r>
            <a:endParaRPr lang="uk-UA" altLang="en-US" dirty="0"/>
          </a:p>
          <a:p>
            <a:pPr lvl="1"/>
            <a:r>
              <a:rPr lang="uk-UA" altLang="en-US" dirty="0" err="1"/>
              <a:t>Второй</a:t>
            </a:r>
            <a:r>
              <a:rPr lang="uk-UA" altLang="en-US" dirty="0"/>
              <a:t> </a:t>
            </a:r>
            <a:r>
              <a:rPr lang="uk-UA" altLang="en-US" dirty="0" err="1"/>
              <a:t>уровень</a:t>
            </a:r>
            <a:endParaRPr lang="uk-UA" altLang="en-US" dirty="0"/>
          </a:p>
          <a:p>
            <a:pPr lvl="2"/>
            <a:r>
              <a:rPr lang="uk-UA" altLang="en-US" dirty="0" err="1"/>
              <a:t>Третий</a:t>
            </a:r>
            <a:r>
              <a:rPr lang="uk-UA" altLang="en-US" dirty="0"/>
              <a:t> </a:t>
            </a:r>
            <a:r>
              <a:rPr lang="uk-UA" altLang="en-US" dirty="0" err="1"/>
              <a:t>уровень</a:t>
            </a:r>
            <a:endParaRPr lang="uk-UA" altLang="en-US" dirty="0"/>
          </a:p>
          <a:p>
            <a:pPr lvl="3"/>
            <a:r>
              <a:rPr lang="uk-UA" altLang="en-US" dirty="0" err="1"/>
              <a:t>Четвертый</a:t>
            </a:r>
            <a:r>
              <a:rPr lang="uk-UA" altLang="en-US" dirty="0"/>
              <a:t> </a:t>
            </a:r>
            <a:r>
              <a:rPr lang="uk-UA" altLang="en-US" dirty="0" err="1"/>
              <a:t>уровень</a:t>
            </a:r>
            <a:endParaRPr lang="uk-UA" altLang="en-US" dirty="0"/>
          </a:p>
          <a:p>
            <a:pPr lvl="4"/>
            <a:r>
              <a:rPr lang="uk-UA" altLang="en-US" dirty="0" err="1"/>
              <a:t>Пятый</a:t>
            </a:r>
            <a:r>
              <a:rPr lang="uk-UA" altLang="en-US" dirty="0"/>
              <a:t> </a:t>
            </a:r>
            <a:r>
              <a:rPr lang="uk-UA" altLang="en-US" dirty="0" err="1"/>
              <a:t>уровень</a:t>
            </a:r>
            <a:endParaRPr lang="uk-UA" alt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endParaRPr lang="uk-UA" altLang="en-US" dirty="0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678C94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006FA0CC-CA15-44EC-9024-17F69880780F}" type="slidenum">
              <a:rPr lang="uk-UA" altLang="en-US" smtClean="0"/>
              <a:pPr>
                <a:defRPr/>
              </a:pPr>
              <a:t>‹#›</a:t>
            </a:fld>
            <a:endParaRPr lang="uk-U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9" r:id="rId4"/>
    <p:sldLayoutId id="2147483701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rgbClr val="000000"/>
          </a:solidFill>
          <a:latin typeface="Tahoma" pitchFamily="34" charset="0"/>
          <a:cs typeface="Tahoma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rgbClr val="000000"/>
          </a:solidFill>
          <a:latin typeface="Tahoma" pitchFamily="34" charset="0"/>
          <a:cs typeface="Tahoma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cs typeface="Tahoma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0199" y="1268760"/>
            <a:ext cx="7056784" cy="280831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  <a:t/>
            </a:r>
            <a:br>
              <a:rPr lang="ru-RU" sz="31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</a:rPr>
            </a:br>
            <a:r>
              <a:rPr lang="uk-UA" sz="2800" b="1" cap="all" dirty="0" smtClean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Тема 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2.7. </a:t>
            </a:r>
            <a:r>
              <a:rPr lang="uk-UA" sz="2800" b="1" cap="all" dirty="0">
                <a:solidFill>
                  <a:srgbClr val="8700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ДЕМОКРАТИЧНЕ ВРЯДУВАННЯ ТА ЗМІ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2800" dirty="0"/>
              <a:t>інструменти взаємодії 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4857403"/>
          </a:xfrm>
        </p:spPr>
        <p:txBody>
          <a:bodyPr/>
          <a:lstStyle/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Брифінг;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прес-реліз; 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анонс; 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прес-пам’ятка; 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пакети для преси або медіа-комплекти;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«радіозаготовка»;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прес-конференція;</a:t>
            </a:r>
          </a:p>
          <a:p>
            <a:pPr lvl="0">
              <a:buClr>
                <a:srgbClr val="678C94"/>
              </a:buClr>
            </a:pPr>
            <a:r>
              <a:rPr lang="uk-UA" dirty="0">
                <a:latin typeface="+mn-lt"/>
              </a:rPr>
              <a:t>інтерв’ю;</a:t>
            </a:r>
          </a:p>
          <a:p>
            <a:pPr>
              <a:buClr>
                <a:srgbClr val="678C94"/>
              </a:buClr>
            </a:pPr>
            <a:r>
              <a:rPr lang="uk-UA" dirty="0">
                <a:latin typeface="+mn-lt"/>
              </a:rPr>
              <a:t>виставки;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4857403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газетні статті;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газетні реклами і вкладки;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підготовка буклетів і брошур; 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громадські слухання;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громадські дорадчі комітети;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опитування громадської думки;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громадсько-професійна експертиза;</a:t>
            </a:r>
          </a:p>
          <a:p>
            <a:pPr lvl="0">
              <a:buClr>
                <a:srgbClr val="678C94"/>
              </a:buClr>
            </a:pPr>
            <a:r>
              <a:rPr lang="uk-UA" sz="2600" dirty="0">
                <a:latin typeface="+mn-lt"/>
              </a:rPr>
              <a:t>веб-сторінки.</a:t>
            </a:r>
          </a:p>
          <a:p>
            <a:endParaRPr lang="uk-UA" dirty="0">
              <a:latin typeface="+mn-lt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B088-221E-460E-BE12-E2EC4B4768C2}" type="slidenum">
              <a:rPr lang="uk-UA" altLang="en-US" smtClean="0"/>
              <a:pPr>
                <a:defRPr/>
              </a:pPr>
              <a:t>10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94656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>
            <a:normAutofit/>
          </a:bodyPr>
          <a:lstStyle/>
          <a:p>
            <a:r>
              <a:rPr lang="uk-UA" sz="2800" dirty="0"/>
              <a:t>Брифінг</a:t>
            </a:r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27123"/>
              </p:ext>
            </p:extLst>
          </p:nvPr>
        </p:nvGraphicFramePr>
        <p:xfrm>
          <a:off x="179513" y="1059896"/>
          <a:ext cx="8856983" cy="5681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45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5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52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4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9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</a:rPr>
                        <a:t>Завдання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</a:rPr>
                        <a:t>Очікуваний результат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 dirty="0">
                          <a:effectLst/>
                        </a:rPr>
                        <a:t>Сильні сторони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600">
                          <a:effectLst/>
                        </a:rPr>
                        <a:t>Слабкі сторони</a:t>
                      </a:r>
                      <a:endParaRPr lang="uk-UA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9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uk-UA" sz="1800" dirty="0">
                          <a:effectLst/>
                        </a:rPr>
                        <a:t>поінформувати </a:t>
                      </a:r>
                      <a:r>
                        <a:rPr lang="uk-UA" sz="1800" dirty="0" err="1">
                          <a:effectLst/>
                        </a:rPr>
                        <a:t>стейк-холдерів</a:t>
                      </a:r>
                      <a:r>
                        <a:rPr lang="uk-UA" sz="1800" dirty="0">
                          <a:effectLst/>
                        </a:rPr>
                        <a:t> про проект та надати їм можливість поставити запитання</a:t>
                      </a:r>
                      <a:endParaRPr lang="uk-U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uk-UA" sz="1600" dirty="0">
                          <a:effectLst/>
                        </a:rPr>
                        <a:t>Забезпечення </a:t>
                      </a:r>
                      <a:r>
                        <a:rPr lang="uk-UA" sz="1600" dirty="0" err="1">
                          <a:effectLst/>
                        </a:rPr>
                        <a:t>стейкхолдерів</a:t>
                      </a:r>
                      <a:r>
                        <a:rPr lang="uk-UA" sz="1600" dirty="0">
                          <a:effectLst/>
                        </a:rPr>
                        <a:t> повною інформацією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пряме спілкування з відповідними групами та можливість детального обговорення проблем, обставин та можливості залучення, що є унікальними для кожної групи;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можливість організаторам контролювати інформацію/презентацію;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можливість організаторам звернутись до окремих осіб та груп, які не є учасниками інших громадських форумів;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презентації/доповіді можуть бути доповнені спеціальною інформацією, якої потребують різні групи.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сприяє доброзичливому ставленню з боку громади 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не всі </a:t>
                      </a:r>
                      <a:r>
                        <a:rPr lang="uk-UA" sz="1600" dirty="0" err="1">
                          <a:effectLst/>
                        </a:rPr>
                        <a:t>стейкхолдери</a:t>
                      </a:r>
                      <a:r>
                        <a:rPr lang="uk-UA" sz="1600" dirty="0">
                          <a:effectLst/>
                        </a:rPr>
                        <a:t> проекту можуть бути включені в цільову аудиторію;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тема може бути перенасичена технічними моментами;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дискусія не сприяє прийняттю рішень;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може виявити очікування цільової аудиторії;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</a:t>
                      </a:r>
                      <a:r>
                        <a:rPr lang="uk-UA" sz="1600" dirty="0" err="1">
                          <a:effectLst/>
                        </a:rPr>
                        <a:t>стейкхолдери</a:t>
                      </a:r>
                      <a:r>
                        <a:rPr lang="uk-UA" sz="1600" dirty="0">
                          <a:effectLst/>
                        </a:rPr>
                        <a:t> можуть мати хибну уяву про процес,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– острахи </a:t>
                      </a:r>
                      <a:r>
                        <a:rPr lang="uk-UA" sz="1600" dirty="0" err="1">
                          <a:effectLst/>
                        </a:rPr>
                        <a:t>стейкхолдерів</a:t>
                      </a:r>
                      <a:r>
                        <a:rPr lang="uk-UA" sz="1600" dirty="0">
                          <a:effectLst/>
                        </a:rPr>
                        <a:t> повинні бути занотовані </a:t>
                      </a:r>
                      <a:endParaRPr lang="uk-UA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696" marR="5469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11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63706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1829"/>
            <a:ext cx="8229600" cy="774923"/>
          </a:xfrm>
        </p:spPr>
        <p:txBody>
          <a:bodyPr>
            <a:normAutofit/>
          </a:bodyPr>
          <a:lstStyle/>
          <a:p>
            <a:r>
              <a:rPr lang="uk-UA" sz="2800" dirty="0"/>
              <a:t>прес-реліз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47155"/>
            <a:ext cx="8507288" cy="493417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uk-UA" sz="2400" dirty="0"/>
              <a:t>а) інформація лише про найважливіші події сьогоднішнього або завтрашнього дня. Всі останні відомості можна включити в Прес-пам’ятку;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uk-UA" sz="2400" dirty="0"/>
              <a:t>б) розміщення найбільш важливої інформації в перших реченнях або першому абзаці (ім’я посадової особи; день і місце події);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400" dirty="0"/>
              <a:t>в) використання жвавої оригінальної і легко цитованої мови;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uk-UA" sz="2400" dirty="0"/>
              <a:t>г) текст має бути граматично, орфографічно і стилістично відредагований. 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12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68507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58899"/>
          </a:xfrm>
        </p:spPr>
        <p:txBody>
          <a:bodyPr>
            <a:normAutofit/>
          </a:bodyPr>
          <a:lstStyle/>
          <a:p>
            <a:r>
              <a:rPr lang="uk-UA" sz="2800" dirty="0"/>
              <a:t>Прес-конференція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1412776"/>
            <a:ext cx="8820472" cy="54006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визначити тематику і склад учасників прес-конференції;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підготувати ведучого;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вирішити, хто виступатиме (не більше двох–трьох промовців);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вибрати приміщення, бажано в центрі міста, повісити таблички, вказуючи, як пройти в будівлі до місця прес-конференції, якщо зал розташований далеко від входу;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визначити коло ЗМІ, запрошених на прес-конференцію; підготувати прес-реліз; розіслати факси, e-</a:t>
            </a:r>
            <a:r>
              <a:rPr lang="uk-UA" sz="1600" dirty="0" err="1"/>
              <a:t>mail</a:t>
            </a:r>
            <a:r>
              <a:rPr lang="uk-UA" sz="1600" dirty="0"/>
              <a:t> в ЗМІ; напередодні обдзвонити ЗМІ і спитати, хто уточнити, хто точно буде присутній;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підготувати зал для прес-конференції;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зустріти журналістів, вручити прес-пакети;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представити учасників прес-конференції;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після закінчення виступу учасників прес-конференції довідатися щодо питань  журналістів, якщо виникне заминка;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подякувати всім присутнім за увагу і закінчити прес-конференцію;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по можливості організувати каву-брейк, бутерброди.</a:t>
            </a:r>
          </a:p>
          <a:p>
            <a:pPr marL="0" indent="0">
              <a:spcBef>
                <a:spcPts val="0"/>
              </a:spcBef>
              <a:buNone/>
            </a:pPr>
            <a:endParaRPr lang="uk-UA" sz="1000" i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i="1" dirty="0"/>
              <a:t>У прес-релізах, що сповіщають про прес-конференцію, необхідно вказати: </a:t>
            </a:r>
            <a:endParaRPr lang="uk-UA" sz="1600" dirty="0"/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місце, час і дату проведення;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ті питання, які будуть висвітлені на прес-конференції, не розкриваючи їх суті;</a:t>
            </a:r>
          </a:p>
          <a:p>
            <a:pPr lvl="0">
              <a:spcBef>
                <a:spcPts val="0"/>
              </a:spcBef>
              <a:buClr>
                <a:srgbClr val="678C94"/>
              </a:buClr>
            </a:pPr>
            <a:r>
              <a:rPr lang="uk-UA" sz="1600" dirty="0"/>
              <a:t>контактний телефон, за яким можна з’ясувати додаткову інформацію.</a:t>
            </a:r>
          </a:p>
          <a:p>
            <a:pPr>
              <a:spcBef>
                <a:spcPts val="0"/>
              </a:spcBef>
            </a:pPr>
            <a:endParaRPr lang="uk-UA" sz="16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3602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30907"/>
          </a:xfrm>
        </p:spPr>
        <p:txBody>
          <a:bodyPr>
            <a:normAutofit/>
          </a:bodyPr>
          <a:lstStyle/>
          <a:p>
            <a:r>
              <a:rPr lang="uk-UA" sz="2800" dirty="0" err="1"/>
              <a:t>Веб-сторінкА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519163"/>
            <a:ext cx="8229600" cy="4790157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678C94"/>
              </a:buClr>
            </a:pPr>
            <a:r>
              <a:rPr lang="uk-UA" sz="3500" dirty="0"/>
              <a:t>Насиченість різноплановою інформацією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Регулярне поновлення сайту (ставити дату, коли він востаннє оновлювався, а також яскраві примітки «НОВЕ!». Водночас на сайті може існувати «архів», де зберігається давніша, проте все ще цікава інформація)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Відсутність громіздких графічних об’єктів, які заважають швидкому завантаженню веб-сторінки та уповільнюють пошук інформаційних можливостей для «зворотнього зв’язку» 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Наявність адрес (телефонів), за якими можна звернутися з запитанням і подальшим отриманням відповіді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Можливість проведення «дискусій», результати яких висвітлюються на сайті 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Розділ, де можна залишити відгуки та коментарі</a:t>
            </a:r>
          </a:p>
          <a:p>
            <a:pPr>
              <a:buClr>
                <a:srgbClr val="678C94"/>
              </a:buClr>
            </a:pPr>
            <a:r>
              <a:rPr lang="uk-UA" sz="3500" dirty="0"/>
              <a:t>Наявність лічильника відвідувачів сайту протягом конкретного дня всередині самого сайту (не всім вистачає терпіння, окрім того, це невигідно ще й фінансово) та всього періоду, який дозволяє здійснювати моніторинг популярності (рейтингу) як сайту загалом, так і окремих його матеріалів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4865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15</a:t>
            </a:fld>
            <a:endParaRPr lang="uk-UA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" r="1506" b="12285"/>
          <a:stretch/>
        </p:blipFill>
        <p:spPr bwMode="auto">
          <a:xfrm>
            <a:off x="323528" y="332656"/>
            <a:ext cx="8496944" cy="58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3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Поради керівникам: </a:t>
            </a:r>
            <a:r>
              <a:rPr lang="uk-UA" sz="2800" dirty="0" err="1"/>
              <a:t>радіозаготовка</a:t>
            </a:r>
            <a:endParaRPr lang="uk-UA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>
            <a:noAutofit/>
          </a:bodyPr>
          <a:lstStyle/>
          <a:p>
            <a:pPr>
              <a:buClr>
                <a:srgbClr val="678C94"/>
              </a:buClr>
            </a:pPr>
            <a:r>
              <a:rPr lang="uk-UA" sz="2200" dirty="0"/>
              <a:t>Будьте послідовні. Стежить, щоб ваша позиція з того або іншого питання, включена в прес-реліз, збігалася з вашою позицією, висловленою в інтерв’ю або при записі «радіозаготівки».</a:t>
            </a:r>
          </a:p>
          <a:p>
            <a:pPr>
              <a:buClr>
                <a:srgbClr val="678C94"/>
              </a:buClr>
            </a:pPr>
            <a:r>
              <a:rPr lang="uk-UA" sz="2200" dirty="0"/>
              <a:t>Будьте адекватні. Виділить головну думку і навколо неї вибудовуйте свій виступ.</a:t>
            </a:r>
          </a:p>
          <a:p>
            <a:pPr>
              <a:buClr>
                <a:srgbClr val="678C94"/>
              </a:buClr>
            </a:pPr>
            <a:r>
              <a:rPr lang="uk-UA" sz="2200" dirty="0"/>
              <a:t>Будьте лаконічні. Краще, якщо ви самі зробите всі необхідні скорочення, ніж якщо за вас це зробить редактор.</a:t>
            </a:r>
          </a:p>
          <a:p>
            <a:pPr>
              <a:buClr>
                <a:srgbClr val="678C94"/>
              </a:buClr>
            </a:pPr>
            <a:r>
              <a:rPr lang="uk-UA" sz="2200" dirty="0"/>
              <a:t>Підготуйтеся заздалегідь. Запишіть вашу «радіозаготівку» напередодні увечері, щоб ви могли на наступний ранок передати її для уранішнього інформаційного випуску новин.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06519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1829"/>
            <a:ext cx="8640960" cy="702915"/>
          </a:xfrm>
        </p:spPr>
        <p:txBody>
          <a:bodyPr>
            <a:normAutofit/>
          </a:bodyPr>
          <a:lstStyle/>
          <a:p>
            <a:r>
              <a:rPr lang="uk-UA" sz="2800" dirty="0"/>
              <a:t>Корисні поради щодо роботи зі ЗМІ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47155"/>
            <a:ext cx="8640960" cy="50781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Продовжуйте почате... Якщо ви вже зав’язали контакт із яким-небудь ЗМІ, то постійно підтримуйте цей зв’язок, постійно поставляючи інформацію.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Щоб потрапити на ТБ і в газети треба використовувати час інформаційного голоду - це післясвяткові дні та літо.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У щоденні газети інформацію можна подавати цілодобово, в щотижневі краще приносити матеріал на початку тижня.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Поводьте моніторинг обласних, національних і світових подій, тому що якщо трапляється щось важливе, то до цього прикута загальна увага, й ваші події відійдуть на задній план.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Стежте за станом інформаційного ринку, а це можливо при неформальному спілкуванні з журналістами. Бажано знати, як ставляться до Вас/вашої організації ті або інші ЗМІ і чому.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Необхідно мати презентаційний пакет документів, до якого входять усі матеріали (історичні,  про діяльність, опис програм, партнерів, донорів, фотоархів, деякі іміджеві статті, найбільш значимі досягнення).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Розповідаючи про себе, бажано не забувати згадувати про постійних партнерів, що допомагають у реалізації програм. </a:t>
            </a:r>
          </a:p>
          <a:p>
            <a:pPr>
              <a:spcBef>
                <a:spcPts val="0"/>
              </a:spcBef>
            </a:pPr>
            <a:endParaRPr lang="uk-UA" sz="180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17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268173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447155"/>
            <a:ext cx="8229600" cy="51501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Щоб уникнути фактичних помилок, що допускаються журналістами, найкраще перед виходом статті або відеоматеріалу зв’язатися з журналістом і уточнити або попросити прочитати статтю, заздалегідь акцентувати їхню увагу на принципових для Вас моментах.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Знати специфіку ЗМІ, щоб акцентувати увагу на певних деталях, цікавих саме цьому ЗМІ.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У кожного журналіста свій стиль і його потрібно відрізняти від інших, тому що багато хто публікується під псевдонімами. У цьому випадку Ви завжди будете знати, хто написав ту або іншу статтю, щоб потім у разі перекручування інформації знайти людини і висунути претензії.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Якщо в статті або </a:t>
            </a:r>
            <a:r>
              <a:rPr lang="uk-UA" sz="1800" dirty="0" err="1"/>
              <a:t>відеоматеріалі</a:t>
            </a:r>
            <a:r>
              <a:rPr lang="uk-UA" sz="1800" dirty="0"/>
              <a:t> допущені фактичні помилки або перекручені факти, напишіть лист на ім’я головного редактора. ЗМІ зобов’язане опублікувати спростування.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Захід – це завжди інформаційний привід, але якщо інформаційного приводу нема, то його потрібно створити. Наприклад, прес-релізом. </a:t>
            </a:r>
          </a:p>
          <a:p>
            <a:pPr>
              <a:spcBef>
                <a:spcPts val="0"/>
              </a:spcBef>
              <a:buClr>
                <a:srgbClr val="678C94"/>
              </a:buClr>
            </a:pPr>
            <a:r>
              <a:rPr lang="uk-UA" sz="1800" dirty="0"/>
              <a:t>ЗМІ завжди активно пишуть і говорять про те, у чому самі беруть участь. Тому не забувайте запрошувати ЗМІ на свої заходи.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18</a:t>
            </a:fld>
            <a:endParaRPr lang="uk-UA" altLang="en-US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79296" cy="630907"/>
          </a:xfrm>
        </p:spPr>
        <p:txBody>
          <a:bodyPr>
            <a:noAutofit/>
          </a:bodyPr>
          <a:lstStyle/>
          <a:p>
            <a:r>
              <a:rPr lang="uk-UA" sz="2800" dirty="0"/>
              <a:t>Корисні поради щодо роботи зі ЗМІ</a:t>
            </a:r>
          </a:p>
        </p:txBody>
      </p:sp>
    </p:spTree>
    <p:extLst>
      <p:ext uri="{BB962C8B-B14F-4D97-AF65-F5344CB8AC3E}">
        <p14:creationId xmlns:p14="http://schemas.microsoft.com/office/powerpoint/2010/main" val="269285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ЗМІ виступають одночасно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90157"/>
          </a:xfrm>
        </p:spPr>
        <p:txBody>
          <a:bodyPr>
            <a:normAutofit/>
          </a:bodyPr>
          <a:lstStyle/>
          <a:p>
            <a:pPr>
              <a:buClr>
                <a:srgbClr val="678C94"/>
              </a:buClr>
            </a:pPr>
            <a:r>
              <a:rPr lang="uk-UA" sz="2800" dirty="0"/>
              <a:t>каналом вираження думки громадянського суспільства, </a:t>
            </a:r>
          </a:p>
          <a:p>
            <a:pPr>
              <a:buClr>
                <a:srgbClr val="678C94"/>
              </a:buClr>
            </a:pPr>
            <a:r>
              <a:rPr lang="uk-UA" sz="2800" dirty="0"/>
              <a:t>засобом її формування, </a:t>
            </a:r>
          </a:p>
          <a:p>
            <a:pPr>
              <a:buClr>
                <a:srgbClr val="678C94"/>
              </a:buClr>
            </a:pPr>
            <a:r>
              <a:rPr lang="uk-UA" sz="2800" dirty="0"/>
              <a:t>інструментом контролю громадськості за владою.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dirty="0"/>
              <a:t> </a:t>
            </a:r>
            <a:r>
              <a:rPr lang="uk-UA" sz="2600" b="1" dirty="0"/>
              <a:t>Тому право на інформацію, доступ до неї та забезпечення свободи слова мають важливе значення не тільки для тих чи інших осіб, а й для громадянського суспільства.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2</a:t>
            </a:fld>
            <a:endParaRPr lang="uk-UA" altLang="en-US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364502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117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6491287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2800" b="1" dirty="0"/>
              <a:t>ЗМІ у процесах демократії участі: деякі важливі завдання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3891"/>
            <a:ext cx="8229600" cy="4897437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Надання публічності процесу (і додаткової ваги!)</a:t>
            </a:r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Виявлення й оприлюднення точок зору </a:t>
            </a:r>
            <a:r>
              <a:rPr lang="uk-UA" sz="2400" dirty="0" err="1"/>
              <a:t>стейкхолдерів</a:t>
            </a:r>
            <a:endParaRPr lang="uk-UA" sz="2400" dirty="0"/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Долучення до процесу ширшого кола учасників</a:t>
            </a:r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Оприлюднення організаційної інформації </a:t>
            </a:r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Висвітлення ходу процесу </a:t>
            </a:r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Моніторинг і висвітлення позицій та дій влади</a:t>
            </a:r>
          </a:p>
          <a:p>
            <a:pPr eaLnBrk="1" hangingPunct="1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 Популяризація громадських та експертних спільнот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uk-UA" sz="2400" u="sng" dirty="0"/>
              <a:t>Результат:</a:t>
            </a:r>
            <a:r>
              <a:rPr lang="uk-UA" sz="2400" dirty="0"/>
              <a:t> сприяння прозорості, ширшому охопленню, ефективності та результативності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uk-UA" sz="600" dirty="0"/>
          </a:p>
          <a:p>
            <a:pPr marL="0" indent="0" algn="ctr" eaLnBrk="1" hangingPunct="1">
              <a:buFont typeface="Wingdings" pitchFamily="2" charset="2"/>
              <a:buNone/>
            </a:pPr>
            <a:endParaRPr lang="uk-UA" sz="600" dirty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uk-UA" sz="2400" b="1" dirty="0"/>
              <a:t>Основною складовою демократичного суспільства є поінформована й активна громадськість</a:t>
            </a:r>
            <a:endParaRPr lang="uk-UA" sz="2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3</a:t>
            </a:fld>
            <a:endParaRPr lang="uk-UA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500" dirty="0"/>
              <a:t>Інформування населення про роботу  ОМС здійснюється згідно: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val="678C94"/>
              </a:buClr>
            </a:pPr>
            <a:r>
              <a:rPr lang="uk-UA" sz="2200" dirty="0"/>
              <a:t>Конституції України, </a:t>
            </a:r>
          </a:p>
          <a:p>
            <a:pPr>
              <a:buClr>
                <a:srgbClr val="678C94"/>
              </a:buClr>
            </a:pPr>
            <a:r>
              <a:rPr lang="uk-UA" sz="2200" dirty="0"/>
              <a:t>Законів України: «Про інформацію», «Про друковані засоби масової інформації (пресу) в Україні», «Про інформаційні агентства», «Про телебачення і радіомовлення», «Про порядок висвітлення діяльності органів державної влади та органів місцевого самоврядування в Україні засобами масової інформації»</a:t>
            </a:r>
          </a:p>
          <a:p>
            <a:pPr>
              <a:buClr>
                <a:srgbClr val="678C94"/>
              </a:buClr>
            </a:pPr>
            <a:r>
              <a:rPr lang="uk-UA" sz="2200" dirty="0"/>
              <a:t>Указів Президента України: «Про удосконалення діяльності органів виконавчої влади з питань інформування населення», «Про додаткові заходи щодо забезпечення відкритості у діяльності органів виконавчої влади» та ін.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4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9106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журналістові гарантуються такі права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678C94"/>
              </a:buClr>
            </a:pPr>
            <a:r>
              <a:rPr lang="uk-UA" sz="1800" dirty="0"/>
              <a:t>право на вільне одержання, використання, поширення (публікацію) та зберігання інформації; 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на відвідування державних органів влади, органів місцевого самоврядування, право бути прийнятим їх посадовими особами; 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на відкрите здійснення записів, в тому числі із застосуванням будь-яких технічних засобів, за винятком випадків, передбачених законом;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на вільний доступ до статистичних даних, архівних фондів; 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на переваги в одержанні відкритої за режимом доступу інформації; 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на безкоштовне задоволення запиту щодо доступу до офіційних документів; </a:t>
            </a:r>
          </a:p>
          <a:p>
            <a:pPr>
              <a:buClr>
                <a:srgbClr val="678C94"/>
              </a:buClr>
            </a:pPr>
            <a:r>
              <a:rPr lang="uk-UA" sz="1800" dirty="0"/>
              <a:t>право перебувати в районі стихійного лиха, катастроф, в місцях аварій, масових безпорядків, на мітингах і демонстраціях, на територіях, де оголошено надзвичайний стан з пред'явленням редакційного посвідчення чи іншого документа, що засвідчує його належність до друкованого ЗМІ.</a:t>
            </a:r>
          </a:p>
          <a:p>
            <a:endParaRPr lang="uk-UA" sz="1800" dirty="0"/>
          </a:p>
          <a:p>
            <a:pPr marL="0" indent="0" algn="r">
              <a:buNone/>
            </a:pPr>
            <a:r>
              <a:rPr lang="uk-UA" sz="1800" i="1" dirty="0"/>
              <a:t>ст. 26 Закону України «Про друковані засоби масової </a:t>
            </a:r>
          </a:p>
          <a:p>
            <a:pPr marL="0" indent="0" algn="r">
              <a:buNone/>
            </a:pPr>
            <a:r>
              <a:rPr lang="uk-UA" sz="1800" i="1" dirty="0"/>
              <a:t>інформації (пресу) в Україні»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5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5233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39825"/>
          </a:xfrm>
        </p:spPr>
        <p:txBody>
          <a:bodyPr>
            <a:noAutofit/>
          </a:bodyPr>
          <a:lstStyle/>
          <a:p>
            <a:r>
              <a:rPr lang="uk-UA" sz="2800" dirty="0"/>
              <a:t>Інструменти і методологія роботи органів місцевого самоврядування </a:t>
            </a:r>
            <a:br>
              <a:rPr lang="uk-UA" sz="2800" dirty="0"/>
            </a:br>
            <a:r>
              <a:rPr lang="uk-UA" sz="2800" dirty="0"/>
              <a:t>зі ЗМІ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i="1" dirty="0"/>
              <a:t>Інформація, на відміну від ресурсів, задумана, щоб нею ділились. </a:t>
            </a:r>
            <a:r>
              <a:rPr lang="uk-UA" sz="2000" b="1" dirty="0"/>
              <a:t>Роберт Кіосакі</a:t>
            </a:r>
          </a:p>
          <a:p>
            <a:pPr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endParaRPr lang="uk-UA" sz="2000" dirty="0"/>
          </a:p>
          <a:p>
            <a:pPr algn="ctr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i="1" dirty="0"/>
              <a:t>Жодне багатство не може перекупити вплив оприлюдненої думки. Жодна влада, жодне правління не може встояти проти всеруйнуючої дії типографського снаряда.</a:t>
            </a:r>
            <a:r>
              <a:rPr lang="uk-UA" sz="2400" dirty="0"/>
              <a:t> </a:t>
            </a:r>
            <a:r>
              <a:rPr lang="uk-UA" sz="2000" b="1" dirty="0"/>
              <a:t>Олександр ПУШКІН</a:t>
            </a:r>
          </a:p>
          <a:p>
            <a:pPr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endParaRPr lang="uk-UA" sz="2000" dirty="0"/>
          </a:p>
          <a:p>
            <a:pPr algn="r"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i="1" dirty="0"/>
              <a:t>Преса отримає інформацію або від вас, або від ваших опонентів. Відгороджуючись від неї, ви нічого не отримуєте. </a:t>
            </a:r>
            <a:r>
              <a:rPr lang="uk-UA" sz="2000" b="1" dirty="0"/>
              <a:t>Джон Сірз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044499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7666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678C94"/>
              </a:buClr>
              <a:buFont typeface="Wingdings" panose="05000000000000000000" pitchFamily="2" charset="2"/>
              <a:buChar char="ü"/>
            </a:pPr>
            <a:r>
              <a:rPr lang="uk-UA" sz="2900" dirty="0"/>
              <a:t>Ст. 2 Закону України «</a:t>
            </a:r>
            <a:r>
              <a:rPr lang="uk-UA" sz="2900" b="1" dirty="0"/>
              <a:t>Про порядок висвітлення діяльності органів державної влади та органів місцевого самоврядування в Україні засобами масової інформації</a:t>
            </a:r>
            <a:r>
              <a:rPr lang="uk-UA" sz="2900" dirty="0"/>
              <a:t>» закріплює право ЗМІ висвітлювати всі аспекти діяльності органів державної влади та органів місцевого самоврядування. </a:t>
            </a:r>
          </a:p>
          <a:p>
            <a:pPr indent="0">
              <a:buNone/>
            </a:pPr>
            <a:endParaRPr lang="uk-UA" dirty="0"/>
          </a:p>
          <a:p>
            <a:pPr marL="0" indent="0">
              <a:spcBef>
                <a:spcPts val="600"/>
              </a:spcBef>
              <a:buNone/>
            </a:pPr>
            <a:r>
              <a:rPr lang="uk-UA" sz="3500" dirty="0"/>
              <a:t>При цьому Закон зобов’язує органи місцевого самоврядування надавати засобам масової інформації </a:t>
            </a:r>
          </a:p>
          <a:p>
            <a:pPr marL="0" indent="0">
              <a:spcBef>
                <a:spcPts val="600"/>
              </a:spcBef>
              <a:buNone/>
            </a:pPr>
            <a:endParaRPr lang="uk-UA" sz="3500" dirty="0"/>
          </a:p>
          <a:p>
            <a:pPr>
              <a:lnSpc>
                <a:spcPct val="110000"/>
              </a:lnSpc>
              <a:buClr>
                <a:srgbClr val="678C94"/>
              </a:buClr>
            </a:pPr>
            <a:r>
              <a:rPr lang="uk-UA" sz="3500" dirty="0"/>
              <a:t>повну інформацію про свою діяльність через відповідні інформаційні служби органів державної влади та органів місцевого самоврядування,</a:t>
            </a:r>
          </a:p>
          <a:p>
            <a:pPr>
              <a:lnSpc>
                <a:spcPct val="110000"/>
              </a:lnSpc>
              <a:buClr>
                <a:srgbClr val="678C94"/>
              </a:buClr>
            </a:pPr>
            <a:r>
              <a:rPr lang="uk-UA" sz="3500" dirty="0"/>
              <a:t>забезпечувати журналістам вільний доступ до неї, крім випадків, передбачених Законом України «Про державну таємницю», </a:t>
            </a:r>
          </a:p>
          <a:p>
            <a:pPr>
              <a:lnSpc>
                <a:spcPct val="110000"/>
              </a:lnSpc>
              <a:buClr>
                <a:srgbClr val="678C94"/>
              </a:buClr>
            </a:pPr>
            <a:r>
              <a:rPr lang="uk-UA" sz="3500" dirty="0"/>
              <a:t>не чинити на них будь-якого тиску</a:t>
            </a:r>
          </a:p>
          <a:p>
            <a:pPr>
              <a:lnSpc>
                <a:spcPct val="110000"/>
              </a:lnSpc>
              <a:buClr>
                <a:srgbClr val="678C94"/>
              </a:buClr>
            </a:pPr>
            <a:r>
              <a:rPr lang="uk-UA" sz="3500" dirty="0"/>
              <a:t>не втручатися в їх виробничий процес.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7</a:t>
            </a:fld>
            <a:endParaRPr lang="uk-UA" altLang="en-US" dirty="0"/>
          </a:p>
        </p:txBody>
      </p:sp>
      <p:pic>
        <p:nvPicPr>
          <p:cNvPr id="2052" name="Picture 4" descr="http://dispetcher-gruzoperevozok.info/wp-content/uploads/2013/08/s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61" y="4509120"/>
            <a:ext cx="205214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4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91264" cy="918939"/>
          </a:xfrm>
        </p:spPr>
        <p:txBody>
          <a:bodyPr>
            <a:noAutofit/>
          </a:bodyPr>
          <a:lstStyle/>
          <a:p>
            <a:r>
              <a:rPr lang="uk-UA" sz="2800" dirty="0"/>
              <a:t>Принципи ІНФОРМАЦІЙНОЇ ПОЛІТИКИ ОМС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40" y="1484784"/>
            <a:ext cx="8229600" cy="3456384"/>
          </a:xfrm>
        </p:spPr>
        <p:txBody>
          <a:bodyPr>
            <a:normAutofit lnSpcReduction="10000"/>
          </a:bodyPr>
          <a:lstStyle/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достовірність 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актуальність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повнота 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компетентність (фаховість)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відповідність форми подання змістові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загальнодоступність 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адресність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інтерактивність 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системність</a:t>
            </a:r>
          </a:p>
          <a:p>
            <a:pPr marL="819150" indent="-457200">
              <a:spcBef>
                <a:spcPts val="0"/>
              </a:spcBef>
              <a:buClr>
                <a:srgbClr val="678C94"/>
              </a:buClr>
              <a:buSzPct val="100000"/>
              <a:buFont typeface="Wingdings" panose="05000000000000000000" pitchFamily="2" charset="2"/>
              <a:buChar char="§"/>
            </a:pPr>
            <a:r>
              <a:rPr lang="uk-UA" sz="2400" dirty="0"/>
              <a:t>постійність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8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111263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форми підготовки та оприлюднення інформації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678C94"/>
              </a:buClr>
            </a:pPr>
            <a:r>
              <a:rPr lang="uk-UA" sz="3800" dirty="0"/>
              <a:t>випуск і поширення бюлетенів (спеціальних бюлетенів), прес-релізів, оглядів, інформаційних збірників, експрес-інформації тощо;</a:t>
            </a:r>
          </a:p>
          <a:p>
            <a:pPr lvl="0">
              <a:buClr>
                <a:srgbClr val="678C94"/>
              </a:buClr>
            </a:pPr>
            <a:r>
              <a:rPr lang="uk-UA" sz="3800" dirty="0"/>
              <a:t>проведення прес-конференцій, брифінгів, організація інтерв’ю з керівниками органів державної влади та органів місцевого самоврядування для працівників вітчизняних і зарубіжних засобів масової інформації;</a:t>
            </a:r>
          </a:p>
          <a:p>
            <a:pPr lvl="0">
              <a:buClr>
                <a:srgbClr val="678C94"/>
              </a:buClr>
            </a:pPr>
            <a:r>
              <a:rPr lang="uk-UA" sz="3800" dirty="0"/>
              <a:t>підготовка і проведення </a:t>
            </a:r>
            <a:r>
              <a:rPr lang="uk-UA" sz="3800" dirty="0" err="1"/>
              <a:t>теле-</a:t>
            </a:r>
            <a:r>
              <a:rPr lang="uk-UA" sz="3800" dirty="0"/>
              <a:t> і радіопередач;</a:t>
            </a:r>
          </a:p>
          <a:p>
            <a:pPr lvl="0">
              <a:buClr>
                <a:srgbClr val="678C94"/>
              </a:buClr>
            </a:pPr>
            <a:r>
              <a:rPr lang="uk-UA" sz="3800" dirty="0"/>
              <a:t>забезпечення публікацій (виступів) у засобах масової інформації керівників або інших відповідальних працівників органів державної влади та органів місцевого самоврядування;</a:t>
            </a:r>
          </a:p>
          <a:p>
            <a:pPr lvl="0">
              <a:buClr>
                <a:srgbClr val="678C94"/>
              </a:buClr>
            </a:pPr>
            <a:r>
              <a:rPr lang="uk-UA" sz="3800" dirty="0"/>
              <a:t>створення архівів інформації про діяльність органів державної влади та органів місцевого самоврядування;</a:t>
            </a:r>
          </a:p>
          <a:p>
            <a:pPr lvl="0">
              <a:buClr>
                <a:srgbClr val="678C94"/>
              </a:buClr>
            </a:pPr>
            <a:r>
              <a:rPr lang="uk-UA" sz="3800" dirty="0"/>
              <a:t>інші форми поширення офіційної інформації, що не суперечать законодавству України.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A354A-A2C4-4651-BFC7-D20494E5B561}" type="slidenum">
              <a:rPr lang="uk-UA" altLang="en-US" smtClean="0"/>
              <a:pPr>
                <a:defRPr/>
              </a:pPr>
              <a:t>9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37246258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3199</TotalTime>
  <Words>1687</Words>
  <Application>Microsoft Office PowerPoint</Application>
  <PresentationFormat>Экран (4:3)</PresentationFormat>
  <Paragraphs>172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Край</vt:lpstr>
      <vt:lpstr>Презентация PowerPoint</vt:lpstr>
      <vt:lpstr>ЗМІ виступають одночасно </vt:lpstr>
      <vt:lpstr>ЗМІ у процесах демократії участі: деякі важливі завдання</vt:lpstr>
      <vt:lpstr>Інформування населення про роботу  ОМС здійснюється згідно:</vt:lpstr>
      <vt:lpstr>журналістові гарантуються такі права</vt:lpstr>
      <vt:lpstr>Інструменти і методологія роботи органів місцевого самоврядування  зі ЗМІ</vt:lpstr>
      <vt:lpstr>Презентация PowerPoint</vt:lpstr>
      <vt:lpstr>Принципи ІНФОРМАЦІЙНОЇ ПОЛІТИКИ ОМС</vt:lpstr>
      <vt:lpstr>форми підготовки та оприлюднення інформації</vt:lpstr>
      <vt:lpstr>інструменти взаємодії </vt:lpstr>
      <vt:lpstr>Брифінг</vt:lpstr>
      <vt:lpstr>прес-реліз</vt:lpstr>
      <vt:lpstr>Прес-конференція</vt:lpstr>
      <vt:lpstr>Веб-сторінкА</vt:lpstr>
      <vt:lpstr>Презентация PowerPoint</vt:lpstr>
      <vt:lpstr>Поради керівникам: радіозаготовка</vt:lpstr>
      <vt:lpstr>Корисні поради щодо роботи зі ЗМІ</vt:lpstr>
      <vt:lpstr>Корисні поради щодо роботи зі ЗМІ</vt:lpstr>
    </vt:vector>
  </TitlesOfParts>
  <Company>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Реальна участь громадян в управлінні територіями та громадами.  Роль і завдання медіа  у процесах демократії участі</dc:title>
  <dc:creator>Ihor_A</dc:creator>
  <cp:lastModifiedBy>Владелец</cp:lastModifiedBy>
  <cp:revision>128</cp:revision>
  <dcterms:created xsi:type="dcterms:W3CDTF">2014-04-21T15:21:47Z</dcterms:created>
  <dcterms:modified xsi:type="dcterms:W3CDTF">2022-01-25T16:34:07Z</dcterms:modified>
</cp:coreProperties>
</file>