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Barlow"/>
      <p:regular r:id="rId15"/>
    </p:embeddedFont>
    <p:embeddedFont>
      <p:font typeface="Barlow"/>
      <p:regular r:id="rId16"/>
    </p:embeddedFont>
    <p:embeddedFont>
      <p:font typeface="Barlow"/>
      <p:regular r:id="rId17"/>
    </p:embeddedFont>
    <p:embeddedFont>
      <p:font typeface="Barlow"/>
      <p:regular r:id="rId18"/>
    </p:embeddedFont>
    <p:embeddedFont>
      <p:font typeface="Montserrat"/>
      <p:regular r:id="rId19"/>
    </p:embeddedFont>
    <p:embeddedFont>
      <p:font typeface="Montserrat"/>
      <p:regular r:id="rId20"/>
    </p:embeddedFont>
    <p:embeddedFont>
      <p:font typeface="Montserrat"/>
      <p:regular r:id="rId21"/>
    </p:embeddedFont>
    <p:embeddedFont>
      <p:font typeface="Montserrat"/>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44709" y="1358265"/>
            <a:ext cx="7627382" cy="2138124"/>
          </a:xfrm>
          <a:prstGeom prst="rect">
            <a:avLst/>
          </a:prstGeom>
          <a:noFill/>
          <a:ln/>
        </p:spPr>
        <p:txBody>
          <a:bodyPr wrap="square" lIns="0" tIns="0" rIns="0" bIns="0" rtlCol="0" anchor="t"/>
          <a:lstStyle/>
          <a:p>
            <a:pPr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Відновлення антропогенно перетворених ґрунтів</a:t>
            </a:r>
            <a:endParaRPr lang="en-US" sz="4450" dirty="0"/>
          </a:p>
        </p:txBody>
      </p:sp>
      <p:sp>
        <p:nvSpPr>
          <p:cNvPr id="4" name="Text 1"/>
          <p:cNvSpPr/>
          <p:nvPr/>
        </p:nvSpPr>
        <p:spPr>
          <a:xfrm>
            <a:off x="6244709" y="3821311"/>
            <a:ext cx="7627382" cy="2426970"/>
          </a:xfrm>
          <a:prstGeom prst="rect">
            <a:avLst/>
          </a:prstGeom>
          <a:noFill/>
          <a:ln/>
        </p:spPr>
        <p:txBody>
          <a:bodyPr wrap="square" lIns="0" tIns="0" rIns="0" bIns="0" rtlCol="0" anchor="t"/>
          <a:lstStyle/>
          <a:p>
            <a:pPr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Здоров'я ґрунтів є основою для життя на Землі. Вони забезпечують їжу, воду та кисень, а також регулюють клімат та біорізноманіття. На жаль, людська діяльність часто призводить до деградації ґрунтів, що має негативні наслідки для екології та економіки. Ця презентація присвячена актуальним питанням відновлення та поліпшення ґрунтів, меліорації та рекультивації земель, а також покращенню міських ландшафтів.</a:t>
            </a:r>
            <a:endParaRPr lang="en-US" sz="1700" dirty="0"/>
          </a:p>
        </p:txBody>
      </p:sp>
      <p:sp>
        <p:nvSpPr>
          <p:cNvPr id="5" name="Shape 2"/>
          <p:cNvSpPr/>
          <p:nvPr/>
        </p:nvSpPr>
        <p:spPr>
          <a:xfrm>
            <a:off x="6244709" y="6508194"/>
            <a:ext cx="346591" cy="346591"/>
          </a:xfrm>
          <a:prstGeom prst="roundRect">
            <a:avLst>
              <a:gd name="adj" fmla="val 26380043"/>
            </a:avLst>
          </a:prstGeom>
          <a:solidFill>
            <a:srgbClr val="C87EDF"/>
          </a:solidFill>
          <a:ln w="7620">
            <a:solidFill>
              <a:srgbClr val="FFFFFF"/>
            </a:solidFill>
            <a:prstDash val="solid"/>
          </a:ln>
        </p:spPr>
      </p:sp>
      <p:sp>
        <p:nvSpPr>
          <p:cNvPr id="6" name="Text 3"/>
          <p:cNvSpPr/>
          <p:nvPr/>
        </p:nvSpPr>
        <p:spPr>
          <a:xfrm>
            <a:off x="6343650" y="6632734"/>
            <a:ext cx="148709" cy="97512"/>
          </a:xfrm>
          <a:prstGeom prst="rect">
            <a:avLst/>
          </a:prstGeom>
          <a:noFill/>
          <a:ln/>
        </p:spPr>
        <p:txBody>
          <a:bodyPr wrap="none" lIns="0" tIns="0" rIns="0" bIns="0" rtlCol="0" anchor="t"/>
          <a:lstStyle/>
          <a:p>
            <a:pPr algn="ctr" indent="0" marL="0">
              <a:lnSpc>
                <a:spcPts val="750"/>
              </a:lnSpc>
              <a:buNone/>
            </a:pPr>
            <a:r>
              <a:rPr lang="en-US" sz="750" dirty="0">
                <a:solidFill>
                  <a:srgbClr val="3C3838"/>
                </a:solidFill>
                <a:latin typeface="Montserrat Medium" pitchFamily="34" charset="0"/>
                <a:ea typeface="Montserrat Medium" pitchFamily="34" charset="-122"/>
                <a:cs typeface="Montserrat Medium" pitchFamily="34" charset="-120"/>
              </a:rPr>
              <a:t>PN</a:t>
            </a:r>
            <a:endParaRPr lang="en-US" sz="750" dirty="0"/>
          </a:p>
        </p:txBody>
      </p:sp>
      <p:sp>
        <p:nvSpPr>
          <p:cNvPr id="7" name="Text 4"/>
          <p:cNvSpPr/>
          <p:nvPr/>
        </p:nvSpPr>
        <p:spPr>
          <a:xfrm>
            <a:off x="6699528" y="6492002"/>
            <a:ext cx="2614732" cy="379214"/>
          </a:xfrm>
          <a:prstGeom prst="rect">
            <a:avLst/>
          </a:prstGeom>
          <a:noFill/>
          <a:ln/>
        </p:spPr>
        <p:txBody>
          <a:bodyPr wrap="none" lIns="0" tIns="0" rIns="0" bIns="0" rtlCol="0" anchor="t"/>
          <a:lstStyle/>
          <a:p>
            <a:pPr algn="l" indent="0" marL="0">
              <a:lnSpc>
                <a:spcPts val="2950"/>
              </a:lnSpc>
              <a:buNone/>
            </a:pPr>
            <a:r>
              <a:rPr lang="en-US" sz="2100" b="1" dirty="0">
                <a:solidFill>
                  <a:srgbClr val="272525"/>
                </a:solidFill>
                <a:latin typeface="Montserrat Bold" pitchFamily="34" charset="0"/>
                <a:ea typeface="Montserrat Bold" pitchFamily="34" charset="-122"/>
                <a:cs typeface="Montserrat Bold" pitchFamily="34" charset="-120"/>
              </a:rPr>
              <a:t>by Prytula Nataliia</a:t>
            </a:r>
            <a:endParaRPr lang="en-US"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320885"/>
          </a:xfrm>
          <a:prstGeom prst="rect">
            <a:avLst/>
          </a:prstGeom>
        </p:spPr>
      </p:pic>
      <p:sp>
        <p:nvSpPr>
          <p:cNvPr id="3" name="Text 0"/>
          <p:cNvSpPr/>
          <p:nvPr/>
        </p:nvSpPr>
        <p:spPr>
          <a:xfrm>
            <a:off x="649843" y="3058954"/>
            <a:ext cx="12518112" cy="610791"/>
          </a:xfrm>
          <a:prstGeom prst="rect">
            <a:avLst/>
          </a:prstGeom>
          <a:noFill/>
          <a:ln/>
        </p:spPr>
        <p:txBody>
          <a:bodyPr wrap="none" lIns="0" tIns="0" rIns="0" bIns="0" rtlCol="0" anchor="t"/>
          <a:lstStyle/>
          <a:p>
            <a:pPr indent="0" marL="0">
              <a:lnSpc>
                <a:spcPts val="4800"/>
              </a:lnSpc>
              <a:buNone/>
            </a:pPr>
            <a:r>
              <a:rPr lang="en-US" sz="3800" b="1" dirty="0">
                <a:solidFill>
                  <a:srgbClr val="7068F4"/>
                </a:solidFill>
                <a:latin typeface="Barlow Bold" pitchFamily="34" charset="0"/>
                <a:ea typeface="Barlow Bold" pitchFamily="34" charset="-122"/>
                <a:cs typeface="Barlow Bold" pitchFamily="34" charset="-120"/>
              </a:rPr>
              <a:t>Необхідність відновлення та поліпшення ґрунтів</a:t>
            </a:r>
            <a:endParaRPr lang="en-US" sz="3800" dirty="0"/>
          </a:p>
        </p:txBody>
      </p:sp>
      <p:sp>
        <p:nvSpPr>
          <p:cNvPr id="4" name="Shape 1"/>
          <p:cNvSpPr/>
          <p:nvPr/>
        </p:nvSpPr>
        <p:spPr>
          <a:xfrm>
            <a:off x="649843" y="3948232"/>
            <a:ext cx="6572607" cy="1678781"/>
          </a:xfrm>
          <a:prstGeom prst="roundRect">
            <a:avLst>
              <a:gd name="adj" fmla="val 9954"/>
            </a:avLst>
          </a:prstGeom>
          <a:solidFill>
            <a:srgbClr val="EEEFF5"/>
          </a:solidFill>
          <a:ln/>
          <a:effectLst>
            <a:outerShdw sx="100000" sy="100000" kx="0" ky="0" algn="bl" rotWithShape="0" blurRad="45720" dist="22860" dir="13500000">
              <a:srgbClr val="ffffff">
                <a:alpha val="70000"/>
              </a:srgbClr>
            </a:outerShdw>
          </a:effectLst>
        </p:spPr>
      </p:sp>
      <p:sp>
        <p:nvSpPr>
          <p:cNvPr id="5" name="Text 2"/>
          <p:cNvSpPr/>
          <p:nvPr/>
        </p:nvSpPr>
        <p:spPr>
          <a:xfrm>
            <a:off x="835462" y="4133850"/>
            <a:ext cx="2698790" cy="305395"/>
          </a:xfrm>
          <a:prstGeom prst="rect">
            <a:avLst/>
          </a:prstGeom>
          <a:noFill/>
          <a:ln/>
        </p:spPr>
        <p:txBody>
          <a:bodyPr wrap="none" lIns="0" tIns="0" rIns="0" bIns="0" rtlCol="0" anchor="t"/>
          <a:lstStyle/>
          <a:p>
            <a:pPr indent="0" marL="0">
              <a:lnSpc>
                <a:spcPts val="2400"/>
              </a:lnSpc>
              <a:buNone/>
            </a:pPr>
            <a:r>
              <a:rPr lang="en-US" sz="1900" b="1" dirty="0">
                <a:solidFill>
                  <a:srgbClr val="272525"/>
                </a:solidFill>
                <a:latin typeface="Barlow Bold" pitchFamily="34" charset="0"/>
                <a:ea typeface="Barlow Bold" pitchFamily="34" charset="-122"/>
                <a:cs typeface="Barlow Bold" pitchFamily="34" charset="-120"/>
              </a:rPr>
              <a:t>Зниження родючості</a:t>
            </a:r>
            <a:endParaRPr lang="en-US" sz="1900" dirty="0"/>
          </a:p>
        </p:txBody>
      </p:sp>
      <p:sp>
        <p:nvSpPr>
          <p:cNvPr id="6" name="Text 3"/>
          <p:cNvSpPr/>
          <p:nvPr/>
        </p:nvSpPr>
        <p:spPr>
          <a:xfrm>
            <a:off x="835462" y="4550569"/>
            <a:ext cx="6201370" cy="890826"/>
          </a:xfrm>
          <a:prstGeom prst="rect">
            <a:avLst/>
          </a:prstGeom>
          <a:noFill/>
          <a:ln/>
        </p:spPr>
        <p:txBody>
          <a:bodyPr wrap="square" lIns="0" tIns="0" rIns="0" bIns="0" rtlCol="0" anchor="t"/>
          <a:lstStyle/>
          <a:p>
            <a:pPr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Деградація ґрунтів призводить до зниження родючості, що знижує врожайність сільськогосподарських культур і зменшує продовольчу безпеку.</a:t>
            </a:r>
            <a:endParaRPr lang="en-US" sz="1450" dirty="0"/>
          </a:p>
        </p:txBody>
      </p:sp>
      <p:sp>
        <p:nvSpPr>
          <p:cNvPr id="7" name="Shape 4"/>
          <p:cNvSpPr/>
          <p:nvPr/>
        </p:nvSpPr>
        <p:spPr>
          <a:xfrm>
            <a:off x="7408069" y="3948232"/>
            <a:ext cx="6572607" cy="1678781"/>
          </a:xfrm>
          <a:prstGeom prst="roundRect">
            <a:avLst>
              <a:gd name="adj" fmla="val 9954"/>
            </a:avLst>
          </a:prstGeom>
          <a:solidFill>
            <a:srgbClr val="EEEFF5"/>
          </a:solidFill>
          <a:ln/>
          <a:effectLst>
            <a:outerShdw sx="100000" sy="100000" kx="0" ky="0" algn="bl" rotWithShape="0" blurRad="45720" dist="22860" dir="13500000">
              <a:srgbClr val="ffffff">
                <a:alpha val="70000"/>
              </a:srgbClr>
            </a:outerShdw>
          </a:effectLst>
        </p:spPr>
      </p:sp>
      <p:sp>
        <p:nvSpPr>
          <p:cNvPr id="8" name="Text 5"/>
          <p:cNvSpPr/>
          <p:nvPr/>
        </p:nvSpPr>
        <p:spPr>
          <a:xfrm>
            <a:off x="7593687" y="4133850"/>
            <a:ext cx="2443043" cy="305395"/>
          </a:xfrm>
          <a:prstGeom prst="rect">
            <a:avLst/>
          </a:prstGeom>
          <a:noFill/>
          <a:ln/>
        </p:spPr>
        <p:txBody>
          <a:bodyPr wrap="none" lIns="0" tIns="0" rIns="0" bIns="0" rtlCol="0" anchor="t"/>
          <a:lstStyle/>
          <a:p>
            <a:pPr indent="0" marL="0">
              <a:lnSpc>
                <a:spcPts val="2400"/>
              </a:lnSpc>
              <a:buNone/>
            </a:pPr>
            <a:r>
              <a:rPr lang="en-US" sz="1900" b="1" dirty="0">
                <a:solidFill>
                  <a:srgbClr val="272525"/>
                </a:solidFill>
                <a:latin typeface="Barlow Bold" pitchFamily="34" charset="0"/>
                <a:ea typeface="Barlow Bold" pitchFamily="34" charset="-122"/>
                <a:cs typeface="Barlow Bold" pitchFamily="34" charset="-120"/>
              </a:rPr>
              <a:t>Ерозія ґрунту</a:t>
            </a:r>
            <a:endParaRPr lang="en-US" sz="1900" dirty="0"/>
          </a:p>
        </p:txBody>
      </p:sp>
      <p:sp>
        <p:nvSpPr>
          <p:cNvPr id="9" name="Text 6"/>
          <p:cNvSpPr/>
          <p:nvPr/>
        </p:nvSpPr>
        <p:spPr>
          <a:xfrm>
            <a:off x="7593687" y="4550569"/>
            <a:ext cx="6201370" cy="593884"/>
          </a:xfrm>
          <a:prstGeom prst="rect">
            <a:avLst/>
          </a:prstGeom>
          <a:noFill/>
          <a:ln/>
        </p:spPr>
        <p:txBody>
          <a:bodyPr wrap="square" lIns="0" tIns="0" rIns="0" bIns="0" rtlCol="0" anchor="t"/>
          <a:lstStyle/>
          <a:p>
            <a:pPr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Вітер та вода змивають родючий шар ґрунту, що призводить до втрати поживних речовин та погіршення структури ґрунту.</a:t>
            </a:r>
            <a:endParaRPr lang="en-US" sz="1450" dirty="0"/>
          </a:p>
        </p:txBody>
      </p:sp>
      <p:sp>
        <p:nvSpPr>
          <p:cNvPr id="10" name="Shape 7"/>
          <p:cNvSpPr/>
          <p:nvPr/>
        </p:nvSpPr>
        <p:spPr>
          <a:xfrm>
            <a:off x="649843" y="5812631"/>
            <a:ext cx="6572607" cy="1678781"/>
          </a:xfrm>
          <a:prstGeom prst="roundRect">
            <a:avLst>
              <a:gd name="adj" fmla="val 9954"/>
            </a:avLst>
          </a:prstGeom>
          <a:solidFill>
            <a:srgbClr val="EEEFF5"/>
          </a:solidFill>
          <a:ln/>
          <a:effectLst>
            <a:outerShdw sx="100000" sy="100000" kx="0" ky="0" algn="bl" rotWithShape="0" blurRad="45720" dist="22860" dir="13500000">
              <a:srgbClr val="ffffff">
                <a:alpha val="70000"/>
              </a:srgbClr>
            </a:outerShdw>
          </a:effectLst>
        </p:spPr>
      </p:sp>
      <p:sp>
        <p:nvSpPr>
          <p:cNvPr id="11" name="Text 8"/>
          <p:cNvSpPr/>
          <p:nvPr/>
        </p:nvSpPr>
        <p:spPr>
          <a:xfrm>
            <a:off x="835462" y="5998250"/>
            <a:ext cx="2443043" cy="305395"/>
          </a:xfrm>
          <a:prstGeom prst="rect">
            <a:avLst/>
          </a:prstGeom>
          <a:noFill/>
          <a:ln/>
        </p:spPr>
        <p:txBody>
          <a:bodyPr wrap="none" lIns="0" tIns="0" rIns="0" bIns="0" rtlCol="0" anchor="t"/>
          <a:lstStyle/>
          <a:p>
            <a:pPr indent="0" marL="0">
              <a:lnSpc>
                <a:spcPts val="2400"/>
              </a:lnSpc>
              <a:buNone/>
            </a:pPr>
            <a:r>
              <a:rPr lang="en-US" sz="1900" b="1" dirty="0">
                <a:solidFill>
                  <a:srgbClr val="272525"/>
                </a:solidFill>
                <a:latin typeface="Barlow Bold" pitchFamily="34" charset="0"/>
                <a:ea typeface="Barlow Bold" pitchFamily="34" charset="-122"/>
                <a:cs typeface="Barlow Bold" pitchFamily="34" charset="-120"/>
              </a:rPr>
              <a:t>Забруднення</a:t>
            </a:r>
            <a:endParaRPr lang="en-US" sz="1900" dirty="0"/>
          </a:p>
        </p:txBody>
      </p:sp>
      <p:sp>
        <p:nvSpPr>
          <p:cNvPr id="12" name="Text 9"/>
          <p:cNvSpPr/>
          <p:nvPr/>
        </p:nvSpPr>
        <p:spPr>
          <a:xfrm>
            <a:off x="835462" y="6414968"/>
            <a:ext cx="6201370" cy="890826"/>
          </a:xfrm>
          <a:prstGeom prst="rect">
            <a:avLst/>
          </a:prstGeom>
          <a:noFill/>
          <a:ln/>
        </p:spPr>
        <p:txBody>
          <a:bodyPr wrap="square" lIns="0" tIns="0" rIns="0" bIns="0" rtlCol="0" anchor="t"/>
          <a:lstStyle/>
          <a:p>
            <a:pPr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Забруднення ґрунтів хімічними речовинами, важкими металами та іншими шкідливими речовинами негативно впливає на екосистеми та здоров'я людей.</a:t>
            </a:r>
            <a:endParaRPr lang="en-US" sz="1450" dirty="0"/>
          </a:p>
        </p:txBody>
      </p:sp>
      <p:sp>
        <p:nvSpPr>
          <p:cNvPr id="13" name="Shape 10"/>
          <p:cNvSpPr/>
          <p:nvPr/>
        </p:nvSpPr>
        <p:spPr>
          <a:xfrm>
            <a:off x="7408069" y="5812631"/>
            <a:ext cx="6572607" cy="1678781"/>
          </a:xfrm>
          <a:prstGeom prst="roundRect">
            <a:avLst>
              <a:gd name="adj" fmla="val 9954"/>
            </a:avLst>
          </a:prstGeom>
          <a:solidFill>
            <a:srgbClr val="EEEFF5"/>
          </a:solidFill>
          <a:ln/>
          <a:effectLst>
            <a:outerShdw sx="100000" sy="100000" kx="0" ky="0" algn="bl" rotWithShape="0" blurRad="45720" dist="22860" dir="13500000">
              <a:srgbClr val="ffffff">
                <a:alpha val="70000"/>
              </a:srgbClr>
            </a:outerShdw>
          </a:effectLst>
        </p:spPr>
      </p:sp>
      <p:sp>
        <p:nvSpPr>
          <p:cNvPr id="14" name="Text 11"/>
          <p:cNvSpPr/>
          <p:nvPr/>
        </p:nvSpPr>
        <p:spPr>
          <a:xfrm>
            <a:off x="7593687" y="5998250"/>
            <a:ext cx="2443043" cy="305395"/>
          </a:xfrm>
          <a:prstGeom prst="rect">
            <a:avLst/>
          </a:prstGeom>
          <a:noFill/>
          <a:ln/>
        </p:spPr>
        <p:txBody>
          <a:bodyPr wrap="none" lIns="0" tIns="0" rIns="0" bIns="0" rtlCol="0" anchor="t"/>
          <a:lstStyle/>
          <a:p>
            <a:pPr indent="0" marL="0">
              <a:lnSpc>
                <a:spcPts val="2400"/>
              </a:lnSpc>
              <a:buNone/>
            </a:pPr>
            <a:r>
              <a:rPr lang="en-US" sz="1900" b="1" dirty="0">
                <a:solidFill>
                  <a:srgbClr val="272525"/>
                </a:solidFill>
                <a:latin typeface="Barlow Bold" pitchFamily="34" charset="0"/>
                <a:ea typeface="Barlow Bold" pitchFamily="34" charset="-122"/>
                <a:cs typeface="Barlow Bold" pitchFamily="34" charset="-120"/>
              </a:rPr>
              <a:t>Зміна клімату</a:t>
            </a:r>
            <a:endParaRPr lang="en-US" sz="1900" dirty="0"/>
          </a:p>
        </p:txBody>
      </p:sp>
      <p:sp>
        <p:nvSpPr>
          <p:cNvPr id="15" name="Text 12"/>
          <p:cNvSpPr/>
          <p:nvPr/>
        </p:nvSpPr>
        <p:spPr>
          <a:xfrm>
            <a:off x="7593687" y="6414968"/>
            <a:ext cx="6201370" cy="593884"/>
          </a:xfrm>
          <a:prstGeom prst="rect">
            <a:avLst/>
          </a:prstGeom>
          <a:noFill/>
          <a:ln/>
        </p:spPr>
        <p:txBody>
          <a:bodyPr wrap="square" lIns="0" tIns="0" rIns="0" bIns="0" rtlCol="0" anchor="t"/>
          <a:lstStyle/>
          <a:p>
            <a:pPr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Зміна клімату посилює проблеми деградації ґрунтів, сприяючи посухам та повеням, які негативно впливають на родючість.</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1023580"/>
            <a:ext cx="5701546" cy="712708"/>
          </a:xfrm>
          <a:prstGeom prst="rect">
            <a:avLst/>
          </a:prstGeom>
          <a:noFill/>
          <a:ln/>
        </p:spPr>
        <p:txBody>
          <a:bodyPr wrap="none" lIns="0" tIns="0" rIns="0" bIns="0" rtlCol="0" anchor="t"/>
          <a:lstStyle/>
          <a:p>
            <a:pPr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Методи меліорації</a:t>
            </a:r>
            <a:endParaRPr lang="en-US" sz="4450" dirty="0"/>
          </a:p>
        </p:txBody>
      </p:sp>
      <p:sp>
        <p:nvSpPr>
          <p:cNvPr id="3" name="Text 1"/>
          <p:cNvSpPr/>
          <p:nvPr/>
        </p:nvSpPr>
        <p:spPr>
          <a:xfrm>
            <a:off x="758309" y="2277785"/>
            <a:ext cx="2850713" cy="356235"/>
          </a:xfrm>
          <a:prstGeom prst="rect">
            <a:avLst/>
          </a:prstGeom>
          <a:noFill/>
          <a:ln/>
        </p:spPr>
        <p:txBody>
          <a:bodyPr wrap="none" lIns="0" tIns="0" rIns="0" bIns="0" rtlCol="0" anchor="t"/>
          <a:lstStyle/>
          <a:p>
            <a:pPr indent="0" marL="0">
              <a:lnSpc>
                <a:spcPts val="2800"/>
              </a:lnSpc>
              <a:buNone/>
            </a:pPr>
            <a:r>
              <a:rPr lang="en-US" sz="2200" b="1" dirty="0">
                <a:solidFill>
                  <a:srgbClr val="7068F4"/>
                </a:solidFill>
                <a:latin typeface="Barlow Bold" pitchFamily="34" charset="0"/>
                <a:ea typeface="Barlow Bold" pitchFamily="34" charset="-122"/>
                <a:cs typeface="Barlow Bold" pitchFamily="34" charset="-120"/>
              </a:rPr>
              <a:t>Осушення</a:t>
            </a:r>
            <a:endParaRPr lang="en-US" sz="2200" dirty="0"/>
          </a:p>
        </p:txBody>
      </p:sp>
      <p:sp>
        <p:nvSpPr>
          <p:cNvPr id="4" name="Text 2"/>
          <p:cNvSpPr/>
          <p:nvPr/>
        </p:nvSpPr>
        <p:spPr>
          <a:xfrm>
            <a:off x="758309" y="2850594"/>
            <a:ext cx="4018359" cy="3120390"/>
          </a:xfrm>
          <a:prstGeom prst="rect">
            <a:avLst/>
          </a:prstGeom>
          <a:noFill/>
          <a:ln/>
        </p:spPr>
        <p:txBody>
          <a:bodyPr wrap="square" lIns="0" tIns="0" rIns="0" bIns="0" rtlCol="0" anchor="t"/>
          <a:lstStyle/>
          <a:p>
            <a:pPr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Осушення - це меліоративний захід, який спрямований на зниження рівня ґрунтових вод, що дозволяє покращити дренаж і створити сприятливі умови для росту рослин. Цей метод застосовується на заболочених ділянках або тих, де є надмірне зволоження.</a:t>
            </a:r>
            <a:endParaRPr lang="en-US" sz="1700" dirty="0"/>
          </a:p>
        </p:txBody>
      </p:sp>
      <p:sp>
        <p:nvSpPr>
          <p:cNvPr id="5" name="Text 3"/>
          <p:cNvSpPr/>
          <p:nvPr/>
        </p:nvSpPr>
        <p:spPr>
          <a:xfrm>
            <a:off x="5312926" y="2277785"/>
            <a:ext cx="2850713" cy="356235"/>
          </a:xfrm>
          <a:prstGeom prst="rect">
            <a:avLst/>
          </a:prstGeom>
          <a:noFill/>
          <a:ln/>
        </p:spPr>
        <p:txBody>
          <a:bodyPr wrap="none" lIns="0" tIns="0" rIns="0" bIns="0" rtlCol="0" anchor="t"/>
          <a:lstStyle/>
          <a:p>
            <a:pPr indent="0" marL="0">
              <a:lnSpc>
                <a:spcPts val="2800"/>
              </a:lnSpc>
              <a:buNone/>
            </a:pPr>
            <a:r>
              <a:rPr lang="en-US" sz="2200" b="1" dirty="0">
                <a:solidFill>
                  <a:srgbClr val="7068F4"/>
                </a:solidFill>
                <a:latin typeface="Barlow Bold" pitchFamily="34" charset="0"/>
                <a:ea typeface="Barlow Bold" pitchFamily="34" charset="-122"/>
                <a:cs typeface="Barlow Bold" pitchFamily="34" charset="-120"/>
              </a:rPr>
              <a:t>Зрошення</a:t>
            </a:r>
            <a:endParaRPr lang="en-US" sz="2200" dirty="0"/>
          </a:p>
        </p:txBody>
      </p:sp>
      <p:sp>
        <p:nvSpPr>
          <p:cNvPr id="6" name="Text 4"/>
          <p:cNvSpPr/>
          <p:nvPr/>
        </p:nvSpPr>
        <p:spPr>
          <a:xfrm>
            <a:off x="5312926" y="2850594"/>
            <a:ext cx="4018359" cy="3120390"/>
          </a:xfrm>
          <a:prstGeom prst="rect">
            <a:avLst/>
          </a:prstGeom>
          <a:noFill/>
          <a:ln/>
        </p:spPr>
        <p:txBody>
          <a:bodyPr wrap="square" lIns="0" tIns="0" rIns="0" bIns="0" rtlCol="0" anchor="t"/>
          <a:lstStyle/>
          <a:p>
            <a:pPr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Зрошення - це меліоративний захід, який спрямований на штучне зволоження ґрунтів, що дозволяє забезпечити оптимальну кількість вологи для росту рослин в посушливих регіонах. Цей метод використовується для підвищення врожайності та розширення сільськогосподарських угідь.</a:t>
            </a:r>
            <a:endParaRPr lang="en-US" sz="1700" dirty="0"/>
          </a:p>
        </p:txBody>
      </p:sp>
      <p:sp>
        <p:nvSpPr>
          <p:cNvPr id="7" name="Text 5"/>
          <p:cNvSpPr/>
          <p:nvPr/>
        </p:nvSpPr>
        <p:spPr>
          <a:xfrm>
            <a:off x="9867543" y="2277785"/>
            <a:ext cx="2870597" cy="356235"/>
          </a:xfrm>
          <a:prstGeom prst="rect">
            <a:avLst/>
          </a:prstGeom>
          <a:noFill/>
          <a:ln/>
        </p:spPr>
        <p:txBody>
          <a:bodyPr wrap="none" lIns="0" tIns="0" rIns="0" bIns="0" rtlCol="0" anchor="t"/>
          <a:lstStyle/>
          <a:p>
            <a:pPr indent="0" marL="0">
              <a:lnSpc>
                <a:spcPts val="2800"/>
              </a:lnSpc>
              <a:buNone/>
            </a:pPr>
            <a:r>
              <a:rPr lang="en-US" sz="2200" b="1" dirty="0">
                <a:solidFill>
                  <a:srgbClr val="7068F4"/>
                </a:solidFill>
                <a:latin typeface="Barlow Bold" pitchFamily="34" charset="0"/>
                <a:ea typeface="Barlow Bold" pitchFamily="34" charset="-122"/>
                <a:cs typeface="Barlow Bold" pitchFamily="34" charset="-120"/>
              </a:rPr>
              <a:t>Хімічна меліорація</a:t>
            </a:r>
            <a:endParaRPr lang="en-US" sz="2200" dirty="0"/>
          </a:p>
        </p:txBody>
      </p:sp>
      <p:sp>
        <p:nvSpPr>
          <p:cNvPr id="8" name="Text 6"/>
          <p:cNvSpPr/>
          <p:nvPr/>
        </p:nvSpPr>
        <p:spPr>
          <a:xfrm>
            <a:off x="9867543" y="2850594"/>
            <a:ext cx="4018359" cy="4160520"/>
          </a:xfrm>
          <a:prstGeom prst="rect">
            <a:avLst/>
          </a:prstGeom>
          <a:noFill/>
          <a:ln/>
        </p:spPr>
        <p:txBody>
          <a:bodyPr wrap="square" lIns="0" tIns="0" rIns="0" bIns="0" rtlCol="0" anchor="t"/>
          <a:lstStyle/>
          <a:p>
            <a:pPr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Хімічна меліорація - це захід, який використовується для покращення хімічного складу ґрунтів. Це може включати додавання добрив, вапна або інших хімічних речовин для підвищення рівня поживних речовин, регулювання кислотності або усунення шкідливих речовин. Цей метод може бути ефективним, але потребує обережного підходу, щоб уникнути забруднення ґрунтів.</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34841" y="544116"/>
            <a:ext cx="11114127" cy="596622"/>
          </a:xfrm>
          <a:prstGeom prst="rect">
            <a:avLst/>
          </a:prstGeom>
          <a:noFill/>
          <a:ln/>
        </p:spPr>
        <p:txBody>
          <a:bodyPr wrap="none" lIns="0" tIns="0" rIns="0" bIns="0" rtlCol="0" anchor="t"/>
          <a:lstStyle/>
          <a:p>
            <a:pPr indent="0" marL="0">
              <a:lnSpc>
                <a:spcPts val="4650"/>
              </a:lnSpc>
              <a:buNone/>
            </a:pPr>
            <a:r>
              <a:rPr lang="en-US" sz="3750" b="1" dirty="0">
                <a:solidFill>
                  <a:srgbClr val="7068F4"/>
                </a:solidFill>
                <a:latin typeface="Barlow Bold" pitchFamily="34" charset="0"/>
                <a:ea typeface="Barlow Bold" pitchFamily="34" charset="-122"/>
                <a:cs typeface="Barlow Bold" pitchFamily="34" charset="-120"/>
              </a:rPr>
              <a:t>Технології рекультивації порушених земель</a:t>
            </a:r>
            <a:endParaRPr lang="en-US" sz="3750" dirty="0"/>
          </a:p>
        </p:txBody>
      </p:sp>
      <p:pic>
        <p:nvPicPr>
          <p:cNvPr id="3" name="Image 0" descr="preencoded.png">    </p:cNvPr>
          <p:cNvPicPr>
            <a:picLocks noChangeAspect="1"/>
          </p:cNvPicPr>
          <p:nvPr/>
        </p:nvPicPr>
        <p:blipFill>
          <a:blip r:embed="rId1"/>
          <a:stretch>
            <a:fillRect/>
          </a:stretch>
        </p:blipFill>
        <p:spPr>
          <a:xfrm>
            <a:off x="634841" y="1503402"/>
            <a:ext cx="906899" cy="1451015"/>
          </a:xfrm>
          <a:prstGeom prst="rect">
            <a:avLst/>
          </a:prstGeom>
        </p:spPr>
      </p:pic>
      <p:sp>
        <p:nvSpPr>
          <p:cNvPr id="4" name="Text 1"/>
          <p:cNvSpPr/>
          <p:nvPr/>
        </p:nvSpPr>
        <p:spPr>
          <a:xfrm>
            <a:off x="1813798" y="1684734"/>
            <a:ext cx="2612350" cy="298371"/>
          </a:xfrm>
          <a:prstGeom prst="rect">
            <a:avLst/>
          </a:prstGeom>
          <a:noFill/>
          <a:ln/>
        </p:spPr>
        <p:txBody>
          <a:bodyPr wrap="none" lIns="0" tIns="0" rIns="0" bIns="0" rtlCol="0" anchor="t"/>
          <a:lstStyle/>
          <a:p>
            <a:pPr algn="l" indent="0" marL="0">
              <a:lnSpc>
                <a:spcPts val="2300"/>
              </a:lnSpc>
              <a:buNone/>
            </a:pPr>
            <a:r>
              <a:rPr lang="en-US" sz="1850" b="1" dirty="0">
                <a:solidFill>
                  <a:srgbClr val="272525"/>
                </a:solidFill>
                <a:latin typeface="Barlow Bold" pitchFamily="34" charset="0"/>
                <a:ea typeface="Barlow Bold" pitchFamily="34" charset="-122"/>
                <a:cs typeface="Barlow Bold" pitchFamily="34" charset="-120"/>
              </a:rPr>
              <a:t>Підготовка території</a:t>
            </a:r>
            <a:endParaRPr lang="en-US" sz="1850" dirty="0"/>
          </a:p>
        </p:txBody>
      </p:sp>
      <p:sp>
        <p:nvSpPr>
          <p:cNvPr id="5" name="Text 2"/>
          <p:cNvSpPr/>
          <p:nvPr/>
        </p:nvSpPr>
        <p:spPr>
          <a:xfrm>
            <a:off x="1813798" y="2091928"/>
            <a:ext cx="12181761" cy="580073"/>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Перший етап рекультивації включає очищення території від сміття, будівельних матеріалів та інших забруднювачів. Далі проводяться заходи з вирівнювання поверхні ґрунту та створення необхідних ухилів для дренажу.</a:t>
            </a:r>
            <a:endParaRPr lang="en-US" sz="1400" dirty="0"/>
          </a:p>
        </p:txBody>
      </p:sp>
      <p:pic>
        <p:nvPicPr>
          <p:cNvPr id="6" name="Image 1" descr="preencoded.png">    </p:cNvPr>
          <p:cNvPicPr>
            <a:picLocks noChangeAspect="1"/>
          </p:cNvPicPr>
          <p:nvPr/>
        </p:nvPicPr>
        <p:blipFill>
          <a:blip r:embed="rId2"/>
          <a:stretch>
            <a:fillRect/>
          </a:stretch>
        </p:blipFill>
        <p:spPr>
          <a:xfrm>
            <a:off x="634841" y="2954417"/>
            <a:ext cx="906899" cy="1639967"/>
          </a:xfrm>
          <a:prstGeom prst="rect">
            <a:avLst/>
          </a:prstGeom>
        </p:spPr>
      </p:pic>
      <p:sp>
        <p:nvSpPr>
          <p:cNvPr id="7" name="Text 3"/>
          <p:cNvSpPr/>
          <p:nvPr/>
        </p:nvSpPr>
        <p:spPr>
          <a:xfrm>
            <a:off x="1813798" y="3135749"/>
            <a:ext cx="2386608" cy="298371"/>
          </a:xfrm>
          <a:prstGeom prst="rect">
            <a:avLst/>
          </a:prstGeom>
          <a:noFill/>
          <a:ln/>
        </p:spPr>
        <p:txBody>
          <a:bodyPr wrap="none" lIns="0" tIns="0" rIns="0" bIns="0" rtlCol="0" anchor="t"/>
          <a:lstStyle/>
          <a:p>
            <a:pPr algn="l" indent="0" marL="0">
              <a:lnSpc>
                <a:spcPts val="2300"/>
              </a:lnSpc>
              <a:buNone/>
            </a:pPr>
            <a:r>
              <a:rPr lang="en-US" sz="1850" b="1" dirty="0">
                <a:solidFill>
                  <a:srgbClr val="272525"/>
                </a:solidFill>
                <a:latin typeface="Barlow Bold" pitchFamily="34" charset="0"/>
                <a:ea typeface="Barlow Bold" pitchFamily="34" charset="-122"/>
                <a:cs typeface="Barlow Bold" pitchFamily="34" charset="-120"/>
              </a:rPr>
              <a:t>Завезення ґрунту</a:t>
            </a:r>
            <a:endParaRPr lang="en-US" sz="1850" dirty="0"/>
          </a:p>
        </p:txBody>
      </p:sp>
      <p:sp>
        <p:nvSpPr>
          <p:cNvPr id="8" name="Text 4"/>
          <p:cNvSpPr/>
          <p:nvPr/>
        </p:nvSpPr>
        <p:spPr>
          <a:xfrm>
            <a:off x="1813798" y="3542943"/>
            <a:ext cx="12181761" cy="870109"/>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Якщо родючий шар ґрунту був видалений, на ділянку необхідно завезти новий ґрунт. Для цього використовують різні методи, включаючи виїмку ґрунту з інших ділянок, переміщення ґрунту з одних частин території на інші або штучне створення ґрунту з різних компонентів.</a:t>
            </a:r>
            <a:endParaRPr lang="en-US" sz="1400" dirty="0"/>
          </a:p>
        </p:txBody>
      </p:sp>
      <p:pic>
        <p:nvPicPr>
          <p:cNvPr id="9" name="Image 2" descr="preencoded.png">    </p:cNvPr>
          <p:cNvPicPr>
            <a:picLocks noChangeAspect="1"/>
          </p:cNvPicPr>
          <p:nvPr/>
        </p:nvPicPr>
        <p:blipFill>
          <a:blip r:embed="rId3"/>
          <a:stretch>
            <a:fillRect/>
          </a:stretch>
        </p:blipFill>
        <p:spPr>
          <a:xfrm>
            <a:off x="634841" y="4594384"/>
            <a:ext cx="906899" cy="1639967"/>
          </a:xfrm>
          <a:prstGeom prst="rect">
            <a:avLst/>
          </a:prstGeom>
        </p:spPr>
      </p:pic>
      <p:sp>
        <p:nvSpPr>
          <p:cNvPr id="10" name="Text 5"/>
          <p:cNvSpPr/>
          <p:nvPr/>
        </p:nvSpPr>
        <p:spPr>
          <a:xfrm>
            <a:off x="1813798" y="4775716"/>
            <a:ext cx="2386608" cy="298371"/>
          </a:xfrm>
          <a:prstGeom prst="rect">
            <a:avLst/>
          </a:prstGeom>
          <a:noFill/>
          <a:ln/>
        </p:spPr>
        <p:txBody>
          <a:bodyPr wrap="none" lIns="0" tIns="0" rIns="0" bIns="0" rtlCol="0" anchor="t"/>
          <a:lstStyle/>
          <a:p>
            <a:pPr algn="l" indent="0" marL="0">
              <a:lnSpc>
                <a:spcPts val="2300"/>
              </a:lnSpc>
              <a:buNone/>
            </a:pPr>
            <a:r>
              <a:rPr lang="en-US" sz="1850" b="1" dirty="0">
                <a:solidFill>
                  <a:srgbClr val="272525"/>
                </a:solidFill>
                <a:latin typeface="Barlow Bold" pitchFamily="34" charset="0"/>
                <a:ea typeface="Barlow Bold" pitchFamily="34" charset="-122"/>
                <a:cs typeface="Barlow Bold" pitchFamily="34" charset="-120"/>
              </a:rPr>
              <a:t>Посів рослин</a:t>
            </a:r>
            <a:endParaRPr lang="en-US" sz="1850" dirty="0"/>
          </a:p>
        </p:txBody>
      </p:sp>
      <p:sp>
        <p:nvSpPr>
          <p:cNvPr id="11" name="Text 6"/>
          <p:cNvSpPr/>
          <p:nvPr/>
        </p:nvSpPr>
        <p:spPr>
          <a:xfrm>
            <a:off x="1813798" y="5182910"/>
            <a:ext cx="12181761" cy="870109"/>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Після підготовки ґрунту та його поліпшення проводять посів рослин. Вибір рослин залежить від типу рекультивованої території та кліматичних умов. Для стабілізації ґрунту та запобігання ерозії часто використовують трави, бобові рослини та інші швидкозростаючі культури.</a:t>
            </a:r>
            <a:endParaRPr lang="en-US" sz="1400" dirty="0"/>
          </a:p>
        </p:txBody>
      </p:sp>
      <p:pic>
        <p:nvPicPr>
          <p:cNvPr id="12" name="Image 3" descr="preencoded.png">    </p:cNvPr>
          <p:cNvPicPr>
            <a:picLocks noChangeAspect="1"/>
          </p:cNvPicPr>
          <p:nvPr/>
        </p:nvPicPr>
        <p:blipFill>
          <a:blip r:embed="rId4"/>
          <a:stretch>
            <a:fillRect/>
          </a:stretch>
        </p:blipFill>
        <p:spPr>
          <a:xfrm>
            <a:off x="634841" y="6234351"/>
            <a:ext cx="906899" cy="1451015"/>
          </a:xfrm>
          <a:prstGeom prst="rect">
            <a:avLst/>
          </a:prstGeom>
        </p:spPr>
      </p:pic>
      <p:sp>
        <p:nvSpPr>
          <p:cNvPr id="13" name="Text 7"/>
          <p:cNvSpPr/>
          <p:nvPr/>
        </p:nvSpPr>
        <p:spPr>
          <a:xfrm>
            <a:off x="1813798" y="6415683"/>
            <a:ext cx="2723674" cy="298371"/>
          </a:xfrm>
          <a:prstGeom prst="rect">
            <a:avLst/>
          </a:prstGeom>
          <a:noFill/>
          <a:ln/>
        </p:spPr>
        <p:txBody>
          <a:bodyPr wrap="none" lIns="0" tIns="0" rIns="0" bIns="0" rtlCol="0" anchor="t"/>
          <a:lstStyle/>
          <a:p>
            <a:pPr algn="l" indent="0" marL="0">
              <a:lnSpc>
                <a:spcPts val="2300"/>
              </a:lnSpc>
              <a:buNone/>
            </a:pPr>
            <a:r>
              <a:rPr lang="en-US" sz="1850" b="1" dirty="0">
                <a:solidFill>
                  <a:srgbClr val="272525"/>
                </a:solidFill>
                <a:latin typeface="Barlow Bold" pitchFamily="34" charset="0"/>
                <a:ea typeface="Barlow Bold" pitchFamily="34" charset="-122"/>
                <a:cs typeface="Barlow Bold" pitchFamily="34" charset="-120"/>
              </a:rPr>
              <a:t>Моніторинг та догляд</a:t>
            </a:r>
            <a:endParaRPr lang="en-US" sz="1850" dirty="0"/>
          </a:p>
        </p:txBody>
      </p:sp>
      <p:sp>
        <p:nvSpPr>
          <p:cNvPr id="14" name="Text 8"/>
          <p:cNvSpPr/>
          <p:nvPr/>
        </p:nvSpPr>
        <p:spPr>
          <a:xfrm>
            <a:off x="1813798" y="6822877"/>
            <a:ext cx="12181761" cy="580073"/>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Після посадки рослин необхідно проводити регулярний моніторинг їх зростання та розвитку. За потреби, здійснюються додаткові заходи з поливу, підживлення ґрунту, боротьби з шкідниками та хворобами.</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58309" y="613767"/>
            <a:ext cx="13113782" cy="1425416"/>
          </a:xfrm>
          <a:prstGeom prst="rect">
            <a:avLst/>
          </a:prstGeom>
          <a:noFill/>
          <a:ln/>
        </p:spPr>
        <p:txBody>
          <a:bodyPr wrap="square" lIns="0" tIns="0" rIns="0" bIns="0" rtlCol="0" anchor="t"/>
          <a:lstStyle/>
          <a:p>
            <a:pPr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Роль зелених насаджень у поліпшенні міських ландшафтів</a:t>
            </a:r>
            <a:endParaRPr lang="en-US" sz="4450" dirty="0"/>
          </a:p>
        </p:txBody>
      </p:sp>
      <p:sp>
        <p:nvSpPr>
          <p:cNvPr id="3" name="Shape 1"/>
          <p:cNvSpPr/>
          <p:nvPr/>
        </p:nvSpPr>
        <p:spPr>
          <a:xfrm>
            <a:off x="758309" y="2716173"/>
            <a:ext cx="379095" cy="379095"/>
          </a:xfrm>
          <a:prstGeom prst="roundRect">
            <a:avLst>
              <a:gd name="adj" fmla="val 51437"/>
            </a:avLst>
          </a:prstGeom>
          <a:solidFill>
            <a:srgbClr val="EEEFF5"/>
          </a:solidFill>
          <a:ln/>
          <a:effectLst>
            <a:outerShdw sx="100000" sy="100000" kx="0" ky="0" algn="bl" rotWithShape="0" blurRad="53340" dist="26670" dir="13500000">
              <a:srgbClr val="ffffff">
                <a:alpha val="70000"/>
              </a:srgbClr>
            </a:outerShdw>
          </a:effectLst>
        </p:spPr>
      </p:sp>
      <p:sp>
        <p:nvSpPr>
          <p:cNvPr id="4" name="Text 2"/>
          <p:cNvSpPr/>
          <p:nvPr/>
        </p:nvSpPr>
        <p:spPr>
          <a:xfrm>
            <a:off x="1353979" y="2716173"/>
            <a:ext cx="4076224" cy="356235"/>
          </a:xfrm>
          <a:prstGeom prst="rect">
            <a:avLst/>
          </a:prstGeom>
          <a:noFill/>
          <a:ln/>
        </p:spPr>
        <p:txBody>
          <a:bodyPr wrap="none" lIns="0" tIns="0" rIns="0" bIns="0" rtlCol="0" anchor="t"/>
          <a:lstStyle/>
          <a:p>
            <a:pPr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Покращення якості повітря</a:t>
            </a:r>
            <a:endParaRPr lang="en-US" sz="2200" dirty="0"/>
          </a:p>
        </p:txBody>
      </p:sp>
      <p:sp>
        <p:nvSpPr>
          <p:cNvPr id="5" name="Text 3"/>
          <p:cNvSpPr/>
          <p:nvPr/>
        </p:nvSpPr>
        <p:spPr>
          <a:xfrm>
            <a:off x="1353979" y="3202305"/>
            <a:ext cx="5852993" cy="1733550"/>
          </a:xfrm>
          <a:prstGeom prst="rect">
            <a:avLst/>
          </a:prstGeom>
          <a:noFill/>
          <a:ln/>
        </p:spPr>
        <p:txBody>
          <a:bodyPr wrap="square" lIns="0" tIns="0" rIns="0" bIns="0" rtlCol="0" anchor="t"/>
          <a:lstStyle/>
          <a:p>
            <a:pPr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Зелені насадження діють як природні фільтри, поглинаючи вуглекислий газ та інші шкідливі речовини з повітря. Дерева, кущі та трава виділяють кисень, що покращує дихання та загальне самопочуття мешканців міста.</a:t>
            </a:r>
            <a:endParaRPr lang="en-US" sz="1700" dirty="0"/>
          </a:p>
        </p:txBody>
      </p:sp>
      <p:sp>
        <p:nvSpPr>
          <p:cNvPr id="6" name="Shape 4"/>
          <p:cNvSpPr/>
          <p:nvPr/>
        </p:nvSpPr>
        <p:spPr>
          <a:xfrm>
            <a:off x="7423547" y="2716173"/>
            <a:ext cx="379095" cy="379095"/>
          </a:xfrm>
          <a:prstGeom prst="roundRect">
            <a:avLst>
              <a:gd name="adj" fmla="val 51437"/>
            </a:avLst>
          </a:prstGeom>
          <a:solidFill>
            <a:srgbClr val="EEEFF5"/>
          </a:solidFill>
          <a:ln/>
          <a:effectLst>
            <a:outerShdw sx="100000" sy="100000" kx="0" ky="0" algn="bl" rotWithShape="0" blurRad="53340" dist="26670" dir="13500000">
              <a:srgbClr val="ffffff">
                <a:alpha val="70000"/>
              </a:srgbClr>
            </a:outerShdw>
          </a:effectLst>
        </p:spPr>
      </p:sp>
      <p:sp>
        <p:nvSpPr>
          <p:cNvPr id="7" name="Text 5"/>
          <p:cNvSpPr/>
          <p:nvPr/>
        </p:nvSpPr>
        <p:spPr>
          <a:xfrm>
            <a:off x="8019217" y="2716173"/>
            <a:ext cx="3578423" cy="356235"/>
          </a:xfrm>
          <a:prstGeom prst="rect">
            <a:avLst/>
          </a:prstGeom>
          <a:noFill/>
          <a:ln/>
        </p:spPr>
        <p:txBody>
          <a:bodyPr wrap="none" lIns="0" tIns="0" rIns="0" bIns="0" rtlCol="0" anchor="t"/>
          <a:lstStyle/>
          <a:p>
            <a:pPr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Зниження температури</a:t>
            </a:r>
            <a:endParaRPr lang="en-US" sz="2200" dirty="0"/>
          </a:p>
        </p:txBody>
      </p:sp>
      <p:sp>
        <p:nvSpPr>
          <p:cNvPr id="8" name="Text 6"/>
          <p:cNvSpPr/>
          <p:nvPr/>
        </p:nvSpPr>
        <p:spPr>
          <a:xfrm>
            <a:off x="8019217" y="3202305"/>
            <a:ext cx="5852993" cy="1386840"/>
          </a:xfrm>
          <a:prstGeom prst="rect">
            <a:avLst/>
          </a:prstGeom>
          <a:noFill/>
          <a:ln/>
        </p:spPr>
        <p:txBody>
          <a:bodyPr wrap="square" lIns="0" tIns="0" rIns="0" bIns="0" rtlCol="0" anchor="t"/>
          <a:lstStyle/>
          <a:p>
            <a:pPr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Зелені насадження створюють тінь і випаровують воду, що допомагає знизити температуру повітря в місті, особливо влітку. Це зменшує тепловий острівний ефект і покращує мікроклімат.</a:t>
            </a:r>
            <a:endParaRPr lang="en-US" sz="1700" dirty="0"/>
          </a:p>
        </p:txBody>
      </p:sp>
      <p:sp>
        <p:nvSpPr>
          <p:cNvPr id="9" name="Shape 7"/>
          <p:cNvSpPr/>
          <p:nvPr/>
        </p:nvSpPr>
        <p:spPr>
          <a:xfrm>
            <a:off x="758309" y="5396151"/>
            <a:ext cx="379095" cy="379095"/>
          </a:xfrm>
          <a:prstGeom prst="roundRect">
            <a:avLst>
              <a:gd name="adj" fmla="val 51437"/>
            </a:avLst>
          </a:prstGeom>
          <a:solidFill>
            <a:srgbClr val="EEEFF5"/>
          </a:solidFill>
          <a:ln/>
          <a:effectLst>
            <a:outerShdw sx="100000" sy="100000" kx="0" ky="0" algn="bl" rotWithShape="0" blurRad="53340" dist="26670" dir="13500000">
              <a:srgbClr val="ffffff">
                <a:alpha val="70000"/>
              </a:srgbClr>
            </a:outerShdw>
          </a:effectLst>
        </p:spPr>
      </p:sp>
      <p:sp>
        <p:nvSpPr>
          <p:cNvPr id="10" name="Text 8"/>
          <p:cNvSpPr/>
          <p:nvPr/>
        </p:nvSpPr>
        <p:spPr>
          <a:xfrm>
            <a:off x="1353979" y="5396151"/>
            <a:ext cx="2850713" cy="356235"/>
          </a:xfrm>
          <a:prstGeom prst="rect">
            <a:avLst/>
          </a:prstGeom>
          <a:noFill/>
          <a:ln/>
        </p:spPr>
        <p:txBody>
          <a:bodyPr wrap="none" lIns="0" tIns="0" rIns="0" bIns="0" rtlCol="0" anchor="t"/>
          <a:lstStyle/>
          <a:p>
            <a:pPr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Зменшення шуму</a:t>
            </a:r>
            <a:endParaRPr lang="en-US" sz="2200" dirty="0"/>
          </a:p>
        </p:txBody>
      </p:sp>
      <p:sp>
        <p:nvSpPr>
          <p:cNvPr id="11" name="Text 9"/>
          <p:cNvSpPr/>
          <p:nvPr/>
        </p:nvSpPr>
        <p:spPr>
          <a:xfrm>
            <a:off x="1353979" y="5882283"/>
            <a:ext cx="5852993" cy="1733550"/>
          </a:xfrm>
          <a:prstGeom prst="rect">
            <a:avLst/>
          </a:prstGeom>
          <a:noFill/>
          <a:ln/>
        </p:spPr>
        <p:txBody>
          <a:bodyPr wrap="square" lIns="0" tIns="0" rIns="0" bIns="0" rtlCol="0" anchor="t"/>
          <a:lstStyle/>
          <a:p>
            <a:pPr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Зелені насадження діють як природні звукопоглиначі, зменшуючи рівень шуму від транспорту та інших джерел забруднення. Це підвищує якість життя містян, зменшуючи стрес і покращуючи сон.</a:t>
            </a:r>
            <a:endParaRPr lang="en-US" sz="1700" dirty="0"/>
          </a:p>
        </p:txBody>
      </p:sp>
      <p:sp>
        <p:nvSpPr>
          <p:cNvPr id="12" name="Shape 10"/>
          <p:cNvSpPr/>
          <p:nvPr/>
        </p:nvSpPr>
        <p:spPr>
          <a:xfrm>
            <a:off x="7423547" y="5396151"/>
            <a:ext cx="379095" cy="379095"/>
          </a:xfrm>
          <a:prstGeom prst="roundRect">
            <a:avLst>
              <a:gd name="adj" fmla="val 51437"/>
            </a:avLst>
          </a:prstGeom>
          <a:solidFill>
            <a:srgbClr val="EEEFF5"/>
          </a:solidFill>
          <a:ln/>
          <a:effectLst>
            <a:outerShdw sx="100000" sy="100000" kx="0" ky="0" algn="bl" rotWithShape="0" blurRad="53340" dist="26670" dir="13500000">
              <a:srgbClr val="ffffff">
                <a:alpha val="70000"/>
              </a:srgbClr>
            </a:outerShdw>
          </a:effectLst>
        </p:spPr>
      </p:sp>
      <p:sp>
        <p:nvSpPr>
          <p:cNvPr id="13" name="Text 11"/>
          <p:cNvSpPr/>
          <p:nvPr/>
        </p:nvSpPr>
        <p:spPr>
          <a:xfrm>
            <a:off x="8019217" y="5396151"/>
            <a:ext cx="4260413" cy="356235"/>
          </a:xfrm>
          <a:prstGeom prst="rect">
            <a:avLst/>
          </a:prstGeom>
          <a:noFill/>
          <a:ln/>
        </p:spPr>
        <p:txBody>
          <a:bodyPr wrap="none" lIns="0" tIns="0" rIns="0" bIns="0" rtlCol="0" anchor="t"/>
          <a:lstStyle/>
          <a:p>
            <a:pPr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Збільшення біорізноманіття</a:t>
            </a:r>
            <a:endParaRPr lang="en-US" sz="2200" dirty="0"/>
          </a:p>
        </p:txBody>
      </p:sp>
      <p:sp>
        <p:nvSpPr>
          <p:cNvPr id="14" name="Text 12"/>
          <p:cNvSpPr/>
          <p:nvPr/>
        </p:nvSpPr>
        <p:spPr>
          <a:xfrm>
            <a:off x="8019217" y="5882283"/>
            <a:ext cx="5852993" cy="1733550"/>
          </a:xfrm>
          <a:prstGeom prst="rect">
            <a:avLst/>
          </a:prstGeom>
          <a:noFill/>
          <a:ln/>
        </p:spPr>
        <p:txBody>
          <a:bodyPr wrap="square" lIns="0" tIns="0" rIns="0" bIns="0" rtlCol="0" anchor="t"/>
          <a:lstStyle/>
          <a:p>
            <a:pPr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Зелені насадження створюють місця проживання для різних видів тварин і рослин, що сприяє збереженню біорізноманіття в міському середовищі. Це покращує екосистему міста і підвищує його естетичну цінність.</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75310" y="452080"/>
            <a:ext cx="7033379" cy="540663"/>
          </a:xfrm>
          <a:prstGeom prst="rect">
            <a:avLst/>
          </a:prstGeom>
          <a:noFill/>
          <a:ln/>
        </p:spPr>
        <p:txBody>
          <a:bodyPr wrap="none" lIns="0" tIns="0" rIns="0" bIns="0" rtlCol="0" anchor="t"/>
          <a:lstStyle/>
          <a:p>
            <a:pPr indent="0" marL="0">
              <a:lnSpc>
                <a:spcPts val="4250"/>
              </a:lnSpc>
              <a:buNone/>
            </a:pPr>
            <a:r>
              <a:rPr lang="en-US" sz="3400" b="1" dirty="0">
                <a:solidFill>
                  <a:srgbClr val="7068F4"/>
                </a:solidFill>
                <a:latin typeface="Barlow Bold" pitchFamily="34" charset="0"/>
                <a:ea typeface="Barlow Bold" pitchFamily="34" charset="-122"/>
                <a:cs typeface="Barlow Bold" pitchFamily="34" charset="-120"/>
              </a:rPr>
              <a:t>Підвищення родючості ґрунтів</a:t>
            </a:r>
            <a:endParaRPr lang="en-US" sz="3400" dirty="0"/>
          </a:p>
        </p:txBody>
      </p:sp>
      <p:sp>
        <p:nvSpPr>
          <p:cNvPr id="3" name="Shape 1"/>
          <p:cNvSpPr/>
          <p:nvPr/>
        </p:nvSpPr>
        <p:spPr>
          <a:xfrm>
            <a:off x="575310" y="1321475"/>
            <a:ext cx="1684973" cy="1486614"/>
          </a:xfrm>
          <a:prstGeom prst="roundRect">
            <a:avLst>
              <a:gd name="adj" fmla="val 9952"/>
            </a:avLst>
          </a:prstGeom>
          <a:solidFill>
            <a:srgbClr val="EEEFF5"/>
          </a:solidFill>
          <a:ln/>
          <a:effectLst>
            <a:outerShdw sx="100000" sy="100000" kx="0" ky="0" algn="bl" rotWithShape="0" blurRad="40640" dist="20320" dir="13500000">
              <a:srgbClr val="ffffff">
                <a:alpha val="70000"/>
              </a:srgbClr>
            </a:outerShdw>
          </a:effectLst>
        </p:spPr>
      </p:sp>
      <p:sp>
        <p:nvSpPr>
          <p:cNvPr id="4" name="Text 2"/>
          <p:cNvSpPr/>
          <p:nvPr/>
        </p:nvSpPr>
        <p:spPr>
          <a:xfrm>
            <a:off x="739616" y="1900357"/>
            <a:ext cx="72747" cy="328732"/>
          </a:xfrm>
          <a:prstGeom prst="rect">
            <a:avLst/>
          </a:prstGeom>
          <a:noFill/>
          <a:ln/>
        </p:spPr>
        <p:txBody>
          <a:bodyPr wrap="none" lIns="0" tIns="0" rIns="0" bIns="0" rtlCol="0" anchor="t"/>
          <a:lstStyle/>
          <a:p>
            <a:pPr algn="ctr" indent="0" marL="0">
              <a:lnSpc>
                <a:spcPts val="2550"/>
              </a:lnSpc>
              <a:buNone/>
            </a:pPr>
            <a:r>
              <a:rPr lang="en-US" sz="1600" b="1" dirty="0">
                <a:solidFill>
                  <a:srgbClr val="272525"/>
                </a:solidFill>
                <a:latin typeface="Barlow Bold" pitchFamily="34" charset="0"/>
                <a:ea typeface="Barlow Bold" pitchFamily="34" charset="-122"/>
                <a:cs typeface="Barlow Bold" pitchFamily="34" charset="-120"/>
              </a:rPr>
              <a:t>1</a:t>
            </a:r>
            <a:endParaRPr lang="en-US" sz="1600" dirty="0"/>
          </a:p>
        </p:txBody>
      </p:sp>
      <p:sp>
        <p:nvSpPr>
          <p:cNvPr id="5" name="Text 3"/>
          <p:cNvSpPr/>
          <p:nvPr/>
        </p:nvSpPr>
        <p:spPr>
          <a:xfrm>
            <a:off x="2424589" y="1485781"/>
            <a:ext cx="2811423" cy="270391"/>
          </a:xfrm>
          <a:prstGeom prst="rect">
            <a:avLst/>
          </a:prstGeom>
          <a:noFill/>
          <a:ln/>
        </p:spPr>
        <p:txBody>
          <a:bodyPr wrap="none" lIns="0" tIns="0" rIns="0" bIns="0" rtlCol="0" anchor="t"/>
          <a:lstStyle/>
          <a:p>
            <a:pPr algn="l" indent="0" marL="0">
              <a:lnSpc>
                <a:spcPts val="2100"/>
              </a:lnSpc>
              <a:buNone/>
            </a:pPr>
            <a:r>
              <a:rPr lang="en-US" sz="1700" b="1" dirty="0">
                <a:solidFill>
                  <a:srgbClr val="272525"/>
                </a:solidFill>
                <a:latin typeface="Barlow Bold" pitchFamily="34" charset="0"/>
                <a:ea typeface="Barlow Bold" pitchFamily="34" charset="-122"/>
                <a:cs typeface="Barlow Bold" pitchFamily="34" charset="-120"/>
              </a:rPr>
              <a:t>Органічне землеробство</a:t>
            </a:r>
            <a:endParaRPr lang="en-US" sz="1700" dirty="0"/>
          </a:p>
        </p:txBody>
      </p:sp>
      <p:sp>
        <p:nvSpPr>
          <p:cNvPr id="6" name="Text 4"/>
          <p:cNvSpPr/>
          <p:nvPr/>
        </p:nvSpPr>
        <p:spPr>
          <a:xfrm>
            <a:off x="2424589" y="1854756"/>
            <a:ext cx="11466195" cy="789027"/>
          </a:xfrm>
          <a:prstGeom prst="rect">
            <a:avLst/>
          </a:prstGeom>
          <a:noFill/>
          <a:ln/>
        </p:spPr>
        <p:txBody>
          <a:bodyPr wrap="square" lIns="0" tIns="0" rIns="0" bIns="0" rtlCol="0" anchor="t"/>
          <a:lstStyle/>
          <a:p>
            <a:pPr algn="l" indent="0" marL="0">
              <a:lnSpc>
                <a:spcPts val="2050"/>
              </a:lnSpc>
              <a:buNone/>
            </a:pPr>
            <a:r>
              <a:rPr lang="en-US" sz="1250" dirty="0">
                <a:solidFill>
                  <a:srgbClr val="272525"/>
                </a:solidFill>
                <a:latin typeface="Montserrat" pitchFamily="34" charset="0"/>
                <a:ea typeface="Montserrat" pitchFamily="34" charset="-122"/>
                <a:cs typeface="Montserrat" pitchFamily="34" charset="-120"/>
              </a:rPr>
              <a:t>Органічне землеробство - це метод ведення сільського господарства, який фокусується на збереженні та покращенні родючості ґрунтів шляхом використання природних методів. Це включає відмову від синтетичних добрив та пестицидів, використання органічних добрив, сидеральних культур, компостування та інших екологічних практик.</a:t>
            </a:r>
            <a:endParaRPr lang="en-US" sz="1250" dirty="0"/>
          </a:p>
        </p:txBody>
      </p:sp>
      <p:sp>
        <p:nvSpPr>
          <p:cNvPr id="7" name="Shape 5"/>
          <p:cNvSpPr/>
          <p:nvPr/>
        </p:nvSpPr>
        <p:spPr>
          <a:xfrm>
            <a:off x="2342436" y="2798564"/>
            <a:ext cx="11630501" cy="11430"/>
          </a:xfrm>
          <a:prstGeom prst="roundRect">
            <a:avLst>
              <a:gd name="adj" fmla="val 1294424"/>
            </a:avLst>
          </a:prstGeom>
          <a:solidFill>
            <a:srgbClr val="C1C3D0"/>
          </a:solidFill>
          <a:ln/>
        </p:spPr>
      </p:sp>
      <p:sp>
        <p:nvSpPr>
          <p:cNvPr id="8" name="Shape 6"/>
          <p:cNvSpPr/>
          <p:nvPr/>
        </p:nvSpPr>
        <p:spPr>
          <a:xfrm>
            <a:off x="575310" y="2890242"/>
            <a:ext cx="3369945" cy="1486614"/>
          </a:xfrm>
          <a:prstGeom prst="roundRect">
            <a:avLst>
              <a:gd name="adj" fmla="val 9952"/>
            </a:avLst>
          </a:prstGeom>
          <a:solidFill>
            <a:srgbClr val="EEEFF5"/>
          </a:solidFill>
          <a:ln/>
          <a:effectLst>
            <a:outerShdw sx="100000" sy="100000" kx="0" ky="0" algn="bl" rotWithShape="0" blurRad="40640" dist="20320" dir="13500000">
              <a:srgbClr val="ffffff">
                <a:alpha val="70000"/>
              </a:srgbClr>
            </a:outerShdw>
          </a:effectLst>
        </p:spPr>
      </p:sp>
      <p:sp>
        <p:nvSpPr>
          <p:cNvPr id="9" name="Text 7"/>
          <p:cNvSpPr/>
          <p:nvPr/>
        </p:nvSpPr>
        <p:spPr>
          <a:xfrm>
            <a:off x="739616" y="3469124"/>
            <a:ext cx="115133" cy="328732"/>
          </a:xfrm>
          <a:prstGeom prst="rect">
            <a:avLst/>
          </a:prstGeom>
          <a:noFill/>
          <a:ln/>
        </p:spPr>
        <p:txBody>
          <a:bodyPr wrap="none" lIns="0" tIns="0" rIns="0" bIns="0" rtlCol="0" anchor="t"/>
          <a:lstStyle/>
          <a:p>
            <a:pPr algn="ctr" indent="0" marL="0">
              <a:lnSpc>
                <a:spcPts val="2550"/>
              </a:lnSpc>
              <a:buNone/>
            </a:pPr>
            <a:r>
              <a:rPr lang="en-US" sz="1600" b="1" dirty="0">
                <a:solidFill>
                  <a:srgbClr val="272525"/>
                </a:solidFill>
                <a:latin typeface="Barlow Bold" pitchFamily="34" charset="0"/>
                <a:ea typeface="Barlow Bold" pitchFamily="34" charset="-122"/>
                <a:cs typeface="Barlow Bold" pitchFamily="34" charset="-120"/>
              </a:rPr>
              <a:t>2</a:t>
            </a:r>
            <a:endParaRPr lang="en-US" sz="1600" dirty="0"/>
          </a:p>
        </p:txBody>
      </p:sp>
      <p:sp>
        <p:nvSpPr>
          <p:cNvPr id="10" name="Text 8"/>
          <p:cNvSpPr/>
          <p:nvPr/>
        </p:nvSpPr>
        <p:spPr>
          <a:xfrm>
            <a:off x="4109561" y="3054548"/>
            <a:ext cx="2233732" cy="270391"/>
          </a:xfrm>
          <a:prstGeom prst="rect">
            <a:avLst/>
          </a:prstGeom>
          <a:noFill/>
          <a:ln/>
        </p:spPr>
        <p:txBody>
          <a:bodyPr wrap="none" lIns="0" tIns="0" rIns="0" bIns="0" rtlCol="0" anchor="t"/>
          <a:lstStyle/>
          <a:p>
            <a:pPr algn="l" indent="0" marL="0">
              <a:lnSpc>
                <a:spcPts val="2100"/>
              </a:lnSpc>
              <a:buNone/>
            </a:pPr>
            <a:r>
              <a:rPr lang="en-US" sz="1700" b="1" dirty="0">
                <a:solidFill>
                  <a:srgbClr val="272525"/>
                </a:solidFill>
                <a:latin typeface="Barlow Bold" pitchFamily="34" charset="0"/>
                <a:ea typeface="Barlow Bold" pitchFamily="34" charset="-122"/>
                <a:cs typeface="Barlow Bold" pitchFamily="34" charset="-120"/>
              </a:rPr>
              <a:t>Агролісомеліорація</a:t>
            </a:r>
            <a:endParaRPr lang="en-US" sz="1700" dirty="0"/>
          </a:p>
        </p:txBody>
      </p:sp>
      <p:sp>
        <p:nvSpPr>
          <p:cNvPr id="11" name="Text 9"/>
          <p:cNvSpPr/>
          <p:nvPr/>
        </p:nvSpPr>
        <p:spPr>
          <a:xfrm>
            <a:off x="4109561" y="3423523"/>
            <a:ext cx="9781223" cy="789027"/>
          </a:xfrm>
          <a:prstGeom prst="rect">
            <a:avLst/>
          </a:prstGeom>
          <a:noFill/>
          <a:ln/>
        </p:spPr>
        <p:txBody>
          <a:bodyPr wrap="square" lIns="0" tIns="0" rIns="0" bIns="0" rtlCol="0" anchor="t"/>
          <a:lstStyle/>
          <a:p>
            <a:pPr algn="l" indent="0" marL="0">
              <a:lnSpc>
                <a:spcPts val="2050"/>
              </a:lnSpc>
              <a:buNone/>
            </a:pPr>
            <a:r>
              <a:rPr lang="en-US" sz="1250" dirty="0">
                <a:solidFill>
                  <a:srgbClr val="272525"/>
                </a:solidFill>
                <a:latin typeface="Montserrat" pitchFamily="34" charset="0"/>
                <a:ea typeface="Montserrat" pitchFamily="34" charset="-122"/>
                <a:cs typeface="Montserrat" pitchFamily="34" charset="-120"/>
              </a:rPr>
              <a:t>Агролісомеліорація - це метод, який поєднує вирощування сільськогосподарських культур з вирощуванням дерев та кущів. Цей метод допомагає покращити структуру ґрунту, зменшити ерозію, підвищити вміст органічної речовини, а також створити сприятливі умови для біорізноманіття.</a:t>
            </a:r>
            <a:endParaRPr lang="en-US" sz="1250" dirty="0"/>
          </a:p>
        </p:txBody>
      </p:sp>
      <p:sp>
        <p:nvSpPr>
          <p:cNvPr id="12" name="Shape 10"/>
          <p:cNvSpPr/>
          <p:nvPr/>
        </p:nvSpPr>
        <p:spPr>
          <a:xfrm>
            <a:off x="4027408" y="4367332"/>
            <a:ext cx="9945529" cy="11430"/>
          </a:xfrm>
          <a:prstGeom prst="roundRect">
            <a:avLst>
              <a:gd name="adj" fmla="val 1294424"/>
            </a:avLst>
          </a:prstGeom>
          <a:solidFill>
            <a:srgbClr val="C1C3D0"/>
          </a:solidFill>
          <a:ln/>
        </p:spPr>
      </p:sp>
      <p:sp>
        <p:nvSpPr>
          <p:cNvPr id="13" name="Shape 11"/>
          <p:cNvSpPr/>
          <p:nvPr/>
        </p:nvSpPr>
        <p:spPr>
          <a:xfrm>
            <a:off x="575310" y="4459010"/>
            <a:ext cx="5054918" cy="1486614"/>
          </a:xfrm>
          <a:prstGeom prst="roundRect">
            <a:avLst>
              <a:gd name="adj" fmla="val 9952"/>
            </a:avLst>
          </a:prstGeom>
          <a:solidFill>
            <a:srgbClr val="EEEFF5"/>
          </a:solidFill>
          <a:ln/>
          <a:effectLst>
            <a:outerShdw sx="100000" sy="100000" kx="0" ky="0" algn="bl" rotWithShape="0" blurRad="40640" dist="20320" dir="13500000">
              <a:srgbClr val="ffffff">
                <a:alpha val="70000"/>
              </a:srgbClr>
            </a:outerShdw>
          </a:effectLst>
        </p:spPr>
      </p:sp>
      <p:sp>
        <p:nvSpPr>
          <p:cNvPr id="14" name="Text 12"/>
          <p:cNvSpPr/>
          <p:nvPr/>
        </p:nvSpPr>
        <p:spPr>
          <a:xfrm>
            <a:off x="739616" y="5037892"/>
            <a:ext cx="110966" cy="328732"/>
          </a:xfrm>
          <a:prstGeom prst="rect">
            <a:avLst/>
          </a:prstGeom>
          <a:noFill/>
          <a:ln/>
        </p:spPr>
        <p:txBody>
          <a:bodyPr wrap="none" lIns="0" tIns="0" rIns="0" bIns="0" rtlCol="0" anchor="t"/>
          <a:lstStyle/>
          <a:p>
            <a:pPr algn="ctr" indent="0" marL="0">
              <a:lnSpc>
                <a:spcPts val="2550"/>
              </a:lnSpc>
              <a:buNone/>
            </a:pPr>
            <a:r>
              <a:rPr lang="en-US" sz="1600" b="1" dirty="0">
                <a:solidFill>
                  <a:srgbClr val="272525"/>
                </a:solidFill>
                <a:latin typeface="Barlow Bold" pitchFamily="34" charset="0"/>
                <a:ea typeface="Barlow Bold" pitchFamily="34" charset="-122"/>
                <a:cs typeface="Barlow Bold" pitchFamily="34" charset="-120"/>
              </a:rPr>
              <a:t>3</a:t>
            </a:r>
            <a:endParaRPr lang="en-US" sz="1600" dirty="0"/>
          </a:p>
        </p:txBody>
      </p:sp>
      <p:sp>
        <p:nvSpPr>
          <p:cNvPr id="15" name="Text 13"/>
          <p:cNvSpPr/>
          <p:nvPr/>
        </p:nvSpPr>
        <p:spPr>
          <a:xfrm>
            <a:off x="5794534" y="4623316"/>
            <a:ext cx="2163008" cy="270391"/>
          </a:xfrm>
          <a:prstGeom prst="rect">
            <a:avLst/>
          </a:prstGeom>
          <a:noFill/>
          <a:ln/>
        </p:spPr>
        <p:txBody>
          <a:bodyPr wrap="none" lIns="0" tIns="0" rIns="0" bIns="0" rtlCol="0" anchor="t"/>
          <a:lstStyle/>
          <a:p>
            <a:pPr algn="l" indent="0" marL="0">
              <a:lnSpc>
                <a:spcPts val="2100"/>
              </a:lnSpc>
              <a:buNone/>
            </a:pPr>
            <a:r>
              <a:rPr lang="en-US" sz="1700" b="1" dirty="0">
                <a:solidFill>
                  <a:srgbClr val="272525"/>
                </a:solidFill>
                <a:latin typeface="Barlow Bold" pitchFamily="34" charset="0"/>
                <a:ea typeface="Barlow Bold" pitchFamily="34" charset="-122"/>
                <a:cs typeface="Barlow Bold" pitchFamily="34" charset="-120"/>
              </a:rPr>
              <a:t>Сидерація</a:t>
            </a:r>
            <a:endParaRPr lang="en-US" sz="1700" dirty="0"/>
          </a:p>
        </p:txBody>
      </p:sp>
      <p:sp>
        <p:nvSpPr>
          <p:cNvPr id="16" name="Text 14"/>
          <p:cNvSpPr/>
          <p:nvPr/>
        </p:nvSpPr>
        <p:spPr>
          <a:xfrm>
            <a:off x="5794534" y="4992291"/>
            <a:ext cx="8096250" cy="789027"/>
          </a:xfrm>
          <a:prstGeom prst="rect">
            <a:avLst/>
          </a:prstGeom>
          <a:noFill/>
          <a:ln/>
        </p:spPr>
        <p:txBody>
          <a:bodyPr wrap="square" lIns="0" tIns="0" rIns="0" bIns="0" rtlCol="0" anchor="t"/>
          <a:lstStyle/>
          <a:p>
            <a:pPr algn="l" indent="0" marL="0">
              <a:lnSpc>
                <a:spcPts val="2050"/>
              </a:lnSpc>
              <a:buNone/>
            </a:pPr>
            <a:r>
              <a:rPr lang="en-US" sz="1250" dirty="0">
                <a:solidFill>
                  <a:srgbClr val="272525"/>
                </a:solidFill>
                <a:latin typeface="Montserrat" pitchFamily="34" charset="0"/>
                <a:ea typeface="Montserrat" pitchFamily="34" charset="-122"/>
                <a:cs typeface="Montserrat" pitchFamily="34" charset="-120"/>
              </a:rPr>
              <a:t>Сидерація - це метод, який полягає у використанні рослин як зеленого добрива. Вирощування сидеральних культур допомагає покращити структуру ґрунту, збагатити його поживними речовинами, а також пригнічувати зростання бур'янів.</a:t>
            </a:r>
            <a:endParaRPr lang="en-US" sz="1250" dirty="0"/>
          </a:p>
        </p:txBody>
      </p:sp>
      <p:sp>
        <p:nvSpPr>
          <p:cNvPr id="17" name="Shape 15"/>
          <p:cNvSpPr/>
          <p:nvPr/>
        </p:nvSpPr>
        <p:spPr>
          <a:xfrm>
            <a:off x="5712381" y="5936099"/>
            <a:ext cx="8260556" cy="11430"/>
          </a:xfrm>
          <a:prstGeom prst="roundRect">
            <a:avLst>
              <a:gd name="adj" fmla="val 1294424"/>
            </a:avLst>
          </a:prstGeom>
          <a:solidFill>
            <a:srgbClr val="C1C3D0"/>
          </a:solidFill>
          <a:ln/>
        </p:spPr>
      </p:sp>
      <p:sp>
        <p:nvSpPr>
          <p:cNvPr id="18" name="Shape 16"/>
          <p:cNvSpPr/>
          <p:nvPr/>
        </p:nvSpPr>
        <p:spPr>
          <a:xfrm>
            <a:off x="575310" y="6027777"/>
            <a:ext cx="6739890" cy="1749623"/>
          </a:xfrm>
          <a:prstGeom prst="roundRect">
            <a:avLst>
              <a:gd name="adj" fmla="val 8456"/>
            </a:avLst>
          </a:prstGeom>
          <a:solidFill>
            <a:srgbClr val="EEEFF5"/>
          </a:solidFill>
          <a:ln/>
          <a:effectLst>
            <a:outerShdw sx="100000" sy="100000" kx="0" ky="0" algn="bl" rotWithShape="0" blurRad="40640" dist="20320" dir="13500000">
              <a:srgbClr val="ffffff">
                <a:alpha val="70000"/>
              </a:srgbClr>
            </a:outerShdw>
          </a:effectLst>
        </p:spPr>
      </p:sp>
      <p:sp>
        <p:nvSpPr>
          <p:cNvPr id="19" name="Text 17"/>
          <p:cNvSpPr/>
          <p:nvPr/>
        </p:nvSpPr>
        <p:spPr>
          <a:xfrm>
            <a:off x="739616" y="6738223"/>
            <a:ext cx="124301" cy="328732"/>
          </a:xfrm>
          <a:prstGeom prst="rect">
            <a:avLst/>
          </a:prstGeom>
          <a:noFill/>
          <a:ln/>
        </p:spPr>
        <p:txBody>
          <a:bodyPr wrap="none" lIns="0" tIns="0" rIns="0" bIns="0" rtlCol="0" anchor="t"/>
          <a:lstStyle/>
          <a:p>
            <a:pPr algn="ctr" indent="0" marL="0">
              <a:lnSpc>
                <a:spcPts val="2550"/>
              </a:lnSpc>
              <a:buNone/>
            </a:pPr>
            <a:r>
              <a:rPr lang="en-US" sz="1600" b="1" dirty="0">
                <a:solidFill>
                  <a:srgbClr val="272525"/>
                </a:solidFill>
                <a:latin typeface="Barlow Bold" pitchFamily="34" charset="0"/>
                <a:ea typeface="Barlow Bold" pitchFamily="34" charset="-122"/>
                <a:cs typeface="Barlow Bold" pitchFamily="34" charset="-120"/>
              </a:rPr>
              <a:t>4</a:t>
            </a:r>
            <a:endParaRPr lang="en-US" sz="1600" dirty="0"/>
          </a:p>
        </p:txBody>
      </p:sp>
      <p:sp>
        <p:nvSpPr>
          <p:cNvPr id="20" name="Text 18"/>
          <p:cNvSpPr/>
          <p:nvPr/>
        </p:nvSpPr>
        <p:spPr>
          <a:xfrm>
            <a:off x="7479506" y="6192083"/>
            <a:ext cx="2163008" cy="270391"/>
          </a:xfrm>
          <a:prstGeom prst="rect">
            <a:avLst/>
          </a:prstGeom>
          <a:noFill/>
          <a:ln/>
        </p:spPr>
        <p:txBody>
          <a:bodyPr wrap="none" lIns="0" tIns="0" rIns="0" bIns="0" rtlCol="0" anchor="t"/>
          <a:lstStyle/>
          <a:p>
            <a:pPr algn="l" indent="0" marL="0">
              <a:lnSpc>
                <a:spcPts val="2100"/>
              </a:lnSpc>
              <a:buNone/>
            </a:pPr>
            <a:r>
              <a:rPr lang="en-US" sz="1700" b="1" dirty="0">
                <a:solidFill>
                  <a:srgbClr val="272525"/>
                </a:solidFill>
                <a:latin typeface="Barlow Bold" pitchFamily="34" charset="0"/>
                <a:ea typeface="Barlow Bold" pitchFamily="34" charset="-122"/>
                <a:cs typeface="Barlow Bold" pitchFamily="34" charset="-120"/>
              </a:rPr>
              <a:t>Компостування</a:t>
            </a:r>
            <a:endParaRPr lang="en-US" sz="1700" dirty="0"/>
          </a:p>
        </p:txBody>
      </p:sp>
      <p:sp>
        <p:nvSpPr>
          <p:cNvPr id="21" name="Text 19"/>
          <p:cNvSpPr/>
          <p:nvPr/>
        </p:nvSpPr>
        <p:spPr>
          <a:xfrm>
            <a:off x="7479506" y="6561058"/>
            <a:ext cx="6411278" cy="1052036"/>
          </a:xfrm>
          <a:prstGeom prst="rect">
            <a:avLst/>
          </a:prstGeom>
          <a:noFill/>
          <a:ln/>
        </p:spPr>
        <p:txBody>
          <a:bodyPr wrap="square" lIns="0" tIns="0" rIns="0" bIns="0" rtlCol="0" anchor="t"/>
          <a:lstStyle/>
          <a:p>
            <a:pPr algn="l" indent="0" marL="0">
              <a:lnSpc>
                <a:spcPts val="2050"/>
              </a:lnSpc>
              <a:buNone/>
            </a:pPr>
            <a:r>
              <a:rPr lang="en-US" sz="1250" dirty="0">
                <a:solidFill>
                  <a:srgbClr val="272525"/>
                </a:solidFill>
                <a:latin typeface="Montserrat" pitchFamily="34" charset="0"/>
                <a:ea typeface="Montserrat" pitchFamily="34" charset="-122"/>
                <a:cs typeface="Montserrat" pitchFamily="34" charset="-120"/>
              </a:rPr>
              <a:t>Компостування - це процес розкладання органічних відходів, який дозволяє отримати цінний органічний компост. Компост - це ефективне добриво, яке покращує структуру ґрунту, підвищує його родючість і збагачує його мікрофлорою.</a:t>
            </a:r>
            <a:endParaRPr lang="en-US" sz="1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77322" y="603528"/>
            <a:ext cx="10382012" cy="448508"/>
          </a:xfrm>
          <a:prstGeom prst="rect">
            <a:avLst/>
          </a:prstGeom>
          <a:noFill/>
          <a:ln/>
        </p:spPr>
        <p:txBody>
          <a:bodyPr wrap="none" lIns="0" tIns="0" rIns="0" bIns="0" rtlCol="0" anchor="t"/>
          <a:lstStyle/>
          <a:p>
            <a:pPr indent="0" marL="0">
              <a:lnSpc>
                <a:spcPts val="3500"/>
              </a:lnSpc>
              <a:buNone/>
            </a:pPr>
            <a:r>
              <a:rPr lang="en-US" sz="2800" b="1" dirty="0">
                <a:solidFill>
                  <a:srgbClr val="7068F4"/>
                </a:solidFill>
                <a:latin typeface="Barlow Bold" pitchFamily="34" charset="0"/>
                <a:ea typeface="Barlow Bold" pitchFamily="34" charset="-122"/>
                <a:cs typeface="Barlow Bold" pitchFamily="34" charset="-120"/>
              </a:rPr>
              <a:t>Екологічні та економічні переваги відновлення ґрунтів</a:t>
            </a:r>
            <a:endParaRPr lang="en-US" sz="2800" dirty="0"/>
          </a:p>
        </p:txBody>
      </p:sp>
      <p:pic>
        <p:nvPicPr>
          <p:cNvPr id="3" name="Image 0" descr="preencoded.png">    </p:cNvPr>
          <p:cNvPicPr>
            <a:picLocks noChangeAspect="1"/>
          </p:cNvPicPr>
          <p:nvPr/>
        </p:nvPicPr>
        <p:blipFill>
          <a:blip r:embed="rId1"/>
          <a:stretch>
            <a:fillRect/>
          </a:stretch>
        </p:blipFill>
        <p:spPr>
          <a:xfrm>
            <a:off x="3219212" y="1324689"/>
            <a:ext cx="1353860" cy="1233011"/>
          </a:xfrm>
          <a:prstGeom prst="rect">
            <a:avLst/>
          </a:prstGeom>
        </p:spPr>
      </p:pic>
      <p:sp>
        <p:nvSpPr>
          <p:cNvPr id="4" name="Text 1"/>
          <p:cNvSpPr/>
          <p:nvPr/>
        </p:nvSpPr>
        <p:spPr>
          <a:xfrm>
            <a:off x="3865959" y="1969175"/>
            <a:ext cx="60365" cy="272772"/>
          </a:xfrm>
          <a:prstGeom prst="rect">
            <a:avLst/>
          </a:prstGeom>
          <a:noFill/>
          <a:ln/>
        </p:spPr>
        <p:txBody>
          <a:bodyPr wrap="none" lIns="0" tIns="0" rIns="0" bIns="0" rtlCol="0" anchor="t"/>
          <a:lstStyle/>
          <a:p>
            <a:pPr algn="ctr" indent="0" marL="0">
              <a:lnSpc>
                <a:spcPts val="2100"/>
              </a:lnSpc>
              <a:buNone/>
            </a:pPr>
            <a:r>
              <a:rPr lang="en-US" sz="1300" b="1" dirty="0">
                <a:solidFill>
                  <a:srgbClr val="272525"/>
                </a:solidFill>
                <a:latin typeface="Barlow Bold" pitchFamily="34" charset="0"/>
                <a:ea typeface="Barlow Bold" pitchFamily="34" charset="-122"/>
                <a:cs typeface="Barlow Bold" pitchFamily="34" charset="-120"/>
              </a:rPr>
              <a:t>1</a:t>
            </a:r>
            <a:endParaRPr lang="en-US" sz="1300" dirty="0"/>
          </a:p>
        </p:txBody>
      </p:sp>
      <p:sp>
        <p:nvSpPr>
          <p:cNvPr id="5" name="Text 2"/>
          <p:cNvSpPr/>
          <p:nvPr/>
        </p:nvSpPr>
        <p:spPr>
          <a:xfrm>
            <a:off x="4709398" y="1570077"/>
            <a:ext cx="2709624" cy="224195"/>
          </a:xfrm>
          <a:prstGeom prst="rect">
            <a:avLst/>
          </a:prstGeom>
          <a:noFill/>
          <a:ln/>
        </p:spPr>
        <p:txBody>
          <a:bodyPr wrap="none" lIns="0" tIns="0" rIns="0" bIns="0" rtlCol="0" anchor="t"/>
          <a:lstStyle/>
          <a:p>
            <a:pPr algn="l" indent="0" marL="0">
              <a:lnSpc>
                <a:spcPts val="1750"/>
              </a:lnSpc>
              <a:buNone/>
            </a:pPr>
            <a:r>
              <a:rPr lang="en-US" sz="1400" b="1" dirty="0">
                <a:solidFill>
                  <a:srgbClr val="272525"/>
                </a:solidFill>
                <a:latin typeface="Barlow Bold" pitchFamily="34" charset="0"/>
                <a:ea typeface="Barlow Bold" pitchFamily="34" charset="-122"/>
                <a:cs typeface="Barlow Bold" pitchFamily="34" charset="-120"/>
              </a:rPr>
              <a:t>Збереження біорізноманіття</a:t>
            </a:r>
            <a:endParaRPr lang="en-US" sz="1400" dirty="0"/>
          </a:p>
        </p:txBody>
      </p:sp>
      <p:sp>
        <p:nvSpPr>
          <p:cNvPr id="6" name="Text 3"/>
          <p:cNvSpPr/>
          <p:nvPr/>
        </p:nvSpPr>
        <p:spPr>
          <a:xfrm>
            <a:off x="4709398" y="1876068"/>
            <a:ext cx="9307354" cy="436245"/>
          </a:xfrm>
          <a:prstGeom prst="rect">
            <a:avLst/>
          </a:prstGeom>
          <a:noFill/>
          <a:ln/>
        </p:spPr>
        <p:txBody>
          <a:bodyPr wrap="square" lIns="0" tIns="0" rIns="0" bIns="0" rtlCol="0" anchor="t"/>
          <a:lstStyle/>
          <a:p>
            <a:pPr algn="l" indent="0" marL="0">
              <a:lnSpc>
                <a:spcPts val="1700"/>
              </a:lnSpc>
              <a:buNone/>
            </a:pPr>
            <a:r>
              <a:rPr lang="en-US" sz="1050" dirty="0">
                <a:solidFill>
                  <a:srgbClr val="272525"/>
                </a:solidFill>
                <a:latin typeface="Montserrat" pitchFamily="34" charset="0"/>
                <a:ea typeface="Montserrat" pitchFamily="34" charset="-122"/>
                <a:cs typeface="Montserrat" pitchFamily="34" charset="-120"/>
              </a:rPr>
              <a:t>Відновлення ґрунтів створює сприятливі умови для життя різних видів рослин та тварин, що сприяє збереженню біорізноманіття та стабільності екосистем.</a:t>
            </a:r>
            <a:endParaRPr lang="en-US" sz="1050" dirty="0"/>
          </a:p>
        </p:txBody>
      </p:sp>
      <p:sp>
        <p:nvSpPr>
          <p:cNvPr id="7" name="Shape 4"/>
          <p:cNvSpPr/>
          <p:nvPr/>
        </p:nvSpPr>
        <p:spPr>
          <a:xfrm>
            <a:off x="4607123" y="2570917"/>
            <a:ext cx="9511903" cy="7620"/>
          </a:xfrm>
          <a:prstGeom prst="roundRect">
            <a:avLst>
              <a:gd name="adj" fmla="val 1610844"/>
            </a:avLst>
          </a:prstGeom>
          <a:solidFill>
            <a:srgbClr val="C1C3D0"/>
          </a:solidFill>
          <a:ln/>
        </p:spPr>
      </p:sp>
      <p:pic>
        <p:nvPicPr>
          <p:cNvPr id="8" name="Image 1" descr="preencoded.png">    </p:cNvPr>
          <p:cNvPicPr>
            <a:picLocks noChangeAspect="1"/>
          </p:cNvPicPr>
          <p:nvPr/>
        </p:nvPicPr>
        <p:blipFill>
          <a:blip r:embed="rId2"/>
          <a:stretch>
            <a:fillRect/>
          </a:stretch>
        </p:blipFill>
        <p:spPr>
          <a:xfrm>
            <a:off x="2542342" y="2591753"/>
            <a:ext cx="2707719" cy="1233011"/>
          </a:xfrm>
          <a:prstGeom prst="rect">
            <a:avLst/>
          </a:prstGeom>
        </p:spPr>
      </p:pic>
      <p:sp>
        <p:nvSpPr>
          <p:cNvPr id="9" name="Text 5"/>
          <p:cNvSpPr/>
          <p:nvPr/>
        </p:nvSpPr>
        <p:spPr>
          <a:xfrm>
            <a:off x="3848338" y="3071812"/>
            <a:ext cx="95488" cy="272772"/>
          </a:xfrm>
          <a:prstGeom prst="rect">
            <a:avLst/>
          </a:prstGeom>
          <a:noFill/>
          <a:ln/>
        </p:spPr>
        <p:txBody>
          <a:bodyPr wrap="none" lIns="0" tIns="0" rIns="0" bIns="0" rtlCol="0" anchor="t"/>
          <a:lstStyle/>
          <a:p>
            <a:pPr algn="ctr" indent="0" marL="0">
              <a:lnSpc>
                <a:spcPts val="2100"/>
              </a:lnSpc>
              <a:buNone/>
            </a:pPr>
            <a:r>
              <a:rPr lang="en-US" sz="1300" b="1" dirty="0">
                <a:solidFill>
                  <a:srgbClr val="272525"/>
                </a:solidFill>
                <a:latin typeface="Barlow Bold" pitchFamily="34" charset="0"/>
                <a:ea typeface="Barlow Bold" pitchFamily="34" charset="-122"/>
                <a:cs typeface="Barlow Bold" pitchFamily="34" charset="-120"/>
              </a:rPr>
              <a:t>2</a:t>
            </a:r>
            <a:endParaRPr lang="en-US" sz="1300" dirty="0"/>
          </a:p>
        </p:txBody>
      </p:sp>
      <p:sp>
        <p:nvSpPr>
          <p:cNvPr id="10" name="Text 6"/>
          <p:cNvSpPr/>
          <p:nvPr/>
        </p:nvSpPr>
        <p:spPr>
          <a:xfrm>
            <a:off x="5386388" y="2837140"/>
            <a:ext cx="3317677" cy="224195"/>
          </a:xfrm>
          <a:prstGeom prst="rect">
            <a:avLst/>
          </a:prstGeom>
          <a:noFill/>
          <a:ln/>
        </p:spPr>
        <p:txBody>
          <a:bodyPr wrap="none" lIns="0" tIns="0" rIns="0" bIns="0" rtlCol="0" anchor="t"/>
          <a:lstStyle/>
          <a:p>
            <a:pPr algn="l" indent="0" marL="0">
              <a:lnSpc>
                <a:spcPts val="1750"/>
              </a:lnSpc>
              <a:buNone/>
            </a:pPr>
            <a:r>
              <a:rPr lang="en-US" sz="1400" b="1" dirty="0">
                <a:solidFill>
                  <a:srgbClr val="272525"/>
                </a:solidFill>
                <a:latin typeface="Barlow Bold" pitchFamily="34" charset="0"/>
                <a:ea typeface="Barlow Bold" pitchFamily="34" charset="-122"/>
                <a:cs typeface="Barlow Bold" pitchFamily="34" charset="-120"/>
              </a:rPr>
              <a:t>Покращення якості повітря та води</a:t>
            </a:r>
            <a:endParaRPr lang="en-US" sz="1400" dirty="0"/>
          </a:p>
        </p:txBody>
      </p:sp>
      <p:sp>
        <p:nvSpPr>
          <p:cNvPr id="11" name="Text 7"/>
          <p:cNvSpPr/>
          <p:nvPr/>
        </p:nvSpPr>
        <p:spPr>
          <a:xfrm>
            <a:off x="5386388" y="3143131"/>
            <a:ext cx="8630364" cy="436245"/>
          </a:xfrm>
          <a:prstGeom prst="rect">
            <a:avLst/>
          </a:prstGeom>
          <a:noFill/>
          <a:ln/>
        </p:spPr>
        <p:txBody>
          <a:bodyPr wrap="square" lIns="0" tIns="0" rIns="0" bIns="0" rtlCol="0" anchor="t"/>
          <a:lstStyle/>
          <a:p>
            <a:pPr algn="l" indent="0" marL="0">
              <a:lnSpc>
                <a:spcPts val="1700"/>
              </a:lnSpc>
              <a:buNone/>
            </a:pPr>
            <a:r>
              <a:rPr lang="en-US" sz="1050" dirty="0">
                <a:solidFill>
                  <a:srgbClr val="272525"/>
                </a:solidFill>
                <a:latin typeface="Montserrat" pitchFamily="34" charset="0"/>
                <a:ea typeface="Montserrat" pitchFamily="34" charset="-122"/>
                <a:cs typeface="Montserrat" pitchFamily="34" charset="-120"/>
              </a:rPr>
              <a:t>Здорові ґрунти фільтрують забруднення, очищаючи повітря та воду, що позитивно впливає на здоров'я людини та навколишнього середовища.</a:t>
            </a:r>
            <a:endParaRPr lang="en-US" sz="1050" dirty="0"/>
          </a:p>
        </p:txBody>
      </p:sp>
      <p:sp>
        <p:nvSpPr>
          <p:cNvPr id="12" name="Shape 8"/>
          <p:cNvSpPr/>
          <p:nvPr/>
        </p:nvSpPr>
        <p:spPr>
          <a:xfrm>
            <a:off x="5284113" y="3837980"/>
            <a:ext cx="8834914" cy="7620"/>
          </a:xfrm>
          <a:prstGeom prst="roundRect">
            <a:avLst>
              <a:gd name="adj" fmla="val 1610844"/>
            </a:avLst>
          </a:prstGeom>
          <a:solidFill>
            <a:srgbClr val="C1C3D0"/>
          </a:solidFill>
          <a:ln/>
        </p:spPr>
      </p:sp>
      <p:pic>
        <p:nvPicPr>
          <p:cNvPr id="13" name="Image 2" descr="preencoded.png">    </p:cNvPr>
          <p:cNvPicPr>
            <a:picLocks noChangeAspect="1"/>
          </p:cNvPicPr>
          <p:nvPr/>
        </p:nvPicPr>
        <p:blipFill>
          <a:blip r:embed="rId3"/>
          <a:stretch>
            <a:fillRect/>
          </a:stretch>
        </p:blipFill>
        <p:spPr>
          <a:xfrm>
            <a:off x="1865352" y="3858816"/>
            <a:ext cx="4061698" cy="1233011"/>
          </a:xfrm>
          <a:prstGeom prst="rect">
            <a:avLst/>
          </a:prstGeom>
        </p:spPr>
      </p:pic>
      <p:sp>
        <p:nvSpPr>
          <p:cNvPr id="14" name="Text 9"/>
          <p:cNvSpPr/>
          <p:nvPr/>
        </p:nvSpPr>
        <p:spPr>
          <a:xfrm>
            <a:off x="3850124" y="4338876"/>
            <a:ext cx="92035" cy="272772"/>
          </a:xfrm>
          <a:prstGeom prst="rect">
            <a:avLst/>
          </a:prstGeom>
          <a:noFill/>
          <a:ln/>
        </p:spPr>
        <p:txBody>
          <a:bodyPr wrap="none" lIns="0" tIns="0" rIns="0" bIns="0" rtlCol="0" anchor="t"/>
          <a:lstStyle/>
          <a:p>
            <a:pPr algn="ctr" indent="0" marL="0">
              <a:lnSpc>
                <a:spcPts val="2100"/>
              </a:lnSpc>
              <a:buNone/>
            </a:pPr>
            <a:r>
              <a:rPr lang="en-US" sz="1300" b="1" dirty="0">
                <a:solidFill>
                  <a:srgbClr val="272525"/>
                </a:solidFill>
                <a:latin typeface="Barlow Bold" pitchFamily="34" charset="0"/>
                <a:ea typeface="Barlow Bold" pitchFamily="34" charset="-122"/>
                <a:cs typeface="Barlow Bold" pitchFamily="34" charset="-120"/>
              </a:rPr>
              <a:t>3</a:t>
            </a:r>
            <a:endParaRPr lang="en-US" sz="1300" dirty="0"/>
          </a:p>
        </p:txBody>
      </p:sp>
      <p:sp>
        <p:nvSpPr>
          <p:cNvPr id="15" name="Text 10"/>
          <p:cNvSpPr/>
          <p:nvPr/>
        </p:nvSpPr>
        <p:spPr>
          <a:xfrm>
            <a:off x="6063377" y="4104203"/>
            <a:ext cx="2376249" cy="224195"/>
          </a:xfrm>
          <a:prstGeom prst="rect">
            <a:avLst/>
          </a:prstGeom>
          <a:noFill/>
          <a:ln/>
        </p:spPr>
        <p:txBody>
          <a:bodyPr wrap="none" lIns="0" tIns="0" rIns="0" bIns="0" rtlCol="0" anchor="t"/>
          <a:lstStyle/>
          <a:p>
            <a:pPr algn="l" indent="0" marL="0">
              <a:lnSpc>
                <a:spcPts val="1750"/>
              </a:lnSpc>
              <a:buNone/>
            </a:pPr>
            <a:r>
              <a:rPr lang="en-US" sz="1400" b="1" dirty="0">
                <a:solidFill>
                  <a:srgbClr val="272525"/>
                </a:solidFill>
                <a:latin typeface="Barlow Bold" pitchFamily="34" charset="0"/>
                <a:ea typeface="Barlow Bold" pitchFamily="34" charset="-122"/>
                <a:cs typeface="Barlow Bold" pitchFamily="34" charset="-120"/>
              </a:rPr>
              <a:t>Збільшення врожайності</a:t>
            </a:r>
            <a:endParaRPr lang="en-US" sz="1400" dirty="0"/>
          </a:p>
        </p:txBody>
      </p:sp>
      <p:sp>
        <p:nvSpPr>
          <p:cNvPr id="16" name="Text 11"/>
          <p:cNvSpPr/>
          <p:nvPr/>
        </p:nvSpPr>
        <p:spPr>
          <a:xfrm>
            <a:off x="6063377" y="4410194"/>
            <a:ext cx="7953375" cy="436245"/>
          </a:xfrm>
          <a:prstGeom prst="rect">
            <a:avLst/>
          </a:prstGeom>
          <a:noFill/>
          <a:ln/>
        </p:spPr>
        <p:txBody>
          <a:bodyPr wrap="square" lIns="0" tIns="0" rIns="0" bIns="0" rtlCol="0" anchor="t"/>
          <a:lstStyle/>
          <a:p>
            <a:pPr algn="l" indent="0" marL="0">
              <a:lnSpc>
                <a:spcPts val="1700"/>
              </a:lnSpc>
              <a:buNone/>
            </a:pPr>
            <a:r>
              <a:rPr lang="en-US" sz="1050" dirty="0">
                <a:solidFill>
                  <a:srgbClr val="272525"/>
                </a:solidFill>
                <a:latin typeface="Montserrat" pitchFamily="34" charset="0"/>
                <a:ea typeface="Montserrat" pitchFamily="34" charset="-122"/>
                <a:cs typeface="Montserrat" pitchFamily="34" charset="-120"/>
              </a:rPr>
              <a:t>Відновлення ґрунтів призводить до підвищення родючості, що дає змогу збільшити врожайність сільськогосподарських культур, забезпечити продовольчу безпеку та покращити економічні показники.</a:t>
            </a:r>
            <a:endParaRPr lang="en-US" sz="1050" dirty="0"/>
          </a:p>
        </p:txBody>
      </p:sp>
      <p:sp>
        <p:nvSpPr>
          <p:cNvPr id="17" name="Shape 12"/>
          <p:cNvSpPr/>
          <p:nvPr/>
        </p:nvSpPr>
        <p:spPr>
          <a:xfrm>
            <a:off x="5961102" y="5105043"/>
            <a:ext cx="8157924" cy="7620"/>
          </a:xfrm>
          <a:prstGeom prst="roundRect">
            <a:avLst>
              <a:gd name="adj" fmla="val 1610844"/>
            </a:avLst>
          </a:prstGeom>
          <a:solidFill>
            <a:srgbClr val="C1C3D0"/>
          </a:solidFill>
          <a:ln/>
        </p:spPr>
      </p:sp>
      <p:pic>
        <p:nvPicPr>
          <p:cNvPr id="18" name="Image 3" descr="preencoded.png">    </p:cNvPr>
          <p:cNvPicPr>
            <a:picLocks noChangeAspect="1"/>
          </p:cNvPicPr>
          <p:nvPr/>
        </p:nvPicPr>
        <p:blipFill>
          <a:blip r:embed="rId4"/>
          <a:stretch>
            <a:fillRect/>
          </a:stretch>
        </p:blipFill>
        <p:spPr>
          <a:xfrm>
            <a:off x="1188363" y="5125879"/>
            <a:ext cx="5415558" cy="1233011"/>
          </a:xfrm>
          <a:prstGeom prst="rect">
            <a:avLst/>
          </a:prstGeom>
        </p:spPr>
      </p:pic>
      <p:sp>
        <p:nvSpPr>
          <p:cNvPr id="19" name="Text 13"/>
          <p:cNvSpPr/>
          <p:nvPr/>
        </p:nvSpPr>
        <p:spPr>
          <a:xfrm>
            <a:off x="3844528" y="5605939"/>
            <a:ext cx="103108" cy="272772"/>
          </a:xfrm>
          <a:prstGeom prst="rect">
            <a:avLst/>
          </a:prstGeom>
          <a:noFill/>
          <a:ln/>
        </p:spPr>
        <p:txBody>
          <a:bodyPr wrap="none" lIns="0" tIns="0" rIns="0" bIns="0" rtlCol="0" anchor="t"/>
          <a:lstStyle/>
          <a:p>
            <a:pPr algn="ctr" indent="0" marL="0">
              <a:lnSpc>
                <a:spcPts val="2100"/>
              </a:lnSpc>
              <a:buNone/>
            </a:pPr>
            <a:r>
              <a:rPr lang="en-US" sz="1300" b="1" dirty="0">
                <a:solidFill>
                  <a:srgbClr val="272525"/>
                </a:solidFill>
                <a:latin typeface="Barlow Bold" pitchFamily="34" charset="0"/>
                <a:ea typeface="Barlow Bold" pitchFamily="34" charset="-122"/>
                <a:cs typeface="Barlow Bold" pitchFamily="34" charset="-120"/>
              </a:rPr>
              <a:t>4</a:t>
            </a:r>
            <a:endParaRPr lang="en-US" sz="1300" dirty="0"/>
          </a:p>
        </p:txBody>
      </p:sp>
      <p:sp>
        <p:nvSpPr>
          <p:cNvPr id="20" name="Text 14"/>
          <p:cNvSpPr/>
          <p:nvPr/>
        </p:nvSpPr>
        <p:spPr>
          <a:xfrm>
            <a:off x="6740247" y="5371267"/>
            <a:ext cx="3609499" cy="224195"/>
          </a:xfrm>
          <a:prstGeom prst="rect">
            <a:avLst/>
          </a:prstGeom>
          <a:noFill/>
          <a:ln/>
        </p:spPr>
        <p:txBody>
          <a:bodyPr wrap="none" lIns="0" tIns="0" rIns="0" bIns="0" rtlCol="0" anchor="t"/>
          <a:lstStyle/>
          <a:p>
            <a:pPr algn="l" indent="0" marL="0">
              <a:lnSpc>
                <a:spcPts val="1750"/>
              </a:lnSpc>
              <a:buNone/>
            </a:pPr>
            <a:r>
              <a:rPr lang="en-US" sz="1400" b="1" dirty="0">
                <a:solidFill>
                  <a:srgbClr val="272525"/>
                </a:solidFill>
                <a:latin typeface="Barlow Bold" pitchFamily="34" charset="0"/>
                <a:ea typeface="Barlow Bold" pitchFamily="34" charset="-122"/>
                <a:cs typeface="Barlow Bold" pitchFamily="34" charset="-120"/>
              </a:rPr>
              <a:t>Зменшення викидів парникових газів</a:t>
            </a:r>
            <a:endParaRPr lang="en-US" sz="1400" dirty="0"/>
          </a:p>
        </p:txBody>
      </p:sp>
      <p:sp>
        <p:nvSpPr>
          <p:cNvPr id="21" name="Text 15"/>
          <p:cNvSpPr/>
          <p:nvPr/>
        </p:nvSpPr>
        <p:spPr>
          <a:xfrm>
            <a:off x="6740247" y="5677257"/>
            <a:ext cx="7276505" cy="436245"/>
          </a:xfrm>
          <a:prstGeom prst="rect">
            <a:avLst/>
          </a:prstGeom>
          <a:noFill/>
          <a:ln/>
        </p:spPr>
        <p:txBody>
          <a:bodyPr wrap="square" lIns="0" tIns="0" rIns="0" bIns="0" rtlCol="0" anchor="t"/>
          <a:lstStyle/>
          <a:p>
            <a:pPr algn="l" indent="0" marL="0">
              <a:lnSpc>
                <a:spcPts val="1700"/>
              </a:lnSpc>
              <a:buNone/>
            </a:pPr>
            <a:r>
              <a:rPr lang="en-US" sz="1050" dirty="0">
                <a:solidFill>
                  <a:srgbClr val="272525"/>
                </a:solidFill>
                <a:latin typeface="Montserrat" pitchFamily="34" charset="0"/>
                <a:ea typeface="Montserrat" pitchFamily="34" charset="-122"/>
                <a:cs typeface="Montserrat" pitchFamily="34" charset="-120"/>
              </a:rPr>
              <a:t>Здорові ґрунти поглинають вуглекислий газ з атмосфери, що сприяє боротьбі зі зміною клімату та зниженням рівня викидів парникових газів.</a:t>
            </a:r>
            <a:endParaRPr lang="en-US" sz="1050" dirty="0"/>
          </a:p>
        </p:txBody>
      </p:sp>
      <p:sp>
        <p:nvSpPr>
          <p:cNvPr id="22" name="Shape 16"/>
          <p:cNvSpPr/>
          <p:nvPr/>
        </p:nvSpPr>
        <p:spPr>
          <a:xfrm>
            <a:off x="6637973" y="6372106"/>
            <a:ext cx="7481054" cy="7620"/>
          </a:xfrm>
          <a:prstGeom prst="roundRect">
            <a:avLst>
              <a:gd name="adj" fmla="val 1610844"/>
            </a:avLst>
          </a:prstGeom>
          <a:solidFill>
            <a:srgbClr val="C1C3D0"/>
          </a:solidFill>
          <a:ln/>
        </p:spPr>
      </p:sp>
      <p:pic>
        <p:nvPicPr>
          <p:cNvPr id="23" name="Image 4" descr="preencoded.png">    </p:cNvPr>
          <p:cNvPicPr>
            <a:picLocks noChangeAspect="1"/>
          </p:cNvPicPr>
          <p:nvPr/>
        </p:nvPicPr>
        <p:blipFill>
          <a:blip r:embed="rId5"/>
          <a:stretch>
            <a:fillRect/>
          </a:stretch>
        </p:blipFill>
        <p:spPr>
          <a:xfrm>
            <a:off x="511492" y="6392942"/>
            <a:ext cx="6769418" cy="1233011"/>
          </a:xfrm>
          <a:prstGeom prst="rect">
            <a:avLst/>
          </a:prstGeom>
        </p:spPr>
      </p:pic>
      <p:sp>
        <p:nvSpPr>
          <p:cNvPr id="24" name="Text 17"/>
          <p:cNvSpPr/>
          <p:nvPr/>
        </p:nvSpPr>
        <p:spPr>
          <a:xfrm>
            <a:off x="3850243" y="6873002"/>
            <a:ext cx="91916" cy="272772"/>
          </a:xfrm>
          <a:prstGeom prst="rect">
            <a:avLst/>
          </a:prstGeom>
          <a:noFill/>
          <a:ln/>
        </p:spPr>
        <p:txBody>
          <a:bodyPr wrap="none" lIns="0" tIns="0" rIns="0" bIns="0" rtlCol="0" anchor="t"/>
          <a:lstStyle/>
          <a:p>
            <a:pPr algn="ctr" indent="0" marL="0">
              <a:lnSpc>
                <a:spcPts val="2100"/>
              </a:lnSpc>
              <a:buNone/>
            </a:pPr>
            <a:r>
              <a:rPr lang="en-US" sz="1300" b="1" dirty="0">
                <a:solidFill>
                  <a:srgbClr val="272525"/>
                </a:solidFill>
                <a:latin typeface="Barlow Bold" pitchFamily="34" charset="0"/>
                <a:ea typeface="Barlow Bold" pitchFamily="34" charset="-122"/>
                <a:cs typeface="Barlow Bold" pitchFamily="34" charset="-120"/>
              </a:rPr>
              <a:t>5</a:t>
            </a:r>
            <a:endParaRPr lang="en-US" sz="1300" dirty="0"/>
          </a:p>
        </p:txBody>
      </p:sp>
      <p:sp>
        <p:nvSpPr>
          <p:cNvPr id="25" name="Text 18"/>
          <p:cNvSpPr/>
          <p:nvPr/>
        </p:nvSpPr>
        <p:spPr>
          <a:xfrm>
            <a:off x="7417237" y="6529268"/>
            <a:ext cx="2177415" cy="224195"/>
          </a:xfrm>
          <a:prstGeom prst="rect">
            <a:avLst/>
          </a:prstGeom>
          <a:noFill/>
          <a:ln/>
        </p:spPr>
        <p:txBody>
          <a:bodyPr wrap="none" lIns="0" tIns="0" rIns="0" bIns="0" rtlCol="0" anchor="t"/>
          <a:lstStyle/>
          <a:p>
            <a:pPr algn="l" indent="0" marL="0">
              <a:lnSpc>
                <a:spcPts val="1750"/>
              </a:lnSpc>
              <a:buNone/>
            </a:pPr>
            <a:r>
              <a:rPr lang="en-US" sz="1400" b="1" dirty="0">
                <a:solidFill>
                  <a:srgbClr val="272525"/>
                </a:solidFill>
                <a:latin typeface="Barlow Bold" pitchFamily="34" charset="0"/>
                <a:ea typeface="Barlow Bold" pitchFamily="34" charset="-122"/>
                <a:cs typeface="Barlow Bold" pitchFamily="34" charset="-120"/>
              </a:rPr>
              <a:t>Економічний розвиток</a:t>
            </a:r>
            <a:endParaRPr lang="en-US" sz="1400" dirty="0"/>
          </a:p>
        </p:txBody>
      </p:sp>
      <p:sp>
        <p:nvSpPr>
          <p:cNvPr id="26" name="Text 19"/>
          <p:cNvSpPr/>
          <p:nvPr/>
        </p:nvSpPr>
        <p:spPr>
          <a:xfrm>
            <a:off x="7417237" y="6835259"/>
            <a:ext cx="6599515" cy="654368"/>
          </a:xfrm>
          <a:prstGeom prst="rect">
            <a:avLst/>
          </a:prstGeom>
          <a:noFill/>
          <a:ln/>
        </p:spPr>
        <p:txBody>
          <a:bodyPr wrap="square" lIns="0" tIns="0" rIns="0" bIns="0" rtlCol="0" anchor="t"/>
          <a:lstStyle/>
          <a:p>
            <a:pPr algn="l" indent="0" marL="0">
              <a:lnSpc>
                <a:spcPts val="1700"/>
              </a:lnSpc>
              <a:buNone/>
            </a:pPr>
            <a:r>
              <a:rPr lang="en-US" sz="1050" dirty="0">
                <a:solidFill>
                  <a:srgbClr val="272525"/>
                </a:solidFill>
                <a:latin typeface="Montserrat" pitchFamily="34" charset="0"/>
                <a:ea typeface="Montserrat" pitchFamily="34" charset="-122"/>
                <a:cs typeface="Montserrat" pitchFamily="34" charset="-120"/>
              </a:rPr>
              <a:t>Відновлення ґрунтів сприяє розвитку сільського господарства, туризму, лісової промисловості та інших секторів економіки, що веде до підвищення рівня життя та добробуту населення.</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59963" y="518517"/>
            <a:ext cx="13310473" cy="1240631"/>
          </a:xfrm>
          <a:prstGeom prst="rect">
            <a:avLst/>
          </a:prstGeom>
          <a:noFill/>
          <a:ln/>
        </p:spPr>
        <p:txBody>
          <a:bodyPr wrap="square" lIns="0" tIns="0" rIns="0" bIns="0" rtlCol="0" anchor="t"/>
          <a:lstStyle/>
          <a:p>
            <a:pPr indent="0" marL="0">
              <a:lnSpc>
                <a:spcPts val="4850"/>
              </a:lnSpc>
              <a:buNone/>
            </a:pPr>
            <a:r>
              <a:rPr lang="en-US" sz="3900" b="1" dirty="0">
                <a:solidFill>
                  <a:srgbClr val="7068F4"/>
                </a:solidFill>
                <a:latin typeface="Barlow Bold" pitchFamily="34" charset="0"/>
                <a:ea typeface="Barlow Bold" pitchFamily="34" charset="-122"/>
                <a:cs typeface="Barlow Bold" pitchFamily="34" charset="-120"/>
              </a:rPr>
              <a:t>Практичні приклади успішного відновлення та поліпшення ґрунтів</a:t>
            </a:r>
            <a:endParaRPr lang="en-US" sz="3900" dirty="0"/>
          </a:p>
        </p:txBody>
      </p:sp>
      <p:pic>
        <p:nvPicPr>
          <p:cNvPr id="3" name="Image 0" descr="preencoded.png">    </p:cNvPr>
          <p:cNvPicPr>
            <a:picLocks noChangeAspect="1"/>
          </p:cNvPicPr>
          <p:nvPr/>
        </p:nvPicPr>
        <p:blipFill>
          <a:blip r:embed="rId1"/>
          <a:stretch>
            <a:fillRect/>
          </a:stretch>
        </p:blipFill>
        <p:spPr>
          <a:xfrm>
            <a:off x="659963" y="2136219"/>
            <a:ext cx="4248269" cy="2625566"/>
          </a:xfrm>
          <a:prstGeom prst="rect">
            <a:avLst/>
          </a:prstGeom>
        </p:spPr>
      </p:pic>
      <p:sp>
        <p:nvSpPr>
          <p:cNvPr id="4" name="Text 1"/>
          <p:cNvSpPr/>
          <p:nvPr/>
        </p:nvSpPr>
        <p:spPr>
          <a:xfrm>
            <a:off x="659963" y="4997410"/>
            <a:ext cx="2903577" cy="310158"/>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Barlow Bold" pitchFamily="34" charset="0"/>
                <a:ea typeface="Barlow Bold" pitchFamily="34" charset="-122"/>
                <a:cs typeface="Barlow Bold" pitchFamily="34" charset="-120"/>
              </a:rPr>
              <a:t>Рекультивація кар'єру</a:t>
            </a:r>
            <a:endParaRPr lang="en-US" sz="1950" dirty="0"/>
          </a:p>
        </p:txBody>
      </p:sp>
      <p:sp>
        <p:nvSpPr>
          <p:cNvPr id="5" name="Text 2"/>
          <p:cNvSpPr/>
          <p:nvPr/>
        </p:nvSpPr>
        <p:spPr>
          <a:xfrm>
            <a:off x="659963" y="5420678"/>
            <a:ext cx="4248269" cy="2111931"/>
          </a:xfrm>
          <a:prstGeom prst="rect">
            <a:avLst/>
          </a:prstGeom>
          <a:noFill/>
          <a:ln/>
        </p:spPr>
        <p:txBody>
          <a:bodyPr wrap="squar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Успішне відновлення кар'єру демонструє, як збіднені землі можна перетворити на продуктивні екосистеми. Після рекультивації територія була озеленена, відновлено ґрунтовий покрив, а також створено нові місця проживання для диких тварин.</a:t>
            </a:r>
            <a:endParaRPr lang="en-US" sz="1450" dirty="0"/>
          </a:p>
        </p:txBody>
      </p:sp>
      <p:pic>
        <p:nvPicPr>
          <p:cNvPr id="6" name="Image 1" descr="preencoded.png">    </p:cNvPr>
          <p:cNvPicPr>
            <a:picLocks noChangeAspect="1"/>
          </p:cNvPicPr>
          <p:nvPr/>
        </p:nvPicPr>
        <p:blipFill>
          <a:blip r:embed="rId2"/>
          <a:stretch>
            <a:fillRect/>
          </a:stretch>
        </p:blipFill>
        <p:spPr>
          <a:xfrm>
            <a:off x="5191006" y="2136219"/>
            <a:ext cx="4248269" cy="2625566"/>
          </a:xfrm>
          <a:prstGeom prst="rect">
            <a:avLst/>
          </a:prstGeom>
        </p:spPr>
      </p:pic>
      <p:sp>
        <p:nvSpPr>
          <p:cNvPr id="7" name="Text 3"/>
          <p:cNvSpPr/>
          <p:nvPr/>
        </p:nvSpPr>
        <p:spPr>
          <a:xfrm>
            <a:off x="5191006" y="4997410"/>
            <a:ext cx="4248269" cy="620316"/>
          </a:xfrm>
          <a:prstGeom prst="rect">
            <a:avLst/>
          </a:prstGeom>
          <a:noFill/>
          <a:ln/>
        </p:spPr>
        <p:txBody>
          <a:bodyPr wrap="square" lIns="0" tIns="0" rIns="0" bIns="0" rtlCol="0" anchor="t"/>
          <a:lstStyle/>
          <a:p>
            <a:pPr algn="l" indent="0" marL="0">
              <a:lnSpc>
                <a:spcPts val="2400"/>
              </a:lnSpc>
              <a:buNone/>
            </a:pPr>
            <a:r>
              <a:rPr lang="en-US" sz="1950" b="1" dirty="0">
                <a:solidFill>
                  <a:srgbClr val="272525"/>
                </a:solidFill>
                <a:latin typeface="Barlow Bold" pitchFamily="34" charset="0"/>
                <a:ea typeface="Barlow Bold" pitchFamily="34" charset="-122"/>
                <a:cs typeface="Barlow Bold" pitchFamily="34" charset="-120"/>
              </a:rPr>
              <a:t>Відновлення деградованих земель</a:t>
            </a:r>
            <a:endParaRPr lang="en-US" sz="1950" dirty="0"/>
          </a:p>
        </p:txBody>
      </p:sp>
      <p:sp>
        <p:nvSpPr>
          <p:cNvPr id="8" name="Text 4"/>
          <p:cNvSpPr/>
          <p:nvPr/>
        </p:nvSpPr>
        <p:spPr>
          <a:xfrm>
            <a:off x="5191006" y="5730835"/>
            <a:ext cx="4248269" cy="2111931"/>
          </a:xfrm>
          <a:prstGeom prst="rect">
            <a:avLst/>
          </a:prstGeom>
          <a:noFill/>
          <a:ln/>
        </p:spPr>
        <p:txBody>
          <a:bodyPr wrap="squar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Використання методів органічного землеробства та агролісомеліорації дозволило відновити родючість деградованих земель, що призвело до підвищення врожайності сільськогосподарських культур та покращення екологічного стану регіону.</a:t>
            </a:r>
            <a:endParaRPr lang="en-US" sz="1450" dirty="0"/>
          </a:p>
        </p:txBody>
      </p:sp>
      <p:pic>
        <p:nvPicPr>
          <p:cNvPr id="9" name="Image 2" descr="preencoded.png">    </p:cNvPr>
          <p:cNvPicPr>
            <a:picLocks noChangeAspect="1"/>
          </p:cNvPicPr>
          <p:nvPr/>
        </p:nvPicPr>
        <p:blipFill>
          <a:blip r:embed="rId3"/>
          <a:stretch>
            <a:fillRect/>
          </a:stretch>
        </p:blipFill>
        <p:spPr>
          <a:xfrm>
            <a:off x="9722048" y="2136219"/>
            <a:ext cx="4248269" cy="2625566"/>
          </a:xfrm>
          <a:prstGeom prst="rect">
            <a:avLst/>
          </a:prstGeom>
        </p:spPr>
      </p:pic>
      <p:sp>
        <p:nvSpPr>
          <p:cNvPr id="10" name="Text 5"/>
          <p:cNvSpPr/>
          <p:nvPr/>
        </p:nvSpPr>
        <p:spPr>
          <a:xfrm>
            <a:off x="9722048" y="4997410"/>
            <a:ext cx="4248269" cy="620316"/>
          </a:xfrm>
          <a:prstGeom prst="rect">
            <a:avLst/>
          </a:prstGeom>
          <a:noFill/>
          <a:ln/>
        </p:spPr>
        <p:txBody>
          <a:bodyPr wrap="square" lIns="0" tIns="0" rIns="0" bIns="0" rtlCol="0" anchor="t"/>
          <a:lstStyle/>
          <a:p>
            <a:pPr algn="l" indent="0" marL="0">
              <a:lnSpc>
                <a:spcPts val="2400"/>
              </a:lnSpc>
              <a:buNone/>
            </a:pPr>
            <a:r>
              <a:rPr lang="en-US" sz="1950" b="1" dirty="0">
                <a:solidFill>
                  <a:srgbClr val="272525"/>
                </a:solidFill>
                <a:latin typeface="Barlow Bold" pitchFamily="34" charset="0"/>
                <a:ea typeface="Barlow Bold" pitchFamily="34" charset="-122"/>
                <a:cs typeface="Barlow Bold" pitchFamily="34" charset="-120"/>
              </a:rPr>
              <a:t>Поліпшення міських ландшафтів</a:t>
            </a:r>
            <a:endParaRPr lang="en-US" sz="1950" dirty="0"/>
          </a:p>
        </p:txBody>
      </p:sp>
      <p:sp>
        <p:nvSpPr>
          <p:cNvPr id="11" name="Text 6"/>
          <p:cNvSpPr/>
          <p:nvPr/>
        </p:nvSpPr>
        <p:spPr>
          <a:xfrm>
            <a:off x="9722048" y="5730835"/>
            <a:ext cx="4248269" cy="1810226"/>
          </a:xfrm>
          <a:prstGeom prst="rect">
            <a:avLst/>
          </a:prstGeom>
          <a:noFill/>
          <a:ln/>
        </p:spPr>
        <p:txBody>
          <a:bodyPr wrap="squar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Замість асфальту - зелень! Озеленення міських територій не лише покращує естетичний вигляд, але й сприяє покращенню мікроклімату, якості повітря та створенню комфортних умов для проживання.</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2024-10-16T13:53:55Z</dcterms:created>
  <dcterms:modified xsi:type="dcterms:W3CDTF">2024-10-16T13:53:55Z</dcterms:modified>
</cp:coreProperties>
</file>