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8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5301208"/>
            <a:ext cx="4176463" cy="1296144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sz="3300" dirty="0" err="1"/>
              <a:t>Викладач</a:t>
            </a:r>
            <a:r>
              <a:rPr lang="ru-RU" sz="3300" dirty="0"/>
              <a:t>: </a:t>
            </a:r>
          </a:p>
          <a:p>
            <a:pPr algn="r"/>
            <a:r>
              <a:rPr lang="ru-RU" sz="3300" dirty="0" err="1"/>
              <a:t>Омельянчик</a:t>
            </a:r>
            <a:r>
              <a:rPr lang="ru-RU" sz="3300" dirty="0"/>
              <a:t> </a:t>
            </a:r>
            <a:r>
              <a:rPr lang="ru-RU" sz="3300" dirty="0" err="1"/>
              <a:t>Сергій</a:t>
            </a:r>
            <a:r>
              <a:rPr lang="ru-RU" sz="3300" dirty="0"/>
              <a:t> </a:t>
            </a:r>
            <a:r>
              <a:rPr lang="ru-RU" sz="3300" dirty="0" err="1"/>
              <a:t>Володимирович</a:t>
            </a:r>
            <a:endParaRPr lang="ru-RU" sz="3300" dirty="0"/>
          </a:p>
          <a:p>
            <a:pPr algn="r"/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836712"/>
            <a:ext cx="7679407" cy="1800200"/>
          </a:xfrm>
        </p:spPr>
        <p:txBody>
          <a:bodyPr/>
          <a:lstStyle/>
          <a:p>
            <a:pPr marL="182880" indent="0" algn="ctr">
              <a:buNone/>
            </a:pPr>
            <a:r>
              <a:rPr lang="uk-UA" sz="4800" dirty="0"/>
              <a:t>Тема: ІНДИВІДУАЛЬНІ ТРУДОВІ СПОРИ</a:t>
            </a:r>
            <a:endParaRPr lang="ru-RU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6863"/>
            <a:ext cx="2123728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1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60648"/>
            <a:ext cx="8856984" cy="156966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Колективні</a:t>
            </a:r>
            <a:r>
              <a:rPr lang="ru-RU" sz="2400" dirty="0"/>
              <a:t> трудові спори </a:t>
            </a:r>
            <a:r>
              <a:rPr lang="ru-RU" sz="2400" dirty="0" err="1"/>
              <a:t>виникають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колективними</a:t>
            </a:r>
            <a:r>
              <a:rPr lang="ru-RU" sz="2400" dirty="0"/>
              <a:t> </a:t>
            </a:r>
            <a:r>
              <a:rPr lang="ru-RU" sz="2400" dirty="0" err="1"/>
              <a:t>суб'єктами</a:t>
            </a:r>
            <a:r>
              <a:rPr lang="ru-RU" sz="2400" dirty="0"/>
              <a:t> – </a:t>
            </a:r>
            <a:r>
              <a:rPr lang="ru-RU" sz="2400" dirty="0" err="1"/>
              <a:t>колективами</a:t>
            </a:r>
            <a:r>
              <a:rPr lang="ru-RU" sz="2400" dirty="0"/>
              <a:t> </a:t>
            </a:r>
            <a:r>
              <a:rPr lang="ru-RU" sz="2400" dirty="0" err="1"/>
              <a:t>найманих</a:t>
            </a:r>
            <a:r>
              <a:rPr lang="ru-RU" sz="2400" dirty="0"/>
              <a:t> </a:t>
            </a:r>
            <a:r>
              <a:rPr lang="ru-RU" sz="2400" dirty="0" err="1"/>
              <a:t>працівників</a:t>
            </a:r>
            <a:r>
              <a:rPr lang="ru-RU" sz="2400" dirty="0"/>
              <a:t> </a:t>
            </a:r>
            <a:r>
              <a:rPr lang="ru-RU" sz="2400" dirty="0" err="1"/>
              <a:t>підприємства</a:t>
            </a:r>
            <a:r>
              <a:rPr lang="ru-RU" sz="2400" dirty="0"/>
              <a:t>, </a:t>
            </a:r>
            <a:r>
              <a:rPr lang="ru-RU" sz="2400" dirty="0" err="1"/>
              <a:t>галузі</a:t>
            </a:r>
            <a:r>
              <a:rPr lang="ru-RU" sz="2400" dirty="0"/>
              <a:t> і </a:t>
            </a:r>
            <a:r>
              <a:rPr lang="ru-RU" sz="2400" dirty="0" err="1"/>
              <a:t>окремим</a:t>
            </a:r>
            <a:r>
              <a:rPr lang="ru-RU" sz="2400" dirty="0"/>
              <a:t> </a:t>
            </a:r>
            <a:r>
              <a:rPr lang="ru-RU" sz="2400" dirty="0" err="1"/>
              <a:t>роботодавцем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організаціями</a:t>
            </a:r>
            <a:r>
              <a:rPr lang="ru-RU" sz="2400" dirty="0"/>
              <a:t> </a:t>
            </a:r>
            <a:r>
              <a:rPr lang="ru-RU" sz="2400" dirty="0" err="1"/>
              <a:t>роботодавців</a:t>
            </a:r>
            <a:r>
              <a:rPr lang="ru-RU" sz="2400" dirty="0"/>
              <a:t> та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об’єднаннями</a:t>
            </a:r>
            <a:r>
              <a:rPr lang="ru-RU" sz="2400" dirty="0"/>
              <a:t>. </a:t>
            </a:r>
          </a:p>
        </p:txBody>
      </p:sp>
      <p:cxnSp>
        <p:nvCxnSpPr>
          <p:cNvPr id="6" name="Прямая со стрелкой 5"/>
          <p:cNvCxnSpPr>
            <a:stCxn id="4" idx="2"/>
          </p:cNvCxnSpPr>
          <p:nvPr/>
        </p:nvCxnSpPr>
        <p:spPr>
          <a:xfrm>
            <a:off x="4535996" y="1830308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504" y="2328704"/>
            <a:ext cx="8856984" cy="193899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Такі</a:t>
            </a:r>
            <a:r>
              <a:rPr lang="ru-RU" sz="2400" dirty="0"/>
              <a:t> спори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особливості</a:t>
            </a:r>
            <a:r>
              <a:rPr lang="ru-RU" sz="2400" dirty="0"/>
              <a:t> </a:t>
            </a:r>
            <a:r>
              <a:rPr lang="ru-RU" sz="2400" dirty="0" err="1"/>
              <a:t>щодо</a:t>
            </a:r>
            <a:r>
              <a:rPr lang="ru-RU" sz="2400" dirty="0"/>
              <a:t> предмета спору, </a:t>
            </a:r>
            <a:r>
              <a:rPr lang="ru-RU" sz="2400" dirty="0" err="1"/>
              <a:t>суб’єктного</a:t>
            </a:r>
            <a:r>
              <a:rPr lang="ru-RU" sz="2400" dirty="0"/>
              <a:t> складу, способу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розгляду</a:t>
            </a:r>
            <a:r>
              <a:rPr lang="ru-RU" sz="2400" dirty="0"/>
              <a:t>, вони </a:t>
            </a:r>
            <a:r>
              <a:rPr lang="ru-RU" sz="2400" dirty="0" err="1"/>
              <a:t>регулюються</a:t>
            </a:r>
            <a:r>
              <a:rPr lang="ru-RU" sz="2400" dirty="0"/>
              <a:t> </a:t>
            </a:r>
            <a:r>
              <a:rPr lang="ru-RU" sz="2400" dirty="0" err="1"/>
              <a:t>спеціальним</a:t>
            </a:r>
            <a:r>
              <a:rPr lang="ru-RU" sz="2400" dirty="0"/>
              <a:t> актом –  Законом </a:t>
            </a:r>
            <a:r>
              <a:rPr lang="ru-RU" sz="2400" dirty="0" err="1"/>
              <a:t>України</a:t>
            </a:r>
            <a:r>
              <a:rPr lang="ru-RU" sz="2400" dirty="0"/>
              <a:t> “Про порядок </a:t>
            </a:r>
            <a:r>
              <a:rPr lang="ru-RU" sz="2400" dirty="0" err="1"/>
              <a:t>вирішення</a:t>
            </a:r>
            <a:r>
              <a:rPr lang="ru-RU" sz="2400" dirty="0"/>
              <a:t> </a:t>
            </a:r>
            <a:r>
              <a:rPr lang="ru-RU" sz="2400" dirty="0" err="1"/>
              <a:t>колективних</a:t>
            </a:r>
            <a:r>
              <a:rPr lang="ru-RU" sz="2400" dirty="0"/>
              <a:t>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спорів</a:t>
            </a:r>
            <a:r>
              <a:rPr lang="ru-RU" sz="2400" dirty="0"/>
              <a:t> (</a:t>
            </a:r>
            <a:r>
              <a:rPr lang="ru-RU" sz="2400" dirty="0" err="1"/>
              <a:t>конфліктів</a:t>
            </a:r>
            <a:r>
              <a:rPr lang="ru-RU" sz="2400" dirty="0"/>
              <a:t>)” </a:t>
            </a:r>
            <a:r>
              <a:rPr lang="ru-RU" sz="2400" dirty="0" err="1"/>
              <a:t>від</a:t>
            </a:r>
            <a:r>
              <a:rPr lang="ru-RU" sz="2400" dirty="0"/>
              <a:t> 3.03.1998 р.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661" y="4724896"/>
            <a:ext cx="8856985" cy="83099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Інститут</a:t>
            </a:r>
            <a:r>
              <a:rPr lang="ru-RU" sz="2400" dirty="0"/>
              <a:t> “</a:t>
            </a:r>
            <a:r>
              <a:rPr lang="ru-RU" sz="2400" dirty="0" err="1"/>
              <a:t>колективні</a:t>
            </a:r>
            <a:r>
              <a:rPr lang="ru-RU" sz="2400" dirty="0"/>
              <a:t> трудові спори” входить до </a:t>
            </a:r>
            <a:r>
              <a:rPr lang="ru-RU" sz="2400" dirty="0" err="1"/>
              <a:t>колективного</a:t>
            </a:r>
            <a:r>
              <a:rPr lang="ru-RU" sz="2400" dirty="0"/>
              <a:t> трудового права.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644008" y="4267696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5733256"/>
            <a:ext cx="1547664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" y="5759846"/>
            <a:ext cx="2475527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12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277" y="277197"/>
            <a:ext cx="8568952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Інститут</a:t>
            </a:r>
            <a:r>
              <a:rPr lang="ru-RU" sz="2400" dirty="0"/>
              <a:t> “</a:t>
            </a:r>
            <a:r>
              <a:rPr lang="ru-RU" sz="2400" dirty="0" err="1"/>
              <a:t>індивідуальні</a:t>
            </a:r>
            <a:r>
              <a:rPr lang="ru-RU" sz="2400" dirty="0"/>
              <a:t> трудові спори” входить до </a:t>
            </a:r>
            <a:r>
              <a:rPr lang="ru-RU" sz="2400" dirty="0" err="1"/>
              <a:t>індивідуального</a:t>
            </a:r>
            <a:r>
              <a:rPr lang="ru-RU" sz="2400" dirty="0"/>
              <a:t> трудового права. </a:t>
            </a:r>
          </a:p>
        </p:txBody>
      </p:sp>
      <p:cxnSp>
        <p:nvCxnSpPr>
          <p:cNvPr id="6" name="Прямая со стрелкой 5"/>
          <p:cNvCxnSpPr>
            <a:stCxn id="4" idx="2"/>
          </p:cNvCxnSpPr>
          <p:nvPr/>
        </p:nvCxnSpPr>
        <p:spPr>
          <a:xfrm>
            <a:off x="4399753" y="1108194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5277" y="1649746"/>
            <a:ext cx="8417163" cy="15696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Індивідуальні</a:t>
            </a:r>
            <a:r>
              <a:rPr lang="ru-RU" sz="2400" dirty="0"/>
              <a:t> трудові спори </a:t>
            </a:r>
            <a:r>
              <a:rPr lang="ru-RU" sz="2400" dirty="0" err="1"/>
              <a:t>вирішуються</a:t>
            </a:r>
            <a:r>
              <a:rPr lang="ru-RU" sz="2400" dirty="0"/>
              <a:t> в порядку, </a:t>
            </a:r>
            <a:r>
              <a:rPr lang="ru-RU" sz="2400" dirty="0" err="1"/>
              <a:t>передбаченому</a:t>
            </a:r>
            <a:r>
              <a:rPr lang="ru-RU" sz="2400" dirty="0"/>
              <a:t> гл. </a:t>
            </a:r>
            <a:r>
              <a:rPr lang="en-US" sz="2400" dirty="0"/>
              <a:t>XV </a:t>
            </a:r>
            <a:r>
              <a:rPr lang="ru-RU" sz="2400" dirty="0" err="1"/>
              <a:t>КЗпП</a:t>
            </a:r>
            <a:r>
              <a:rPr lang="ru-RU" sz="2400" dirty="0"/>
              <a:t> </a:t>
            </a:r>
            <a:r>
              <a:rPr lang="ru-RU" sz="2400" dirty="0" err="1"/>
              <a:t>України</a:t>
            </a:r>
            <a:r>
              <a:rPr lang="ru-RU" sz="2400" dirty="0"/>
              <a:t> “</a:t>
            </a:r>
            <a:r>
              <a:rPr lang="ru-RU" sz="2400" dirty="0" err="1"/>
              <a:t>Індивідуальні</a:t>
            </a:r>
            <a:r>
              <a:rPr lang="ru-RU" sz="2400" dirty="0"/>
              <a:t> трудові спори”, яка </a:t>
            </a:r>
            <a:r>
              <a:rPr lang="ru-RU" sz="2400" dirty="0" err="1"/>
              <a:t>передбачає</a:t>
            </a:r>
            <a:r>
              <a:rPr lang="ru-RU" sz="2400" dirty="0"/>
              <a:t> </a:t>
            </a:r>
            <a:r>
              <a:rPr lang="ru-RU" sz="2400" dirty="0" err="1"/>
              <a:t>такі</a:t>
            </a:r>
            <a:r>
              <a:rPr lang="ru-RU" sz="2400" dirty="0"/>
              <a:t> </a:t>
            </a:r>
            <a:r>
              <a:rPr lang="ru-RU" sz="2400" dirty="0" err="1"/>
              <a:t>способи</a:t>
            </a:r>
            <a:r>
              <a:rPr lang="ru-RU" sz="2400" dirty="0"/>
              <a:t> </a:t>
            </a:r>
            <a:r>
              <a:rPr lang="ru-RU" sz="2400" dirty="0" err="1"/>
              <a:t>розгляду</a:t>
            </a:r>
            <a:r>
              <a:rPr lang="ru-RU" sz="2400" dirty="0"/>
              <a:t> </a:t>
            </a:r>
            <a:r>
              <a:rPr lang="ru-RU" sz="2400" dirty="0" err="1"/>
              <a:t>індивідуальних</a:t>
            </a:r>
            <a:r>
              <a:rPr lang="ru-RU" sz="2400" dirty="0"/>
              <a:t>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спорів</a:t>
            </a:r>
            <a:r>
              <a:rPr lang="ru-RU" sz="2400" dirty="0"/>
              <a:t>: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964488" y="2434576"/>
            <a:ext cx="0" cy="44234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532440" y="2434576"/>
            <a:ext cx="43204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47813" y="3573016"/>
            <a:ext cx="7002957" cy="87094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Розгляд</a:t>
            </a:r>
            <a:r>
              <a:rPr lang="ru-RU" sz="2400" dirty="0"/>
              <a:t>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спорів</a:t>
            </a:r>
            <a:r>
              <a:rPr lang="ru-RU" sz="2400" dirty="0"/>
              <a:t> у </a:t>
            </a:r>
            <a:r>
              <a:rPr lang="ru-RU" sz="2400" dirty="0" err="1"/>
              <a:t>комісії</a:t>
            </a:r>
            <a:r>
              <a:rPr lang="ru-RU" sz="2400" dirty="0"/>
              <a:t> з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спорів</a:t>
            </a:r>
            <a:r>
              <a:rPr lang="ru-RU" sz="2400" dirty="0"/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75"/>
            <a:ext cx="15478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547813" y="4581128"/>
            <a:ext cx="7029823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Розгляд</a:t>
            </a:r>
            <a:r>
              <a:rPr lang="ru-RU" sz="2400" dirty="0"/>
              <a:t> трудового спору в судовому порядку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36876" y="5730875"/>
            <a:ext cx="6840760" cy="9144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Особливий</a:t>
            </a:r>
            <a:r>
              <a:rPr lang="ru-RU" sz="2400" dirty="0"/>
              <a:t> порядок </a:t>
            </a:r>
            <a:r>
              <a:rPr lang="ru-RU" sz="2400" dirty="0" err="1"/>
              <a:t>розгляду</a:t>
            </a:r>
            <a:r>
              <a:rPr lang="ru-RU" sz="2400" dirty="0"/>
              <a:t>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спорів</a:t>
            </a:r>
            <a:r>
              <a:rPr lang="ru-RU" sz="2400" dirty="0"/>
              <a:t> </a:t>
            </a:r>
            <a:r>
              <a:rPr lang="ru-RU" sz="2400" dirty="0" err="1"/>
              <a:t>окремих</a:t>
            </a:r>
            <a:r>
              <a:rPr lang="ru-RU" sz="2400" dirty="0"/>
              <a:t> </a:t>
            </a:r>
            <a:r>
              <a:rPr lang="ru-RU" sz="2400" dirty="0" err="1"/>
              <a:t>категорій</a:t>
            </a:r>
            <a:r>
              <a:rPr lang="ru-RU" sz="2400" dirty="0"/>
              <a:t> </a:t>
            </a:r>
            <a:r>
              <a:rPr lang="ru-RU" sz="2400" dirty="0" err="1"/>
              <a:t>працівників</a:t>
            </a:r>
            <a:r>
              <a:rPr lang="ru-RU" sz="2400" dirty="0"/>
              <a:t> </a:t>
            </a:r>
          </a:p>
        </p:txBody>
      </p:sp>
      <p:cxnSp>
        <p:nvCxnSpPr>
          <p:cNvPr id="22" name="Прямая со стрелкой 21"/>
          <p:cNvCxnSpPr>
            <a:endCxn id="17" idx="3"/>
          </p:cNvCxnSpPr>
          <p:nvPr/>
        </p:nvCxnSpPr>
        <p:spPr>
          <a:xfrm flipH="1">
            <a:off x="8550770" y="4008486"/>
            <a:ext cx="41371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8593742" y="4977172"/>
            <a:ext cx="370746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4" name="Прямая со стрелкой 11263"/>
          <p:cNvCxnSpPr/>
          <p:nvPr/>
        </p:nvCxnSpPr>
        <p:spPr>
          <a:xfrm flipH="1">
            <a:off x="8563091" y="6180661"/>
            <a:ext cx="4320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81681"/>
            <a:ext cx="1187623" cy="177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56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166" y="116632"/>
            <a:ext cx="8759864" cy="1512168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/>
              <a:t>2.Порядок </a:t>
            </a:r>
            <a:r>
              <a:rPr lang="ru-RU" sz="3600" dirty="0" err="1"/>
              <a:t>вирішення</a:t>
            </a:r>
            <a:r>
              <a:rPr lang="ru-RU" sz="3600" dirty="0"/>
              <a:t> </a:t>
            </a:r>
            <a:r>
              <a:rPr lang="ru-RU" sz="3600" dirty="0" err="1"/>
              <a:t>індивідуальних</a:t>
            </a:r>
            <a:r>
              <a:rPr lang="ru-RU" sz="3600" dirty="0"/>
              <a:t> </a:t>
            </a:r>
            <a:r>
              <a:rPr lang="ru-RU" sz="3600" dirty="0" err="1"/>
              <a:t>трудових</a:t>
            </a:r>
            <a:r>
              <a:rPr lang="ru-RU" sz="3600" dirty="0"/>
              <a:t> </a:t>
            </a:r>
            <a:r>
              <a:rPr lang="ru-RU" sz="3600" dirty="0" err="1"/>
              <a:t>спорів</a:t>
            </a:r>
            <a:r>
              <a:rPr lang="ru-RU" sz="3600" dirty="0"/>
              <a:t> у КТС.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56054" y="1772816"/>
            <a:ext cx="8784976" cy="10156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Відповідно</a:t>
            </a:r>
            <a:r>
              <a:rPr lang="ru-RU" sz="2000" dirty="0"/>
              <a:t> до </a:t>
            </a:r>
            <a:r>
              <a:rPr lang="ru-RU" sz="2000" dirty="0" err="1"/>
              <a:t>КЗпП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, </a:t>
            </a:r>
            <a:r>
              <a:rPr lang="ru-RU" sz="2000" dirty="0" err="1"/>
              <a:t>первинним</a:t>
            </a:r>
            <a:r>
              <a:rPr lang="ru-RU" sz="2000" dirty="0"/>
              <a:t> органом з </a:t>
            </a:r>
            <a:r>
              <a:rPr lang="ru-RU" sz="2000" dirty="0" err="1"/>
              <a:t>розгляду</a:t>
            </a:r>
            <a:r>
              <a:rPr lang="ru-RU" sz="2000" dirty="0"/>
              <a:t> </a:t>
            </a:r>
            <a:r>
              <a:rPr lang="ru-RU" sz="2000" dirty="0" err="1"/>
              <a:t>індивідуальних</a:t>
            </a:r>
            <a:r>
              <a:rPr lang="ru-RU" sz="2000" dirty="0"/>
              <a:t> </a:t>
            </a:r>
            <a:r>
              <a:rPr lang="ru-RU" sz="2000" dirty="0" err="1"/>
              <a:t>трудових</a:t>
            </a:r>
            <a:r>
              <a:rPr lang="ru-RU" sz="2000" dirty="0"/>
              <a:t> </a:t>
            </a:r>
            <a:r>
              <a:rPr lang="ru-RU" sz="2000" dirty="0" err="1"/>
              <a:t>спорів</a:t>
            </a:r>
            <a:r>
              <a:rPr lang="ru-RU" sz="2000" dirty="0"/>
              <a:t> </a:t>
            </a:r>
            <a:r>
              <a:rPr lang="ru-RU" sz="2000" dirty="0" err="1"/>
              <a:t>виступає</a:t>
            </a:r>
            <a:r>
              <a:rPr lang="ru-RU" sz="2000" dirty="0"/>
              <a:t> КТС (</a:t>
            </a:r>
            <a:r>
              <a:rPr lang="ru-RU" sz="2000" dirty="0" err="1"/>
              <a:t>крім</a:t>
            </a:r>
            <a:r>
              <a:rPr lang="ru-RU" sz="2000" dirty="0"/>
              <a:t> тих </a:t>
            </a:r>
            <a:r>
              <a:rPr lang="ru-RU" sz="2000" dirty="0" err="1"/>
              <a:t>випадків</a:t>
            </a:r>
            <a:r>
              <a:rPr lang="ru-RU" sz="2000" dirty="0"/>
              <a:t>, коли </a:t>
            </a:r>
            <a:r>
              <a:rPr lang="ru-RU" sz="2000" dirty="0" err="1"/>
              <a:t>спір</a:t>
            </a:r>
            <a:r>
              <a:rPr lang="ru-RU" sz="2000" dirty="0"/>
              <a:t> </a:t>
            </a:r>
            <a:r>
              <a:rPr lang="ru-RU" sz="2000" dirty="0" err="1"/>
              <a:t>вирішується</a:t>
            </a:r>
            <a:r>
              <a:rPr lang="ru-RU" sz="2000" dirty="0"/>
              <a:t> </a:t>
            </a:r>
            <a:r>
              <a:rPr lang="ru-RU" sz="2000" dirty="0" err="1"/>
              <a:t>тільки</a:t>
            </a:r>
            <a:r>
              <a:rPr lang="ru-RU" sz="2000" dirty="0"/>
              <a:t> судом). </a:t>
            </a:r>
          </a:p>
        </p:txBody>
      </p:sp>
      <p:cxnSp>
        <p:nvCxnSpPr>
          <p:cNvPr id="6" name="Прямая со стрелкой 5"/>
          <p:cNvCxnSpPr>
            <a:stCxn id="4" idx="2"/>
          </p:cNvCxnSpPr>
          <p:nvPr/>
        </p:nvCxnSpPr>
        <p:spPr>
          <a:xfrm>
            <a:off x="4548542" y="2788479"/>
            <a:ext cx="0" cy="2842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1166" y="3095314"/>
            <a:ext cx="8784976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КТС є </a:t>
            </a:r>
            <a:r>
              <a:rPr lang="ru-RU" sz="2000" dirty="0" err="1"/>
              <a:t>спеціальним</a:t>
            </a:r>
            <a:r>
              <a:rPr lang="ru-RU" sz="2000" dirty="0"/>
              <a:t> органом,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утворюється</a:t>
            </a:r>
            <a:r>
              <a:rPr lang="ru-RU" sz="2000" dirty="0"/>
              <a:t> на кожному </a:t>
            </a:r>
            <a:r>
              <a:rPr lang="ru-RU" sz="2000" dirty="0" err="1"/>
              <a:t>підприємстві</a:t>
            </a:r>
            <a:r>
              <a:rPr lang="ru-RU" sz="2000" dirty="0"/>
              <a:t> для </a:t>
            </a:r>
            <a:r>
              <a:rPr lang="ru-RU" sz="2000" dirty="0" err="1"/>
              <a:t>розгляду</a:t>
            </a:r>
            <a:r>
              <a:rPr lang="ru-RU" sz="2000" dirty="0"/>
              <a:t> </a:t>
            </a:r>
            <a:r>
              <a:rPr lang="ru-RU" sz="2000" dirty="0" err="1"/>
              <a:t>індивідуальних</a:t>
            </a:r>
            <a:r>
              <a:rPr lang="ru-RU" sz="2000" dirty="0"/>
              <a:t> </a:t>
            </a:r>
            <a:r>
              <a:rPr lang="ru-RU" sz="2000" dirty="0" err="1"/>
              <a:t>трудових</a:t>
            </a:r>
            <a:r>
              <a:rPr lang="ru-RU" sz="2000" dirty="0"/>
              <a:t> </a:t>
            </a:r>
            <a:r>
              <a:rPr lang="ru-RU" sz="2000" dirty="0" err="1"/>
              <a:t>спорів</a:t>
            </a:r>
            <a:r>
              <a:rPr lang="ru-RU" sz="2000" dirty="0"/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166" y="4108171"/>
            <a:ext cx="8784976" cy="10156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Згідно</a:t>
            </a:r>
            <a:r>
              <a:rPr lang="ru-RU" sz="2000" dirty="0"/>
              <a:t> </a:t>
            </a:r>
            <a:r>
              <a:rPr lang="ru-RU" sz="2000" dirty="0" err="1"/>
              <a:t>зі</a:t>
            </a:r>
            <a:r>
              <a:rPr lang="ru-RU" sz="2000" dirty="0"/>
              <a:t> ст. 223 </a:t>
            </a:r>
            <a:r>
              <a:rPr lang="ru-RU" sz="2000" dirty="0" err="1"/>
              <a:t>КЗпП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КТС </a:t>
            </a:r>
            <a:r>
              <a:rPr lang="ru-RU" sz="2000" dirty="0" err="1"/>
              <a:t>обирається</a:t>
            </a:r>
            <a:r>
              <a:rPr lang="ru-RU" sz="2000" dirty="0"/>
              <a:t> </a:t>
            </a:r>
            <a:r>
              <a:rPr lang="ru-RU" sz="2000" dirty="0" err="1"/>
              <a:t>загальними</a:t>
            </a:r>
            <a:r>
              <a:rPr lang="ru-RU" sz="2000" dirty="0"/>
              <a:t> </a:t>
            </a:r>
            <a:r>
              <a:rPr lang="ru-RU" sz="2000" dirty="0" err="1"/>
              <a:t>зборами</a:t>
            </a:r>
            <a:r>
              <a:rPr lang="ru-RU" sz="2000" dirty="0"/>
              <a:t> (</a:t>
            </a:r>
            <a:r>
              <a:rPr lang="ru-RU" sz="2000" dirty="0" err="1"/>
              <a:t>конференцією</a:t>
            </a:r>
            <a:r>
              <a:rPr lang="ru-RU" sz="2000" dirty="0"/>
              <a:t>)  трудового </a:t>
            </a:r>
            <a:r>
              <a:rPr lang="ru-RU" sz="2000" dirty="0" err="1"/>
              <a:t>колективу</a:t>
            </a:r>
            <a:r>
              <a:rPr lang="ru-RU" sz="2000" dirty="0"/>
              <a:t> </a:t>
            </a:r>
            <a:r>
              <a:rPr lang="ru-RU" sz="2000" dirty="0" err="1"/>
              <a:t>підприємства</a:t>
            </a:r>
            <a:r>
              <a:rPr lang="ru-RU" sz="2000" dirty="0"/>
              <a:t>, установи,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всіх</a:t>
            </a:r>
            <a:r>
              <a:rPr lang="ru-RU" sz="2000" dirty="0"/>
              <a:t> форм </a:t>
            </a:r>
            <a:r>
              <a:rPr lang="ru-RU" sz="2000" dirty="0" err="1"/>
              <a:t>власності</a:t>
            </a:r>
            <a:r>
              <a:rPr lang="ru-RU" sz="2000" dirty="0"/>
              <a:t> з числом </a:t>
            </a:r>
            <a:r>
              <a:rPr lang="ru-RU" sz="2000" dirty="0" err="1"/>
              <a:t>працюючих</a:t>
            </a:r>
            <a:r>
              <a:rPr lang="ru-RU" sz="2000" dirty="0"/>
              <a:t> не </a:t>
            </a:r>
            <a:r>
              <a:rPr lang="ru-RU" sz="2000" dirty="0" err="1"/>
              <a:t>менше</a:t>
            </a:r>
            <a:r>
              <a:rPr lang="ru-RU" sz="2000" dirty="0"/>
              <a:t> 15 </a:t>
            </a:r>
            <a:r>
              <a:rPr lang="ru-RU" sz="2000" dirty="0" err="1"/>
              <a:t>осіб</a:t>
            </a:r>
            <a:r>
              <a:rPr lang="ru-RU" sz="2000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1166" y="5479125"/>
            <a:ext cx="8784976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Організаційно-технічне</a:t>
            </a:r>
            <a:r>
              <a:rPr lang="ru-RU" sz="2000" dirty="0"/>
              <a:t> </a:t>
            </a:r>
            <a:r>
              <a:rPr lang="ru-RU" sz="2000" dirty="0" err="1"/>
              <a:t>забезпечення</a:t>
            </a:r>
            <a:r>
              <a:rPr lang="ru-RU" sz="2000" dirty="0"/>
              <a:t> КТС </a:t>
            </a:r>
            <a:r>
              <a:rPr lang="ru-RU" sz="2000" dirty="0" err="1"/>
              <a:t>здійснюється</a:t>
            </a:r>
            <a:r>
              <a:rPr lang="ru-RU" sz="2000" dirty="0"/>
              <a:t> </a:t>
            </a:r>
            <a:r>
              <a:rPr lang="ru-RU" sz="2000" dirty="0" err="1"/>
              <a:t>власником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уповноваженим</a:t>
            </a:r>
            <a:r>
              <a:rPr lang="ru-RU" sz="2000" dirty="0"/>
              <a:t> ним органом. 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544197" y="3803200"/>
            <a:ext cx="0" cy="3049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573654" y="5104735"/>
            <a:ext cx="0" cy="3600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7" y="6283054"/>
            <a:ext cx="1547813" cy="66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81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7" y="0"/>
            <a:ext cx="1547813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1" y="620688"/>
            <a:ext cx="7416675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Відповідно</a:t>
            </a:r>
            <a:r>
              <a:rPr lang="ru-RU" sz="2000" dirty="0"/>
              <a:t> до ст. 225 </a:t>
            </a:r>
            <a:r>
              <a:rPr lang="ru-RU" sz="2000" dirty="0" err="1"/>
              <a:t>КЗпП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, </a:t>
            </a:r>
            <a:r>
              <a:rPr lang="ru-RU" sz="2000" dirty="0" err="1"/>
              <a:t>працівник</a:t>
            </a:r>
            <a:r>
              <a:rPr lang="ru-RU" sz="2000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звернутися</a:t>
            </a:r>
            <a:r>
              <a:rPr lang="ru-RU" sz="2000" dirty="0"/>
              <a:t> до КТС у </a:t>
            </a:r>
            <a:r>
              <a:rPr lang="ru-RU" sz="2000" dirty="0" err="1"/>
              <a:t>тримісячний</a:t>
            </a:r>
            <a:r>
              <a:rPr lang="ru-RU" sz="2000" dirty="0"/>
              <a:t> строк з дня, коли </a:t>
            </a:r>
            <a:r>
              <a:rPr lang="ru-RU" sz="2000" dirty="0" err="1"/>
              <a:t>він</a:t>
            </a:r>
            <a:r>
              <a:rPr lang="ru-RU" sz="2000" dirty="0"/>
              <a:t> </a:t>
            </a:r>
            <a:r>
              <a:rPr lang="ru-RU" sz="2000" dirty="0" err="1"/>
              <a:t>дізнався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повинен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дізнатися</a:t>
            </a:r>
            <a:r>
              <a:rPr lang="ru-RU" sz="2000" dirty="0"/>
              <a:t> про </a:t>
            </a:r>
            <a:r>
              <a:rPr lang="ru-RU" sz="2000" dirty="0" err="1"/>
              <a:t>порушення</a:t>
            </a:r>
            <a:r>
              <a:rPr lang="ru-RU" sz="2000" dirty="0"/>
              <a:t> </a:t>
            </a:r>
            <a:r>
              <a:rPr lang="ru-RU" sz="2000" dirty="0" err="1"/>
              <a:t>свого</a:t>
            </a:r>
            <a:r>
              <a:rPr lang="ru-RU" sz="2000" dirty="0"/>
              <a:t> права, а у спорах про </a:t>
            </a:r>
            <a:r>
              <a:rPr lang="ru-RU" sz="2000" dirty="0" err="1"/>
              <a:t>виплату</a:t>
            </a:r>
            <a:r>
              <a:rPr lang="ru-RU" sz="2000" dirty="0"/>
              <a:t> </a:t>
            </a:r>
            <a:r>
              <a:rPr lang="ru-RU" sz="2000" dirty="0" err="1"/>
              <a:t>належної</a:t>
            </a:r>
            <a:r>
              <a:rPr lang="ru-RU" sz="2000" dirty="0"/>
              <a:t> </a:t>
            </a:r>
            <a:r>
              <a:rPr lang="ru-RU" sz="2000" dirty="0" err="1"/>
              <a:t>йому</a:t>
            </a:r>
            <a:r>
              <a:rPr lang="ru-RU" sz="2000" dirty="0"/>
              <a:t> </a:t>
            </a:r>
            <a:r>
              <a:rPr lang="ru-RU" sz="2000" dirty="0" err="1"/>
              <a:t>заробітної</a:t>
            </a:r>
            <a:r>
              <a:rPr lang="ru-RU" sz="2000" dirty="0"/>
              <a:t> плати – без </a:t>
            </a:r>
            <a:r>
              <a:rPr lang="ru-RU" sz="2000" dirty="0" err="1"/>
              <a:t>обмеження</a:t>
            </a:r>
            <a:r>
              <a:rPr lang="ru-RU" sz="2000" dirty="0"/>
              <a:t> будь-</a:t>
            </a:r>
            <a:r>
              <a:rPr lang="ru-RU" sz="2000" dirty="0" err="1"/>
              <a:t>яким</a:t>
            </a:r>
            <a:r>
              <a:rPr lang="ru-RU" sz="2000" dirty="0"/>
              <a:t> </a:t>
            </a:r>
            <a:r>
              <a:rPr lang="ru-RU" sz="2000" dirty="0" err="1"/>
              <a:t>строком</a:t>
            </a:r>
            <a:r>
              <a:rPr lang="ru-RU" sz="2000" dirty="0"/>
              <a:t>.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3837879" y="2239931"/>
            <a:ext cx="2" cy="457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1" y="2757626"/>
            <a:ext cx="741667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Ст. 226 </a:t>
            </a:r>
            <a:r>
              <a:rPr lang="ru-RU" sz="2000" dirty="0" err="1"/>
              <a:t>КЗпП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</a:t>
            </a:r>
            <a:r>
              <a:rPr lang="ru-RU" sz="2000" dirty="0" err="1"/>
              <a:t>передбачає</a:t>
            </a:r>
            <a:r>
              <a:rPr lang="ru-RU" sz="2000" dirty="0"/>
              <a:t> порядок і строки </a:t>
            </a:r>
            <a:r>
              <a:rPr lang="ru-RU" sz="2000" dirty="0" err="1"/>
              <a:t>розгляду</a:t>
            </a:r>
            <a:r>
              <a:rPr lang="ru-RU" sz="2000" dirty="0"/>
              <a:t> трудового спору в КТС.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3861048"/>
            <a:ext cx="741667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КТС </a:t>
            </a:r>
            <a:r>
              <a:rPr lang="ru-RU" sz="2000" dirty="0" err="1"/>
              <a:t>приймає</a:t>
            </a:r>
            <a:r>
              <a:rPr lang="ru-RU" sz="2000" dirty="0"/>
              <a:t> </a:t>
            </a:r>
            <a:r>
              <a:rPr lang="ru-RU" sz="2000" dirty="0" err="1"/>
              <a:t>рішення</a:t>
            </a:r>
            <a:r>
              <a:rPr lang="ru-RU" sz="2000" dirty="0"/>
              <a:t> </a:t>
            </a:r>
            <a:r>
              <a:rPr lang="ru-RU" sz="2000" dirty="0" err="1"/>
              <a:t>більшістю</a:t>
            </a:r>
            <a:r>
              <a:rPr lang="ru-RU" sz="2000" dirty="0"/>
              <a:t> </a:t>
            </a:r>
            <a:r>
              <a:rPr lang="ru-RU" sz="2000" dirty="0" err="1"/>
              <a:t>голосів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членів</a:t>
            </a:r>
            <a:r>
              <a:rPr lang="ru-RU" sz="2000" dirty="0"/>
              <a:t>, </a:t>
            </a:r>
            <a:r>
              <a:rPr lang="ru-RU" sz="2000" dirty="0" err="1"/>
              <a:t>присутніх</a:t>
            </a:r>
            <a:r>
              <a:rPr lang="ru-RU" sz="2000" dirty="0"/>
              <a:t> на </a:t>
            </a:r>
            <a:r>
              <a:rPr lang="ru-RU" sz="2000" dirty="0" err="1"/>
              <a:t>засіданні</a:t>
            </a:r>
            <a:r>
              <a:rPr lang="ru-RU" sz="2000" dirty="0"/>
              <a:t>. </a:t>
            </a:r>
            <a:r>
              <a:rPr lang="ru-RU" sz="2000" dirty="0" err="1"/>
              <a:t>Копії</a:t>
            </a:r>
            <a:r>
              <a:rPr lang="ru-RU" sz="2000" dirty="0"/>
              <a:t> </a:t>
            </a:r>
            <a:r>
              <a:rPr lang="ru-RU" sz="2000" dirty="0" err="1"/>
              <a:t>рішення</a:t>
            </a:r>
            <a:r>
              <a:rPr lang="ru-RU" sz="2000" dirty="0"/>
              <a:t> КТС у </a:t>
            </a:r>
            <a:r>
              <a:rPr lang="ru-RU" sz="2000" dirty="0" err="1"/>
              <a:t>триденний</a:t>
            </a:r>
            <a:r>
              <a:rPr lang="ru-RU" sz="2000" dirty="0"/>
              <a:t> строк </a:t>
            </a:r>
            <a:r>
              <a:rPr lang="ru-RU" sz="2000" dirty="0" err="1"/>
              <a:t>вручаються</a:t>
            </a:r>
            <a:r>
              <a:rPr lang="ru-RU" sz="2000" dirty="0"/>
              <a:t> </a:t>
            </a:r>
            <a:r>
              <a:rPr lang="ru-RU" sz="2000" dirty="0" err="1"/>
              <a:t>працівникові</a:t>
            </a:r>
            <a:r>
              <a:rPr lang="ru-RU" sz="2000" dirty="0"/>
              <a:t>, </a:t>
            </a:r>
            <a:r>
              <a:rPr lang="ru-RU" sz="2000" dirty="0" err="1"/>
              <a:t>власникові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уповноваженому</a:t>
            </a:r>
            <a:r>
              <a:rPr lang="ru-RU" sz="2000" dirty="0"/>
              <a:t> ним органу.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3" y="5532428"/>
            <a:ext cx="741667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Згідно</a:t>
            </a:r>
            <a:r>
              <a:rPr lang="ru-RU" sz="2000" dirty="0"/>
              <a:t> </a:t>
            </a:r>
            <a:r>
              <a:rPr lang="ru-RU" sz="2000" dirty="0" err="1"/>
              <a:t>зі</a:t>
            </a:r>
            <a:r>
              <a:rPr lang="ru-RU" sz="2000" dirty="0"/>
              <a:t> ст. 228 </a:t>
            </a:r>
            <a:r>
              <a:rPr lang="ru-RU" sz="2000" dirty="0" err="1"/>
              <a:t>КЗпП</a:t>
            </a:r>
            <a:r>
              <a:rPr lang="ru-RU" sz="2000" dirty="0"/>
              <a:t>, у </a:t>
            </a:r>
            <a:r>
              <a:rPr lang="ru-RU" sz="2000" dirty="0" err="1"/>
              <a:t>разі</a:t>
            </a:r>
            <a:r>
              <a:rPr lang="ru-RU" sz="2000" dirty="0"/>
              <a:t> </a:t>
            </a:r>
            <a:r>
              <a:rPr lang="ru-RU" sz="2000" dirty="0" err="1"/>
              <a:t>незгоди</a:t>
            </a:r>
            <a:r>
              <a:rPr lang="ru-RU" sz="2000" dirty="0"/>
              <a:t> з </a:t>
            </a:r>
            <a:r>
              <a:rPr lang="ru-RU" sz="2000" dirty="0" err="1"/>
              <a:t>рішенням</a:t>
            </a:r>
            <a:r>
              <a:rPr lang="ru-RU" sz="2000" dirty="0"/>
              <a:t> КТС </a:t>
            </a:r>
            <a:r>
              <a:rPr lang="ru-RU" sz="2000" dirty="0" err="1"/>
              <a:t>працівник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власник</a:t>
            </a:r>
            <a:r>
              <a:rPr lang="ru-RU" sz="2000" dirty="0"/>
              <a:t>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оскаржити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рішення</a:t>
            </a:r>
            <a:r>
              <a:rPr lang="ru-RU" sz="2000" dirty="0"/>
              <a:t> до суду в </a:t>
            </a:r>
            <a:r>
              <a:rPr lang="ru-RU" sz="2000" dirty="0" err="1"/>
              <a:t>десятиденний</a:t>
            </a:r>
            <a:r>
              <a:rPr lang="ru-RU" sz="2000" dirty="0"/>
              <a:t> строк з дня </a:t>
            </a:r>
            <a:r>
              <a:rPr lang="ru-RU" sz="2000" dirty="0" err="1"/>
              <a:t>вручення</a:t>
            </a:r>
            <a:r>
              <a:rPr lang="ru-RU" sz="2000" dirty="0"/>
              <a:t> </a:t>
            </a:r>
            <a:r>
              <a:rPr lang="ru-RU" sz="2000" dirty="0" err="1"/>
              <a:t>їм</a:t>
            </a:r>
            <a:r>
              <a:rPr lang="ru-RU" sz="2000" dirty="0"/>
              <a:t> </a:t>
            </a:r>
            <a:r>
              <a:rPr lang="ru-RU" sz="2000" dirty="0" err="1"/>
              <a:t>виписки</a:t>
            </a:r>
            <a:r>
              <a:rPr lang="ru-RU" sz="2000" dirty="0"/>
              <a:t> з протоколу </a:t>
            </a:r>
            <a:r>
              <a:rPr lang="ru-RU" sz="2000" dirty="0" err="1"/>
              <a:t>засідання</a:t>
            </a:r>
            <a:r>
              <a:rPr lang="ru-RU" sz="2000" dirty="0"/>
              <a:t> </a:t>
            </a:r>
            <a:r>
              <a:rPr lang="ru-RU" sz="2000" dirty="0" err="1"/>
              <a:t>комісії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 smtClean="0"/>
              <a:t>копії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837879" y="3465512"/>
            <a:ext cx="0" cy="3600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837879" y="5195908"/>
            <a:ext cx="0" cy="3365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014" y="2131992"/>
            <a:ext cx="1173287" cy="280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05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503" y="28241"/>
            <a:ext cx="1569497" cy="98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898" y="1376797"/>
            <a:ext cx="864096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Рішення</a:t>
            </a:r>
            <a:r>
              <a:rPr lang="ru-RU" sz="2000" dirty="0"/>
              <a:t> КТС </a:t>
            </a:r>
            <a:r>
              <a:rPr lang="ru-RU" sz="2000" dirty="0" err="1"/>
              <a:t>підлягає</a:t>
            </a:r>
            <a:r>
              <a:rPr lang="ru-RU" sz="2000" dirty="0"/>
              <a:t> </a:t>
            </a:r>
            <a:r>
              <a:rPr lang="ru-RU" sz="2000" dirty="0" err="1"/>
              <a:t>виконанню</a:t>
            </a:r>
            <a:r>
              <a:rPr lang="ru-RU" sz="2000" dirty="0"/>
              <a:t> </a:t>
            </a:r>
            <a:r>
              <a:rPr lang="ru-RU" sz="2000" dirty="0" err="1"/>
              <a:t>власником</a:t>
            </a:r>
            <a:r>
              <a:rPr lang="ru-RU" sz="2000" dirty="0"/>
              <a:t> у </a:t>
            </a:r>
            <a:r>
              <a:rPr lang="ru-RU" sz="2000" dirty="0" err="1"/>
              <a:t>триденний</a:t>
            </a:r>
            <a:r>
              <a:rPr lang="ru-RU" sz="2000" dirty="0"/>
              <a:t> строк по </a:t>
            </a:r>
            <a:r>
              <a:rPr lang="ru-RU" sz="2000" dirty="0" err="1"/>
              <a:t>закінченню</a:t>
            </a:r>
            <a:r>
              <a:rPr lang="ru-RU" sz="2000" dirty="0"/>
              <a:t> 10 </a:t>
            </a:r>
            <a:r>
              <a:rPr lang="ru-RU" sz="2000" dirty="0" err="1"/>
              <a:t>днів</a:t>
            </a:r>
            <a:r>
              <a:rPr lang="ru-RU" sz="2000" dirty="0"/>
              <a:t>, </a:t>
            </a:r>
            <a:r>
              <a:rPr lang="ru-RU" sz="2000" dirty="0" err="1"/>
              <a:t>передбачених</a:t>
            </a:r>
            <a:r>
              <a:rPr lang="ru-RU" sz="2000" dirty="0"/>
              <a:t> на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оскарження</a:t>
            </a:r>
            <a:r>
              <a:rPr lang="ru-RU" sz="20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055" y="2433082"/>
            <a:ext cx="864096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Однак</a:t>
            </a:r>
            <a:r>
              <a:rPr lang="ru-RU" sz="2000" dirty="0"/>
              <a:t> </a:t>
            </a:r>
            <a:r>
              <a:rPr lang="ru-RU" sz="2000" dirty="0" err="1"/>
              <a:t>рішення</a:t>
            </a:r>
            <a:r>
              <a:rPr lang="ru-RU" sz="2000" dirty="0"/>
              <a:t> про </a:t>
            </a:r>
            <a:r>
              <a:rPr lang="ru-RU" sz="2000" dirty="0" err="1"/>
              <a:t>поновлення</a:t>
            </a:r>
            <a:r>
              <a:rPr lang="ru-RU" sz="2000" dirty="0"/>
              <a:t> на </a:t>
            </a:r>
            <a:r>
              <a:rPr lang="ru-RU" sz="2000" dirty="0" err="1"/>
              <a:t>роботі</a:t>
            </a:r>
            <a:r>
              <a:rPr lang="ru-RU" sz="2000" dirty="0"/>
              <a:t> незаконно </a:t>
            </a:r>
            <a:r>
              <a:rPr lang="ru-RU" sz="2000" dirty="0" err="1"/>
              <a:t>переведеного</a:t>
            </a:r>
            <a:r>
              <a:rPr lang="ru-RU" sz="2000" dirty="0"/>
              <a:t> на </a:t>
            </a:r>
            <a:r>
              <a:rPr lang="ru-RU" sz="2000" dirty="0" err="1"/>
              <a:t>іншу</a:t>
            </a:r>
            <a:r>
              <a:rPr lang="ru-RU" sz="2000" dirty="0"/>
              <a:t> роботу </a:t>
            </a:r>
            <a:r>
              <a:rPr lang="ru-RU" sz="2000" dirty="0" err="1"/>
              <a:t>працівника</a:t>
            </a:r>
            <a:r>
              <a:rPr lang="ru-RU" sz="2000" dirty="0"/>
              <a:t> </a:t>
            </a:r>
            <a:r>
              <a:rPr lang="ru-RU" sz="2000" dirty="0" err="1"/>
              <a:t>підлягає</a:t>
            </a:r>
            <a:r>
              <a:rPr lang="ru-RU" sz="2000" dirty="0"/>
              <a:t> </a:t>
            </a:r>
            <a:r>
              <a:rPr lang="ru-RU" sz="2000" dirty="0" err="1"/>
              <a:t>негайному</a:t>
            </a:r>
            <a:r>
              <a:rPr lang="ru-RU" sz="2000" dirty="0"/>
              <a:t> </a:t>
            </a:r>
            <a:r>
              <a:rPr lang="ru-RU" sz="2000" dirty="0" err="1"/>
              <a:t>виконанню</a:t>
            </a:r>
            <a:r>
              <a:rPr lang="ru-RU" sz="2000" dirty="0"/>
              <a:t>.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505194" y="2084683"/>
            <a:ext cx="0" cy="34839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0288" y="3573016"/>
            <a:ext cx="8640961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У </a:t>
            </a:r>
            <a:r>
              <a:rPr lang="ru-RU" sz="2000" dirty="0" err="1"/>
              <a:t>разі</a:t>
            </a:r>
            <a:r>
              <a:rPr lang="ru-RU" sz="2000" dirty="0"/>
              <a:t> </a:t>
            </a:r>
            <a:r>
              <a:rPr lang="ru-RU" sz="2000" dirty="0" err="1"/>
              <a:t>невиконання</a:t>
            </a:r>
            <a:r>
              <a:rPr lang="ru-RU" sz="2000" dirty="0"/>
              <a:t> </a:t>
            </a:r>
            <a:r>
              <a:rPr lang="ru-RU" sz="2000" dirty="0" err="1"/>
              <a:t>власником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уповноваженим</a:t>
            </a:r>
            <a:r>
              <a:rPr lang="ru-RU" sz="2000" dirty="0"/>
              <a:t> ним органом </a:t>
            </a:r>
            <a:r>
              <a:rPr lang="ru-RU" sz="2000" dirty="0" err="1"/>
              <a:t>рішення</a:t>
            </a:r>
            <a:r>
              <a:rPr lang="ru-RU" sz="2000" dirty="0"/>
              <a:t> КТС у </a:t>
            </a:r>
            <a:r>
              <a:rPr lang="ru-RU" sz="2000" dirty="0" err="1"/>
              <a:t>встановлений</a:t>
            </a:r>
            <a:r>
              <a:rPr lang="ru-RU" sz="2000" dirty="0"/>
              <a:t> строк, КТС </a:t>
            </a:r>
            <a:r>
              <a:rPr lang="ru-RU" sz="2000" dirty="0" err="1"/>
              <a:t>видає</a:t>
            </a:r>
            <a:r>
              <a:rPr lang="ru-RU" sz="2000" dirty="0"/>
              <a:t> </a:t>
            </a:r>
            <a:r>
              <a:rPr lang="ru-RU" sz="2000" dirty="0" err="1"/>
              <a:t>працівникові</a:t>
            </a:r>
            <a:r>
              <a:rPr lang="ru-RU" sz="2000" dirty="0"/>
              <a:t> </a:t>
            </a:r>
            <a:r>
              <a:rPr lang="ru-RU" sz="2000" dirty="0" err="1"/>
              <a:t>посвідчення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має</a:t>
            </a:r>
            <a:r>
              <a:rPr lang="ru-RU" sz="2000" dirty="0"/>
              <a:t> силу </a:t>
            </a:r>
            <a:r>
              <a:rPr lang="ru-RU" sz="2000" dirty="0" err="1"/>
              <a:t>виконавчого</a:t>
            </a:r>
            <a:r>
              <a:rPr lang="ru-RU" sz="2000" dirty="0"/>
              <a:t> листа 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4543378" y="3140968"/>
            <a:ext cx="0" cy="4320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4768162"/>
            <a:ext cx="3528392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25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16632"/>
            <a:ext cx="7577137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/>
              <a:t>3.Судовий порядок </a:t>
            </a:r>
            <a:r>
              <a:rPr lang="ru-RU" sz="3600" dirty="0" err="1"/>
              <a:t>розгляду</a:t>
            </a:r>
            <a:r>
              <a:rPr lang="ru-RU" sz="3600" dirty="0"/>
              <a:t> </a:t>
            </a:r>
            <a:r>
              <a:rPr lang="ru-RU" sz="3600" dirty="0" err="1"/>
              <a:t>трудових</a:t>
            </a:r>
            <a:r>
              <a:rPr lang="ru-RU" sz="3600" dirty="0"/>
              <a:t> </a:t>
            </a:r>
            <a:r>
              <a:rPr lang="ru-RU" sz="3600" dirty="0" err="1"/>
              <a:t>спорів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628800"/>
            <a:ext cx="8856984" cy="4032448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uk-UA" dirty="0"/>
              <a:t> Відповідно до ст. 124 Конституції України правосуддя в Україні здійснюється виключно судами. </a:t>
            </a:r>
            <a:endParaRPr lang="uk-UA" dirty="0" smtClean="0"/>
          </a:p>
          <a:p>
            <a:pPr>
              <a:buFont typeface="Wingdings" pitchFamily="2" charset="2"/>
              <a:buChar char="q"/>
            </a:pPr>
            <a:r>
              <a:rPr lang="uk-UA" dirty="0" smtClean="0"/>
              <a:t>Делегування </a:t>
            </a:r>
            <a:r>
              <a:rPr lang="uk-UA" dirty="0"/>
              <a:t>функцій судів, а також привласнення цих функцій іншими органами чи посадовими особами  не допускаються. </a:t>
            </a:r>
            <a:endParaRPr lang="uk-UA" dirty="0" smtClean="0"/>
          </a:p>
          <a:p>
            <a:pPr>
              <a:buFont typeface="Wingdings" pitchFamily="2" charset="2"/>
              <a:buChar char="q"/>
            </a:pPr>
            <a:r>
              <a:rPr lang="uk-UA" dirty="0" smtClean="0"/>
              <a:t>Юрисдикція </a:t>
            </a:r>
            <a:r>
              <a:rPr lang="uk-UA" dirty="0"/>
              <a:t>судів поширюється на всі правовідносини, що виникають у державі (в т.ч. і на правовідносини, що виникають з індивідуальних трудових спорів</a:t>
            </a:r>
            <a:r>
              <a:rPr lang="uk-UA" dirty="0" smtClean="0"/>
              <a:t>).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/>
              <a:t> </a:t>
            </a:r>
            <a:r>
              <a:rPr lang="uk-UA" dirty="0"/>
              <a:t>Суд не вправі відмовити особі в прийнятті позовної заяви лише з тієї підстави, що її вимоги можуть бути розглянуті в передбаченому законом досудовому порядку.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7" y="0"/>
            <a:ext cx="15668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877272"/>
            <a:ext cx="2736304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5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951241"/>
            <a:ext cx="8208912" cy="9144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Відповідно</a:t>
            </a:r>
            <a:r>
              <a:rPr lang="ru-RU" sz="2800" dirty="0"/>
              <a:t> до ст. 231 </a:t>
            </a:r>
            <a:r>
              <a:rPr lang="ru-RU" sz="2800" dirty="0" err="1"/>
              <a:t>КЗпП</a:t>
            </a:r>
            <a:r>
              <a:rPr lang="ru-RU" sz="2800" dirty="0"/>
              <a:t>, у </a:t>
            </a:r>
            <a:r>
              <a:rPr lang="ru-RU" sz="2800" dirty="0" err="1"/>
              <a:t>місцевих</a:t>
            </a:r>
            <a:r>
              <a:rPr lang="ru-RU" sz="2800" dirty="0"/>
              <a:t> судах </a:t>
            </a:r>
            <a:r>
              <a:rPr lang="ru-RU" sz="2800" dirty="0" err="1"/>
              <a:t>розглядаються</a:t>
            </a:r>
            <a:r>
              <a:rPr lang="ru-RU" sz="2800" dirty="0"/>
              <a:t> трудові спори за </a:t>
            </a:r>
            <a:r>
              <a:rPr lang="ru-RU" sz="2800" dirty="0" err="1"/>
              <a:t>заявами</a:t>
            </a:r>
            <a:r>
              <a:rPr lang="ru-RU" sz="2800" dirty="0"/>
              <a:t>: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629384" y="1893183"/>
            <a:ext cx="484632" cy="48920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7174448" y="1893183"/>
            <a:ext cx="484632" cy="48920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512" y="2452246"/>
            <a:ext cx="3384376" cy="23083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працівника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власника</a:t>
            </a:r>
            <a:r>
              <a:rPr lang="ru-RU" sz="2400" dirty="0"/>
              <a:t>, коли вони не </a:t>
            </a:r>
            <a:r>
              <a:rPr lang="ru-RU" sz="2400" dirty="0" err="1"/>
              <a:t>згодні</a:t>
            </a:r>
            <a:r>
              <a:rPr lang="ru-RU" sz="2400" dirty="0"/>
              <a:t> з </a:t>
            </a:r>
            <a:r>
              <a:rPr lang="ru-RU" sz="2400" dirty="0" err="1"/>
              <a:t>рішенням</a:t>
            </a:r>
            <a:r>
              <a:rPr lang="ru-RU" sz="2400" dirty="0"/>
              <a:t> КТС </a:t>
            </a:r>
            <a:r>
              <a:rPr lang="ru-RU" sz="2400" dirty="0" err="1"/>
              <a:t>підприємства</a:t>
            </a:r>
            <a:r>
              <a:rPr lang="ru-RU" sz="2400" dirty="0"/>
              <a:t>, установи, </a:t>
            </a:r>
            <a:r>
              <a:rPr lang="ru-RU" sz="2400" dirty="0" err="1"/>
              <a:t>організації</a:t>
            </a:r>
            <a:r>
              <a:rPr lang="ru-RU" sz="2400" dirty="0"/>
              <a:t>, </a:t>
            </a:r>
            <a:r>
              <a:rPr lang="ru-RU" sz="2400" dirty="0" err="1" smtClean="0"/>
              <a:t>підрозділу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762354" y="2452246"/>
            <a:ext cx="3213434" cy="19389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прокурора, </a:t>
            </a:r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вважає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/>
              <a:t> КТС </a:t>
            </a:r>
            <a:r>
              <a:rPr lang="ru-RU" sz="2400" dirty="0" err="1"/>
              <a:t>суперечить</a:t>
            </a:r>
            <a:r>
              <a:rPr lang="ru-RU" sz="2400" dirty="0"/>
              <a:t> чинному </a:t>
            </a:r>
            <a:r>
              <a:rPr lang="ru-RU" sz="2400" dirty="0" err="1"/>
              <a:t>законодавству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76" y="-29834"/>
            <a:ext cx="1566863" cy="86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15846"/>
            <a:ext cx="3960440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1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-16961"/>
            <a:ext cx="1691680" cy="95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86800" y="7029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98167" y="3789040"/>
            <a:ext cx="7200800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працівників</a:t>
            </a:r>
            <a:r>
              <a:rPr lang="ru-RU" sz="2000" dirty="0"/>
              <a:t> </a:t>
            </a:r>
            <a:r>
              <a:rPr lang="ru-RU" sz="2000" dirty="0" err="1"/>
              <a:t>підприємств</a:t>
            </a:r>
            <a:r>
              <a:rPr lang="ru-RU" sz="2000" dirty="0"/>
              <a:t>, </a:t>
            </a:r>
            <a:r>
              <a:rPr lang="ru-RU" sz="2000" dirty="0" err="1"/>
              <a:t>установ</a:t>
            </a:r>
            <a:r>
              <a:rPr lang="ru-RU" sz="2000" dirty="0"/>
              <a:t>, </a:t>
            </a:r>
            <a:r>
              <a:rPr lang="ru-RU" sz="2000" dirty="0" err="1"/>
              <a:t>організацій</a:t>
            </a:r>
            <a:r>
              <a:rPr lang="ru-RU" sz="2000" dirty="0"/>
              <a:t>, де КТС не </a:t>
            </a:r>
            <a:r>
              <a:rPr lang="ru-RU" sz="2000" dirty="0" err="1"/>
              <a:t>обираються</a:t>
            </a:r>
            <a:endParaRPr lang="ru-RU" sz="20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995936" y="2136772"/>
            <a:ext cx="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2955" y="4797152"/>
            <a:ext cx="7200801" cy="163121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працівників</a:t>
            </a:r>
            <a:r>
              <a:rPr lang="ru-RU" sz="2000" dirty="0"/>
              <a:t> про </a:t>
            </a:r>
            <a:r>
              <a:rPr lang="ru-RU" sz="2000" dirty="0" err="1"/>
              <a:t>поновлення</a:t>
            </a:r>
            <a:r>
              <a:rPr lang="ru-RU" sz="2000" dirty="0"/>
              <a:t> на </a:t>
            </a:r>
            <a:r>
              <a:rPr lang="ru-RU" sz="2000" dirty="0" err="1"/>
              <a:t>роботі</a:t>
            </a:r>
            <a:r>
              <a:rPr lang="ru-RU" sz="2000" dirty="0"/>
              <a:t> </a:t>
            </a:r>
            <a:r>
              <a:rPr lang="ru-RU" sz="2000" dirty="0" err="1"/>
              <a:t>незалежно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підстав</a:t>
            </a:r>
            <a:r>
              <a:rPr lang="ru-RU" sz="2000" dirty="0"/>
              <a:t> </a:t>
            </a:r>
            <a:r>
              <a:rPr lang="ru-RU" sz="2000" dirty="0" err="1"/>
              <a:t>припинення</a:t>
            </a:r>
            <a:r>
              <a:rPr lang="ru-RU" sz="2000" dirty="0"/>
              <a:t> трудового договору, </a:t>
            </a:r>
            <a:r>
              <a:rPr lang="ru-RU" sz="2000" dirty="0" err="1"/>
              <a:t>зміну</a:t>
            </a:r>
            <a:r>
              <a:rPr lang="ru-RU" sz="2000" dirty="0"/>
              <a:t> </a:t>
            </a:r>
            <a:r>
              <a:rPr lang="ru-RU" sz="2000" dirty="0" err="1"/>
              <a:t>дати</a:t>
            </a:r>
            <a:r>
              <a:rPr lang="ru-RU" sz="2000" dirty="0"/>
              <a:t> і </a:t>
            </a:r>
            <a:r>
              <a:rPr lang="ru-RU" sz="2000" dirty="0" err="1"/>
              <a:t>формулювання</a:t>
            </a:r>
            <a:r>
              <a:rPr lang="ru-RU" sz="2000" dirty="0"/>
              <a:t> причини </a:t>
            </a:r>
            <a:r>
              <a:rPr lang="ru-RU" sz="2000" dirty="0" err="1"/>
              <a:t>звільнення</a:t>
            </a:r>
            <a:r>
              <a:rPr lang="ru-RU" sz="2000" dirty="0"/>
              <a:t>, оплату за час </a:t>
            </a:r>
            <a:r>
              <a:rPr lang="ru-RU" sz="2000" dirty="0" err="1"/>
              <a:t>вимушеного</a:t>
            </a:r>
            <a:r>
              <a:rPr lang="ru-RU" sz="2000" dirty="0"/>
              <a:t> прогулу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виконання</a:t>
            </a:r>
            <a:r>
              <a:rPr lang="ru-RU" sz="2000" dirty="0"/>
              <a:t> </a:t>
            </a:r>
            <a:r>
              <a:rPr lang="ru-RU" sz="2000" dirty="0" err="1"/>
              <a:t>нижче</a:t>
            </a:r>
            <a:r>
              <a:rPr lang="ru-RU" sz="2000" dirty="0"/>
              <a:t> </a:t>
            </a:r>
            <a:r>
              <a:rPr lang="ru-RU" sz="2000" dirty="0" err="1"/>
              <a:t>оплачуваної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endParaRPr lang="ru-RU" sz="20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8298160" y="3057058"/>
            <a:ext cx="0" cy="38009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359425" y="3057058"/>
            <a:ext cx="93873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58623" y="936443"/>
            <a:ext cx="7200801" cy="124671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У ст. 232 </a:t>
            </a:r>
            <a:r>
              <a:rPr lang="ru-RU" sz="2400" dirty="0" err="1"/>
              <a:t>КЗпП</a:t>
            </a:r>
            <a:r>
              <a:rPr lang="ru-RU" sz="2400" dirty="0"/>
              <a:t> </a:t>
            </a:r>
            <a:r>
              <a:rPr lang="ru-RU" sz="2400" dirty="0" err="1"/>
              <a:t>передбачено</a:t>
            </a:r>
            <a:r>
              <a:rPr lang="ru-RU" sz="2400" dirty="0"/>
              <a:t> </a:t>
            </a:r>
            <a:r>
              <a:rPr lang="ru-RU" sz="2400" dirty="0" err="1"/>
              <a:t>перелік</a:t>
            </a:r>
            <a:r>
              <a:rPr lang="ru-RU" sz="2400" dirty="0"/>
              <a:t> </a:t>
            </a:r>
            <a:r>
              <a:rPr lang="ru-RU" sz="2400" dirty="0" err="1"/>
              <a:t>індивідуальних</a:t>
            </a:r>
            <a:r>
              <a:rPr lang="ru-RU" sz="2400" dirty="0"/>
              <a:t>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спорів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можуть</a:t>
            </a:r>
            <a:r>
              <a:rPr lang="ru-RU" sz="2400" dirty="0"/>
              <a:t> </a:t>
            </a:r>
            <a:r>
              <a:rPr lang="ru-RU" sz="2400" dirty="0" err="1"/>
              <a:t>розглядатися</a:t>
            </a:r>
            <a:r>
              <a:rPr lang="ru-RU" sz="2400" dirty="0"/>
              <a:t> </a:t>
            </a:r>
            <a:r>
              <a:rPr lang="ru-RU" sz="2400" dirty="0" err="1"/>
              <a:t>тільки</a:t>
            </a:r>
            <a:r>
              <a:rPr lang="ru-RU" sz="2400" dirty="0"/>
              <a:t> в судах.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58622" y="2599858"/>
            <a:ext cx="7200801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Безпосередньо</a:t>
            </a:r>
            <a:r>
              <a:rPr lang="ru-RU" sz="2400" dirty="0"/>
              <a:t> в </a:t>
            </a:r>
            <a:r>
              <a:rPr lang="ru-RU" sz="2400" dirty="0" err="1"/>
              <a:t>місцевих</a:t>
            </a:r>
            <a:r>
              <a:rPr lang="ru-RU" sz="2400" dirty="0"/>
              <a:t> судах </a:t>
            </a:r>
            <a:r>
              <a:rPr lang="ru-RU" sz="2400" dirty="0" err="1"/>
              <a:t>розглядаються</a:t>
            </a:r>
            <a:r>
              <a:rPr lang="ru-RU" sz="2400" dirty="0"/>
              <a:t> трудові спори за </a:t>
            </a:r>
            <a:r>
              <a:rPr lang="ru-RU" sz="2400" dirty="0" err="1"/>
              <a:t>заявами</a:t>
            </a:r>
            <a:r>
              <a:rPr lang="ru-RU" sz="2400" dirty="0"/>
              <a:t>: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7598967" y="5373216"/>
            <a:ext cx="708819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5" idx="3"/>
          </p:cNvCxnSpPr>
          <p:nvPr/>
        </p:nvCxnSpPr>
        <p:spPr>
          <a:xfrm flipH="1">
            <a:off x="7598967" y="4142983"/>
            <a:ext cx="699193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562" y="1163686"/>
            <a:ext cx="1225897" cy="139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3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409" y="188640"/>
            <a:ext cx="8496945" cy="347787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керівника</a:t>
            </a:r>
            <a:r>
              <a:rPr lang="ru-RU" sz="2000" dirty="0" smtClean="0"/>
              <a:t> </a:t>
            </a:r>
            <a:r>
              <a:rPr lang="ru-RU" sz="2000" dirty="0" err="1" smtClean="0"/>
              <a:t>підприємства</a:t>
            </a:r>
            <a:r>
              <a:rPr lang="ru-RU" sz="2000" dirty="0" smtClean="0"/>
              <a:t>,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/>
              <a:t>заступників</a:t>
            </a:r>
            <a:r>
              <a:rPr lang="ru-RU" sz="2000" dirty="0"/>
              <a:t>, головного бухгалтера </a:t>
            </a:r>
            <a:r>
              <a:rPr lang="ru-RU" sz="2000" dirty="0" err="1"/>
              <a:t>підприємства</a:t>
            </a:r>
            <a:r>
              <a:rPr lang="ru-RU" sz="2000" dirty="0"/>
              <a:t>,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заступників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службових</a:t>
            </a:r>
            <a:r>
              <a:rPr lang="ru-RU" sz="2000" dirty="0"/>
              <a:t> </a:t>
            </a:r>
            <a:r>
              <a:rPr lang="ru-RU" sz="2000" dirty="0" err="1"/>
              <a:t>осіб</a:t>
            </a:r>
            <a:r>
              <a:rPr lang="ru-RU" sz="2000" dirty="0"/>
              <a:t> </a:t>
            </a:r>
            <a:r>
              <a:rPr lang="ru-RU" sz="2000" dirty="0" err="1"/>
              <a:t>митних</a:t>
            </a:r>
            <a:r>
              <a:rPr lang="ru-RU" sz="2000" dirty="0"/>
              <a:t> </a:t>
            </a:r>
            <a:r>
              <a:rPr lang="ru-RU" sz="2000" dirty="0" err="1"/>
              <a:t>органів</a:t>
            </a:r>
            <a:r>
              <a:rPr lang="ru-RU" sz="2000" dirty="0"/>
              <a:t>, </a:t>
            </a:r>
            <a:r>
              <a:rPr lang="ru-RU" sz="2000" dirty="0" err="1"/>
              <a:t>державних</a:t>
            </a:r>
            <a:r>
              <a:rPr lang="ru-RU" sz="2000" dirty="0"/>
              <a:t> </a:t>
            </a:r>
            <a:r>
              <a:rPr lang="ru-RU" sz="2000" dirty="0" err="1"/>
              <a:t>податкових</a:t>
            </a:r>
            <a:r>
              <a:rPr lang="ru-RU" sz="2000" dirty="0"/>
              <a:t> </a:t>
            </a:r>
            <a:r>
              <a:rPr lang="ru-RU" sz="2000" dirty="0" err="1"/>
              <a:t>інспекцій</a:t>
            </a:r>
            <a:r>
              <a:rPr lang="ru-RU" sz="2000" dirty="0"/>
              <a:t>, </a:t>
            </a:r>
            <a:r>
              <a:rPr lang="ru-RU" sz="2000" dirty="0" err="1"/>
              <a:t>яким</a:t>
            </a:r>
            <a:r>
              <a:rPr lang="ru-RU" sz="2000" dirty="0"/>
              <a:t> </a:t>
            </a:r>
            <a:r>
              <a:rPr lang="ru-RU" sz="2000" dirty="0" err="1"/>
              <a:t>присвоєно</a:t>
            </a:r>
            <a:r>
              <a:rPr lang="ru-RU" sz="2000" dirty="0"/>
              <a:t> </a:t>
            </a:r>
            <a:r>
              <a:rPr lang="ru-RU" sz="2000" dirty="0" err="1"/>
              <a:t>персональні</a:t>
            </a:r>
            <a:r>
              <a:rPr lang="ru-RU" sz="2000" dirty="0"/>
              <a:t> </a:t>
            </a:r>
            <a:r>
              <a:rPr lang="ru-RU" sz="2000" dirty="0" err="1"/>
              <a:t>звання</a:t>
            </a:r>
            <a:r>
              <a:rPr lang="ru-RU" sz="2000" dirty="0"/>
              <a:t>, і </a:t>
            </a:r>
            <a:r>
              <a:rPr lang="ru-RU" sz="2000" dirty="0" err="1"/>
              <a:t>службових</a:t>
            </a:r>
            <a:r>
              <a:rPr lang="ru-RU" sz="2000" dirty="0"/>
              <a:t> </a:t>
            </a:r>
            <a:r>
              <a:rPr lang="ru-RU" sz="2000" dirty="0" err="1"/>
              <a:t>осіб</a:t>
            </a:r>
            <a:r>
              <a:rPr lang="ru-RU" sz="2000" dirty="0"/>
              <a:t> </a:t>
            </a:r>
            <a:r>
              <a:rPr lang="ru-RU" sz="2000" dirty="0" err="1"/>
              <a:t>державної</a:t>
            </a:r>
            <a:r>
              <a:rPr lang="ru-RU" sz="2000" dirty="0"/>
              <a:t> контрольно-</a:t>
            </a:r>
            <a:r>
              <a:rPr lang="ru-RU" sz="2000" dirty="0" err="1"/>
              <a:t>ревізійної</a:t>
            </a:r>
            <a:r>
              <a:rPr lang="ru-RU" sz="2000" dirty="0"/>
              <a:t> </a:t>
            </a:r>
            <a:r>
              <a:rPr lang="ru-RU" sz="2000" dirty="0" err="1"/>
              <a:t>служби</a:t>
            </a:r>
            <a:r>
              <a:rPr lang="ru-RU" sz="2000" dirty="0"/>
              <a:t> та </a:t>
            </a:r>
            <a:r>
              <a:rPr lang="ru-RU" sz="2000" dirty="0" err="1"/>
              <a:t>органів</a:t>
            </a:r>
            <a:r>
              <a:rPr lang="ru-RU" sz="2000" dirty="0"/>
              <a:t> державного контролю за </a:t>
            </a:r>
            <a:r>
              <a:rPr lang="ru-RU" sz="2000" dirty="0" err="1"/>
              <a:t>цінами</a:t>
            </a:r>
            <a:r>
              <a:rPr lang="ru-RU" sz="2000" dirty="0"/>
              <a:t>; </a:t>
            </a:r>
            <a:r>
              <a:rPr lang="ru-RU" sz="2000" dirty="0" err="1"/>
              <a:t>керівних</a:t>
            </a:r>
            <a:r>
              <a:rPr lang="ru-RU" sz="2000" dirty="0"/>
              <a:t> </a:t>
            </a:r>
            <a:r>
              <a:rPr lang="ru-RU" sz="2000" dirty="0" err="1"/>
              <a:t>працівників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обираються</a:t>
            </a:r>
            <a:r>
              <a:rPr lang="ru-RU" sz="2000" dirty="0"/>
              <a:t>, </a:t>
            </a:r>
            <a:r>
              <a:rPr lang="ru-RU" sz="2000" dirty="0" err="1"/>
              <a:t>затверджуються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призначаються</a:t>
            </a:r>
            <a:r>
              <a:rPr lang="ru-RU" sz="2000" dirty="0"/>
              <a:t> на посади </a:t>
            </a:r>
            <a:r>
              <a:rPr lang="ru-RU" sz="2000" dirty="0" err="1"/>
              <a:t>державними</a:t>
            </a:r>
            <a:r>
              <a:rPr lang="ru-RU" sz="2000" dirty="0"/>
              <a:t> органами, органами </a:t>
            </a:r>
            <a:r>
              <a:rPr lang="ru-RU" sz="2000" dirty="0" err="1"/>
              <a:t>місцевого</a:t>
            </a:r>
            <a:r>
              <a:rPr lang="ru-RU" sz="2000" dirty="0"/>
              <a:t> </a:t>
            </a:r>
            <a:r>
              <a:rPr lang="ru-RU" sz="2000" dirty="0" err="1"/>
              <a:t>самоврядування</a:t>
            </a:r>
            <a:r>
              <a:rPr lang="ru-RU" sz="2000" dirty="0"/>
              <a:t>, </a:t>
            </a:r>
            <a:r>
              <a:rPr lang="ru-RU" sz="2000" dirty="0" err="1"/>
              <a:t>об’єднаннями</a:t>
            </a:r>
            <a:r>
              <a:rPr lang="ru-RU" sz="2000" dirty="0"/>
              <a:t> </a:t>
            </a:r>
            <a:r>
              <a:rPr lang="ru-RU" sz="2000" dirty="0" err="1"/>
              <a:t>громадян</a:t>
            </a:r>
            <a:r>
              <a:rPr lang="ru-RU" sz="2000" dirty="0"/>
              <a:t>, з </a:t>
            </a:r>
            <a:r>
              <a:rPr lang="ru-RU" sz="2000" dirty="0" err="1"/>
              <a:t>питань</a:t>
            </a:r>
            <a:r>
              <a:rPr lang="ru-RU" sz="2000" dirty="0"/>
              <a:t> </a:t>
            </a:r>
            <a:r>
              <a:rPr lang="ru-RU" sz="2000" dirty="0" err="1"/>
              <a:t>звільнення</a:t>
            </a:r>
            <a:r>
              <a:rPr lang="ru-RU" sz="2000" dirty="0"/>
              <a:t>, </a:t>
            </a:r>
            <a:r>
              <a:rPr lang="ru-RU" sz="2000" dirty="0" err="1"/>
              <a:t>зміни</a:t>
            </a:r>
            <a:r>
              <a:rPr lang="ru-RU" sz="2000" dirty="0"/>
              <a:t> </a:t>
            </a:r>
            <a:r>
              <a:rPr lang="ru-RU" sz="2000" dirty="0" err="1"/>
              <a:t>дати</a:t>
            </a:r>
            <a:r>
              <a:rPr lang="ru-RU" sz="2000" dirty="0"/>
              <a:t> і </a:t>
            </a:r>
            <a:r>
              <a:rPr lang="ru-RU" sz="2000" dirty="0" err="1"/>
              <a:t>формулювання</a:t>
            </a:r>
            <a:r>
              <a:rPr lang="ru-RU" sz="2000" dirty="0"/>
              <a:t> причини </a:t>
            </a:r>
            <a:r>
              <a:rPr lang="ru-RU" sz="2000" dirty="0" err="1"/>
              <a:t>звільнення</a:t>
            </a:r>
            <a:r>
              <a:rPr lang="ru-RU" sz="2000" dirty="0"/>
              <a:t>, </a:t>
            </a:r>
            <a:r>
              <a:rPr lang="ru-RU" sz="2000" dirty="0" err="1"/>
              <a:t>переведення</a:t>
            </a:r>
            <a:r>
              <a:rPr lang="ru-RU" sz="2000" dirty="0"/>
              <a:t> на </a:t>
            </a:r>
            <a:r>
              <a:rPr lang="ru-RU" sz="2000" dirty="0" err="1"/>
              <a:t>іншу</a:t>
            </a:r>
            <a:r>
              <a:rPr lang="ru-RU" sz="2000" dirty="0"/>
              <a:t> роботу, оплати за час </a:t>
            </a:r>
            <a:r>
              <a:rPr lang="ru-RU" sz="2000" dirty="0" err="1"/>
              <a:t>вимушеного</a:t>
            </a:r>
            <a:r>
              <a:rPr lang="ru-RU" sz="2000" dirty="0"/>
              <a:t> прогулу і </a:t>
            </a:r>
            <a:r>
              <a:rPr lang="ru-RU" sz="2000" dirty="0" err="1"/>
              <a:t>накладення</a:t>
            </a:r>
            <a:r>
              <a:rPr lang="ru-RU" sz="2000" dirty="0"/>
              <a:t> </a:t>
            </a:r>
            <a:r>
              <a:rPr lang="ru-RU" sz="2000" dirty="0" err="1"/>
              <a:t>дисциплінарних</a:t>
            </a:r>
            <a:r>
              <a:rPr lang="ru-RU" sz="2000" dirty="0"/>
              <a:t> </a:t>
            </a:r>
            <a:r>
              <a:rPr lang="ru-RU" sz="2000" dirty="0" err="1"/>
              <a:t>стягнень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80409" y="3933056"/>
            <a:ext cx="849694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власника</a:t>
            </a:r>
            <a:r>
              <a:rPr lang="ru-RU" sz="2000" dirty="0"/>
              <a:t> про </a:t>
            </a:r>
            <a:r>
              <a:rPr lang="ru-RU" sz="2000" dirty="0" err="1"/>
              <a:t>відшкодування</a:t>
            </a:r>
            <a:r>
              <a:rPr lang="ru-RU" sz="2000" dirty="0"/>
              <a:t> </a:t>
            </a:r>
            <a:r>
              <a:rPr lang="ru-RU" sz="2000" dirty="0" err="1"/>
              <a:t>працівниками</a:t>
            </a:r>
            <a:r>
              <a:rPr lang="ru-RU" sz="2000" dirty="0"/>
              <a:t> </a:t>
            </a:r>
            <a:r>
              <a:rPr lang="ru-RU" sz="2000" dirty="0" err="1"/>
              <a:t>матеріальної</a:t>
            </a:r>
            <a:r>
              <a:rPr lang="ru-RU" sz="2000" dirty="0"/>
              <a:t> </a:t>
            </a:r>
            <a:r>
              <a:rPr lang="ru-RU" sz="2000" dirty="0" err="1"/>
              <a:t>шкоди</a:t>
            </a:r>
            <a:r>
              <a:rPr lang="ru-RU" sz="2000" dirty="0"/>
              <a:t>, </a:t>
            </a:r>
            <a:r>
              <a:rPr lang="ru-RU" sz="2000" dirty="0" err="1"/>
              <a:t>заподіяної</a:t>
            </a:r>
            <a:r>
              <a:rPr lang="ru-RU" sz="2000" dirty="0"/>
              <a:t> </a:t>
            </a:r>
            <a:r>
              <a:rPr lang="ru-RU" sz="2000" dirty="0" err="1"/>
              <a:t>підприємству</a:t>
            </a:r>
            <a:r>
              <a:rPr lang="ru-RU" sz="2000" dirty="0"/>
              <a:t>, </a:t>
            </a:r>
            <a:r>
              <a:rPr lang="ru-RU" sz="2000" dirty="0" err="1"/>
              <a:t>установі</a:t>
            </a:r>
            <a:r>
              <a:rPr lang="ru-RU" sz="2000" dirty="0"/>
              <a:t>, </a:t>
            </a:r>
            <a:r>
              <a:rPr lang="ru-RU" sz="2000" dirty="0" err="1"/>
              <a:t>організації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80409" y="4725144"/>
            <a:ext cx="8496945" cy="132343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000" dirty="0" err="1"/>
              <a:t>працівників</a:t>
            </a:r>
            <a:r>
              <a:rPr lang="ru-RU" sz="2000" dirty="0"/>
              <a:t> у </a:t>
            </a:r>
            <a:r>
              <a:rPr lang="ru-RU" sz="2000" dirty="0" err="1"/>
              <a:t>питанні</a:t>
            </a:r>
            <a:r>
              <a:rPr lang="ru-RU" sz="2000" dirty="0"/>
              <a:t> </a:t>
            </a:r>
            <a:r>
              <a:rPr lang="ru-RU" sz="2000" dirty="0" err="1"/>
              <a:t>застосування</a:t>
            </a:r>
            <a:r>
              <a:rPr lang="ru-RU" sz="2000" dirty="0"/>
              <a:t> </a:t>
            </a:r>
            <a:r>
              <a:rPr lang="ru-RU" sz="2000" dirty="0" err="1"/>
              <a:t>законодавства</a:t>
            </a:r>
            <a:r>
              <a:rPr lang="ru-RU" sz="2000" dirty="0"/>
              <a:t> про </a:t>
            </a:r>
            <a:r>
              <a:rPr lang="ru-RU" sz="2000" dirty="0" err="1"/>
              <a:t>працю</a:t>
            </a:r>
            <a:r>
              <a:rPr lang="ru-RU" sz="2000" dirty="0"/>
              <a:t>, яке </a:t>
            </a:r>
            <a:r>
              <a:rPr lang="ru-RU" sz="2000" dirty="0" err="1"/>
              <a:t>відповідно</a:t>
            </a:r>
            <a:r>
              <a:rPr lang="ru-RU" sz="2000" dirty="0"/>
              <a:t> до чинного </a:t>
            </a:r>
            <a:r>
              <a:rPr lang="ru-RU" sz="2000" dirty="0" err="1"/>
              <a:t>законодавства</a:t>
            </a:r>
            <a:r>
              <a:rPr lang="ru-RU" sz="2000" dirty="0"/>
              <a:t> </a:t>
            </a:r>
            <a:r>
              <a:rPr lang="ru-RU" sz="2000" dirty="0" err="1"/>
              <a:t>попередньо</a:t>
            </a:r>
            <a:r>
              <a:rPr lang="ru-RU" sz="2000" dirty="0"/>
              <a:t> </a:t>
            </a:r>
            <a:r>
              <a:rPr lang="ru-RU" sz="2000" dirty="0" err="1"/>
              <a:t>було</a:t>
            </a:r>
            <a:r>
              <a:rPr lang="ru-RU" sz="2000" dirty="0"/>
              <a:t> </a:t>
            </a:r>
            <a:r>
              <a:rPr lang="ru-RU" sz="2000" dirty="0" err="1"/>
              <a:t>вирішено</a:t>
            </a:r>
            <a:r>
              <a:rPr lang="ru-RU" sz="2000" dirty="0"/>
              <a:t> </a:t>
            </a:r>
            <a:r>
              <a:rPr lang="ru-RU" sz="2000" dirty="0" err="1"/>
              <a:t>власником</a:t>
            </a:r>
            <a:r>
              <a:rPr lang="ru-RU" sz="2000" dirty="0"/>
              <a:t>  і </a:t>
            </a:r>
            <a:r>
              <a:rPr lang="ru-RU" sz="2000" dirty="0" err="1"/>
              <a:t>виборним</a:t>
            </a:r>
            <a:r>
              <a:rPr lang="ru-RU" sz="2000" dirty="0"/>
              <a:t> органом </a:t>
            </a:r>
            <a:r>
              <a:rPr lang="ru-RU" sz="2000" dirty="0" err="1"/>
              <a:t>первинної</a:t>
            </a:r>
            <a:r>
              <a:rPr lang="ru-RU" sz="2000" dirty="0"/>
              <a:t> </a:t>
            </a:r>
            <a:r>
              <a:rPr lang="ru-RU" sz="2000" dirty="0" err="1"/>
              <a:t>профспілкової</a:t>
            </a:r>
            <a:r>
              <a:rPr lang="ru-RU" sz="2000" dirty="0"/>
              <a:t>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підприємства</a:t>
            </a:r>
            <a:r>
              <a:rPr lang="ru-RU" sz="2000" dirty="0"/>
              <a:t> в межах </a:t>
            </a:r>
            <a:r>
              <a:rPr lang="ru-RU" sz="2000" dirty="0" err="1"/>
              <a:t>наданих</a:t>
            </a:r>
            <a:r>
              <a:rPr lang="ru-RU" sz="2000" dirty="0"/>
              <a:t> </a:t>
            </a:r>
            <a:r>
              <a:rPr lang="ru-RU" sz="2000" dirty="0" err="1"/>
              <a:t>їм</a:t>
            </a:r>
            <a:r>
              <a:rPr lang="ru-RU" sz="2000" dirty="0"/>
              <a:t> </a:t>
            </a:r>
            <a:r>
              <a:rPr lang="ru-RU" sz="2000" dirty="0" smtClean="0"/>
              <a:t>прав</a:t>
            </a:r>
            <a:endParaRPr lang="ru-RU" sz="20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089431" y="0"/>
            <a:ext cx="0" cy="58772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6237312"/>
            <a:ext cx="1695450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8677354" y="873543"/>
            <a:ext cx="412077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8635298" y="5229200"/>
            <a:ext cx="402096" cy="117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8677354" y="4149080"/>
            <a:ext cx="36004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6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5696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268760"/>
            <a:ext cx="7880940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Безпосередньо</a:t>
            </a:r>
            <a:r>
              <a:rPr lang="ru-RU" sz="2800" dirty="0"/>
              <a:t> в судах </a:t>
            </a:r>
            <a:r>
              <a:rPr lang="ru-RU" sz="2800" dirty="0" err="1"/>
              <a:t>розглядаються</a:t>
            </a:r>
            <a:r>
              <a:rPr lang="ru-RU" sz="2800" dirty="0"/>
              <a:t> </a:t>
            </a:r>
            <a:r>
              <a:rPr lang="ru-RU" sz="2800" dirty="0" err="1"/>
              <a:t>також</a:t>
            </a:r>
            <a:r>
              <a:rPr lang="ru-RU" sz="2800" dirty="0"/>
              <a:t> спори про </a:t>
            </a:r>
            <a:r>
              <a:rPr lang="ru-RU" sz="2800" dirty="0" err="1"/>
              <a:t>відмову</a:t>
            </a:r>
            <a:r>
              <a:rPr lang="ru-RU" sz="2800" dirty="0"/>
              <a:t> у </a:t>
            </a:r>
            <a:r>
              <a:rPr lang="ru-RU" sz="2800" dirty="0" err="1"/>
              <a:t>прийнятті</a:t>
            </a:r>
            <a:r>
              <a:rPr lang="ru-RU" sz="2800" dirty="0"/>
              <a:t> на роботу</a:t>
            </a:r>
            <a:r>
              <a:rPr lang="ru-RU" sz="2400" dirty="0"/>
              <a:t>: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5076056" y="3717032"/>
            <a:ext cx="7200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060452" y="1711670"/>
            <a:ext cx="80165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862106" y="1725960"/>
            <a:ext cx="0" cy="51320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36254" y="2490254"/>
            <a:ext cx="7304877" cy="12003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працівників</a:t>
            </a:r>
            <a:r>
              <a:rPr lang="ru-RU" sz="2400" dirty="0"/>
              <a:t>, </a:t>
            </a:r>
            <a:r>
              <a:rPr lang="ru-RU" sz="2400" dirty="0" err="1"/>
              <a:t>запрошених</a:t>
            </a:r>
            <a:r>
              <a:rPr lang="ru-RU" sz="2400" dirty="0"/>
              <a:t> на роботу в порядку </a:t>
            </a:r>
            <a:r>
              <a:rPr lang="ru-RU" sz="2400" dirty="0" err="1"/>
              <a:t>переведення</a:t>
            </a:r>
            <a:r>
              <a:rPr lang="ru-RU" sz="2400" dirty="0"/>
              <a:t> з </a:t>
            </a:r>
            <a:r>
              <a:rPr lang="ru-RU" sz="2400" dirty="0" err="1"/>
              <a:t>іншого</a:t>
            </a:r>
            <a:r>
              <a:rPr lang="ru-RU" sz="2400" dirty="0"/>
              <a:t> </a:t>
            </a:r>
            <a:r>
              <a:rPr lang="ru-RU" sz="2400" dirty="0" err="1"/>
              <a:t>підприємства</a:t>
            </a:r>
            <a:r>
              <a:rPr lang="ru-RU" sz="2400" dirty="0"/>
              <a:t>, установи, </a:t>
            </a:r>
            <a:r>
              <a:rPr lang="ru-RU" sz="2400" dirty="0" err="1"/>
              <a:t>організації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36254" y="3822280"/>
            <a:ext cx="7304877" cy="12003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молодих</a:t>
            </a:r>
            <a:r>
              <a:rPr lang="ru-RU" sz="2400" dirty="0"/>
              <a:t> </a:t>
            </a:r>
            <a:r>
              <a:rPr lang="ru-RU" sz="2400" dirty="0" err="1"/>
              <a:t>спеціалістів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закінчили</a:t>
            </a:r>
            <a:r>
              <a:rPr lang="ru-RU" sz="2400" dirty="0"/>
              <a:t> </a:t>
            </a:r>
            <a:r>
              <a:rPr lang="ru-RU" sz="2400" dirty="0" err="1"/>
              <a:t>вищий</a:t>
            </a:r>
            <a:r>
              <a:rPr lang="ru-RU" sz="2400" dirty="0"/>
              <a:t> </a:t>
            </a:r>
            <a:r>
              <a:rPr lang="ru-RU" sz="2400" dirty="0" err="1"/>
              <a:t>навчальний</a:t>
            </a:r>
            <a:r>
              <a:rPr lang="ru-RU" sz="2400" dirty="0"/>
              <a:t> заклад і в </a:t>
            </a:r>
            <a:r>
              <a:rPr lang="ru-RU" sz="2400" dirty="0" err="1"/>
              <a:t>установленому</a:t>
            </a:r>
            <a:r>
              <a:rPr lang="ru-RU" sz="2400" dirty="0"/>
              <a:t> порядку </a:t>
            </a:r>
            <a:r>
              <a:rPr lang="ru-RU" sz="2400" dirty="0" err="1"/>
              <a:t>направлені</a:t>
            </a:r>
            <a:r>
              <a:rPr lang="ru-RU" sz="2400" dirty="0"/>
              <a:t> на роботу на </a:t>
            </a:r>
            <a:r>
              <a:rPr lang="ru-RU" sz="2400" dirty="0" err="1"/>
              <a:t>дане</a:t>
            </a:r>
            <a:r>
              <a:rPr lang="ru-RU" sz="2400" dirty="0"/>
              <a:t> </a:t>
            </a:r>
            <a:r>
              <a:rPr lang="ru-RU" sz="2400" dirty="0" err="1"/>
              <a:t>підприємство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36254" y="5301208"/>
            <a:ext cx="7304877" cy="12003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вагітних</a:t>
            </a:r>
            <a:r>
              <a:rPr lang="ru-RU" sz="2400" dirty="0"/>
              <a:t> </a:t>
            </a:r>
            <a:r>
              <a:rPr lang="ru-RU" sz="2400" dirty="0" err="1"/>
              <a:t>жінок</a:t>
            </a:r>
            <a:r>
              <a:rPr lang="ru-RU" sz="2400" dirty="0"/>
              <a:t>, </a:t>
            </a:r>
            <a:r>
              <a:rPr lang="ru-RU" sz="2400" dirty="0" err="1"/>
              <a:t>жінок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дітей</a:t>
            </a:r>
            <a:r>
              <a:rPr lang="ru-RU" sz="2400" dirty="0"/>
              <a:t> </a:t>
            </a:r>
            <a:r>
              <a:rPr lang="ru-RU" sz="2400" dirty="0" err="1"/>
              <a:t>віком</a:t>
            </a:r>
            <a:r>
              <a:rPr lang="ru-RU" sz="2400" dirty="0"/>
              <a:t> до </a:t>
            </a:r>
            <a:r>
              <a:rPr lang="ru-RU" sz="2400" dirty="0" err="1"/>
              <a:t>трьох</a:t>
            </a:r>
            <a:r>
              <a:rPr lang="ru-RU" sz="2400" dirty="0"/>
              <a:t> </a:t>
            </a:r>
            <a:r>
              <a:rPr lang="ru-RU" sz="2400" dirty="0" err="1"/>
              <a:t>років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 smtClean="0"/>
              <a:t>дитину-інваліда</a:t>
            </a:r>
            <a:r>
              <a:rPr lang="ru-RU" sz="2400" dirty="0" smtClean="0"/>
              <a:t>;</a:t>
            </a:r>
            <a:r>
              <a:rPr lang="en-US" sz="2400" dirty="0" smtClean="0"/>
              <a:t> </a:t>
            </a:r>
            <a:r>
              <a:rPr lang="ru-RU" sz="2400" dirty="0" smtClean="0"/>
              <a:t>одиноких </a:t>
            </a:r>
            <a:r>
              <a:rPr lang="ru-RU" sz="2400" dirty="0" err="1"/>
              <a:t>матерів</a:t>
            </a:r>
            <a:r>
              <a:rPr lang="ru-RU" sz="2400" dirty="0"/>
              <a:t> – при </a:t>
            </a:r>
            <a:r>
              <a:rPr lang="ru-RU" sz="2400" dirty="0" err="1"/>
              <a:t>наявності</a:t>
            </a:r>
            <a:r>
              <a:rPr lang="ru-RU" sz="2400" dirty="0"/>
              <a:t> </a:t>
            </a:r>
            <a:r>
              <a:rPr lang="ru-RU" sz="2400" dirty="0" err="1"/>
              <a:t>дитини</a:t>
            </a:r>
            <a:r>
              <a:rPr lang="ru-RU" sz="2400" dirty="0"/>
              <a:t> </a:t>
            </a:r>
            <a:r>
              <a:rPr lang="ru-RU" sz="2400" dirty="0" err="1"/>
              <a:t>віком</a:t>
            </a:r>
            <a:r>
              <a:rPr lang="ru-RU" sz="2400" dirty="0"/>
              <a:t> до 14 </a:t>
            </a:r>
            <a:r>
              <a:rPr lang="ru-RU" sz="2400" dirty="0" err="1"/>
              <a:t>років</a:t>
            </a:r>
            <a:endParaRPr lang="ru-RU" sz="2400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8141131" y="3090418"/>
            <a:ext cx="64807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8137243" y="4357431"/>
            <a:ext cx="64807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8137244" y="5805264"/>
            <a:ext cx="648071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680" y="-34259"/>
            <a:ext cx="2143125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72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764704"/>
            <a:ext cx="597666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План: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988840"/>
            <a:ext cx="8640960" cy="453650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/>
              <a:t>1.Трудові </a:t>
            </a:r>
            <a:r>
              <a:rPr lang="ru-RU" sz="2800" dirty="0"/>
              <a:t>спори: </a:t>
            </a:r>
            <a:r>
              <a:rPr lang="ru-RU" sz="2800" dirty="0" err="1"/>
              <a:t>поняття</a:t>
            </a:r>
            <a:r>
              <a:rPr lang="ru-RU" sz="2800" dirty="0"/>
              <a:t>, причини </a:t>
            </a:r>
            <a:r>
              <a:rPr lang="ru-RU" sz="2800" dirty="0" err="1"/>
              <a:t>виникнення</a:t>
            </a:r>
            <a:r>
              <a:rPr lang="ru-RU" sz="2800" dirty="0"/>
              <a:t> та </a:t>
            </a:r>
            <a:r>
              <a:rPr lang="ru-RU" sz="2800" dirty="0" err="1"/>
              <a:t>види</a:t>
            </a:r>
            <a:r>
              <a:rPr lang="ru-RU" sz="2800" dirty="0"/>
              <a:t>.</a:t>
            </a:r>
          </a:p>
          <a:p>
            <a:pPr marL="45720" indent="0">
              <a:buNone/>
            </a:pPr>
            <a:r>
              <a:rPr lang="ru-RU" sz="2800" dirty="0" smtClean="0"/>
              <a:t>2.Порядок </a:t>
            </a:r>
            <a:r>
              <a:rPr lang="ru-RU" sz="2800" dirty="0" err="1"/>
              <a:t>вирішення</a:t>
            </a:r>
            <a:r>
              <a:rPr lang="ru-RU" sz="2800" dirty="0"/>
              <a:t> </a:t>
            </a:r>
            <a:r>
              <a:rPr lang="ru-RU" sz="2800" dirty="0" err="1"/>
              <a:t>індивідуальних</a:t>
            </a:r>
            <a:r>
              <a:rPr lang="ru-RU" sz="2800" dirty="0"/>
              <a:t> </a:t>
            </a:r>
            <a:r>
              <a:rPr lang="ru-RU" sz="2800" dirty="0" err="1"/>
              <a:t>трудових</a:t>
            </a:r>
            <a:r>
              <a:rPr lang="ru-RU" sz="2800" dirty="0"/>
              <a:t> </a:t>
            </a:r>
            <a:r>
              <a:rPr lang="ru-RU" sz="2800" dirty="0" err="1"/>
              <a:t>спорів</a:t>
            </a:r>
            <a:r>
              <a:rPr lang="ru-RU" sz="2800" dirty="0"/>
              <a:t> у КТС.</a:t>
            </a:r>
          </a:p>
          <a:p>
            <a:pPr marL="45720" indent="0">
              <a:buNone/>
            </a:pPr>
            <a:r>
              <a:rPr lang="ru-RU" sz="2800" dirty="0" smtClean="0"/>
              <a:t>3.Судовий </a:t>
            </a:r>
            <a:r>
              <a:rPr lang="ru-RU" sz="2800" dirty="0"/>
              <a:t>порядок </a:t>
            </a:r>
            <a:r>
              <a:rPr lang="ru-RU" sz="2800" dirty="0" err="1"/>
              <a:t>розгляду</a:t>
            </a:r>
            <a:r>
              <a:rPr lang="ru-RU" sz="2800" dirty="0"/>
              <a:t> </a:t>
            </a:r>
            <a:r>
              <a:rPr lang="ru-RU" sz="2800" dirty="0" err="1"/>
              <a:t>трудових</a:t>
            </a:r>
            <a:r>
              <a:rPr lang="ru-RU" sz="2800" dirty="0"/>
              <a:t> </a:t>
            </a:r>
            <a:r>
              <a:rPr lang="ru-RU" sz="2800" dirty="0" err="1"/>
              <a:t>спорів</a:t>
            </a:r>
            <a:r>
              <a:rPr lang="ru-RU" sz="2800" dirty="0"/>
              <a:t>.</a:t>
            </a:r>
          </a:p>
          <a:p>
            <a:pPr marL="45720" indent="0">
              <a:buNone/>
            </a:pPr>
            <a:r>
              <a:rPr lang="ru-RU" sz="2800" dirty="0" smtClean="0"/>
              <a:t>4.Порядок </a:t>
            </a:r>
            <a:r>
              <a:rPr lang="ru-RU" sz="2800" dirty="0" err="1"/>
              <a:t>поновлення</a:t>
            </a:r>
            <a:r>
              <a:rPr lang="ru-RU" sz="2800" dirty="0"/>
              <a:t> </a:t>
            </a:r>
            <a:r>
              <a:rPr lang="ru-RU" sz="2800" dirty="0" err="1"/>
              <a:t>працівника</a:t>
            </a:r>
            <a:r>
              <a:rPr lang="ru-RU" sz="2800" dirty="0"/>
              <a:t> на </a:t>
            </a:r>
            <a:r>
              <a:rPr lang="ru-RU" sz="2800" dirty="0" err="1"/>
              <a:t>роботі</a:t>
            </a:r>
            <a:r>
              <a:rPr lang="ru-RU" sz="2800" dirty="0"/>
              <a:t> та оплата </a:t>
            </a:r>
            <a:r>
              <a:rPr lang="ru-RU" sz="2800" dirty="0" err="1"/>
              <a:t>вимушеного</a:t>
            </a:r>
            <a:r>
              <a:rPr lang="ru-RU" sz="2800" dirty="0"/>
              <a:t> прогулу.</a:t>
            </a:r>
          </a:p>
          <a:p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8251"/>
            <a:ext cx="1899891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6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8748464" y="0"/>
            <a:ext cx="0" cy="30744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3568" y="185551"/>
            <a:ext cx="7394183" cy="83099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виборних</a:t>
            </a:r>
            <a:r>
              <a:rPr lang="ru-RU" sz="2400" dirty="0"/>
              <a:t> </a:t>
            </a:r>
            <a:r>
              <a:rPr lang="ru-RU" sz="2400" dirty="0" err="1"/>
              <a:t>працівників</a:t>
            </a:r>
            <a:r>
              <a:rPr lang="ru-RU" sz="2400" dirty="0"/>
              <a:t> </a:t>
            </a:r>
            <a:r>
              <a:rPr lang="ru-RU" sz="2400" dirty="0" err="1"/>
              <a:t>після</a:t>
            </a:r>
            <a:r>
              <a:rPr lang="ru-RU" sz="2400" dirty="0"/>
              <a:t> </a:t>
            </a:r>
            <a:r>
              <a:rPr lang="ru-RU" sz="2400" dirty="0" err="1"/>
              <a:t>закінчення</a:t>
            </a:r>
            <a:r>
              <a:rPr lang="ru-RU" sz="2400" dirty="0"/>
              <a:t> строку </a:t>
            </a:r>
            <a:r>
              <a:rPr lang="ru-RU" sz="2400" dirty="0" err="1"/>
              <a:t>повноважень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1300275"/>
            <a:ext cx="7394183" cy="83099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працівників</a:t>
            </a:r>
            <a:r>
              <a:rPr lang="ru-RU" sz="2400" dirty="0"/>
              <a:t>, </a:t>
            </a:r>
            <a:r>
              <a:rPr lang="ru-RU" sz="2400" dirty="0" err="1"/>
              <a:t>яким</a:t>
            </a:r>
            <a:r>
              <a:rPr lang="ru-RU" sz="2400" dirty="0"/>
              <a:t> </a:t>
            </a:r>
            <a:r>
              <a:rPr lang="ru-RU" sz="2400" dirty="0" err="1"/>
              <a:t>надано</a:t>
            </a:r>
            <a:r>
              <a:rPr lang="ru-RU" sz="2400" dirty="0"/>
              <a:t> право поворотного </a:t>
            </a:r>
            <a:r>
              <a:rPr lang="ru-RU" sz="2400" dirty="0" err="1"/>
              <a:t>прийняття</a:t>
            </a:r>
            <a:r>
              <a:rPr lang="ru-RU" sz="2400" dirty="0"/>
              <a:t> на роботу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651" y="2492896"/>
            <a:ext cx="7394183" cy="12003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інших</a:t>
            </a:r>
            <a:r>
              <a:rPr lang="ru-RU" sz="2400" dirty="0"/>
              <a:t> </a:t>
            </a:r>
            <a:r>
              <a:rPr lang="ru-RU" sz="2400" dirty="0" err="1"/>
              <a:t>осіб</a:t>
            </a:r>
            <a:r>
              <a:rPr lang="ru-RU" sz="2400" dirty="0"/>
              <a:t>, з </a:t>
            </a:r>
            <a:r>
              <a:rPr lang="ru-RU" sz="2400" dirty="0" err="1"/>
              <a:t>якими</a:t>
            </a:r>
            <a:r>
              <a:rPr lang="ru-RU" sz="2400" dirty="0"/>
              <a:t> </a:t>
            </a:r>
            <a:r>
              <a:rPr lang="ru-RU" sz="2400" dirty="0" err="1"/>
              <a:t>власник</a:t>
            </a:r>
            <a:r>
              <a:rPr lang="ru-RU" sz="2400" dirty="0"/>
              <a:t> </a:t>
            </a:r>
            <a:r>
              <a:rPr lang="ru-RU" sz="2400" dirty="0" err="1"/>
              <a:t>відповідно</a:t>
            </a:r>
            <a:r>
              <a:rPr lang="ru-RU" sz="2400" dirty="0"/>
              <a:t> до чинного </a:t>
            </a:r>
            <a:r>
              <a:rPr lang="ru-RU" sz="2400" dirty="0" err="1"/>
              <a:t>законодавства</a:t>
            </a:r>
            <a:r>
              <a:rPr lang="ru-RU" sz="2400" dirty="0"/>
              <a:t> </a:t>
            </a:r>
            <a:r>
              <a:rPr lang="ru-RU" sz="2400" dirty="0" err="1"/>
              <a:t>зобов’язаний</a:t>
            </a:r>
            <a:r>
              <a:rPr lang="ru-RU" sz="2400" dirty="0"/>
              <a:t> </a:t>
            </a:r>
            <a:r>
              <a:rPr lang="ru-RU" sz="2400" dirty="0" err="1"/>
              <a:t>укласти</a:t>
            </a:r>
            <a:r>
              <a:rPr lang="ru-RU" sz="2400" dirty="0"/>
              <a:t> </a:t>
            </a:r>
            <a:r>
              <a:rPr lang="ru-RU" sz="2400" dirty="0" err="1"/>
              <a:t>трудовий</a:t>
            </a:r>
            <a:r>
              <a:rPr lang="ru-RU" sz="2400" dirty="0"/>
              <a:t> </a:t>
            </a:r>
            <a:r>
              <a:rPr lang="ru-RU" sz="2400" dirty="0" err="1" smtClean="0"/>
              <a:t>договір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75"/>
            <a:ext cx="18351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96157"/>
            <a:ext cx="4104456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8109331" y="496144"/>
            <a:ext cx="624514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8076834" y="1734428"/>
            <a:ext cx="657011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1" idx="3"/>
          </p:cNvCxnSpPr>
          <p:nvPr/>
        </p:nvCxnSpPr>
        <p:spPr>
          <a:xfrm flipH="1">
            <a:off x="8076834" y="3074425"/>
            <a:ext cx="671630" cy="1863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5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0928" y="980728"/>
            <a:ext cx="7920880" cy="13716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Ст. 233 </a:t>
            </a:r>
            <a:r>
              <a:rPr lang="ru-RU" sz="2800" dirty="0" err="1"/>
              <a:t>КЗпП</a:t>
            </a:r>
            <a:r>
              <a:rPr lang="ru-RU" sz="2800" dirty="0"/>
              <a:t> </a:t>
            </a:r>
            <a:r>
              <a:rPr lang="ru-RU" sz="2800" dirty="0" err="1"/>
              <a:t>регламентує</a:t>
            </a:r>
            <a:r>
              <a:rPr lang="ru-RU" sz="2800" dirty="0"/>
              <a:t> </a:t>
            </a:r>
            <a:r>
              <a:rPr lang="ru-RU" sz="2800" dirty="0" smtClean="0"/>
              <a:t> </a:t>
            </a:r>
            <a:r>
              <a:rPr lang="ru-RU" sz="2800" dirty="0" err="1" smtClean="0"/>
              <a:t>такі</a:t>
            </a:r>
            <a:r>
              <a:rPr lang="ru-RU" sz="2800" dirty="0" smtClean="0"/>
              <a:t> строки </a:t>
            </a:r>
            <a:r>
              <a:rPr lang="ru-RU" sz="2800" dirty="0" err="1"/>
              <a:t>звернення</a:t>
            </a:r>
            <a:r>
              <a:rPr lang="ru-RU" sz="2800" dirty="0"/>
              <a:t> до суду за </a:t>
            </a:r>
            <a:r>
              <a:rPr lang="ru-RU" sz="2800" dirty="0" err="1"/>
              <a:t>вирішенням</a:t>
            </a:r>
            <a:r>
              <a:rPr lang="ru-RU" sz="2800" dirty="0"/>
              <a:t> </a:t>
            </a:r>
            <a:r>
              <a:rPr lang="ru-RU" sz="2800" dirty="0" err="1"/>
              <a:t>трудових</a:t>
            </a:r>
            <a:r>
              <a:rPr lang="ru-RU" sz="2800" dirty="0"/>
              <a:t> </a:t>
            </a:r>
            <a:r>
              <a:rPr lang="ru-RU" sz="2800" dirty="0" err="1" smtClean="0"/>
              <a:t>спорів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819576" y="1475656"/>
            <a:ext cx="0" cy="53823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221808" y="1475656"/>
            <a:ext cx="5977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8942" y="2636912"/>
            <a:ext cx="7886201" cy="156966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Працівник</a:t>
            </a:r>
            <a:r>
              <a:rPr lang="ru-RU" sz="2400" dirty="0"/>
              <a:t>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/>
              <a:t>звернутися</a:t>
            </a:r>
            <a:r>
              <a:rPr lang="ru-RU" sz="2400" dirty="0"/>
              <a:t> з </a:t>
            </a:r>
            <a:r>
              <a:rPr lang="ru-RU" sz="2400" dirty="0" err="1"/>
              <a:t>заявою</a:t>
            </a:r>
            <a:r>
              <a:rPr lang="ru-RU" sz="2400" dirty="0"/>
              <a:t> про </a:t>
            </a:r>
            <a:r>
              <a:rPr lang="ru-RU" sz="2400" dirty="0" err="1"/>
              <a:t>вирішення</a:t>
            </a:r>
            <a:r>
              <a:rPr lang="ru-RU" sz="2400" dirty="0"/>
              <a:t> трудового спору </a:t>
            </a:r>
            <a:r>
              <a:rPr lang="ru-RU" sz="2400" dirty="0" err="1"/>
              <a:t>безпосередньо</a:t>
            </a:r>
            <a:r>
              <a:rPr lang="ru-RU" sz="2400" dirty="0"/>
              <a:t> до суду в </a:t>
            </a:r>
            <a:r>
              <a:rPr lang="ru-RU" sz="2400" dirty="0" err="1"/>
              <a:t>тримісячний</a:t>
            </a:r>
            <a:r>
              <a:rPr lang="ru-RU" sz="2400" dirty="0"/>
              <a:t> строк з дня, коли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дізнався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повинен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дізнатися</a:t>
            </a:r>
            <a:r>
              <a:rPr lang="ru-RU" sz="2400" dirty="0"/>
              <a:t> про </a:t>
            </a:r>
            <a:r>
              <a:rPr lang="ru-RU" sz="2400" dirty="0" err="1"/>
              <a:t>порушення</a:t>
            </a:r>
            <a:r>
              <a:rPr lang="ru-RU" sz="2400" dirty="0"/>
              <a:t> </a:t>
            </a:r>
            <a:r>
              <a:rPr lang="ru-RU" sz="2400" dirty="0" err="1"/>
              <a:t>свого</a:t>
            </a:r>
            <a:r>
              <a:rPr lang="ru-RU" sz="2400" dirty="0"/>
              <a:t> права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512" y="4509120"/>
            <a:ext cx="7902617" cy="120032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</a:t>
            </a:r>
            <a:r>
              <a:rPr lang="ru-RU" sz="2400" dirty="0" smtClean="0"/>
              <a:t>У справах </a:t>
            </a:r>
            <a:r>
              <a:rPr lang="ru-RU" sz="2400" dirty="0"/>
              <a:t>про </a:t>
            </a:r>
            <a:r>
              <a:rPr lang="ru-RU" sz="2400" dirty="0" err="1"/>
              <a:t>звільнення</a:t>
            </a:r>
            <a:r>
              <a:rPr lang="ru-RU" sz="2400" dirty="0"/>
              <a:t> – в </a:t>
            </a:r>
            <a:r>
              <a:rPr lang="ru-RU" sz="2400" dirty="0" err="1"/>
              <a:t>місячний</a:t>
            </a:r>
            <a:r>
              <a:rPr lang="ru-RU" sz="2400" dirty="0"/>
              <a:t> строк з дня </a:t>
            </a:r>
            <a:r>
              <a:rPr lang="ru-RU" sz="2400" dirty="0" err="1"/>
              <a:t>вручення</a:t>
            </a:r>
            <a:r>
              <a:rPr lang="ru-RU" sz="2400" dirty="0"/>
              <a:t> </a:t>
            </a:r>
            <a:r>
              <a:rPr lang="ru-RU" sz="2400" dirty="0" err="1"/>
              <a:t>йому</a:t>
            </a:r>
            <a:r>
              <a:rPr lang="ru-RU" sz="2400" dirty="0"/>
              <a:t> </a:t>
            </a:r>
            <a:r>
              <a:rPr lang="ru-RU" sz="2400" dirty="0" err="1"/>
              <a:t>копії</a:t>
            </a:r>
            <a:r>
              <a:rPr lang="ru-RU" sz="2400" dirty="0"/>
              <a:t> наказу про </a:t>
            </a:r>
            <a:r>
              <a:rPr lang="ru-RU" sz="2400" dirty="0" err="1"/>
              <a:t>звільнення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з дня </a:t>
            </a:r>
            <a:r>
              <a:rPr lang="ru-RU" sz="2400" dirty="0" err="1"/>
              <a:t>видачі</a:t>
            </a:r>
            <a:r>
              <a:rPr lang="ru-RU" sz="2400" dirty="0"/>
              <a:t> </a:t>
            </a:r>
            <a:r>
              <a:rPr lang="ru-RU" sz="2400" dirty="0" err="1"/>
              <a:t>трудової</a:t>
            </a:r>
            <a:r>
              <a:rPr lang="ru-RU" sz="2400" dirty="0"/>
              <a:t> книжки.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233" y="18655"/>
            <a:ext cx="1835150" cy="77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 flipH="1">
            <a:off x="8119446" y="3284984"/>
            <a:ext cx="648072" cy="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8082129" y="4941168"/>
            <a:ext cx="694059" cy="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95" y="5867400"/>
            <a:ext cx="23050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3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04664"/>
            <a:ext cx="7920880" cy="156966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У </a:t>
            </a:r>
            <a:r>
              <a:rPr lang="ru-RU" sz="2400" dirty="0" err="1"/>
              <a:t>разі</a:t>
            </a:r>
            <a:r>
              <a:rPr lang="ru-RU" sz="2400" dirty="0"/>
              <a:t> </a:t>
            </a:r>
            <a:r>
              <a:rPr lang="ru-RU" sz="2400" dirty="0" err="1"/>
              <a:t>порушення</a:t>
            </a:r>
            <a:r>
              <a:rPr lang="ru-RU" sz="2400" dirty="0"/>
              <a:t> </a:t>
            </a:r>
            <a:r>
              <a:rPr lang="ru-RU" sz="2400" dirty="0" err="1"/>
              <a:t>законодавства</a:t>
            </a:r>
            <a:r>
              <a:rPr lang="ru-RU" sz="2400" dirty="0"/>
              <a:t> про оплату </a:t>
            </a:r>
            <a:r>
              <a:rPr lang="ru-RU" sz="2400" dirty="0" err="1"/>
              <a:t>праці</a:t>
            </a:r>
            <a:r>
              <a:rPr lang="ru-RU" sz="2400" dirty="0"/>
              <a:t> </a:t>
            </a:r>
            <a:r>
              <a:rPr lang="ru-RU" sz="2400" dirty="0" err="1"/>
              <a:t>працівник</a:t>
            </a:r>
            <a:r>
              <a:rPr lang="ru-RU" sz="2400" dirty="0"/>
              <a:t> </a:t>
            </a:r>
            <a:r>
              <a:rPr lang="ru-RU" sz="2400" dirty="0" err="1"/>
              <a:t>має</a:t>
            </a:r>
            <a:r>
              <a:rPr lang="ru-RU" sz="2400" dirty="0"/>
              <a:t> право </a:t>
            </a:r>
            <a:r>
              <a:rPr lang="ru-RU" sz="2400" dirty="0" err="1"/>
              <a:t>звернутися</a:t>
            </a:r>
            <a:r>
              <a:rPr lang="ru-RU" sz="2400" dirty="0"/>
              <a:t> до суду з </a:t>
            </a:r>
            <a:r>
              <a:rPr lang="ru-RU" sz="2400" dirty="0" err="1"/>
              <a:t>позовом</a:t>
            </a:r>
            <a:r>
              <a:rPr lang="ru-RU" sz="2400" dirty="0"/>
              <a:t> про </a:t>
            </a:r>
            <a:r>
              <a:rPr lang="ru-RU" sz="2400" dirty="0" err="1"/>
              <a:t>стягнення</a:t>
            </a:r>
            <a:r>
              <a:rPr lang="ru-RU" sz="2400" dirty="0"/>
              <a:t> </a:t>
            </a:r>
            <a:r>
              <a:rPr lang="ru-RU" sz="2400" dirty="0" err="1"/>
              <a:t>належної</a:t>
            </a:r>
            <a:r>
              <a:rPr lang="ru-RU" sz="2400" dirty="0"/>
              <a:t> </a:t>
            </a:r>
            <a:r>
              <a:rPr lang="ru-RU" sz="2400" dirty="0" err="1"/>
              <a:t>йому</a:t>
            </a:r>
            <a:r>
              <a:rPr lang="ru-RU" sz="2400" dirty="0"/>
              <a:t> </a:t>
            </a:r>
            <a:r>
              <a:rPr lang="ru-RU" sz="2400" dirty="0" err="1"/>
              <a:t>заробітної</a:t>
            </a:r>
            <a:r>
              <a:rPr lang="ru-RU" sz="2400" dirty="0"/>
              <a:t> плати без </a:t>
            </a:r>
            <a:r>
              <a:rPr lang="ru-RU" sz="2400" dirty="0" err="1"/>
              <a:t>обмеження</a:t>
            </a:r>
            <a:r>
              <a:rPr lang="ru-RU" sz="2400" dirty="0"/>
              <a:t> будь-</a:t>
            </a:r>
            <a:r>
              <a:rPr lang="ru-RU" sz="2400" dirty="0" err="1"/>
              <a:t>яким</a:t>
            </a:r>
            <a:r>
              <a:rPr lang="ru-RU" sz="2400" dirty="0"/>
              <a:t> </a:t>
            </a:r>
            <a:r>
              <a:rPr lang="ru-RU" sz="2400" dirty="0" err="1"/>
              <a:t>строком</a:t>
            </a:r>
            <a:r>
              <a:rPr lang="ru-RU" sz="24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48" y="2348880"/>
            <a:ext cx="7920880" cy="193899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Для </a:t>
            </a:r>
            <a:r>
              <a:rPr lang="ru-RU" sz="2400" dirty="0" err="1"/>
              <a:t>звернення</a:t>
            </a:r>
            <a:r>
              <a:rPr lang="ru-RU" sz="2400" dirty="0"/>
              <a:t> </a:t>
            </a:r>
            <a:r>
              <a:rPr lang="ru-RU" sz="2400" dirty="0" err="1"/>
              <a:t>власника</a:t>
            </a:r>
            <a:r>
              <a:rPr lang="ru-RU" sz="2400" dirty="0"/>
              <a:t> до суду в </a:t>
            </a:r>
            <a:r>
              <a:rPr lang="ru-RU" sz="2400" dirty="0" err="1"/>
              <a:t>питаннях</a:t>
            </a:r>
            <a:r>
              <a:rPr lang="ru-RU" sz="2400" dirty="0"/>
              <a:t> </a:t>
            </a:r>
            <a:r>
              <a:rPr lang="ru-RU" sz="2400" dirty="0" err="1"/>
              <a:t>стягнення</a:t>
            </a:r>
            <a:r>
              <a:rPr lang="ru-RU" sz="2400" dirty="0"/>
              <a:t> з </a:t>
            </a:r>
            <a:r>
              <a:rPr lang="ru-RU" sz="2400" dirty="0" err="1"/>
              <a:t>працівника</a:t>
            </a:r>
            <a:r>
              <a:rPr lang="ru-RU" sz="2400" dirty="0"/>
              <a:t> </a:t>
            </a:r>
            <a:r>
              <a:rPr lang="ru-RU" sz="2400" dirty="0" err="1"/>
              <a:t>матеріальної</a:t>
            </a:r>
            <a:r>
              <a:rPr lang="ru-RU" sz="2400" dirty="0"/>
              <a:t> </a:t>
            </a:r>
            <a:r>
              <a:rPr lang="ru-RU" sz="2400" dirty="0" err="1"/>
              <a:t>шкоди</a:t>
            </a:r>
            <a:r>
              <a:rPr lang="ru-RU" sz="2400" dirty="0"/>
              <a:t>, </a:t>
            </a:r>
            <a:r>
              <a:rPr lang="ru-RU" sz="2400" dirty="0" err="1"/>
              <a:t>заподіяної</a:t>
            </a:r>
            <a:r>
              <a:rPr lang="ru-RU" sz="2400" dirty="0"/>
              <a:t> </a:t>
            </a:r>
            <a:r>
              <a:rPr lang="ru-RU" sz="2400" dirty="0" err="1"/>
              <a:t>підприємству</a:t>
            </a:r>
            <a:r>
              <a:rPr lang="ru-RU" sz="2400" dirty="0"/>
              <a:t>, </a:t>
            </a:r>
            <a:r>
              <a:rPr lang="ru-RU" sz="2400" dirty="0" err="1"/>
              <a:t>встановлюється</a:t>
            </a:r>
            <a:r>
              <a:rPr lang="ru-RU" sz="2400" dirty="0"/>
              <a:t> строк в один </a:t>
            </a:r>
            <a:r>
              <a:rPr lang="ru-RU" sz="2400" dirty="0" err="1"/>
              <a:t>рік</a:t>
            </a:r>
            <a:r>
              <a:rPr lang="ru-RU" sz="2400" dirty="0"/>
              <a:t> з дня </a:t>
            </a:r>
            <a:r>
              <a:rPr lang="ru-RU" sz="2400" dirty="0" err="1"/>
              <a:t>виявлення</a:t>
            </a:r>
            <a:r>
              <a:rPr lang="ru-RU" sz="2400" dirty="0"/>
              <a:t> </a:t>
            </a:r>
            <a:r>
              <a:rPr lang="ru-RU" sz="2400" dirty="0" err="1"/>
              <a:t>заподіяної</a:t>
            </a:r>
            <a:r>
              <a:rPr lang="ru-RU" sz="2400" dirty="0"/>
              <a:t> </a:t>
            </a:r>
            <a:r>
              <a:rPr lang="ru-RU" sz="2400" dirty="0" err="1"/>
              <a:t>працівником</a:t>
            </a:r>
            <a:r>
              <a:rPr lang="ru-RU" sz="2400" dirty="0"/>
              <a:t> </a:t>
            </a:r>
            <a:r>
              <a:rPr lang="ru-RU" sz="2400" dirty="0" err="1"/>
              <a:t>шкоди</a:t>
            </a:r>
            <a:r>
              <a:rPr lang="ru-RU" sz="2400" dirty="0"/>
              <a:t>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748464" y="0"/>
            <a:ext cx="0" cy="29969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8083053" y="908720"/>
            <a:ext cx="612536" cy="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8135928" y="2996952"/>
            <a:ext cx="612537" cy="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1619672" cy="124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5108385"/>
            <a:ext cx="2915816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91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/>
              <a:t>4.Порядок </a:t>
            </a:r>
            <a:r>
              <a:rPr lang="ru-RU" sz="3600" dirty="0" err="1"/>
              <a:t>поновлення</a:t>
            </a:r>
            <a:r>
              <a:rPr lang="ru-RU" sz="3600" dirty="0"/>
              <a:t> </a:t>
            </a:r>
            <a:r>
              <a:rPr lang="ru-RU" sz="3600" dirty="0" err="1"/>
              <a:t>працівника</a:t>
            </a:r>
            <a:r>
              <a:rPr lang="ru-RU" sz="3600" dirty="0"/>
              <a:t> на </a:t>
            </a:r>
            <a:r>
              <a:rPr lang="ru-RU" sz="3600" dirty="0" err="1"/>
              <a:t>роботі</a:t>
            </a:r>
            <a:r>
              <a:rPr lang="ru-RU" sz="3600" dirty="0"/>
              <a:t> та оплата </a:t>
            </a:r>
            <a:r>
              <a:rPr lang="ru-RU" sz="3600" dirty="0" err="1"/>
              <a:t>вимушеного</a:t>
            </a:r>
            <a:r>
              <a:rPr lang="ru-RU" sz="3600" dirty="0"/>
              <a:t> прогулу.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4" name="Овал 3"/>
          <p:cNvSpPr/>
          <p:nvPr/>
        </p:nvSpPr>
        <p:spPr>
          <a:xfrm>
            <a:off x="2267744" y="1844824"/>
            <a:ext cx="4176464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Відповідно</a:t>
            </a:r>
            <a:r>
              <a:rPr lang="ru-RU" sz="2800" dirty="0"/>
              <a:t> до ст. 235 </a:t>
            </a:r>
            <a:r>
              <a:rPr lang="ru-RU" sz="2800" dirty="0" err="1"/>
              <a:t>КЗпП</a:t>
            </a:r>
            <a:r>
              <a:rPr lang="ru-RU" sz="2800" dirty="0"/>
              <a:t> </a:t>
            </a: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1547664" y="2272527"/>
            <a:ext cx="720080" cy="1343000"/>
          </a:xfrm>
          <a:prstGeom prst="curvedRight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3284984"/>
            <a:ext cx="6624736" cy="193899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у </a:t>
            </a:r>
            <a:r>
              <a:rPr lang="ru-RU" sz="2400" dirty="0" err="1"/>
              <a:t>разі</a:t>
            </a:r>
            <a:r>
              <a:rPr lang="ru-RU" sz="2400" dirty="0"/>
              <a:t> </a:t>
            </a:r>
            <a:r>
              <a:rPr lang="ru-RU" sz="2400" dirty="0" err="1"/>
              <a:t>звільнення</a:t>
            </a:r>
            <a:r>
              <a:rPr lang="ru-RU" sz="2400" dirty="0"/>
              <a:t> без </a:t>
            </a:r>
            <a:r>
              <a:rPr lang="ru-RU" sz="2400" dirty="0" err="1"/>
              <a:t>законної</a:t>
            </a:r>
            <a:r>
              <a:rPr lang="ru-RU" sz="2400" dirty="0"/>
              <a:t> </a:t>
            </a:r>
            <a:r>
              <a:rPr lang="ru-RU" sz="2400" dirty="0" err="1"/>
              <a:t>підстави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незаконного </a:t>
            </a:r>
            <a:r>
              <a:rPr lang="ru-RU" sz="2400" dirty="0" err="1"/>
              <a:t>переведення</a:t>
            </a:r>
            <a:r>
              <a:rPr lang="ru-RU" sz="2400" dirty="0"/>
              <a:t> на </a:t>
            </a:r>
            <a:r>
              <a:rPr lang="ru-RU" sz="2400" dirty="0" err="1"/>
              <a:t>іншу</a:t>
            </a:r>
            <a:r>
              <a:rPr lang="ru-RU" sz="2400" dirty="0"/>
              <a:t> роботу </a:t>
            </a:r>
            <a:r>
              <a:rPr lang="ru-RU" sz="2400" dirty="0" err="1"/>
              <a:t>працівник</a:t>
            </a:r>
            <a:r>
              <a:rPr lang="ru-RU" sz="2400" dirty="0"/>
              <a:t> повинен бути </a:t>
            </a:r>
            <a:r>
              <a:rPr lang="ru-RU" sz="2400" dirty="0" err="1"/>
              <a:t>поновлений</a:t>
            </a:r>
            <a:r>
              <a:rPr lang="ru-RU" sz="2400" dirty="0"/>
              <a:t> на </a:t>
            </a:r>
            <a:r>
              <a:rPr lang="ru-RU" sz="2400" dirty="0" err="1"/>
              <a:t>попередній</a:t>
            </a:r>
            <a:r>
              <a:rPr lang="ru-RU" sz="2400" dirty="0"/>
              <a:t> </a:t>
            </a:r>
            <a:r>
              <a:rPr lang="ru-RU" sz="2400" dirty="0" err="1"/>
              <a:t>роботі</a:t>
            </a:r>
            <a:r>
              <a:rPr lang="ru-RU" sz="2400" dirty="0"/>
              <a:t> органом,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розглядає</a:t>
            </a:r>
            <a:r>
              <a:rPr lang="ru-RU" sz="2400" dirty="0"/>
              <a:t> </a:t>
            </a:r>
            <a:r>
              <a:rPr lang="ru-RU" sz="2400" dirty="0" err="1"/>
              <a:t>трудовий</a:t>
            </a:r>
            <a:r>
              <a:rPr lang="ru-RU" sz="2400" dirty="0"/>
              <a:t> </a:t>
            </a:r>
            <a:r>
              <a:rPr lang="ru-RU" sz="2400" dirty="0" err="1"/>
              <a:t>спір</a:t>
            </a:r>
            <a:r>
              <a:rPr lang="ru-RU" sz="24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5733256"/>
            <a:ext cx="1622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" y="3710962"/>
            <a:ext cx="167510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75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70" y="1700808"/>
            <a:ext cx="8784976" cy="193899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Орган,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розглядає</a:t>
            </a:r>
            <a:r>
              <a:rPr lang="ru-RU" sz="2400" dirty="0"/>
              <a:t> </a:t>
            </a:r>
            <a:r>
              <a:rPr lang="ru-RU" sz="2400" dirty="0" err="1"/>
              <a:t>трудовий</a:t>
            </a:r>
            <a:r>
              <a:rPr lang="ru-RU" sz="2400" dirty="0"/>
              <a:t> </a:t>
            </a:r>
            <a:r>
              <a:rPr lang="ru-RU" sz="2400" dirty="0" err="1"/>
              <a:t>спір</a:t>
            </a:r>
            <a:r>
              <a:rPr lang="ru-RU" sz="2400" dirty="0"/>
              <a:t>, </a:t>
            </a:r>
            <a:r>
              <a:rPr lang="ru-RU" sz="2400" dirty="0" err="1"/>
              <a:t>одночасно</a:t>
            </a:r>
            <a:r>
              <a:rPr lang="ru-RU" sz="2400" dirty="0"/>
              <a:t> </a:t>
            </a:r>
            <a:r>
              <a:rPr lang="ru-RU" sz="2400" dirty="0" err="1"/>
              <a:t>приймає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/>
              <a:t> про </a:t>
            </a:r>
            <a:r>
              <a:rPr lang="ru-RU" sz="2400" dirty="0" err="1"/>
              <a:t>виплату</a:t>
            </a:r>
            <a:r>
              <a:rPr lang="ru-RU" sz="2400" dirty="0"/>
              <a:t> </a:t>
            </a:r>
            <a:r>
              <a:rPr lang="ru-RU" sz="2400" dirty="0" err="1"/>
              <a:t>працівникові</a:t>
            </a:r>
            <a:r>
              <a:rPr lang="ru-RU" sz="2400" dirty="0"/>
              <a:t> </a:t>
            </a:r>
            <a:r>
              <a:rPr lang="ru-RU" sz="2400" dirty="0" err="1"/>
              <a:t>середнього</a:t>
            </a:r>
            <a:r>
              <a:rPr lang="ru-RU" sz="2400" dirty="0"/>
              <a:t> </a:t>
            </a:r>
            <a:r>
              <a:rPr lang="ru-RU" sz="2400" dirty="0" err="1"/>
              <a:t>заробітку</a:t>
            </a:r>
            <a:r>
              <a:rPr lang="ru-RU" sz="2400" dirty="0"/>
              <a:t> за час </a:t>
            </a:r>
            <a:r>
              <a:rPr lang="ru-RU" sz="2400" dirty="0" err="1"/>
              <a:t>вимушеного</a:t>
            </a:r>
            <a:r>
              <a:rPr lang="ru-RU" sz="2400" dirty="0"/>
              <a:t> прогулу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різниці</a:t>
            </a:r>
            <a:r>
              <a:rPr lang="ru-RU" sz="2400" dirty="0"/>
              <a:t> в </a:t>
            </a:r>
            <a:r>
              <a:rPr lang="ru-RU" sz="2400" dirty="0" err="1"/>
              <a:t>заробітку</a:t>
            </a:r>
            <a:r>
              <a:rPr lang="ru-RU" sz="2400" dirty="0"/>
              <a:t> за час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нижче</a:t>
            </a:r>
            <a:r>
              <a:rPr lang="ru-RU" sz="2400" dirty="0"/>
              <a:t> </a:t>
            </a:r>
            <a:r>
              <a:rPr lang="ru-RU" sz="2400" dirty="0" err="1"/>
              <a:t>оплачуваної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, але не </a:t>
            </a:r>
            <a:r>
              <a:rPr lang="ru-RU" sz="2400" dirty="0" err="1"/>
              <a:t>більше</a:t>
            </a:r>
            <a:r>
              <a:rPr lang="ru-RU" sz="2400" dirty="0"/>
              <a:t>, як за один </a:t>
            </a:r>
            <a:r>
              <a:rPr lang="ru-RU" sz="2400" dirty="0" err="1"/>
              <a:t>рік</a:t>
            </a:r>
            <a:r>
              <a:rPr lang="ru-RU" sz="2400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793" y="5733256"/>
            <a:ext cx="1622425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4499992" y="3639800"/>
            <a:ext cx="0" cy="365264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8775" y="4005064"/>
            <a:ext cx="8784976" cy="156966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заява</a:t>
            </a:r>
            <a:r>
              <a:rPr lang="ru-RU" sz="2400" dirty="0"/>
              <a:t> про </a:t>
            </a:r>
            <a:r>
              <a:rPr lang="ru-RU" sz="2400" dirty="0" err="1"/>
              <a:t>поновлення</a:t>
            </a:r>
            <a:r>
              <a:rPr lang="ru-RU" sz="2400" dirty="0"/>
              <a:t> на </a:t>
            </a:r>
            <a:r>
              <a:rPr lang="ru-RU" sz="2400" dirty="0" err="1"/>
              <a:t>роботі</a:t>
            </a:r>
            <a:r>
              <a:rPr lang="ru-RU" sz="2400" dirty="0"/>
              <a:t> </a:t>
            </a:r>
            <a:r>
              <a:rPr lang="ru-RU" sz="2400" dirty="0" err="1"/>
              <a:t>розглядається</a:t>
            </a:r>
            <a:r>
              <a:rPr lang="ru-RU" sz="2400" dirty="0"/>
              <a:t> </a:t>
            </a:r>
            <a:r>
              <a:rPr lang="ru-RU" sz="2400" dirty="0" err="1"/>
              <a:t>більше</a:t>
            </a:r>
            <a:r>
              <a:rPr lang="ru-RU" sz="2400" dirty="0"/>
              <a:t> одного року не з вини </a:t>
            </a:r>
            <a:r>
              <a:rPr lang="ru-RU" sz="2400" dirty="0" err="1"/>
              <a:t>працівника</a:t>
            </a:r>
            <a:r>
              <a:rPr lang="ru-RU" sz="2400" dirty="0"/>
              <a:t>, орган,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розглядає</a:t>
            </a:r>
            <a:r>
              <a:rPr lang="ru-RU" sz="2400" dirty="0"/>
              <a:t> </a:t>
            </a:r>
            <a:r>
              <a:rPr lang="ru-RU" sz="2400" dirty="0" err="1"/>
              <a:t>трудовий</a:t>
            </a:r>
            <a:r>
              <a:rPr lang="ru-RU" sz="2400" dirty="0"/>
              <a:t> </a:t>
            </a:r>
            <a:r>
              <a:rPr lang="ru-RU" sz="2400" dirty="0" err="1"/>
              <a:t>спір</a:t>
            </a:r>
            <a:r>
              <a:rPr lang="ru-RU" sz="2400" dirty="0"/>
              <a:t>, </a:t>
            </a:r>
            <a:r>
              <a:rPr lang="ru-RU" sz="2400" dirty="0" err="1"/>
              <a:t>виносить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/>
              <a:t> про </a:t>
            </a:r>
            <a:r>
              <a:rPr lang="ru-RU" sz="2400" dirty="0" err="1"/>
              <a:t>виплату</a:t>
            </a:r>
            <a:r>
              <a:rPr lang="ru-RU" sz="2400" dirty="0"/>
              <a:t> </a:t>
            </a:r>
            <a:r>
              <a:rPr lang="ru-RU" sz="2400" dirty="0" err="1"/>
              <a:t>середнього</a:t>
            </a:r>
            <a:r>
              <a:rPr lang="ru-RU" sz="2400" dirty="0"/>
              <a:t> </a:t>
            </a:r>
            <a:r>
              <a:rPr lang="ru-RU" sz="2400" dirty="0" err="1"/>
              <a:t>заробітку</a:t>
            </a:r>
            <a:r>
              <a:rPr lang="ru-RU" sz="2400" dirty="0"/>
              <a:t> за весь час </a:t>
            </a:r>
            <a:r>
              <a:rPr lang="ru-RU" sz="2400" dirty="0" err="1"/>
              <a:t>вимушеного</a:t>
            </a:r>
            <a:r>
              <a:rPr lang="ru-RU" sz="2400" dirty="0"/>
              <a:t> прогулу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308" y="12576"/>
            <a:ext cx="2400300" cy="13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0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30875"/>
            <a:ext cx="16224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204864"/>
            <a:ext cx="8568952" cy="304698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У </a:t>
            </a:r>
            <a:r>
              <a:rPr lang="ru-RU" sz="2400" dirty="0" err="1"/>
              <a:t>разі</a:t>
            </a:r>
            <a:r>
              <a:rPr lang="ru-RU" sz="2400" dirty="0"/>
              <a:t> </a:t>
            </a:r>
            <a:r>
              <a:rPr lang="ru-RU" sz="2400" dirty="0" err="1"/>
              <a:t>визнання</a:t>
            </a:r>
            <a:r>
              <a:rPr lang="ru-RU" sz="2400" dirty="0"/>
              <a:t> </a:t>
            </a:r>
            <a:r>
              <a:rPr lang="ru-RU" sz="2400" dirty="0" err="1"/>
              <a:t>формулювання</a:t>
            </a:r>
            <a:r>
              <a:rPr lang="ru-RU" sz="2400" dirty="0"/>
              <a:t> причини </a:t>
            </a:r>
            <a:r>
              <a:rPr lang="ru-RU" sz="2400" dirty="0" err="1"/>
              <a:t>звільнення</a:t>
            </a:r>
            <a:r>
              <a:rPr lang="ru-RU" sz="2400" dirty="0"/>
              <a:t> </a:t>
            </a:r>
            <a:r>
              <a:rPr lang="ru-RU" sz="2400" dirty="0" err="1"/>
              <a:t>неправильним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таким, </a:t>
            </a:r>
            <a:r>
              <a:rPr lang="ru-RU" sz="2400" dirty="0" err="1"/>
              <a:t>що</a:t>
            </a:r>
            <a:r>
              <a:rPr lang="ru-RU" sz="2400" dirty="0"/>
              <a:t> не </a:t>
            </a:r>
            <a:r>
              <a:rPr lang="ru-RU" sz="2400" dirty="0" err="1"/>
              <a:t>відповідає</a:t>
            </a:r>
            <a:r>
              <a:rPr lang="ru-RU" sz="2400" dirty="0"/>
              <a:t> чинному </a:t>
            </a:r>
            <a:r>
              <a:rPr lang="ru-RU" sz="2400" dirty="0" err="1"/>
              <a:t>законодавству</a:t>
            </a:r>
            <a:r>
              <a:rPr lang="ru-RU" sz="2400" dirty="0"/>
              <a:t>, у </a:t>
            </a:r>
            <a:r>
              <a:rPr lang="ru-RU" sz="2400" dirty="0" err="1"/>
              <a:t>випадках</a:t>
            </a:r>
            <a:r>
              <a:rPr lang="ru-RU" sz="2400" dirty="0"/>
              <a:t>, коли </a:t>
            </a:r>
            <a:r>
              <a:rPr lang="ru-RU" sz="2400" dirty="0" err="1"/>
              <a:t>це</a:t>
            </a:r>
            <a:r>
              <a:rPr lang="ru-RU" sz="2400" dirty="0"/>
              <a:t> не </a:t>
            </a:r>
            <a:r>
              <a:rPr lang="ru-RU" sz="2400" dirty="0" err="1"/>
              <a:t>тягне</a:t>
            </a:r>
            <a:r>
              <a:rPr lang="ru-RU" sz="2400" dirty="0"/>
              <a:t> </a:t>
            </a:r>
            <a:r>
              <a:rPr lang="ru-RU" sz="2400" dirty="0" err="1"/>
              <a:t>поновлення</a:t>
            </a:r>
            <a:r>
              <a:rPr lang="ru-RU" sz="2400" dirty="0"/>
              <a:t> </a:t>
            </a:r>
            <a:r>
              <a:rPr lang="ru-RU" sz="2400" dirty="0" err="1"/>
              <a:t>працівника</a:t>
            </a:r>
            <a:r>
              <a:rPr lang="ru-RU" sz="2400" dirty="0"/>
              <a:t> на </a:t>
            </a:r>
            <a:r>
              <a:rPr lang="ru-RU" sz="2400" dirty="0" err="1"/>
              <a:t>роботі</a:t>
            </a:r>
            <a:r>
              <a:rPr lang="ru-RU" sz="2400" dirty="0"/>
              <a:t>, орган,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розглядає</a:t>
            </a:r>
            <a:r>
              <a:rPr lang="ru-RU" sz="2400" dirty="0"/>
              <a:t> </a:t>
            </a:r>
            <a:r>
              <a:rPr lang="ru-RU" sz="2400" dirty="0" err="1"/>
              <a:t>трудовий</a:t>
            </a:r>
            <a:r>
              <a:rPr lang="ru-RU" sz="2400" dirty="0"/>
              <a:t> </a:t>
            </a:r>
            <a:r>
              <a:rPr lang="ru-RU" sz="2400" dirty="0" err="1"/>
              <a:t>спір</a:t>
            </a:r>
            <a:r>
              <a:rPr lang="ru-RU" sz="2400" dirty="0"/>
              <a:t>, </a:t>
            </a:r>
            <a:r>
              <a:rPr lang="ru-RU" sz="2400" dirty="0" err="1"/>
              <a:t>зобов’язаний</a:t>
            </a:r>
            <a:r>
              <a:rPr lang="ru-RU" sz="2400" dirty="0"/>
              <a:t> </a:t>
            </a:r>
            <a:r>
              <a:rPr lang="ru-RU" sz="2400" dirty="0" err="1"/>
              <a:t>змінити</a:t>
            </a:r>
            <a:r>
              <a:rPr lang="ru-RU" sz="2400" dirty="0"/>
              <a:t> </a:t>
            </a:r>
            <a:r>
              <a:rPr lang="ru-RU" sz="2400" dirty="0" err="1"/>
              <a:t>формулювання</a:t>
            </a:r>
            <a:r>
              <a:rPr lang="ru-RU" sz="2400" dirty="0"/>
              <a:t> і </a:t>
            </a:r>
            <a:r>
              <a:rPr lang="ru-RU" sz="2400" dirty="0" err="1"/>
              <a:t>вказати</a:t>
            </a:r>
            <a:r>
              <a:rPr lang="ru-RU" sz="2400" dirty="0"/>
              <a:t> в </a:t>
            </a:r>
            <a:r>
              <a:rPr lang="ru-RU" sz="2400" dirty="0" err="1"/>
              <a:t>рішенні</a:t>
            </a:r>
            <a:r>
              <a:rPr lang="ru-RU" sz="2400" dirty="0"/>
              <a:t> причину </a:t>
            </a:r>
            <a:r>
              <a:rPr lang="ru-RU" sz="2400" dirty="0" err="1"/>
              <a:t>звільнення</a:t>
            </a:r>
            <a:r>
              <a:rPr lang="ru-RU" sz="2400" dirty="0"/>
              <a:t> у </a:t>
            </a:r>
            <a:r>
              <a:rPr lang="ru-RU" sz="2400" dirty="0" err="1"/>
              <a:t>точній</a:t>
            </a:r>
            <a:r>
              <a:rPr lang="ru-RU" sz="2400" dirty="0"/>
              <a:t> </a:t>
            </a:r>
            <a:r>
              <a:rPr lang="ru-RU" sz="2400" dirty="0" err="1"/>
              <a:t>відповідності</a:t>
            </a:r>
            <a:r>
              <a:rPr lang="ru-RU" sz="2400" dirty="0"/>
              <a:t> з </a:t>
            </a:r>
            <a:r>
              <a:rPr lang="ru-RU" sz="2400" dirty="0" err="1"/>
              <a:t>формулюванням</a:t>
            </a:r>
            <a:r>
              <a:rPr lang="ru-RU" sz="2400" dirty="0"/>
              <a:t> чинного </a:t>
            </a:r>
            <a:r>
              <a:rPr lang="ru-RU" sz="2400" dirty="0" err="1"/>
              <a:t>законодавства</a:t>
            </a:r>
            <a:r>
              <a:rPr lang="ru-RU" sz="2400" dirty="0"/>
              <a:t> та з </a:t>
            </a:r>
            <a:r>
              <a:rPr lang="ru-RU" sz="2400" dirty="0" err="1"/>
              <a:t>посиланням</a:t>
            </a:r>
            <a:r>
              <a:rPr lang="ru-RU" sz="2400" dirty="0"/>
              <a:t> на </a:t>
            </a:r>
            <a:r>
              <a:rPr lang="ru-RU" sz="2400" dirty="0" err="1"/>
              <a:t>відповідну</a:t>
            </a:r>
            <a:r>
              <a:rPr lang="ru-RU" sz="2400" dirty="0"/>
              <a:t> </a:t>
            </a:r>
            <a:r>
              <a:rPr lang="ru-RU" sz="2400" dirty="0" err="1"/>
              <a:t>статтю</a:t>
            </a:r>
            <a:r>
              <a:rPr lang="ru-RU" sz="2400" dirty="0"/>
              <a:t> закону.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458" y="4783"/>
            <a:ext cx="1743075" cy="176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00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429855" y="913714"/>
            <a:ext cx="396044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Відповідно</a:t>
            </a:r>
            <a:r>
              <a:rPr lang="ru-RU" sz="2800" dirty="0"/>
              <a:t> до ст. 236 </a:t>
            </a:r>
            <a:r>
              <a:rPr lang="ru-RU" sz="2800" dirty="0" err="1"/>
              <a:t>КЗпП</a:t>
            </a:r>
            <a:r>
              <a:rPr lang="ru-RU" sz="2800" dirty="0"/>
              <a:t> 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4167759" y="1851698"/>
            <a:ext cx="484632" cy="48920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527" y="2492896"/>
            <a:ext cx="8496945" cy="230832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у </a:t>
            </a:r>
            <a:r>
              <a:rPr lang="ru-RU" sz="2400" dirty="0" err="1"/>
              <a:t>разі</a:t>
            </a:r>
            <a:r>
              <a:rPr lang="ru-RU" sz="2400" dirty="0"/>
              <a:t> </a:t>
            </a:r>
            <a:r>
              <a:rPr lang="ru-RU" sz="2400" dirty="0" err="1"/>
              <a:t>затримки</a:t>
            </a:r>
            <a:r>
              <a:rPr lang="ru-RU" sz="2400" dirty="0"/>
              <a:t> </a:t>
            </a:r>
            <a:r>
              <a:rPr lang="ru-RU" sz="2400" dirty="0" err="1"/>
              <a:t>власником</a:t>
            </a:r>
            <a:r>
              <a:rPr lang="ru-RU" sz="2400" dirty="0"/>
              <a:t>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/>
              <a:t> органу,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розглядав</a:t>
            </a:r>
            <a:r>
              <a:rPr lang="ru-RU" sz="2400" dirty="0"/>
              <a:t> </a:t>
            </a:r>
            <a:r>
              <a:rPr lang="ru-RU" sz="2400" dirty="0" err="1"/>
              <a:t>трудовий</a:t>
            </a:r>
            <a:r>
              <a:rPr lang="ru-RU" sz="2400" dirty="0"/>
              <a:t> </a:t>
            </a:r>
            <a:r>
              <a:rPr lang="ru-RU" sz="2400" dirty="0" err="1"/>
              <a:t>спір</a:t>
            </a:r>
            <a:r>
              <a:rPr lang="ru-RU" sz="2400" dirty="0"/>
              <a:t> про </a:t>
            </a:r>
            <a:r>
              <a:rPr lang="ru-RU" sz="2400" dirty="0" err="1"/>
              <a:t>поновлення</a:t>
            </a:r>
            <a:r>
              <a:rPr lang="ru-RU" sz="2400" dirty="0"/>
              <a:t> на </a:t>
            </a:r>
            <a:r>
              <a:rPr lang="ru-RU" sz="2400" dirty="0" err="1"/>
              <a:t>роботі</a:t>
            </a:r>
            <a:r>
              <a:rPr lang="ru-RU" sz="2400" dirty="0"/>
              <a:t> незаконно </a:t>
            </a:r>
            <a:r>
              <a:rPr lang="ru-RU" sz="2400" dirty="0" err="1"/>
              <a:t>звільненого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переведеного</a:t>
            </a:r>
            <a:r>
              <a:rPr lang="ru-RU" sz="2400" dirty="0"/>
              <a:t> на </a:t>
            </a:r>
            <a:r>
              <a:rPr lang="ru-RU" sz="2400" dirty="0" err="1"/>
              <a:t>іншу</a:t>
            </a:r>
            <a:r>
              <a:rPr lang="ru-RU" sz="2400" dirty="0"/>
              <a:t> роботу </a:t>
            </a:r>
            <a:r>
              <a:rPr lang="ru-RU" sz="2400" dirty="0" err="1"/>
              <a:t>працівника</a:t>
            </a:r>
            <a:r>
              <a:rPr lang="ru-RU" sz="2400" dirty="0"/>
              <a:t>, </a:t>
            </a:r>
            <a:r>
              <a:rPr lang="ru-RU" sz="2400" dirty="0" err="1"/>
              <a:t>цей</a:t>
            </a:r>
            <a:r>
              <a:rPr lang="ru-RU" sz="2400" dirty="0"/>
              <a:t> орган </a:t>
            </a:r>
            <a:r>
              <a:rPr lang="ru-RU" sz="2400" dirty="0" err="1"/>
              <a:t>виносить</a:t>
            </a:r>
            <a:r>
              <a:rPr lang="ru-RU" sz="2400" dirty="0"/>
              <a:t> </a:t>
            </a:r>
            <a:r>
              <a:rPr lang="ru-RU" sz="2400" dirty="0" err="1"/>
              <a:t>ухвалу</a:t>
            </a:r>
            <a:r>
              <a:rPr lang="ru-RU" sz="2400" dirty="0"/>
              <a:t> про </a:t>
            </a:r>
            <a:r>
              <a:rPr lang="ru-RU" sz="2400" dirty="0" err="1"/>
              <a:t>виплату</a:t>
            </a:r>
            <a:r>
              <a:rPr lang="ru-RU" sz="2400" dirty="0"/>
              <a:t> </a:t>
            </a:r>
            <a:r>
              <a:rPr lang="ru-RU" sz="2400" dirty="0" err="1"/>
              <a:t>йому</a:t>
            </a:r>
            <a:r>
              <a:rPr lang="ru-RU" sz="2400" dirty="0"/>
              <a:t> </a:t>
            </a:r>
            <a:r>
              <a:rPr lang="ru-RU" sz="2400" dirty="0" err="1"/>
              <a:t>середнього</a:t>
            </a:r>
            <a:r>
              <a:rPr lang="ru-RU" sz="2400" dirty="0"/>
              <a:t> </a:t>
            </a:r>
            <a:r>
              <a:rPr lang="ru-RU" sz="2400" dirty="0" err="1"/>
              <a:t>заробітку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різниці</a:t>
            </a:r>
            <a:r>
              <a:rPr lang="ru-RU" sz="2400" dirty="0"/>
              <a:t> в </a:t>
            </a:r>
            <a:r>
              <a:rPr lang="ru-RU" sz="2400" dirty="0" err="1"/>
              <a:t>заробітку</a:t>
            </a:r>
            <a:r>
              <a:rPr lang="ru-RU" sz="2400" dirty="0"/>
              <a:t> за час </a:t>
            </a:r>
            <a:r>
              <a:rPr lang="ru-RU" sz="2400" dirty="0" err="1"/>
              <a:t>затримки</a:t>
            </a:r>
            <a:r>
              <a:rPr lang="ru-RU" sz="2400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716" y="0"/>
            <a:ext cx="1459284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146" y="5157192"/>
            <a:ext cx="2646982" cy="166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1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366" y="1772816"/>
            <a:ext cx="8424936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Суд </a:t>
            </a:r>
            <a:r>
              <a:rPr lang="ru-RU" sz="2400" dirty="0" err="1"/>
              <a:t>покладає</a:t>
            </a:r>
            <a:r>
              <a:rPr lang="ru-RU" sz="2400" dirty="0"/>
              <a:t> на </a:t>
            </a:r>
            <a:r>
              <a:rPr lang="ru-RU" sz="2400" dirty="0" err="1"/>
              <a:t>службову</a:t>
            </a:r>
            <a:r>
              <a:rPr lang="ru-RU" sz="2400" dirty="0"/>
              <a:t> особу, </a:t>
            </a:r>
            <a:r>
              <a:rPr lang="ru-RU" sz="2400" dirty="0" err="1"/>
              <a:t>винну</a:t>
            </a:r>
            <a:r>
              <a:rPr lang="ru-RU" sz="2400" dirty="0"/>
              <a:t> в незаконному </a:t>
            </a:r>
            <a:r>
              <a:rPr lang="ru-RU" sz="2400" dirty="0" err="1"/>
              <a:t>звільненні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переведенні</a:t>
            </a:r>
            <a:r>
              <a:rPr lang="ru-RU" sz="2400" dirty="0"/>
              <a:t> </a:t>
            </a:r>
            <a:r>
              <a:rPr lang="ru-RU" sz="2400" dirty="0" err="1"/>
              <a:t>працівника</a:t>
            </a:r>
            <a:r>
              <a:rPr lang="ru-RU" sz="2400" dirty="0"/>
              <a:t> на </a:t>
            </a:r>
            <a:r>
              <a:rPr lang="ru-RU" sz="2400" dirty="0" err="1"/>
              <a:t>іншу</a:t>
            </a:r>
            <a:r>
              <a:rPr lang="ru-RU" sz="2400" dirty="0"/>
              <a:t> роботу, </a:t>
            </a:r>
            <a:r>
              <a:rPr lang="ru-RU" sz="2400" dirty="0" err="1"/>
              <a:t>обов’язок</a:t>
            </a:r>
            <a:r>
              <a:rPr lang="ru-RU" sz="2400" dirty="0"/>
              <a:t> </a:t>
            </a:r>
            <a:r>
              <a:rPr lang="ru-RU" sz="2400" dirty="0" err="1"/>
              <a:t>покрити</a:t>
            </a:r>
            <a:r>
              <a:rPr lang="ru-RU" sz="2400" dirty="0"/>
              <a:t> шкоду, </a:t>
            </a:r>
            <a:r>
              <a:rPr lang="ru-RU" sz="2400" dirty="0" err="1"/>
              <a:t>заподіяну</a:t>
            </a:r>
            <a:r>
              <a:rPr lang="ru-RU" sz="2400" dirty="0"/>
              <a:t> </a:t>
            </a:r>
            <a:r>
              <a:rPr lang="ru-RU" sz="2400" dirty="0" err="1"/>
              <a:t>підприємству</a:t>
            </a:r>
            <a:r>
              <a:rPr lang="ru-RU" sz="2400" dirty="0"/>
              <a:t>  у </a:t>
            </a:r>
            <a:r>
              <a:rPr lang="ru-RU" sz="2400" dirty="0" err="1"/>
              <a:t>зв'язку</a:t>
            </a:r>
            <a:r>
              <a:rPr lang="ru-RU" sz="2400" dirty="0"/>
              <a:t> з оплатою </a:t>
            </a:r>
            <a:r>
              <a:rPr lang="ru-RU" sz="2400" dirty="0" err="1"/>
              <a:t>працівникові</a:t>
            </a:r>
            <a:r>
              <a:rPr lang="ru-RU" sz="2400" dirty="0"/>
              <a:t> часу </a:t>
            </a:r>
            <a:r>
              <a:rPr lang="ru-RU" sz="2400" dirty="0" err="1"/>
              <a:t>вимушеного</a:t>
            </a:r>
            <a:r>
              <a:rPr lang="ru-RU" sz="2400" dirty="0"/>
              <a:t> прогулу </a:t>
            </a:r>
            <a:r>
              <a:rPr lang="ru-RU" sz="2400" dirty="0" err="1"/>
              <a:t>або</a:t>
            </a:r>
            <a:r>
              <a:rPr lang="ru-RU" sz="2400" dirty="0"/>
              <a:t> часу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нижче</a:t>
            </a:r>
            <a:r>
              <a:rPr lang="ru-RU" sz="2400" dirty="0"/>
              <a:t> </a:t>
            </a:r>
            <a:r>
              <a:rPr lang="ru-RU" sz="2400" dirty="0" err="1"/>
              <a:t>оплачуваної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.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542991" y="3711808"/>
            <a:ext cx="0" cy="4572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0070" y="4169008"/>
            <a:ext cx="8424936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err="1"/>
              <a:t>Такий</a:t>
            </a:r>
            <a:r>
              <a:rPr lang="ru-RU" sz="2400" dirty="0"/>
              <a:t> </a:t>
            </a:r>
            <a:r>
              <a:rPr lang="ru-RU" sz="2400" dirty="0" err="1"/>
              <a:t>обов’язок</a:t>
            </a:r>
            <a:r>
              <a:rPr lang="ru-RU" sz="2400" dirty="0"/>
              <a:t> </a:t>
            </a:r>
            <a:r>
              <a:rPr lang="ru-RU" sz="2400" dirty="0" err="1"/>
              <a:t>покладається</a:t>
            </a:r>
            <a:r>
              <a:rPr lang="ru-RU" sz="2400" dirty="0"/>
              <a:t>, </a:t>
            </a:r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звільнення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переведення</a:t>
            </a:r>
            <a:r>
              <a:rPr lang="ru-RU" sz="2400" dirty="0"/>
              <a:t> </a:t>
            </a:r>
            <a:r>
              <a:rPr lang="ru-RU" sz="2400" dirty="0" err="1"/>
              <a:t>здійснено</a:t>
            </a:r>
            <a:r>
              <a:rPr lang="ru-RU" sz="2400" dirty="0"/>
              <a:t> з </a:t>
            </a:r>
            <a:r>
              <a:rPr lang="ru-RU" sz="2400" dirty="0" err="1"/>
              <a:t>порушенням</a:t>
            </a:r>
            <a:r>
              <a:rPr lang="ru-RU" sz="2400" dirty="0"/>
              <a:t> закону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власник</a:t>
            </a:r>
            <a:r>
              <a:rPr lang="ru-RU" sz="2400" dirty="0"/>
              <a:t> </a:t>
            </a:r>
            <a:r>
              <a:rPr lang="ru-RU" sz="2400" dirty="0" err="1"/>
              <a:t>затримав</a:t>
            </a:r>
            <a:r>
              <a:rPr lang="ru-RU" sz="2400" dirty="0"/>
              <a:t>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/>
              <a:t> суду про </a:t>
            </a:r>
            <a:r>
              <a:rPr lang="ru-RU" sz="2400" dirty="0" err="1"/>
              <a:t>поновлення</a:t>
            </a:r>
            <a:r>
              <a:rPr lang="ru-RU" sz="2400" dirty="0"/>
              <a:t> на </a:t>
            </a:r>
            <a:r>
              <a:rPr lang="ru-RU" sz="2400" dirty="0" err="1"/>
              <a:t>роботі</a:t>
            </a:r>
            <a:r>
              <a:rPr lang="ru-RU" sz="2400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5877272"/>
            <a:ext cx="1457325" cy="100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058"/>
            <a:ext cx="237626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19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04664"/>
            <a:ext cx="828092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На </a:t>
            </a:r>
            <a:r>
              <a:rPr lang="ru-RU" sz="2400" dirty="0" err="1"/>
              <a:t>практиці</a:t>
            </a:r>
            <a:r>
              <a:rPr lang="ru-RU" sz="2400" dirty="0"/>
              <a:t>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місце</a:t>
            </a:r>
            <a:r>
              <a:rPr lang="ru-RU" sz="2400" dirty="0"/>
              <a:t> </a:t>
            </a:r>
            <a:r>
              <a:rPr lang="ru-RU" sz="2400" dirty="0" err="1"/>
              <a:t>випадки</a:t>
            </a:r>
            <a:r>
              <a:rPr lang="ru-RU" sz="2400" dirty="0"/>
              <a:t>, коли </a:t>
            </a:r>
            <a:r>
              <a:rPr lang="ru-RU" sz="2400" dirty="0" err="1"/>
              <a:t>одночасно</a:t>
            </a:r>
            <a:r>
              <a:rPr lang="ru-RU" sz="2400" dirty="0"/>
              <a:t> з </a:t>
            </a:r>
            <a:r>
              <a:rPr lang="ru-RU" sz="2400" dirty="0" err="1"/>
              <a:t>позовними</a:t>
            </a:r>
            <a:r>
              <a:rPr lang="ru-RU" sz="2400" dirty="0"/>
              <a:t> </a:t>
            </a:r>
            <a:r>
              <a:rPr lang="ru-RU" sz="2400" dirty="0" err="1"/>
              <a:t>вимогами</a:t>
            </a:r>
            <a:r>
              <a:rPr lang="ru-RU" sz="2400" dirty="0"/>
              <a:t> про </a:t>
            </a:r>
            <a:r>
              <a:rPr lang="ru-RU" sz="2400" dirty="0" err="1"/>
              <a:t>поновлення</a:t>
            </a:r>
            <a:r>
              <a:rPr lang="ru-RU" sz="2400" dirty="0"/>
              <a:t> на </a:t>
            </a:r>
            <a:r>
              <a:rPr lang="ru-RU" sz="2400" dirty="0" err="1"/>
              <a:t>роботі</a:t>
            </a:r>
            <a:r>
              <a:rPr lang="ru-RU" sz="2400" dirty="0"/>
              <a:t>, </a:t>
            </a:r>
            <a:r>
              <a:rPr lang="ru-RU" sz="2400" dirty="0" err="1"/>
              <a:t>стягнення</a:t>
            </a:r>
            <a:r>
              <a:rPr lang="ru-RU" sz="2400" dirty="0"/>
              <a:t> </a:t>
            </a:r>
            <a:r>
              <a:rPr lang="ru-RU" sz="2400" dirty="0" err="1"/>
              <a:t>заробітної</a:t>
            </a:r>
            <a:r>
              <a:rPr lang="ru-RU" sz="2400" dirty="0"/>
              <a:t> плати за час </a:t>
            </a:r>
            <a:r>
              <a:rPr lang="ru-RU" sz="2400" dirty="0" err="1"/>
              <a:t>вимушеного</a:t>
            </a:r>
            <a:r>
              <a:rPr lang="ru-RU" sz="2400" dirty="0"/>
              <a:t> прогулу </a:t>
            </a:r>
            <a:r>
              <a:rPr lang="ru-RU" sz="2400" dirty="0" err="1"/>
              <a:t>позивачем</a:t>
            </a:r>
            <a:r>
              <a:rPr lang="ru-RU" sz="2400" dirty="0"/>
              <a:t> </a:t>
            </a:r>
            <a:r>
              <a:rPr lang="ru-RU" sz="2400" dirty="0" err="1"/>
              <a:t>подаються</a:t>
            </a:r>
            <a:r>
              <a:rPr lang="ru-RU" sz="2400" dirty="0"/>
              <a:t> </a:t>
            </a:r>
            <a:r>
              <a:rPr lang="ru-RU" sz="2400" dirty="0" err="1"/>
              <a:t>вимоги</a:t>
            </a:r>
            <a:r>
              <a:rPr lang="ru-RU" sz="2400" dirty="0"/>
              <a:t> про </a:t>
            </a:r>
            <a:r>
              <a:rPr lang="ru-RU" sz="2400" dirty="0" err="1"/>
              <a:t>відшкодування</a:t>
            </a:r>
            <a:r>
              <a:rPr lang="ru-RU" sz="2400" dirty="0"/>
              <a:t> </a:t>
            </a:r>
            <a:r>
              <a:rPr lang="ru-RU" sz="2400" dirty="0" err="1"/>
              <a:t>моральної</a:t>
            </a:r>
            <a:r>
              <a:rPr lang="ru-RU" sz="2400" dirty="0"/>
              <a:t> (</a:t>
            </a:r>
            <a:r>
              <a:rPr lang="ru-RU" sz="2400" dirty="0" err="1"/>
              <a:t>немайнової</a:t>
            </a:r>
            <a:r>
              <a:rPr lang="ru-RU" sz="2400" dirty="0"/>
              <a:t>) </a:t>
            </a:r>
            <a:r>
              <a:rPr lang="ru-RU" sz="2400" dirty="0" err="1"/>
              <a:t>шкоди</a:t>
            </a:r>
            <a:r>
              <a:rPr lang="ru-RU" sz="2400" dirty="0"/>
              <a:t>. </a:t>
            </a:r>
          </a:p>
        </p:txBody>
      </p:sp>
      <p:sp>
        <p:nvSpPr>
          <p:cNvPr id="6" name="Овал 5"/>
          <p:cNvSpPr/>
          <p:nvPr/>
        </p:nvSpPr>
        <p:spPr>
          <a:xfrm>
            <a:off x="1871700" y="2996952"/>
            <a:ext cx="4932548" cy="91440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Відповідно</a:t>
            </a:r>
            <a:r>
              <a:rPr lang="ru-RU" sz="2800" dirty="0"/>
              <a:t> до ст. 237-1 </a:t>
            </a:r>
            <a:r>
              <a:rPr lang="ru-RU" sz="2800" dirty="0" err="1"/>
              <a:t>КЗпП</a:t>
            </a:r>
            <a:r>
              <a:rPr lang="ru-RU" sz="2800" dirty="0"/>
              <a:t> </a:t>
            </a:r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16200000" flipH="1">
            <a:off x="1437040" y="2526288"/>
            <a:ext cx="869320" cy="504056"/>
          </a:xfrm>
          <a:prstGeom prst="bentConnector3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низ 8"/>
          <p:cNvSpPr/>
          <p:nvPr/>
        </p:nvSpPr>
        <p:spPr>
          <a:xfrm>
            <a:off x="4190656" y="4005064"/>
            <a:ext cx="484632" cy="48920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602353" y="4523554"/>
            <a:ext cx="654774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відшкодування</a:t>
            </a:r>
            <a:r>
              <a:rPr lang="ru-RU" sz="2000" dirty="0"/>
              <a:t> </a:t>
            </a:r>
            <a:r>
              <a:rPr lang="ru-RU" sz="2000" dirty="0" err="1"/>
              <a:t>власником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уповноваженим</a:t>
            </a:r>
            <a:r>
              <a:rPr lang="ru-RU" sz="2000" dirty="0"/>
              <a:t> ним органом </a:t>
            </a:r>
            <a:r>
              <a:rPr lang="ru-RU" sz="2000" dirty="0" err="1"/>
              <a:t>моральної</a:t>
            </a:r>
            <a:r>
              <a:rPr lang="ru-RU" sz="2000" dirty="0"/>
              <a:t> </a:t>
            </a:r>
            <a:r>
              <a:rPr lang="ru-RU" sz="2000" dirty="0" err="1"/>
              <a:t>шкоди</a:t>
            </a:r>
            <a:r>
              <a:rPr lang="ru-RU" sz="2000" dirty="0"/>
              <a:t> </a:t>
            </a:r>
            <a:r>
              <a:rPr lang="ru-RU" sz="2000" dirty="0" err="1"/>
              <a:t>працівнику</a:t>
            </a:r>
            <a:r>
              <a:rPr lang="ru-RU" sz="2000" dirty="0"/>
              <a:t> </a:t>
            </a:r>
            <a:r>
              <a:rPr lang="ru-RU" sz="2000" dirty="0" err="1"/>
              <a:t>провадиться</a:t>
            </a:r>
            <a:r>
              <a:rPr lang="ru-RU" sz="2000" dirty="0"/>
              <a:t> у </a:t>
            </a:r>
            <a:r>
              <a:rPr lang="ru-RU" sz="2000" dirty="0" err="1"/>
              <a:t>разі</a:t>
            </a:r>
            <a:r>
              <a:rPr lang="ru-RU" sz="2000" dirty="0"/>
              <a:t>, </a:t>
            </a:r>
            <a:r>
              <a:rPr lang="ru-RU" sz="2000" dirty="0" err="1"/>
              <a:t>якщо</a:t>
            </a:r>
            <a:r>
              <a:rPr lang="ru-RU" sz="2000" dirty="0"/>
              <a:t> </a:t>
            </a:r>
            <a:r>
              <a:rPr lang="ru-RU" sz="2000" dirty="0" err="1"/>
              <a:t>порушення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законних</a:t>
            </a:r>
            <a:r>
              <a:rPr lang="ru-RU" sz="2000" dirty="0"/>
              <a:t> прав </a:t>
            </a:r>
            <a:r>
              <a:rPr lang="ru-RU" sz="2000" dirty="0" err="1"/>
              <a:t>призвели</a:t>
            </a:r>
            <a:r>
              <a:rPr lang="ru-RU" sz="2000" dirty="0"/>
              <a:t> до </a:t>
            </a:r>
            <a:r>
              <a:rPr lang="ru-RU" sz="2000" dirty="0" err="1"/>
              <a:t>моральних</a:t>
            </a:r>
            <a:r>
              <a:rPr lang="ru-RU" sz="2000" dirty="0"/>
              <a:t> </a:t>
            </a:r>
            <a:r>
              <a:rPr lang="ru-RU" sz="2000" dirty="0" err="1"/>
              <a:t>страждань</a:t>
            </a:r>
            <a:r>
              <a:rPr lang="ru-RU" sz="2000" dirty="0"/>
              <a:t>, </a:t>
            </a:r>
            <a:r>
              <a:rPr lang="ru-RU" sz="2000" dirty="0" err="1"/>
              <a:t>втрати</a:t>
            </a:r>
            <a:r>
              <a:rPr lang="ru-RU" sz="2000" dirty="0"/>
              <a:t> </a:t>
            </a:r>
            <a:r>
              <a:rPr lang="ru-RU" sz="2000" dirty="0" err="1"/>
              <a:t>нормальних</a:t>
            </a:r>
            <a:r>
              <a:rPr lang="ru-RU" sz="2000" dirty="0"/>
              <a:t> </a:t>
            </a:r>
            <a:r>
              <a:rPr lang="ru-RU" sz="2000" dirty="0" err="1"/>
              <a:t>життєвих</a:t>
            </a:r>
            <a:r>
              <a:rPr lang="ru-RU" sz="2000" dirty="0"/>
              <a:t> </a:t>
            </a:r>
            <a:r>
              <a:rPr lang="ru-RU" sz="2000" dirty="0" err="1"/>
              <a:t>зв’язків</a:t>
            </a:r>
            <a:r>
              <a:rPr lang="ru-RU" sz="2000" dirty="0"/>
              <a:t> і </a:t>
            </a:r>
            <a:r>
              <a:rPr lang="ru-RU" sz="2000" dirty="0" err="1"/>
              <a:t>вимагають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нього</a:t>
            </a:r>
            <a:r>
              <a:rPr lang="ru-RU" sz="2000" dirty="0"/>
              <a:t> </a:t>
            </a:r>
            <a:r>
              <a:rPr lang="ru-RU" sz="2000" dirty="0" err="1"/>
              <a:t>додаткових</a:t>
            </a:r>
            <a:r>
              <a:rPr lang="ru-RU" sz="2000" dirty="0"/>
              <a:t> </a:t>
            </a:r>
            <a:r>
              <a:rPr lang="ru-RU" sz="2000" dirty="0" err="1"/>
              <a:t>зусиль</a:t>
            </a:r>
            <a:r>
              <a:rPr lang="ru-RU" sz="2000" dirty="0"/>
              <a:t> для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свого</a:t>
            </a:r>
            <a:r>
              <a:rPr lang="ru-RU" sz="2000" dirty="0"/>
              <a:t> </a:t>
            </a:r>
            <a:r>
              <a:rPr lang="ru-RU" sz="2000" dirty="0" err="1"/>
              <a:t>життя</a:t>
            </a:r>
            <a:r>
              <a:rPr lang="ru-RU" sz="2000" dirty="0"/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" y="5845299"/>
            <a:ext cx="124277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553072"/>
            <a:ext cx="1835696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97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24744"/>
            <a:ext cx="8712968" cy="347472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400" dirty="0"/>
              <a:t>За </a:t>
            </a:r>
            <a:r>
              <a:rPr lang="ru-RU" sz="2400" dirty="0" err="1"/>
              <a:t>загальним</a:t>
            </a:r>
            <a:r>
              <a:rPr lang="ru-RU" sz="2400" dirty="0"/>
              <a:t> правилом у </a:t>
            </a:r>
            <a:r>
              <a:rPr lang="ru-RU" sz="2400" dirty="0" err="1"/>
              <a:t>трудових</a:t>
            </a:r>
            <a:r>
              <a:rPr lang="ru-RU" sz="2400" dirty="0"/>
              <a:t> справах не </a:t>
            </a:r>
            <a:r>
              <a:rPr lang="ru-RU" sz="2400" dirty="0" err="1"/>
              <a:t>допускається</a:t>
            </a:r>
            <a:r>
              <a:rPr lang="ru-RU" sz="2400" dirty="0"/>
              <a:t> поворот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 smtClean="0"/>
              <a:t>рішення</a:t>
            </a:r>
            <a:r>
              <a:rPr lang="ru-RU" sz="2400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У </a:t>
            </a:r>
            <a:r>
              <a:rPr lang="ru-RU" sz="2400" dirty="0" err="1"/>
              <a:t>разі</a:t>
            </a:r>
            <a:r>
              <a:rPr lang="ru-RU" sz="2400" dirty="0"/>
              <a:t> </a:t>
            </a:r>
            <a:r>
              <a:rPr lang="ru-RU" sz="2400" dirty="0" err="1"/>
              <a:t>скасування</a:t>
            </a:r>
            <a:r>
              <a:rPr lang="ru-RU" sz="2400" dirty="0"/>
              <a:t> </a:t>
            </a:r>
            <a:r>
              <a:rPr lang="ru-RU" sz="2400" dirty="0" err="1"/>
              <a:t>виконаних</a:t>
            </a:r>
            <a:r>
              <a:rPr lang="ru-RU" sz="2400" dirty="0"/>
              <a:t> </a:t>
            </a:r>
            <a:r>
              <a:rPr lang="ru-RU" sz="2400" dirty="0" err="1"/>
              <a:t>судових</a:t>
            </a:r>
            <a:r>
              <a:rPr lang="ru-RU" sz="2400" dirty="0"/>
              <a:t> </a:t>
            </a:r>
            <a:r>
              <a:rPr lang="ru-RU" sz="2400" dirty="0" err="1"/>
              <a:t>рішень</a:t>
            </a:r>
            <a:r>
              <a:rPr lang="ru-RU" sz="2400" dirty="0"/>
              <a:t> про </a:t>
            </a:r>
            <a:r>
              <a:rPr lang="ru-RU" sz="2400" dirty="0" err="1"/>
              <a:t>стягнення</a:t>
            </a:r>
            <a:r>
              <a:rPr lang="ru-RU" sz="2400" dirty="0"/>
              <a:t> </a:t>
            </a:r>
            <a:r>
              <a:rPr lang="ru-RU" sz="2400" dirty="0" err="1"/>
              <a:t>заробітної</a:t>
            </a:r>
            <a:r>
              <a:rPr lang="ru-RU" sz="2400" dirty="0"/>
              <a:t> плати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інших</a:t>
            </a:r>
            <a:r>
              <a:rPr lang="ru-RU" sz="2400" dirty="0"/>
              <a:t> </a:t>
            </a:r>
            <a:r>
              <a:rPr lang="ru-RU" sz="2400" dirty="0" err="1"/>
              <a:t>виплат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випливають</a:t>
            </a:r>
            <a:r>
              <a:rPr lang="ru-RU" sz="2400" dirty="0"/>
              <a:t> з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правовідносин</a:t>
            </a:r>
            <a:r>
              <a:rPr lang="ru-RU" sz="2400" dirty="0"/>
              <a:t>, поворот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допускається</a:t>
            </a:r>
            <a:r>
              <a:rPr lang="ru-RU" sz="2400" dirty="0"/>
              <a:t> </a:t>
            </a:r>
            <a:r>
              <a:rPr lang="ru-RU" sz="2400" dirty="0" err="1"/>
              <a:t>лише</a:t>
            </a:r>
            <a:r>
              <a:rPr lang="ru-RU" sz="2400" dirty="0"/>
              <a:t> </a:t>
            </a:r>
            <a:r>
              <a:rPr lang="ru-RU" sz="2400" dirty="0" err="1"/>
              <a:t>тоді</a:t>
            </a:r>
            <a:r>
              <a:rPr lang="ru-RU" sz="2400" dirty="0"/>
              <a:t>, коли </a:t>
            </a:r>
            <a:r>
              <a:rPr lang="ru-RU" sz="2400" dirty="0" err="1"/>
              <a:t>скасоване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/>
              <a:t> </a:t>
            </a:r>
            <a:r>
              <a:rPr lang="ru-RU" sz="2400" dirty="0" err="1"/>
              <a:t>ґрунтувалося</a:t>
            </a:r>
            <a:r>
              <a:rPr lang="ru-RU" sz="2400" dirty="0"/>
              <a:t> на </a:t>
            </a:r>
            <a:r>
              <a:rPr lang="ru-RU" sz="2400" dirty="0" err="1"/>
              <a:t>повідомлених</a:t>
            </a:r>
            <a:r>
              <a:rPr lang="ru-RU" sz="2400" dirty="0"/>
              <a:t> </a:t>
            </a:r>
            <a:r>
              <a:rPr lang="ru-RU" sz="2400" dirty="0" err="1"/>
              <a:t>позивачем</a:t>
            </a:r>
            <a:r>
              <a:rPr lang="ru-RU" sz="2400" dirty="0"/>
              <a:t> </a:t>
            </a:r>
            <a:r>
              <a:rPr lang="ru-RU" sz="2400" dirty="0" err="1"/>
              <a:t>неправдивих</a:t>
            </a:r>
            <a:r>
              <a:rPr lang="ru-RU" sz="2400" dirty="0"/>
              <a:t> </a:t>
            </a:r>
            <a:r>
              <a:rPr lang="ru-RU" sz="2400" dirty="0" err="1"/>
              <a:t>відомостях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поданих</a:t>
            </a:r>
            <a:r>
              <a:rPr lang="ru-RU" sz="2400" dirty="0"/>
              <a:t> ним </a:t>
            </a:r>
            <a:r>
              <a:rPr lang="ru-RU" sz="2400" dirty="0" err="1"/>
              <a:t>підроблених</a:t>
            </a:r>
            <a:r>
              <a:rPr lang="ru-RU" sz="2400" dirty="0"/>
              <a:t> документах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7" y="3906"/>
            <a:ext cx="12430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013176"/>
            <a:ext cx="36004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27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992888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/>
              <a:t>1.Трудові спори: </a:t>
            </a:r>
            <a:r>
              <a:rPr lang="ru-RU" sz="3600" dirty="0" err="1"/>
              <a:t>поняття</a:t>
            </a:r>
            <a:r>
              <a:rPr lang="ru-RU" sz="3600" dirty="0"/>
              <a:t>, причини </a:t>
            </a:r>
            <a:r>
              <a:rPr lang="ru-RU" sz="3600" dirty="0" err="1"/>
              <a:t>виникнення</a:t>
            </a:r>
            <a:r>
              <a:rPr lang="ru-RU" sz="3600" dirty="0"/>
              <a:t> та </a:t>
            </a:r>
            <a:r>
              <a:rPr lang="ru-RU" sz="3600" dirty="0" err="1" smtClean="0"/>
              <a:t>види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031" y="44449"/>
            <a:ext cx="1008969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809986" y="1844824"/>
            <a:ext cx="3384376" cy="108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/>
              <a:t>Трудовим</a:t>
            </a:r>
            <a:r>
              <a:rPr lang="ru-RU" sz="3200" dirty="0"/>
              <a:t> спором </a:t>
            </a: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2187903" y="2294874"/>
            <a:ext cx="622083" cy="1260140"/>
          </a:xfrm>
          <a:prstGeom prst="curv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5975" y="3356992"/>
            <a:ext cx="6200521" cy="34163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є </a:t>
            </a:r>
            <a:r>
              <a:rPr lang="ru-RU" sz="2400" dirty="0" err="1"/>
              <a:t>неврегульовані</a:t>
            </a:r>
            <a:r>
              <a:rPr lang="ru-RU" sz="2400" dirty="0"/>
              <a:t> шляхом </a:t>
            </a:r>
            <a:r>
              <a:rPr lang="ru-RU" sz="2400" dirty="0" err="1"/>
              <a:t>безпосередніх</a:t>
            </a:r>
            <a:r>
              <a:rPr lang="ru-RU" sz="2400" dirty="0"/>
              <a:t> </a:t>
            </a:r>
            <a:r>
              <a:rPr lang="ru-RU" sz="2400" dirty="0" err="1"/>
              <a:t>переговорів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працівником</a:t>
            </a:r>
            <a:r>
              <a:rPr lang="ru-RU" sz="2400" dirty="0"/>
              <a:t> і </a:t>
            </a:r>
            <a:r>
              <a:rPr lang="ru-RU" sz="2400" dirty="0" err="1"/>
              <a:t>роботодавцем</a:t>
            </a:r>
            <a:r>
              <a:rPr lang="ru-RU" sz="2400" dirty="0"/>
              <a:t> </a:t>
            </a:r>
            <a:r>
              <a:rPr lang="ru-RU" sz="2400" dirty="0" err="1"/>
              <a:t>розбіжності</a:t>
            </a:r>
            <a:r>
              <a:rPr lang="ru-RU" sz="2400" dirty="0"/>
              <a:t> з приводу </a:t>
            </a:r>
            <a:r>
              <a:rPr lang="ru-RU" sz="2400" dirty="0" err="1"/>
              <a:t>застосування</a:t>
            </a:r>
            <a:r>
              <a:rPr lang="ru-RU" sz="2400" dirty="0"/>
              <a:t> норм трудового </a:t>
            </a:r>
            <a:r>
              <a:rPr lang="ru-RU" sz="2400" dirty="0" err="1"/>
              <a:t>законодавства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встановлення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зміни</a:t>
            </a:r>
            <a:r>
              <a:rPr lang="ru-RU" sz="2400" dirty="0"/>
              <a:t> умов </a:t>
            </a:r>
            <a:r>
              <a:rPr lang="ru-RU" sz="2400" dirty="0" err="1"/>
              <a:t>праці</a:t>
            </a:r>
            <a:r>
              <a:rPr lang="ru-RU" sz="2400" dirty="0"/>
              <a:t>,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заявою</a:t>
            </a:r>
            <a:r>
              <a:rPr lang="ru-RU" sz="2400" dirty="0"/>
              <a:t> про </a:t>
            </a:r>
            <a:r>
              <a:rPr lang="ru-RU" sz="2400" dirty="0" err="1"/>
              <a:t>розгляд</a:t>
            </a:r>
            <a:r>
              <a:rPr lang="ru-RU" sz="2400" dirty="0"/>
              <a:t>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працівник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роботодавець</a:t>
            </a:r>
            <a:r>
              <a:rPr lang="ru-RU" sz="2400" dirty="0"/>
              <a:t> </a:t>
            </a:r>
            <a:r>
              <a:rPr lang="ru-RU" sz="2400" dirty="0" err="1"/>
              <a:t>звернулися</a:t>
            </a:r>
            <a:r>
              <a:rPr lang="ru-RU" sz="2400" dirty="0"/>
              <a:t> до компетентного органу з </a:t>
            </a:r>
            <a:r>
              <a:rPr lang="ru-RU" sz="2400" dirty="0" err="1"/>
              <a:t>розгляду</a:t>
            </a:r>
            <a:r>
              <a:rPr lang="ru-RU" sz="2400" dirty="0"/>
              <a:t> </a:t>
            </a:r>
            <a:r>
              <a:rPr lang="ru-RU" sz="2400" dirty="0" err="1"/>
              <a:t>трудових</a:t>
            </a:r>
            <a:r>
              <a:rPr lang="ru-RU" sz="2400" dirty="0"/>
              <a:t> </a:t>
            </a:r>
            <a:r>
              <a:rPr lang="ru-RU" sz="2400" dirty="0" err="1"/>
              <a:t>спорів</a:t>
            </a:r>
            <a:r>
              <a:rPr lang="ru-RU" sz="2400" dirty="0"/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169168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88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782" y="1556792"/>
            <a:ext cx="8640960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У </a:t>
            </a:r>
            <a:r>
              <a:rPr lang="ru-RU" sz="2000" dirty="0" err="1"/>
              <a:t>разі</a:t>
            </a:r>
            <a:r>
              <a:rPr lang="ru-RU" sz="2000" dirty="0"/>
              <a:t>, коли </a:t>
            </a:r>
            <a:r>
              <a:rPr lang="ru-RU" sz="2000" dirty="0" err="1"/>
              <a:t>працівника</a:t>
            </a:r>
            <a:r>
              <a:rPr lang="ru-RU" sz="2000" dirty="0"/>
              <a:t> </a:t>
            </a:r>
            <a:r>
              <a:rPr lang="ru-RU" sz="2000" dirty="0" err="1"/>
              <a:t>звільнено</a:t>
            </a:r>
            <a:r>
              <a:rPr lang="ru-RU" sz="2000" dirty="0"/>
              <a:t> без </a:t>
            </a:r>
            <a:r>
              <a:rPr lang="ru-RU" sz="2000" dirty="0" err="1"/>
              <a:t>законної</a:t>
            </a:r>
            <a:r>
              <a:rPr lang="ru-RU" sz="2000" dirty="0"/>
              <a:t> </a:t>
            </a:r>
            <a:r>
              <a:rPr lang="ru-RU" sz="2000" dirty="0" err="1"/>
              <a:t>підстави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з </a:t>
            </a:r>
            <a:r>
              <a:rPr lang="ru-RU" sz="2000" dirty="0" err="1"/>
              <a:t>порушенням</a:t>
            </a:r>
            <a:r>
              <a:rPr lang="ru-RU" sz="2000" dirty="0"/>
              <a:t> </a:t>
            </a:r>
            <a:r>
              <a:rPr lang="ru-RU" sz="2000" dirty="0" err="1"/>
              <a:t>встановленого</a:t>
            </a:r>
            <a:r>
              <a:rPr lang="ru-RU" sz="2000" dirty="0"/>
              <a:t> порядку, але </a:t>
            </a:r>
            <a:r>
              <a:rPr lang="ru-RU" sz="2000" dirty="0" err="1"/>
              <a:t>поновлення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на </a:t>
            </a:r>
            <a:r>
              <a:rPr lang="ru-RU" sz="2000" dirty="0" err="1"/>
              <a:t>попередній</a:t>
            </a:r>
            <a:r>
              <a:rPr lang="ru-RU" sz="2000" dirty="0"/>
              <a:t> </a:t>
            </a:r>
            <a:r>
              <a:rPr lang="ru-RU" sz="2000" dirty="0" err="1"/>
              <a:t>роботі</a:t>
            </a:r>
            <a:r>
              <a:rPr lang="ru-RU" sz="2000" dirty="0"/>
              <a:t> </a:t>
            </a:r>
            <a:r>
              <a:rPr lang="ru-RU" sz="2000" dirty="0" err="1"/>
              <a:t>неможливе</a:t>
            </a:r>
            <a:r>
              <a:rPr lang="ru-RU" sz="2000" dirty="0"/>
              <a:t> </a:t>
            </a:r>
            <a:r>
              <a:rPr lang="ru-RU" sz="2000" dirty="0" err="1"/>
              <a:t>внаслідок</a:t>
            </a:r>
            <a:r>
              <a:rPr lang="ru-RU" sz="2000" dirty="0"/>
              <a:t> </a:t>
            </a:r>
            <a:r>
              <a:rPr lang="ru-RU" sz="2000" dirty="0" err="1"/>
              <a:t>ліквідації</a:t>
            </a:r>
            <a:r>
              <a:rPr lang="ru-RU" sz="2000" dirty="0"/>
              <a:t> </a:t>
            </a:r>
            <a:r>
              <a:rPr lang="ru-RU" sz="2000" dirty="0" err="1"/>
              <a:t>підприємства</a:t>
            </a:r>
            <a:r>
              <a:rPr lang="ru-RU" sz="2000" dirty="0"/>
              <a:t>, орган,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розглядає</a:t>
            </a:r>
            <a:r>
              <a:rPr lang="ru-RU" sz="2000" dirty="0"/>
              <a:t> </a:t>
            </a:r>
            <a:r>
              <a:rPr lang="ru-RU" sz="2000" dirty="0" err="1"/>
              <a:t>трудовий</a:t>
            </a:r>
            <a:r>
              <a:rPr lang="ru-RU" sz="2000" dirty="0"/>
              <a:t> </a:t>
            </a:r>
            <a:r>
              <a:rPr lang="ru-RU" sz="2000" dirty="0" err="1"/>
              <a:t>спір</a:t>
            </a:r>
            <a:r>
              <a:rPr lang="ru-RU" sz="2000" dirty="0"/>
              <a:t>, </a:t>
            </a:r>
            <a:r>
              <a:rPr lang="ru-RU" sz="2000" dirty="0" err="1"/>
              <a:t>зобов’язує</a:t>
            </a:r>
            <a:r>
              <a:rPr lang="ru-RU" sz="2000" dirty="0"/>
              <a:t> </a:t>
            </a:r>
            <a:r>
              <a:rPr lang="ru-RU" sz="2000" dirty="0" err="1"/>
              <a:t>ліквідаційну</a:t>
            </a:r>
            <a:r>
              <a:rPr lang="ru-RU" sz="2000" dirty="0"/>
              <a:t> </a:t>
            </a:r>
            <a:r>
              <a:rPr lang="ru-RU" sz="2000" dirty="0" err="1"/>
              <a:t>комісію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власника</a:t>
            </a:r>
            <a:r>
              <a:rPr lang="ru-RU" sz="2000" dirty="0"/>
              <a:t> (орган, </a:t>
            </a:r>
            <a:r>
              <a:rPr lang="ru-RU" sz="2000" dirty="0" err="1"/>
              <a:t>уповноважений</a:t>
            </a:r>
            <a:r>
              <a:rPr lang="ru-RU" sz="2000" dirty="0"/>
              <a:t> </a:t>
            </a:r>
            <a:r>
              <a:rPr lang="ru-RU" sz="2000" dirty="0" err="1"/>
              <a:t>управляти</a:t>
            </a:r>
            <a:r>
              <a:rPr lang="ru-RU" sz="2000" dirty="0"/>
              <a:t> </a:t>
            </a:r>
            <a:r>
              <a:rPr lang="ru-RU" sz="2000" dirty="0" err="1"/>
              <a:t>майном</a:t>
            </a:r>
            <a:r>
              <a:rPr lang="ru-RU" sz="2000" dirty="0"/>
              <a:t> </a:t>
            </a:r>
            <a:r>
              <a:rPr lang="ru-RU" sz="2000" dirty="0" err="1"/>
              <a:t>ліквідованого</a:t>
            </a:r>
            <a:r>
              <a:rPr lang="ru-RU" sz="2000" dirty="0"/>
              <a:t> </a:t>
            </a:r>
            <a:r>
              <a:rPr lang="ru-RU" sz="2000" dirty="0" err="1"/>
              <a:t>підприємства</a:t>
            </a:r>
            <a:r>
              <a:rPr lang="ru-RU" sz="2000" dirty="0"/>
              <a:t>, а у </a:t>
            </a:r>
            <a:r>
              <a:rPr lang="ru-RU" sz="2000" dirty="0" err="1"/>
              <a:t>відповідних</a:t>
            </a:r>
            <a:r>
              <a:rPr lang="ru-RU" sz="2000" dirty="0"/>
              <a:t> </a:t>
            </a:r>
            <a:r>
              <a:rPr lang="ru-RU" sz="2000" dirty="0" err="1"/>
              <a:t>випадках</a:t>
            </a:r>
            <a:r>
              <a:rPr lang="ru-RU" sz="2000" dirty="0"/>
              <a:t> – </a:t>
            </a:r>
            <a:r>
              <a:rPr lang="ru-RU" sz="2000" dirty="0" err="1"/>
              <a:t>правонаступника</a:t>
            </a:r>
            <a:r>
              <a:rPr lang="ru-RU" sz="2000" dirty="0"/>
              <a:t>), </a:t>
            </a:r>
            <a:r>
              <a:rPr lang="ru-RU" sz="2000" dirty="0" err="1"/>
              <a:t>виплатити</a:t>
            </a:r>
            <a:r>
              <a:rPr lang="ru-RU" sz="2000" dirty="0"/>
              <a:t> </a:t>
            </a:r>
            <a:r>
              <a:rPr lang="ru-RU" sz="2000" dirty="0" err="1"/>
              <a:t>працівникові</a:t>
            </a:r>
            <a:r>
              <a:rPr lang="ru-RU" sz="2000" dirty="0"/>
              <a:t> </a:t>
            </a:r>
            <a:r>
              <a:rPr lang="ru-RU" sz="2000" dirty="0" err="1"/>
              <a:t>заробітну</a:t>
            </a:r>
            <a:r>
              <a:rPr lang="ru-RU" sz="2000" dirty="0"/>
              <a:t> плату за весь час </a:t>
            </a:r>
            <a:r>
              <a:rPr lang="ru-RU" sz="2000" dirty="0" err="1"/>
              <a:t>вимушеного</a:t>
            </a:r>
            <a:r>
              <a:rPr lang="ru-RU" sz="2000" dirty="0"/>
              <a:t> прогулу.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4423415"/>
            <a:ext cx="878497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Одночасно</a:t>
            </a:r>
            <a:r>
              <a:rPr lang="ru-RU" sz="2000" dirty="0"/>
              <a:t> </a:t>
            </a:r>
            <a:r>
              <a:rPr lang="ru-RU" sz="2000" dirty="0" err="1"/>
              <a:t>працівник</a:t>
            </a:r>
            <a:r>
              <a:rPr lang="ru-RU" sz="2000" dirty="0"/>
              <a:t> </a:t>
            </a:r>
            <a:r>
              <a:rPr lang="ru-RU" sz="2000" dirty="0" err="1"/>
              <a:t>визнається</a:t>
            </a:r>
            <a:r>
              <a:rPr lang="ru-RU" sz="2000" dirty="0"/>
              <a:t> таким, </a:t>
            </a:r>
            <a:r>
              <a:rPr lang="ru-RU" sz="2000" dirty="0" err="1"/>
              <a:t>якого</a:t>
            </a:r>
            <a:r>
              <a:rPr lang="ru-RU" sz="2000" dirty="0"/>
              <a:t> </a:t>
            </a:r>
            <a:r>
              <a:rPr lang="ru-RU" sz="2000" dirty="0" err="1"/>
              <a:t>було</a:t>
            </a:r>
            <a:r>
              <a:rPr lang="ru-RU" sz="2000" dirty="0"/>
              <a:t> </a:t>
            </a:r>
            <a:r>
              <a:rPr lang="ru-RU" sz="2000" dirty="0" err="1"/>
              <a:t>звільнено</a:t>
            </a:r>
            <a:r>
              <a:rPr lang="ru-RU" sz="2000" dirty="0"/>
              <a:t> за п.1 ст. 40 </a:t>
            </a:r>
            <a:r>
              <a:rPr lang="ru-RU" sz="2000" dirty="0" err="1"/>
              <a:t>КЗпП</a:t>
            </a:r>
            <a:r>
              <a:rPr lang="ru-RU" sz="2000" dirty="0"/>
              <a:t>. 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716016" y="3803561"/>
            <a:ext cx="0" cy="576064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857875"/>
            <a:ext cx="1702961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8251"/>
            <a:ext cx="2716334" cy="122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9A2D31-E658-4F34-AF04-CF9FB3E0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931" y="4629462"/>
            <a:ext cx="6573963" cy="647869"/>
          </a:xfr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/>
            <a:r>
              <a:rPr lang="uk-UA" sz="420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Дякуємо за увагу! </a:t>
            </a:r>
            <a:endParaRPr lang="en-US" sz="420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460A4ACF-F382-4194-9537-F2C034927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924" y="1392061"/>
            <a:ext cx="3353693" cy="308643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2" y="878263"/>
            <a:ext cx="1120670" cy="108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74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83568" y="185551"/>
            <a:ext cx="7920880" cy="79517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Причини </a:t>
            </a:r>
            <a:r>
              <a:rPr lang="ru-RU" sz="3200" dirty="0" err="1"/>
              <a:t>виникнення</a:t>
            </a:r>
            <a:r>
              <a:rPr lang="ru-RU" sz="3200" dirty="0"/>
              <a:t> </a:t>
            </a:r>
            <a:r>
              <a:rPr lang="ru-RU" sz="3200" dirty="0" err="1"/>
              <a:t>трудових</a:t>
            </a:r>
            <a:r>
              <a:rPr lang="ru-RU" sz="3200" dirty="0"/>
              <a:t> </a:t>
            </a:r>
            <a:r>
              <a:rPr lang="ru-RU" sz="3200" dirty="0" err="1"/>
              <a:t>спорів</a:t>
            </a:r>
            <a:r>
              <a:rPr lang="ru-RU" sz="3200" dirty="0"/>
              <a:t>: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462848" y="980728"/>
            <a:ext cx="484632" cy="48920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1988840"/>
            <a:ext cx="7308812" cy="64807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Причини </a:t>
            </a:r>
            <a:r>
              <a:rPr lang="ru-RU" sz="2800" dirty="0" err="1"/>
              <a:t>об’єктивного</a:t>
            </a:r>
            <a:r>
              <a:rPr lang="ru-RU" sz="2800" dirty="0"/>
              <a:t> характеру: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6862"/>
            <a:ext cx="1237071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8006680" y="2312876"/>
            <a:ext cx="73093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8737612" y="2312876"/>
            <a:ext cx="0" cy="32907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37070" y="2852936"/>
            <a:ext cx="6924477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обставини</a:t>
            </a:r>
            <a:r>
              <a:rPr lang="ru-RU" sz="2000" dirty="0"/>
              <a:t> </a:t>
            </a:r>
            <a:r>
              <a:rPr lang="ru-RU" sz="2000" dirty="0" err="1"/>
              <a:t>організаційного</a:t>
            </a:r>
            <a:r>
              <a:rPr lang="ru-RU" sz="2000" dirty="0"/>
              <a:t> плану: </a:t>
            </a:r>
            <a:r>
              <a:rPr lang="ru-RU" sz="2000" dirty="0" err="1"/>
              <a:t>недостатній</a:t>
            </a:r>
            <a:r>
              <a:rPr lang="ru-RU" sz="2000" dirty="0"/>
              <a:t> </a:t>
            </a:r>
            <a:r>
              <a:rPr lang="ru-RU" sz="2000" dirty="0" err="1"/>
              <a:t>рівень</a:t>
            </a:r>
            <a:r>
              <a:rPr lang="ru-RU" sz="2000" dirty="0"/>
              <a:t>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праці</a:t>
            </a:r>
            <a:r>
              <a:rPr lang="ru-RU" sz="2000" dirty="0"/>
              <a:t>, </a:t>
            </a:r>
            <a:r>
              <a:rPr lang="ru-RU" sz="2000" dirty="0" err="1"/>
              <a:t>низький</a:t>
            </a:r>
            <a:r>
              <a:rPr lang="ru-RU" sz="2000" dirty="0"/>
              <a:t> </a:t>
            </a:r>
            <a:r>
              <a:rPr lang="ru-RU" sz="2000" dirty="0" err="1"/>
              <a:t>ступінь</a:t>
            </a:r>
            <a:r>
              <a:rPr lang="ru-RU" sz="2000" dirty="0"/>
              <a:t> </a:t>
            </a:r>
            <a:r>
              <a:rPr lang="ru-RU" sz="2000" dirty="0" err="1"/>
              <a:t>забезпечення</a:t>
            </a:r>
            <a:r>
              <a:rPr lang="ru-RU" sz="2000" dirty="0"/>
              <a:t> </a:t>
            </a:r>
            <a:r>
              <a:rPr lang="ru-RU" sz="2000" dirty="0" err="1"/>
              <a:t>захисту</a:t>
            </a:r>
            <a:r>
              <a:rPr lang="ru-RU" sz="2000" dirty="0"/>
              <a:t> </a:t>
            </a:r>
            <a:r>
              <a:rPr lang="ru-RU" sz="2000" dirty="0" err="1"/>
              <a:t>трудових</a:t>
            </a:r>
            <a:r>
              <a:rPr lang="ru-RU" sz="2000" dirty="0"/>
              <a:t> прав і </a:t>
            </a:r>
            <a:r>
              <a:rPr lang="ru-RU" sz="2000" dirty="0" err="1"/>
              <a:t>законних</a:t>
            </a:r>
            <a:r>
              <a:rPr lang="ru-RU" sz="2000" dirty="0"/>
              <a:t> </a:t>
            </a:r>
            <a:r>
              <a:rPr lang="ru-RU" sz="2000" dirty="0" err="1"/>
              <a:t>інтересів</a:t>
            </a:r>
            <a:r>
              <a:rPr lang="ru-RU" sz="2000" dirty="0"/>
              <a:t> </a:t>
            </a:r>
            <a:r>
              <a:rPr lang="ru-RU" sz="2000" dirty="0" err="1"/>
              <a:t>працівників</a:t>
            </a:r>
            <a:r>
              <a:rPr lang="ru-RU" sz="2000" dirty="0"/>
              <a:t>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37069" y="4077072"/>
            <a:ext cx="6924479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причини </a:t>
            </a:r>
            <a:r>
              <a:rPr lang="ru-RU" sz="2000" dirty="0" err="1"/>
              <a:t>соціально-економічного</a:t>
            </a:r>
            <a:r>
              <a:rPr lang="ru-RU" sz="2000" dirty="0"/>
              <a:t> характеру (напр., </a:t>
            </a:r>
            <a:r>
              <a:rPr lang="ru-RU" sz="2000" dirty="0" err="1"/>
              <a:t>фінансові</a:t>
            </a:r>
            <a:r>
              <a:rPr lang="ru-RU" sz="2000" dirty="0"/>
              <a:t> </a:t>
            </a:r>
            <a:r>
              <a:rPr lang="ru-RU" sz="2000" dirty="0" err="1"/>
              <a:t>труднощі</a:t>
            </a:r>
            <a:r>
              <a:rPr lang="ru-RU" sz="2000" dirty="0"/>
              <a:t> </a:t>
            </a:r>
            <a:r>
              <a:rPr lang="ru-RU" sz="2000" dirty="0" err="1"/>
              <a:t>підприємств</a:t>
            </a:r>
            <a:r>
              <a:rPr lang="ru-RU" sz="2000" dirty="0"/>
              <a:t>);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3648" y="4941870"/>
            <a:ext cx="6743170" cy="132343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причини </a:t>
            </a:r>
            <a:r>
              <a:rPr lang="ru-RU" sz="2000" dirty="0" err="1"/>
              <a:t>юридичного</a:t>
            </a:r>
            <a:r>
              <a:rPr lang="ru-RU" sz="2000" dirty="0"/>
              <a:t> характеру: </a:t>
            </a:r>
            <a:r>
              <a:rPr lang="ru-RU" sz="2000" dirty="0" err="1"/>
              <a:t>суперечності</a:t>
            </a:r>
            <a:r>
              <a:rPr lang="ru-RU" sz="2000" dirty="0"/>
              <a:t> у </a:t>
            </a:r>
            <a:r>
              <a:rPr lang="ru-RU" sz="2000" dirty="0" err="1"/>
              <a:t>законодавстві</a:t>
            </a:r>
            <a:r>
              <a:rPr lang="ru-RU" sz="2000" dirty="0"/>
              <a:t> про </a:t>
            </a:r>
            <a:r>
              <a:rPr lang="ru-RU" sz="2000" dirty="0" err="1"/>
              <a:t>працю</a:t>
            </a:r>
            <a:r>
              <a:rPr lang="ru-RU" sz="2000" dirty="0"/>
              <a:t>, </a:t>
            </a:r>
            <a:r>
              <a:rPr lang="ru-RU" sz="2000" dirty="0" err="1"/>
              <a:t>недостатня</a:t>
            </a:r>
            <a:r>
              <a:rPr lang="ru-RU" sz="2000" dirty="0"/>
              <a:t> </a:t>
            </a:r>
            <a:r>
              <a:rPr lang="ru-RU" sz="2000" dirty="0" err="1"/>
              <a:t>доступність</a:t>
            </a:r>
            <a:r>
              <a:rPr lang="ru-RU" sz="2000" dirty="0"/>
              <a:t> </a:t>
            </a:r>
            <a:r>
              <a:rPr lang="ru-RU" sz="2000" dirty="0" err="1"/>
              <a:t>законодавства</a:t>
            </a:r>
            <a:r>
              <a:rPr lang="ru-RU" sz="2000" dirty="0"/>
              <a:t> про </a:t>
            </a:r>
            <a:r>
              <a:rPr lang="ru-RU" sz="2000" dirty="0" err="1"/>
              <a:t>працю</a:t>
            </a:r>
            <a:r>
              <a:rPr lang="ru-RU" sz="2000" dirty="0"/>
              <a:t> для </a:t>
            </a:r>
            <a:r>
              <a:rPr lang="ru-RU" sz="2000" dirty="0" err="1"/>
              <a:t>роботодавця</a:t>
            </a:r>
            <a:r>
              <a:rPr lang="ru-RU" sz="2000" dirty="0"/>
              <a:t> та для </a:t>
            </a:r>
            <a:r>
              <a:rPr lang="ru-RU" sz="2000" dirty="0" err="1"/>
              <a:t>працівників</a:t>
            </a:r>
            <a:r>
              <a:rPr lang="ru-RU" sz="2000" dirty="0"/>
              <a:t> та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неналежна</a:t>
            </a:r>
            <a:r>
              <a:rPr lang="ru-RU" sz="2000" dirty="0"/>
              <a:t> </a:t>
            </a:r>
            <a:r>
              <a:rPr lang="ru-RU" sz="2000" dirty="0" err="1"/>
              <a:t>обізнаність</a:t>
            </a:r>
            <a:endParaRPr lang="ru-RU" sz="2000" dirty="0"/>
          </a:p>
        </p:txBody>
      </p:sp>
      <p:cxnSp>
        <p:nvCxnSpPr>
          <p:cNvPr id="19" name="Прямая со стрелкой 18"/>
          <p:cNvCxnSpPr>
            <a:endCxn id="15" idx="3"/>
          </p:cNvCxnSpPr>
          <p:nvPr/>
        </p:nvCxnSpPr>
        <p:spPr>
          <a:xfrm flipH="1">
            <a:off x="8161547" y="3360767"/>
            <a:ext cx="576065" cy="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8146818" y="4353406"/>
            <a:ext cx="590794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8146818" y="5588045"/>
            <a:ext cx="590794" cy="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87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5" y="4350474"/>
            <a:ext cx="1188578" cy="239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07590" y="1387555"/>
            <a:ext cx="6696744" cy="64807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Причини </a:t>
            </a:r>
            <a:r>
              <a:rPr lang="ru-RU" sz="2800" dirty="0" err="1"/>
              <a:t>суб’єктивного</a:t>
            </a:r>
            <a:r>
              <a:rPr lang="ru-RU" sz="2800" dirty="0"/>
              <a:t> характеру: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519212" y="1711591"/>
            <a:ext cx="5203" cy="3300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799132" y="1718039"/>
            <a:ext cx="7200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797"/>
            <a:ext cx="1416875" cy="12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22077" y="2361074"/>
            <a:ext cx="6382257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порушення</a:t>
            </a:r>
            <a:r>
              <a:rPr lang="ru-RU" sz="2000" dirty="0"/>
              <a:t> </a:t>
            </a:r>
            <a:r>
              <a:rPr lang="ru-RU" sz="2000" dirty="0" err="1"/>
              <a:t>законодавства</a:t>
            </a:r>
            <a:r>
              <a:rPr lang="ru-RU" sz="2000" dirty="0"/>
              <a:t> про </a:t>
            </a:r>
            <a:r>
              <a:rPr lang="ru-RU" sz="2000" dirty="0" err="1"/>
              <a:t>працю</a:t>
            </a:r>
            <a:r>
              <a:rPr lang="ru-RU" sz="2000" dirty="0"/>
              <a:t> </a:t>
            </a:r>
            <a:r>
              <a:rPr lang="ru-RU" sz="2000" dirty="0" err="1"/>
              <a:t>роботодавцями</a:t>
            </a:r>
            <a:r>
              <a:rPr lang="ru-RU" sz="2000" dirty="0"/>
              <a:t>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7279" y="3364423"/>
            <a:ext cx="6377055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неоднозначне</a:t>
            </a:r>
            <a:r>
              <a:rPr lang="ru-RU" sz="2000" dirty="0"/>
              <a:t> </a:t>
            </a:r>
            <a:r>
              <a:rPr lang="ru-RU" sz="2000" dirty="0" err="1"/>
              <a:t>тлумачення</a:t>
            </a:r>
            <a:r>
              <a:rPr lang="ru-RU" sz="2000" dirty="0"/>
              <a:t> норм трудового права </a:t>
            </a:r>
            <a:r>
              <a:rPr lang="ru-RU" sz="2000" dirty="0" err="1"/>
              <a:t>суб'єктами</a:t>
            </a:r>
            <a:r>
              <a:rPr lang="ru-RU" sz="2000" dirty="0"/>
              <a:t> </a:t>
            </a:r>
            <a:r>
              <a:rPr lang="ru-RU" sz="2000" dirty="0" err="1"/>
              <a:t>трудових</a:t>
            </a:r>
            <a:r>
              <a:rPr lang="ru-RU" sz="2000" dirty="0"/>
              <a:t> </a:t>
            </a:r>
            <a:r>
              <a:rPr lang="ru-RU" sz="2000" dirty="0" err="1"/>
              <a:t>правовідносин</a:t>
            </a:r>
            <a:r>
              <a:rPr lang="ru-RU" sz="2000" dirty="0"/>
              <a:t>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6874" y="4350474"/>
            <a:ext cx="6387461" cy="132343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помилки</a:t>
            </a:r>
            <a:r>
              <a:rPr lang="ru-RU" sz="2000" dirty="0"/>
              <a:t> </a:t>
            </a:r>
            <a:r>
              <a:rPr lang="ru-RU" sz="2000" dirty="0" err="1"/>
              <a:t>однієї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сторін</a:t>
            </a:r>
            <a:r>
              <a:rPr lang="ru-RU" sz="2000" dirty="0"/>
              <a:t> спору про </a:t>
            </a:r>
            <a:r>
              <a:rPr lang="ru-RU" sz="2000" dirty="0" err="1"/>
              <a:t>наявність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відсутність</a:t>
            </a:r>
            <a:r>
              <a:rPr lang="ru-RU" sz="2000" dirty="0"/>
              <a:t> </a:t>
            </a:r>
            <a:r>
              <a:rPr lang="ru-RU" sz="2000" dirty="0" err="1"/>
              <a:t>фактичних</a:t>
            </a:r>
            <a:r>
              <a:rPr lang="ru-RU" sz="2000" dirty="0"/>
              <a:t> </a:t>
            </a:r>
            <a:r>
              <a:rPr lang="ru-RU" sz="2000" dirty="0" err="1"/>
              <a:t>обставин</a:t>
            </a:r>
            <a:r>
              <a:rPr lang="ru-RU" sz="2000" dirty="0"/>
              <a:t>, з </a:t>
            </a:r>
            <a:r>
              <a:rPr lang="ru-RU" sz="2000" dirty="0" err="1"/>
              <a:t>якими</a:t>
            </a:r>
            <a:r>
              <a:rPr lang="ru-RU" sz="2000" dirty="0"/>
              <a:t> закон </a:t>
            </a:r>
            <a:r>
              <a:rPr lang="ru-RU" sz="2000" dirty="0" err="1"/>
              <a:t>пов'язує</a:t>
            </a:r>
            <a:r>
              <a:rPr lang="ru-RU" sz="2000" dirty="0"/>
              <a:t> </a:t>
            </a:r>
            <a:r>
              <a:rPr lang="ru-RU" sz="2000" dirty="0" err="1"/>
              <a:t>виникнення</a:t>
            </a:r>
            <a:r>
              <a:rPr lang="ru-RU" sz="2000" dirty="0"/>
              <a:t>, </a:t>
            </a:r>
            <a:r>
              <a:rPr lang="ru-RU" sz="2000" dirty="0" err="1"/>
              <a:t>зміну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припинення</a:t>
            </a:r>
            <a:r>
              <a:rPr lang="ru-RU" sz="2000" dirty="0"/>
              <a:t> </a:t>
            </a:r>
            <a:r>
              <a:rPr lang="ru-RU" sz="2000" dirty="0" err="1"/>
              <a:t>певних</a:t>
            </a:r>
            <a:r>
              <a:rPr lang="ru-RU" sz="2000" dirty="0"/>
              <a:t> </a:t>
            </a:r>
            <a:r>
              <a:rPr lang="ru-RU" sz="2000" dirty="0" err="1"/>
              <a:t>трудових</a:t>
            </a:r>
            <a:r>
              <a:rPr lang="ru-RU" sz="2000" dirty="0"/>
              <a:t> </a:t>
            </a:r>
            <a:r>
              <a:rPr lang="ru-RU" sz="2000" dirty="0" err="1"/>
              <a:t>правовідносин</a:t>
            </a:r>
            <a:endParaRPr lang="ru-RU" sz="2000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7792899" y="2715017"/>
            <a:ext cx="726313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7804335" y="3718366"/>
            <a:ext cx="72008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7804335" y="4941168"/>
            <a:ext cx="72008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98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54336" y="1780489"/>
            <a:ext cx="7128792" cy="90698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/>
              <a:t>Класифікація</a:t>
            </a:r>
            <a:r>
              <a:rPr lang="ru-RU" sz="3200" dirty="0"/>
              <a:t> </a:t>
            </a:r>
            <a:r>
              <a:rPr lang="ru-RU" sz="3200" dirty="0" err="1"/>
              <a:t>трудових</a:t>
            </a:r>
            <a:r>
              <a:rPr lang="ru-RU" sz="3200" dirty="0"/>
              <a:t> </a:t>
            </a:r>
            <a:r>
              <a:rPr lang="ru-RU" sz="3200" dirty="0" err="1"/>
              <a:t>спорів</a:t>
            </a:r>
            <a:r>
              <a:rPr lang="ru-RU" sz="3200" dirty="0"/>
              <a:t>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1414463" cy="101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4038522" y="2687475"/>
            <a:ext cx="484632" cy="53317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47664" y="3501008"/>
            <a:ext cx="6336704" cy="648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За </a:t>
            </a:r>
            <a:r>
              <a:rPr lang="ru-RU" sz="2800" dirty="0" err="1"/>
              <a:t>суб’єктним</a:t>
            </a:r>
            <a:r>
              <a:rPr lang="ru-RU" sz="2800" dirty="0"/>
              <a:t> </a:t>
            </a:r>
            <a:r>
              <a:rPr lang="ru-RU" sz="2800" dirty="0" err="1"/>
              <a:t>критерієм</a:t>
            </a:r>
            <a:r>
              <a:rPr lang="ru-RU" sz="2800" dirty="0"/>
              <a:t>:</a:t>
            </a:r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16200000" flipH="1">
            <a:off x="2231740" y="4401107"/>
            <a:ext cx="864098" cy="360044"/>
          </a:xfrm>
          <a:prstGeom prst="bentConnector3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 rot="16200000" flipH="1">
            <a:off x="5952728" y="4352528"/>
            <a:ext cx="864096" cy="457200"/>
          </a:xfrm>
          <a:prstGeom prst="bentConnector3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1301567" y="5070898"/>
            <a:ext cx="3096344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Індивідуальні</a:t>
            </a:r>
            <a:endParaRPr lang="ru-RU" sz="2400" dirty="0"/>
          </a:p>
        </p:txBody>
      </p:sp>
      <p:sp>
        <p:nvSpPr>
          <p:cNvPr id="18" name="Овал 17"/>
          <p:cNvSpPr/>
          <p:nvPr/>
        </p:nvSpPr>
        <p:spPr>
          <a:xfrm>
            <a:off x="5364088" y="5070898"/>
            <a:ext cx="252028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Колективні</a:t>
            </a:r>
            <a:endParaRPr lang="ru-RU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324"/>
            <a:ext cx="4417639" cy="131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90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19672" y="620688"/>
            <a:ext cx="5328592" cy="6480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За предметом спору: 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850142" y="1268760"/>
            <a:ext cx="484632" cy="648072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347945" y="1268760"/>
            <a:ext cx="484632" cy="648072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1972980"/>
            <a:ext cx="2520280" cy="17784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спори про </a:t>
            </a:r>
            <a:r>
              <a:rPr lang="ru-RU" sz="2400" dirty="0" err="1"/>
              <a:t>застосування</a:t>
            </a:r>
            <a:r>
              <a:rPr lang="ru-RU" sz="2400" dirty="0"/>
              <a:t> норм права,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юридичні</a:t>
            </a:r>
            <a:r>
              <a:rPr lang="ru-RU" sz="2400" dirty="0"/>
              <a:t> спори </a:t>
            </a: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16200000" flipH="1">
            <a:off x="1259632" y="3751476"/>
            <a:ext cx="457200" cy="457200"/>
          </a:xfrm>
          <a:prstGeom prst="bent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4365104"/>
            <a:ext cx="3923928" cy="255454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напр., про </a:t>
            </a:r>
            <a:r>
              <a:rPr lang="ru-RU" sz="2000" dirty="0" err="1"/>
              <a:t>накладення</a:t>
            </a:r>
            <a:r>
              <a:rPr lang="ru-RU" sz="2000" dirty="0"/>
              <a:t> </a:t>
            </a:r>
            <a:r>
              <a:rPr lang="ru-RU" sz="2000" dirty="0" err="1"/>
              <a:t>дисциплінарного</a:t>
            </a:r>
            <a:r>
              <a:rPr lang="ru-RU" sz="2000" dirty="0"/>
              <a:t> </a:t>
            </a:r>
            <a:r>
              <a:rPr lang="ru-RU" sz="2000" dirty="0" err="1"/>
              <a:t>стягнення</a:t>
            </a:r>
            <a:r>
              <a:rPr lang="ru-RU" sz="2000" dirty="0"/>
              <a:t>, про </a:t>
            </a:r>
            <a:r>
              <a:rPr lang="ru-RU" sz="2000" dirty="0" err="1"/>
              <a:t>стягнення</a:t>
            </a:r>
            <a:r>
              <a:rPr lang="ru-RU" sz="2000" dirty="0"/>
              <a:t> </a:t>
            </a:r>
            <a:r>
              <a:rPr lang="ru-RU" sz="2000" dirty="0" err="1"/>
              <a:t>заробітної</a:t>
            </a:r>
            <a:r>
              <a:rPr lang="ru-RU" sz="2000" dirty="0"/>
              <a:t> плати, про </a:t>
            </a:r>
            <a:r>
              <a:rPr lang="ru-RU" sz="2000" dirty="0" err="1"/>
              <a:t>переведення</a:t>
            </a:r>
            <a:r>
              <a:rPr lang="ru-RU" sz="2000" dirty="0"/>
              <a:t> на </a:t>
            </a:r>
            <a:r>
              <a:rPr lang="ru-RU" sz="2000" dirty="0" err="1"/>
              <a:t>іншу</a:t>
            </a:r>
            <a:r>
              <a:rPr lang="ru-RU" sz="2000" dirty="0"/>
              <a:t> роботу, про </a:t>
            </a:r>
            <a:r>
              <a:rPr lang="ru-RU" sz="2000" dirty="0" err="1"/>
              <a:t>притягнення</a:t>
            </a:r>
            <a:r>
              <a:rPr lang="ru-RU" sz="2000" dirty="0"/>
              <a:t> до </a:t>
            </a:r>
            <a:r>
              <a:rPr lang="ru-RU" sz="2000" dirty="0" err="1"/>
              <a:t>матеріальної</a:t>
            </a:r>
            <a:r>
              <a:rPr lang="ru-RU" sz="2000" dirty="0"/>
              <a:t> </a:t>
            </a:r>
            <a:r>
              <a:rPr lang="ru-RU" sz="2000" dirty="0" err="1"/>
              <a:t>відповідальності</a:t>
            </a:r>
            <a:r>
              <a:rPr lang="ru-RU" sz="2000" dirty="0"/>
              <a:t>, про </a:t>
            </a:r>
            <a:r>
              <a:rPr lang="ru-RU" sz="2000" dirty="0" err="1"/>
              <a:t>поновлення</a:t>
            </a:r>
            <a:r>
              <a:rPr lang="ru-RU" sz="2000" dirty="0"/>
              <a:t> на </a:t>
            </a:r>
            <a:r>
              <a:rPr lang="ru-RU" sz="2000" dirty="0" err="1"/>
              <a:t>роботі</a:t>
            </a:r>
            <a:r>
              <a:rPr lang="ru-RU" sz="2000" dirty="0"/>
              <a:t> </a:t>
            </a:r>
            <a:r>
              <a:rPr lang="ru-RU" sz="2000" dirty="0" err="1"/>
              <a:t>тощо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64088" y="1972980"/>
            <a:ext cx="2448272" cy="17784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спори про </a:t>
            </a:r>
            <a:r>
              <a:rPr lang="ru-RU" sz="2400" dirty="0" err="1"/>
              <a:t>встановлення</a:t>
            </a:r>
            <a:r>
              <a:rPr lang="ru-RU" sz="2400" dirty="0"/>
              <a:t> умов </a:t>
            </a:r>
            <a:r>
              <a:rPr lang="ru-RU" sz="2400" dirty="0" err="1"/>
              <a:t>праці</a:t>
            </a:r>
            <a:r>
              <a:rPr lang="ru-RU" sz="2400" dirty="0"/>
              <a:t>,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економічні</a:t>
            </a:r>
            <a:r>
              <a:rPr lang="ru-RU" sz="2400" dirty="0"/>
              <a:t> </a:t>
            </a:r>
          </a:p>
        </p:txBody>
      </p:sp>
      <p:cxnSp>
        <p:nvCxnSpPr>
          <p:cNvPr id="15" name="Соединительная линия уступом 14"/>
          <p:cNvCxnSpPr/>
          <p:nvPr/>
        </p:nvCxnSpPr>
        <p:spPr>
          <a:xfrm rot="16200000" flipH="1">
            <a:off x="7367736" y="3764052"/>
            <a:ext cx="457200" cy="432048"/>
          </a:xfrm>
          <a:prstGeom prst="bent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52121" y="4365104"/>
            <a:ext cx="3413852" cy="255454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напр., про </a:t>
            </a:r>
            <a:r>
              <a:rPr lang="ru-RU" sz="2000" dirty="0" err="1"/>
              <a:t>встановлення</a:t>
            </a:r>
            <a:r>
              <a:rPr lang="ru-RU" sz="2000" dirty="0"/>
              <a:t> </a:t>
            </a:r>
            <a:r>
              <a:rPr lang="ru-RU" sz="2000" dirty="0" err="1"/>
              <a:t>додаткової</a:t>
            </a:r>
            <a:r>
              <a:rPr lang="ru-RU" sz="2000" dirty="0"/>
              <a:t> оплати </a:t>
            </a:r>
            <a:r>
              <a:rPr lang="ru-RU" sz="2000" dirty="0" err="1"/>
              <a:t>праці</a:t>
            </a:r>
            <a:r>
              <a:rPr lang="ru-RU" sz="2000" dirty="0"/>
              <a:t> </a:t>
            </a:r>
            <a:r>
              <a:rPr lang="ru-RU" sz="2000" dirty="0" err="1"/>
              <a:t>працівникові</a:t>
            </a:r>
            <a:r>
              <a:rPr lang="ru-RU" sz="2000" dirty="0"/>
              <a:t>, про </a:t>
            </a:r>
            <a:r>
              <a:rPr lang="ru-RU" sz="2000" dirty="0" err="1"/>
              <a:t>встановлення</a:t>
            </a:r>
            <a:r>
              <a:rPr lang="ru-RU" sz="2000" dirty="0"/>
              <a:t> </a:t>
            </a:r>
            <a:r>
              <a:rPr lang="ru-RU" sz="2000" dirty="0" err="1"/>
              <a:t>певного</a:t>
            </a:r>
            <a:r>
              <a:rPr lang="ru-RU" sz="2000" dirty="0"/>
              <a:t> </a:t>
            </a:r>
            <a:r>
              <a:rPr lang="ru-RU" sz="2000" dirty="0" err="1"/>
              <a:t>кваліфікаційного</a:t>
            </a:r>
            <a:r>
              <a:rPr lang="ru-RU" sz="2000" dirty="0"/>
              <a:t> рангу, </a:t>
            </a:r>
            <a:r>
              <a:rPr lang="ru-RU" sz="2000" dirty="0" err="1"/>
              <a:t>категорії</a:t>
            </a:r>
            <a:r>
              <a:rPr lang="ru-RU" sz="2000" dirty="0"/>
              <a:t>, про </a:t>
            </a:r>
            <a:r>
              <a:rPr lang="ru-RU" sz="2000" dirty="0" err="1"/>
              <a:t>присвоєння</a:t>
            </a:r>
            <a:r>
              <a:rPr lang="ru-RU" sz="2000" dirty="0"/>
              <a:t> </a:t>
            </a:r>
            <a:r>
              <a:rPr lang="ru-RU" sz="2000" dirty="0" err="1"/>
              <a:t>кваліфікаційного</a:t>
            </a:r>
            <a:r>
              <a:rPr lang="ru-RU" sz="2000" dirty="0"/>
              <a:t> </a:t>
            </a:r>
            <a:r>
              <a:rPr lang="ru-RU" sz="2000" dirty="0" err="1"/>
              <a:t>розряду</a:t>
            </a:r>
            <a:r>
              <a:rPr lang="ru-RU" sz="2000" dirty="0"/>
              <a:t> </a:t>
            </a:r>
            <a:r>
              <a:rPr lang="ru-RU" sz="2000" dirty="0" err="1"/>
              <a:t>робітникові</a:t>
            </a:r>
            <a:r>
              <a:rPr lang="ru-RU" sz="2000" dirty="0"/>
              <a:t> </a:t>
            </a:r>
            <a:r>
              <a:rPr lang="ru-RU" sz="2000" dirty="0" err="1"/>
              <a:t>тощо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0"/>
            <a:ext cx="1547664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84" y="1741701"/>
            <a:ext cx="1198964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03648" y="548680"/>
            <a:ext cx="5472608" cy="72008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За способом </a:t>
            </a:r>
            <a:r>
              <a:rPr lang="ru-RU" sz="2800" dirty="0" err="1"/>
              <a:t>розгляду</a:t>
            </a:r>
            <a:r>
              <a:rPr lang="ru-RU" sz="2800" dirty="0"/>
              <a:t>: 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763688" y="1268760"/>
            <a:ext cx="484632" cy="48920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228184" y="1268760"/>
            <a:ext cx="484632" cy="48920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378496" y="1916832"/>
            <a:ext cx="1255016" cy="57606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позовні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42408" y="1857671"/>
            <a:ext cx="1656184" cy="6352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непозовні</a:t>
            </a:r>
            <a:endParaRPr lang="ru-RU" sz="2400" dirty="0"/>
          </a:p>
        </p:txBody>
      </p:sp>
      <p:cxnSp>
        <p:nvCxnSpPr>
          <p:cNvPr id="11" name="Соединительная линия уступом 10"/>
          <p:cNvCxnSpPr>
            <a:stCxn id="7" idx="2"/>
          </p:cNvCxnSpPr>
          <p:nvPr/>
        </p:nvCxnSpPr>
        <p:spPr>
          <a:xfrm rot="5400000">
            <a:off x="1668822" y="2587762"/>
            <a:ext cx="432048" cy="242316"/>
          </a:xfrm>
          <a:prstGeom prst="bent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2971362"/>
            <a:ext cx="3023828" cy="224676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такі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розглядатися</a:t>
            </a:r>
            <a:r>
              <a:rPr lang="ru-RU" sz="2000" dirty="0"/>
              <a:t> шляхом </a:t>
            </a:r>
            <a:r>
              <a:rPr lang="ru-RU" sz="2000" dirty="0" err="1"/>
              <a:t>подання</a:t>
            </a:r>
            <a:r>
              <a:rPr lang="ru-RU" sz="2000" dirty="0"/>
              <a:t> позову до </a:t>
            </a:r>
            <a:r>
              <a:rPr lang="ru-RU" sz="2000" dirty="0" smtClean="0"/>
              <a:t>суду, в </a:t>
            </a:r>
            <a:r>
              <a:rPr lang="ru-RU" sz="2000" dirty="0"/>
              <a:t>основному </a:t>
            </a:r>
            <a:r>
              <a:rPr lang="ru-RU" sz="2000" dirty="0" err="1"/>
              <a:t>це</a:t>
            </a:r>
            <a:r>
              <a:rPr lang="ru-RU" sz="2000" dirty="0"/>
              <a:t> спори про </a:t>
            </a:r>
            <a:r>
              <a:rPr lang="ru-RU" sz="2000" dirty="0" err="1"/>
              <a:t>застосування</a:t>
            </a:r>
            <a:r>
              <a:rPr lang="ru-RU" sz="2000" dirty="0"/>
              <a:t> </a:t>
            </a:r>
            <a:r>
              <a:rPr lang="ru-RU" sz="2000" dirty="0" err="1"/>
              <a:t>законодавства</a:t>
            </a:r>
            <a:r>
              <a:rPr lang="ru-RU" sz="2000" dirty="0"/>
              <a:t> про </a:t>
            </a:r>
            <a:r>
              <a:rPr lang="ru-RU" sz="2000" dirty="0" err="1"/>
              <a:t>працю</a:t>
            </a:r>
            <a:endParaRPr lang="ru-RU" sz="2000" dirty="0"/>
          </a:p>
        </p:txBody>
      </p:sp>
      <p:cxnSp>
        <p:nvCxnSpPr>
          <p:cNvPr id="14" name="Соединительная линия уступом 13"/>
          <p:cNvCxnSpPr/>
          <p:nvPr/>
        </p:nvCxnSpPr>
        <p:spPr>
          <a:xfrm rot="16200000" flipH="1">
            <a:off x="6650520" y="2555192"/>
            <a:ext cx="432048" cy="307456"/>
          </a:xfrm>
          <a:prstGeom prst="bent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6136" y="2971362"/>
            <a:ext cx="3347864" cy="163121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err="1"/>
              <a:t>такі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розглядаються</a:t>
            </a:r>
            <a:r>
              <a:rPr lang="ru-RU" sz="2000" dirty="0"/>
              <a:t> в </a:t>
            </a:r>
            <a:r>
              <a:rPr lang="ru-RU" sz="2000" dirty="0" err="1"/>
              <a:t>іншому</a:t>
            </a:r>
            <a:r>
              <a:rPr lang="ru-RU" sz="2000" dirty="0"/>
              <a:t>, </a:t>
            </a:r>
            <a:r>
              <a:rPr lang="ru-RU" sz="2000" dirty="0" err="1"/>
              <a:t>установленому</a:t>
            </a:r>
            <a:r>
              <a:rPr lang="ru-RU" sz="2000" dirty="0"/>
              <a:t> законом порядку, як правило,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арбітражно-третейська</a:t>
            </a:r>
            <a:r>
              <a:rPr lang="ru-RU" sz="2000" dirty="0"/>
              <a:t> процедура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971" y="0"/>
            <a:ext cx="154781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4471922"/>
            <a:ext cx="19431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67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99592" y="548680"/>
            <a:ext cx="6768752" cy="701078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За </a:t>
            </a:r>
            <a:r>
              <a:rPr lang="ru-RU" sz="2800" dirty="0" err="1"/>
              <a:t>ознакою</a:t>
            </a:r>
            <a:r>
              <a:rPr lang="ru-RU" sz="2800" dirty="0"/>
              <a:t> </a:t>
            </a:r>
            <a:r>
              <a:rPr lang="ru-RU" sz="2800" dirty="0" err="1"/>
              <a:t>підвідомчості</a:t>
            </a:r>
            <a:r>
              <a:rPr lang="ru-RU" sz="2800" dirty="0"/>
              <a:t>: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-18655"/>
            <a:ext cx="1115616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1115616" y="1249758"/>
            <a:ext cx="484632" cy="739082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3943352" y="1249758"/>
            <a:ext cx="484632" cy="138715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164288" y="1249758"/>
            <a:ext cx="484632" cy="739082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2101632"/>
            <a:ext cx="2195736" cy="163121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спори,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розглядаються</a:t>
            </a:r>
            <a:r>
              <a:rPr lang="ru-RU" sz="2000" dirty="0"/>
              <a:t> в </a:t>
            </a:r>
            <a:r>
              <a:rPr lang="ru-RU" sz="2000" dirty="0" err="1"/>
              <a:t>загальному</a:t>
            </a:r>
            <a:r>
              <a:rPr lang="ru-RU" sz="2000" dirty="0"/>
              <a:t> порядку (в КТС та в судах)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19216" y="2780928"/>
            <a:ext cx="2448272" cy="132343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трудові спори,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розглядаються</a:t>
            </a:r>
            <a:r>
              <a:rPr lang="ru-RU" sz="2000" dirty="0" smtClean="0"/>
              <a:t> </a:t>
            </a:r>
            <a:r>
              <a:rPr lang="ru-RU" sz="2000" dirty="0" err="1"/>
              <a:t>лише</a:t>
            </a:r>
            <a:r>
              <a:rPr lang="ru-RU" sz="2000" dirty="0"/>
              <a:t> у судовому порядку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6176" y="2101632"/>
            <a:ext cx="2808312" cy="255454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трудові спори,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розглядаються</a:t>
            </a:r>
            <a:r>
              <a:rPr lang="ru-RU" sz="2000" dirty="0"/>
              <a:t> в особливому порядку (</a:t>
            </a:r>
            <a:r>
              <a:rPr lang="ru-RU" sz="2000" dirty="0" err="1"/>
              <a:t>або</a:t>
            </a:r>
            <a:r>
              <a:rPr lang="ru-RU" sz="2000" dirty="0"/>
              <a:t> в порядку </a:t>
            </a:r>
            <a:r>
              <a:rPr lang="ru-RU" sz="2000" dirty="0" err="1"/>
              <a:t>підлеглості</a:t>
            </a:r>
            <a:r>
              <a:rPr lang="ru-RU" sz="2000" dirty="0"/>
              <a:t>, </a:t>
            </a:r>
            <a:r>
              <a:rPr lang="ru-RU" sz="2000" dirty="0" err="1"/>
              <a:t>або</a:t>
            </a:r>
            <a:r>
              <a:rPr lang="ru-RU" sz="2000" dirty="0"/>
              <a:t> в </a:t>
            </a:r>
            <a:r>
              <a:rPr lang="ru-RU" sz="2000" dirty="0" err="1"/>
              <a:t>іншому</a:t>
            </a:r>
            <a:r>
              <a:rPr lang="ru-RU" sz="2000" dirty="0"/>
              <a:t> порядку, </a:t>
            </a:r>
            <a:r>
              <a:rPr lang="ru-RU" sz="2000" dirty="0" err="1"/>
              <a:t>передбаченому</a:t>
            </a:r>
            <a:r>
              <a:rPr lang="ru-RU" sz="2000" dirty="0"/>
              <a:t> </a:t>
            </a:r>
            <a:r>
              <a:rPr lang="ru-RU" sz="2000" dirty="0" err="1"/>
              <a:t>законодавством</a:t>
            </a:r>
            <a:r>
              <a:rPr lang="ru-RU" sz="2000" dirty="0"/>
              <a:t>).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32" y="5229200"/>
            <a:ext cx="4238576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39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269</TotalTime>
  <Words>1839</Words>
  <Application>Microsoft Office PowerPoint</Application>
  <PresentationFormat>Экран (4:3)</PresentationFormat>
  <Paragraphs>103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Georgia</vt:lpstr>
      <vt:lpstr>Trebuchet MS</vt:lpstr>
      <vt:lpstr>Wingdings</vt:lpstr>
      <vt:lpstr>Воздушный поток</vt:lpstr>
      <vt:lpstr>Тема: ІНДИВІДУАЛЬНІ ТРУДОВІ СПОРИ</vt:lpstr>
      <vt:lpstr>План:</vt:lpstr>
      <vt:lpstr>1.Трудові спори: поняття, причини виникнення та види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2.Порядок вирішення індивідуальних трудових спорів у КТС. </vt:lpstr>
      <vt:lpstr>Презентация PowerPoint</vt:lpstr>
      <vt:lpstr>Презентация PowerPoint</vt:lpstr>
      <vt:lpstr>3.Судовий порядок розгляду трудових спорів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4.Порядок поновлення працівника на роботі та оплата вимушеного прогулу.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ІНДИВІДУАЛЬНІ ТРУДОВІ СПОРИ</dc:title>
  <dc:creator>Ирина</dc:creator>
  <cp:lastModifiedBy>sergey</cp:lastModifiedBy>
  <cp:revision>25</cp:revision>
  <dcterms:created xsi:type="dcterms:W3CDTF">2021-10-03T16:49:56Z</dcterms:created>
  <dcterms:modified xsi:type="dcterms:W3CDTF">2021-10-30T00:07:27Z</dcterms:modified>
</cp:coreProperties>
</file>