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64" r:id="rId6"/>
    <p:sldId id="265" r:id="rId7"/>
    <p:sldId id="259" r:id="rId8"/>
    <p:sldId id="266" r:id="rId9"/>
    <p:sldId id="260" r:id="rId10"/>
    <p:sldId id="261" r:id="rId11"/>
    <p:sldId id="262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229600" cy="1143000"/>
          </a:xfrm>
        </p:spPr>
        <p:txBody>
          <a:bodyPr>
            <a:noAutofit/>
          </a:bodyPr>
          <a:lstStyle/>
          <a:p>
            <a:r>
              <a:rPr lang="uk-UA" sz="4800" dirty="0">
                <a:solidFill>
                  <a:srgbClr val="FF0000"/>
                </a:solidFill>
                <a:latin typeface="Derby" pitchFamily="2" charset="0"/>
                <a:cs typeface="Times New Roman" panose="02020603050405020304" pitchFamily="18" charset="0"/>
              </a:rPr>
              <a:t>ДЕНЬ 8. </a:t>
            </a:r>
            <a:r>
              <a:rPr lang="uk-UA" sz="4800" dirty="0">
                <a:latin typeface="Derby" pitchFamily="2" charset="0"/>
                <a:cs typeface="Times New Roman" panose="02020603050405020304" pitchFamily="18" charset="0"/>
              </a:rPr>
              <a:t/>
            </a:r>
            <a:br>
              <a:rPr lang="uk-UA" sz="4800" dirty="0">
                <a:latin typeface="Derby" pitchFamily="2" charset="0"/>
                <a:cs typeface="Times New Roman" panose="02020603050405020304" pitchFamily="18" charset="0"/>
              </a:rPr>
            </a:br>
            <a:endParaRPr lang="uk-UA" sz="4800" dirty="0">
              <a:latin typeface="Derby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708920"/>
            <a:ext cx="8229600" cy="1872208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>
                <a:solidFill>
                  <a:srgbClr val="002060"/>
                </a:solidFill>
                <a:latin typeface="Derby" pitchFamily="2" charset="0"/>
                <a:cs typeface="Times New Roman" panose="02020603050405020304" pitchFamily="18" charset="0"/>
              </a:rPr>
              <a:t>ІНЬ, ЯНЬ І </a:t>
            </a:r>
            <a:r>
              <a:rPr lang="uk-UA" dirty="0" smtClean="0">
                <a:solidFill>
                  <a:srgbClr val="002060"/>
                </a:solidFill>
                <a:latin typeface="Derby" pitchFamily="2" charset="0"/>
                <a:cs typeface="Times New Roman" panose="02020603050405020304" pitchFamily="18" charset="0"/>
              </a:rPr>
              <a:t>ГЕНДЕРНА ТРИВОЖНІСТЬ</a:t>
            </a:r>
            <a:endParaRPr lang="uk-UA" dirty="0">
              <a:solidFill>
                <a:srgbClr val="002060"/>
              </a:solidFill>
              <a:latin typeface="Derb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086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2EC807D-C8D9-428F-B687-6893F1382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14821"/>
            <a:ext cx="8784976" cy="808582"/>
          </a:xfrm>
        </p:spPr>
        <p:txBody>
          <a:bodyPr>
            <a:noAutofit/>
          </a:bodyPr>
          <a:lstStyle/>
          <a:p>
            <a:pPr algn="ctr"/>
            <a:r>
              <a:rPr lang="uk-UA" sz="2400" dirty="0">
                <a:solidFill>
                  <a:srgbClr val="00B050"/>
                </a:solidFill>
                <a:effectLst/>
                <a:latin typeface="Derb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4. ЧОГО </a:t>
            </a:r>
            <a:r>
              <a:rPr lang="uk-UA" sz="2400" dirty="0" smtClean="0">
                <a:solidFill>
                  <a:srgbClr val="00B050"/>
                </a:solidFill>
                <a:effectLst/>
                <a:latin typeface="Derb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ХОЧУТЬ ДІВЧАТА, </a:t>
            </a:r>
            <a:r>
              <a:rPr lang="uk-UA" sz="2400" dirty="0">
                <a:solidFill>
                  <a:srgbClr val="00B050"/>
                </a:solidFill>
                <a:effectLst/>
                <a:latin typeface="Derb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А ЧОГО </a:t>
            </a:r>
            <a:r>
              <a:rPr lang="uk-UA" sz="2400" dirty="0" smtClean="0">
                <a:solidFill>
                  <a:srgbClr val="00B050"/>
                </a:solidFill>
                <a:effectLst/>
                <a:latin typeface="Derb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ЮНАКИ?</a:t>
            </a:r>
            <a:endParaRPr lang="x-none" sz="2400" dirty="0">
              <a:latin typeface="Derby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5EF408C-E276-41CB-BB4D-1F1EF2F9B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4705"/>
            <a:ext cx="9332921" cy="50405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Проаналізуй гендерні потреби дівчат і юнаків і заповни у табличці порожні графи:</a:t>
            </a:r>
          </a:p>
          <a:p>
            <a:endParaRPr lang="x-none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x-none" dirty="0"/>
          </a:p>
        </p:txBody>
      </p:sp>
      <p:graphicFrame>
        <p:nvGraphicFramePr>
          <p:cNvPr id="12" name="Объект 11">
            <a:extLst>
              <a:ext uri="{FF2B5EF4-FFF2-40B4-BE49-F238E27FC236}">
                <a16:creationId xmlns="" xmlns:a16="http://schemas.microsoft.com/office/drawing/2014/main" id="{0B4A4E0C-30D8-4F3E-8759-558AEAC14A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804173"/>
              </p:ext>
            </p:extLst>
          </p:nvPr>
        </p:nvGraphicFramePr>
        <p:xfrm>
          <a:off x="323528" y="1268760"/>
          <a:ext cx="8820472" cy="4464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Документ" r:id="rId3" imgW="6788223" imgH="4106296" progId="Word.Document.12">
                  <p:embed/>
                </p:oleObj>
              </mc:Choice>
              <mc:Fallback>
                <p:oleObj name="Документ" r:id="rId3" imgW="6788223" imgH="410629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1268760"/>
                        <a:ext cx="8820472" cy="44644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0BB571E-C9F7-4487-B97A-2403F6F37E5E}"/>
              </a:ext>
            </a:extLst>
          </p:cNvPr>
          <p:cNvSpPr txBox="1"/>
          <p:nvPr/>
        </p:nvSpPr>
        <p:spPr>
          <a:xfrm>
            <a:off x="539552" y="5733256"/>
            <a:ext cx="819462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uk-UA" sz="20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Якщо у тебе є супутник, критично оціни, як ти реалізуєш його потреби. Якщо немає, проаналізуй це на майбутнє, щоб виробити готовність до спілкування.</a:t>
            </a:r>
            <a:endParaRPr lang="x-none" sz="2000" b="1" i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887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2AC40EF-1C07-4421-A526-80BAA1487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24744"/>
            <a:ext cx="3114294" cy="1532707"/>
          </a:xfrm>
        </p:spPr>
        <p:txBody>
          <a:bodyPr>
            <a:noAutofit/>
          </a:bodyPr>
          <a:lstStyle/>
          <a:p>
            <a:pPr algn="ctr"/>
            <a:r>
              <a:rPr lang="uk-UA" sz="2400" dirty="0">
                <a:solidFill>
                  <a:srgbClr val="632423"/>
                </a:solidFill>
                <a:effectLst/>
                <a:latin typeface="Derb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5. ПРАВИЛА ГЕНДЕРНОЇ ПОВЕДІНКИ У КУЛЬТУРНИХ ТРАДИЦІЯХ</a:t>
            </a:r>
            <a:endParaRPr lang="x-none" sz="2400" dirty="0">
              <a:latin typeface="Derby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5D09B3F-7586-4BAD-ACEF-4EEDCE0E7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44" y="3501008"/>
            <a:ext cx="8910431" cy="3550515"/>
          </a:xfrm>
        </p:spPr>
        <p:txBody>
          <a:bodyPr>
            <a:normAutofit fontScale="55000" lnSpcReduction="20000"/>
          </a:bodyPr>
          <a:lstStyle/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6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Постав галочку у квадраті, якщо ти вважаєш це правильним:</a:t>
            </a:r>
            <a:endParaRPr lang="x-none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o"/>
            </a:pPr>
            <a:r>
              <a:rPr lang="uk-UA" sz="360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Дівчата повинні самі розраховуватись за себе в кафе.</a:t>
            </a:r>
            <a:endParaRPr lang="x-none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o"/>
            </a:pPr>
            <a:r>
              <a:rPr lang="uk-UA" sz="360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Юнаки мають першими знайомитись і проявляти увагу.</a:t>
            </a:r>
            <a:endParaRPr lang="x-none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o"/>
            </a:pPr>
            <a:r>
              <a:rPr lang="uk-UA" sz="360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Дівчата повинні першими зателефонувати після знайомства.</a:t>
            </a:r>
            <a:endParaRPr lang="x-none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o"/>
            </a:pPr>
            <a:r>
              <a:rPr lang="uk-UA" sz="360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Юнаки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360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мають дарувати квіти своїм коханим.</a:t>
            </a:r>
            <a:endParaRPr lang="x-none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o"/>
            </a:pPr>
            <a:r>
              <a:rPr lang="uk-UA" sz="360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Дівчата повинні пропускати вперед юнаків при вході у приміщення.</a:t>
            </a:r>
            <a:endParaRPr lang="x-none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o"/>
            </a:pPr>
            <a:r>
              <a:rPr lang="uk-UA" sz="360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Юнаки повинні допомагати нести сумки жінкам.</a:t>
            </a:r>
            <a:endParaRPr lang="x-none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o"/>
            </a:pPr>
            <a:r>
              <a:rPr lang="uk-UA" sz="360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Дівчата можуть дозволяти собі пікантні жарти у товаристві чоловіків.</a:t>
            </a:r>
            <a:endParaRPr lang="x-none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o"/>
            </a:pPr>
            <a:r>
              <a:rPr lang="uk-UA" sz="360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Юнаки не повинні відчиняти двері автомобіля перед жінкою.</a:t>
            </a:r>
            <a:endParaRPr lang="x-none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o"/>
            </a:pPr>
            <a:r>
              <a:rPr lang="uk-UA" sz="360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Чоловік і жінка ділять рахунок в ресторані порівну.</a:t>
            </a:r>
            <a:endParaRPr lang="x-none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x-none" dirty="0"/>
          </a:p>
        </p:txBody>
      </p:sp>
      <p:pic>
        <p:nvPicPr>
          <p:cNvPr id="10" name="Рисунок 9" descr="Если мужчина открывает женщине дверцу машины | Пикабу">
            <a:extLst>
              <a:ext uri="{FF2B5EF4-FFF2-40B4-BE49-F238E27FC236}">
                <a16:creationId xmlns="" xmlns:a16="http://schemas.microsoft.com/office/drawing/2014/main" id="{12EF9E12-BECE-4DA6-ACA8-794809A21E3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78" r="5081"/>
          <a:stretch/>
        </p:blipFill>
        <p:spPr bwMode="auto">
          <a:xfrm>
            <a:off x="3923928" y="116632"/>
            <a:ext cx="5023195" cy="32401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8560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55000" lnSpcReduction="20000"/>
          </a:bodyPr>
          <a:lstStyle/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Знайди і занотуй цікаві традиції знайомства у різних країнах:</a:t>
            </a:r>
            <a:endParaRPr lang="x-none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uk-UA" b="1" i="1" dirty="0" smtClean="0">
              <a:solidFill>
                <a:srgbClr val="632423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i="1" dirty="0" err="1" smtClean="0">
                <a:solidFill>
                  <a:srgbClr val="6324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Франція_______________________________________________</a:t>
            </a:r>
            <a:r>
              <a:rPr lang="uk-UA" b="1" i="1" dirty="0" smtClean="0">
                <a:solidFill>
                  <a:srgbClr val="6324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________</a:t>
            </a:r>
            <a:endParaRPr lang="x-none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i="1" dirty="0" err="1" smtClean="0">
                <a:solidFill>
                  <a:srgbClr val="6324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Італія__________________________________________________</a:t>
            </a:r>
            <a:r>
              <a:rPr lang="uk-UA" b="1" i="1" dirty="0" smtClean="0">
                <a:solidFill>
                  <a:srgbClr val="6324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_______</a:t>
            </a:r>
            <a:endParaRPr lang="x-none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i="1" dirty="0" err="1" smtClean="0">
                <a:solidFill>
                  <a:srgbClr val="6324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Греція__________________________________________________</a:t>
            </a:r>
            <a:r>
              <a:rPr lang="uk-UA" b="1" i="1" dirty="0" smtClean="0">
                <a:solidFill>
                  <a:srgbClr val="6324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_______</a:t>
            </a:r>
            <a:endParaRPr lang="x-none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i="1" dirty="0" err="1" smtClean="0">
                <a:solidFill>
                  <a:srgbClr val="6324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Англія__________________________________________________</a:t>
            </a:r>
            <a:r>
              <a:rPr lang="uk-UA" b="1" i="1" dirty="0" smtClean="0">
                <a:solidFill>
                  <a:srgbClr val="6324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_______</a:t>
            </a:r>
            <a:endParaRPr lang="x-none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i="1" dirty="0" err="1" smtClean="0">
                <a:solidFill>
                  <a:srgbClr val="6324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Туреччина____________________________________________</a:t>
            </a:r>
            <a:r>
              <a:rPr lang="uk-UA" b="1" i="1" dirty="0" smtClean="0">
                <a:solidFill>
                  <a:srgbClr val="6324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__________</a:t>
            </a:r>
            <a:endParaRPr lang="x-none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i="1" dirty="0" err="1" smtClean="0">
                <a:solidFill>
                  <a:srgbClr val="6324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Японія__________________________________________________</a:t>
            </a:r>
            <a:r>
              <a:rPr lang="uk-UA" b="1" i="1" dirty="0" smtClean="0">
                <a:solidFill>
                  <a:srgbClr val="6324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_______</a:t>
            </a:r>
            <a:endParaRPr lang="x-none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uk-UA" b="1" i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І </a:t>
            </a: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порівняй з українськими!</a:t>
            </a:r>
            <a:endParaRPr lang="x-none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uk-UA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Ти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пройшов останнє заняття. Чи легко позбутись за 8 занять тривожності у спілкуванні? У кожного по-різному. Хтось засвоює уроки швидше, а комусь потрібний час. Але твоя перевага у тому, що у тебе є базові знання, які тобі залишилось закріпити у щоденних тренуваннях. Остаточна перемога над страхом  до тебе прийде. І тоді ти будеш почуватись так, наче у літаєш уві сні у своєму далекому дитинстві. </a:t>
            </a:r>
            <a:endParaRPr lang="x-none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uk-UA" b="1" i="1" dirty="0" smtClean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 smtClean="0">
                <a:solidFill>
                  <a:srgbClr val="00B050"/>
                </a:solidFill>
                <a:latin typeface="Derby" pitchFamily="2" charset="0"/>
                <a:ea typeface="Calibri" panose="020F0502020204030204" pitchFamily="34" charset="0"/>
              </a:rPr>
              <a:t>ХАЙ ТОБІ ЩАСТИТЬ У СПІЛКУВАННІ 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 smtClean="0">
                <a:solidFill>
                  <a:srgbClr val="00B050"/>
                </a:solidFill>
                <a:latin typeface="Derby" pitchFamily="2" charset="0"/>
                <a:ea typeface="Calibri" panose="020F0502020204030204" pitchFamily="34" charset="0"/>
              </a:rPr>
              <a:t>ТА ЩИРИХ ЛЮДЯХ!</a:t>
            </a:r>
            <a:endParaRPr lang="x-none" dirty="0">
              <a:latin typeface="Derby" pitchFamily="2" charset="0"/>
              <a:ea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708249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3430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DB3968D-DB93-491C-A9C8-877F82327A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8357" y="0"/>
            <a:ext cx="8607287" cy="3112398"/>
          </a:xfrm>
        </p:spPr>
        <p:txBody>
          <a:bodyPr>
            <a:normAutofit/>
          </a:bodyPr>
          <a:lstStyle/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solidFill>
                  <a:srgbClr val="002060"/>
                </a:solidFill>
                <a:latin typeface="Derby" pitchFamily="2" charset="0"/>
                <a:cs typeface="Times New Roman" panose="02020603050405020304" pitchFamily="18" charset="0"/>
              </a:rPr>
              <a:t>АНАЛІЗУЄМО ПРИЧИНИ ГЕНДЕРНОЇ  ТРИВОЖНОСТІ ТА ДОЛАЄМО НЕВПЕВНЕНІСТЬ У СОБІ</a:t>
            </a:r>
            <a:br>
              <a:rPr lang="uk-UA" sz="2200" dirty="0">
                <a:solidFill>
                  <a:srgbClr val="002060"/>
                </a:solidFill>
                <a:latin typeface="Derby" pitchFamily="2" charset="0"/>
                <a:cs typeface="Times New Roman" panose="02020603050405020304" pitchFamily="18" charset="0"/>
              </a:rPr>
            </a:br>
            <a:r>
              <a:rPr lang="uk-UA" sz="2200" dirty="0">
                <a:solidFill>
                  <a:srgbClr val="002060"/>
                </a:solidFill>
                <a:latin typeface="Derby" pitchFamily="2" charset="0"/>
                <a:cs typeface="Times New Roman" panose="02020603050405020304" pitchFamily="18" charset="0"/>
              </a:rPr>
              <a:t/>
            </a:r>
            <a:br>
              <a:rPr lang="uk-UA" sz="2200" dirty="0">
                <a:solidFill>
                  <a:srgbClr val="002060"/>
                </a:solidFill>
                <a:latin typeface="Derby" pitchFamily="2" charset="0"/>
                <a:cs typeface="Times New Roman" panose="02020603050405020304" pitchFamily="18" charset="0"/>
              </a:rPr>
            </a:br>
            <a:r>
              <a:rPr lang="uk-UA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заняття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підвищення впевненості у собі шляхом вдосконалення гендерної культури, комунікативних навичок та міжособистісних взаємин між юнаками і дівчатами</a:t>
            </a:r>
            <a:endParaRPr lang="x-none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21E4137F-6753-45B5-A45D-9B1C701F444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67995"/>
            <a:ext cx="7056784" cy="37550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890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FCA2762-034A-463F-B0E7-D1FC6E709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332656"/>
            <a:ext cx="7848872" cy="1512168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rgbClr val="92D050"/>
                </a:solidFill>
                <a:latin typeface="Derby" pitchFamily="2" charset="0"/>
                <a:cs typeface="Times New Roman" panose="02020603050405020304" pitchFamily="18" charset="0"/>
              </a:rPr>
              <a:t>1. АНАЛІЗ ВАРІАНТІВ РОЗГОРТАННЯ ПОДІЙ ТА ЇХ ІМОВІРНИХ НАСЛІДКІВ </a:t>
            </a:r>
            <a:endParaRPr lang="x-none" sz="2800" b="1" dirty="0">
              <a:solidFill>
                <a:srgbClr val="92D050"/>
              </a:solidFill>
              <a:latin typeface="Derby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3A7CC4C-FCB7-49EB-A909-87639CEF3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5576" y="1905206"/>
            <a:ext cx="7924179" cy="4952794"/>
          </a:xfrm>
        </p:spPr>
        <p:txBody>
          <a:bodyPr>
            <a:normAutofit/>
          </a:bodyPr>
          <a:lstStyle/>
          <a:p>
            <a:pPr indent="450215" algn="just">
              <a:lnSpc>
                <a:spcPct val="120000"/>
              </a:lnSpc>
              <a:spcBef>
                <a:spcPts val="0"/>
              </a:spcBef>
            </a:pPr>
            <a:endParaRPr lang="uk-UA" sz="80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endParaRPr lang="x-none" sz="8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8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x-none" sz="8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x-none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916832"/>
            <a:ext cx="8784976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Дай відповідь: Як діятимуть у різних ситуаціях особи з неоднаковим типом характеру і темпераменту?</a:t>
            </a:r>
            <a:endParaRPr lang="x-none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Ситуація 1. Потрібно познайомитись із особою протилежною статі</a:t>
            </a:r>
            <a:endParaRPr lang="x-none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людина з меланхолічним типом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темпераменту_______________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_____________</a:t>
            </a:r>
            <a:endParaRPr lang="x-none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комунікабельна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людина________________________________________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_______</a:t>
            </a:r>
            <a:endParaRPr lang="x-none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тривожна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людина_____________________________________________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_______ </a:t>
            </a:r>
            <a:endParaRPr lang="x-none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Ситуація 2. Потрібно запросити свого друга (подругу) до ресторану</a:t>
            </a:r>
            <a:endParaRPr lang="x-none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людина з холеричним типом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темпераменту_______________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_____________</a:t>
            </a:r>
            <a:endParaRPr lang="x-none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комунікабельна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людина________________________________________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_______</a:t>
            </a:r>
            <a:endParaRPr lang="x-none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тривожна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людина_____________________________________________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_______ </a:t>
            </a:r>
            <a:endParaRPr lang="x-none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Як діятимеш ти у цих ситуаціях?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____________________________________</a:t>
            </a:r>
            <a:endParaRPr lang="x-none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____________________________________________________________________</a:t>
            </a:r>
            <a:endParaRPr lang="uk-U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0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B602BF-ECC6-4CF5-AFF1-E80791780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22" y="332656"/>
            <a:ext cx="8935278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Derby" pitchFamily="2" charset="0"/>
                <a:cs typeface="Times New Roman" panose="02020603050405020304" pitchFamily="18" charset="0"/>
              </a:rPr>
              <a:t>2. ЗНАЙОМСТВО ТА ІНІЦІЮВАННЯ СТОСУНКІВ </a:t>
            </a:r>
            <a:r>
              <a:rPr lang="ru-RU" sz="2800" dirty="0">
                <a:latin typeface="Derby" pitchFamily="2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Derby" pitchFamily="2" charset="0"/>
                <a:cs typeface="Times New Roman" panose="02020603050405020304" pitchFamily="18" charset="0"/>
              </a:rPr>
            </a:br>
            <a:endParaRPr lang="x-none" sz="2200" i="1" dirty="0">
              <a:solidFill>
                <a:srgbClr val="92D050"/>
              </a:solidFill>
            </a:endParaRPr>
          </a:p>
        </p:txBody>
      </p:sp>
      <p:pic>
        <p:nvPicPr>
          <p:cNvPr id="5" name="Объект 4" descr="ಸೈಕಾಲಜಿ ನಿಯಮಗಳಿಲ್ಲದೆ ಹುಡುಗಿಯ ಜೊತೆ ಸರಿಯಾದ ಸಂವಹನವನ್ನು ನಡೆಸುತ್ತದೆ. ಒಬ್ಬ  ಹುಡುಗಿಯನ್ನು ಪ್ರೀತಿಸುವ ಹುಡುಗಿಗೆ ಹೇಗೆ ವರ್ತಿಸಬೇಕು? ಪರಸ್ಪರ ಪ್ರೀತಿ">
            <a:extLst>
              <a:ext uri="{FF2B5EF4-FFF2-40B4-BE49-F238E27FC236}">
                <a16:creationId xmlns="" xmlns:a16="http://schemas.microsoft.com/office/drawing/2014/main" id="{A5074895-F67D-4EBB-B2C4-8F0EF4762DE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8370371" cy="489654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827584" y="5805264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Насамперед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прочитай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історію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знайомства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милої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дівчини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впевненого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чоловіка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494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3">
            <a:extLst>
              <a:ext uri="{FF2B5EF4-FFF2-40B4-BE49-F238E27FC236}">
                <a16:creationId xmlns="" xmlns:a16="http://schemas.microsoft.com/office/drawing/2014/main" id="{BC3CC285-CFDF-4671-B491-AE5E7D605B09}"/>
              </a:ext>
            </a:extLst>
          </p:cNvPr>
          <p:cNvSpPr txBox="1">
            <a:spLocks/>
          </p:cNvSpPr>
          <p:nvPr/>
        </p:nvSpPr>
        <p:spPr>
          <a:xfrm>
            <a:off x="408436" y="476672"/>
            <a:ext cx="8484043" cy="6381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215" algn="ctr">
              <a:spcBef>
                <a:spcPts val="0"/>
              </a:spcBef>
            </a:pPr>
            <a:r>
              <a:rPr lang="uk-UA" sz="1600" dirty="0" smtClean="0">
                <a:solidFill>
                  <a:srgbClr val="C00000"/>
                </a:solidFill>
                <a:latin typeface="Derby" pitchFamily="2" charset="0"/>
                <a:ea typeface="Calibri" panose="020F0502020204030204" pitchFamily="34" charset="0"/>
              </a:rPr>
              <a:t>ДІВЧИНА З ПУХНАСТИМ БРЕЛОКОМ НА РЮКЗАКУ </a:t>
            </a:r>
            <a:r>
              <a:rPr lang="uk-UA" sz="1600" dirty="0" smtClean="0">
                <a:solidFill>
                  <a:srgbClr val="002060"/>
                </a:solidFill>
                <a:latin typeface="Derby" pitchFamily="2" charset="0"/>
                <a:ea typeface="Calibri" panose="020F0502020204030204" pitchFamily="34" charset="0"/>
              </a:rPr>
              <a:t>(РОЗПОВІДЬ)</a:t>
            </a:r>
          </a:p>
          <a:p>
            <a:pPr marL="34290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Юна леді, у Вас такий кумедний пухнастик на рюкзаку, милота особлива! Цікаво, він у Вас замість домашнього улюбленця чи у Вас є всі атрибути домашнього релаксу, включаючи і домашню тварину? </a:t>
            </a:r>
            <a:endParaRPr lang="x-none" sz="1600" b="1" i="1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Так є! У мене є кіт.</a:t>
            </a:r>
            <a:endParaRPr lang="x-none" sz="1600" b="1" i="1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1600" b="1" i="1" dirty="0" smtClean="0">
                <a:solidFill>
                  <a:srgbClr val="24406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 вірю! Зараз всі намагаються бути розкутими і брутальними! А ви така мила! Не дивно, що у такої ніжної дівчини живе найбільш лагідна з усіх тварин. А яка порода? </a:t>
            </a:r>
            <a:endParaRPr lang="x-none" sz="1600" b="1" i="1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Британський короткошерстий.</a:t>
            </a:r>
            <a:endParaRPr lang="x-none" sz="1600" b="1" i="1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 може бути. Це одна з моїх найулюбленіших порід! Таких добрих домашніх котів годі пошукати. Я знаю, що вони дуже люблять своїх господарів. Але як Вас можна не любити! У таку красу не можна не закохатись! А чим займається така чарівна дівчина?</a:t>
            </a:r>
            <a:endParaRPr lang="x-none" sz="1600" b="1" i="1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Але, ні, </a:t>
            </a:r>
            <a:r>
              <a:rPr lang="uk-UA" sz="1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ні</a:t>
            </a:r>
            <a:r>
              <a:rPr lang="uk-UA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! Не кажіть! Я спробую сам відгадати. Ви навчаєтесь в університеті?</a:t>
            </a:r>
            <a:endParaRPr lang="x-none" sz="1600" b="1" i="1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Чому ви так вирішили? </a:t>
            </a:r>
            <a:endParaRPr lang="x-none" sz="1600" b="1" i="1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 Вас погляд особливий! Проникливий! Погляд розумної та освіченої жінки. Я думаю, що у Вашій професії ви далеко підете! Ви навчаєтесь на гуманітарному чи технічному факультеті?</a:t>
            </a:r>
            <a:endParaRPr lang="x-none" sz="1600" b="1" i="1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гуманітарному.</a:t>
            </a:r>
            <a:endParaRPr lang="x-none" sz="1600" b="1" i="1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Я так і думав, це на Вас дуже схоже. А за якою професією?</a:t>
            </a:r>
            <a:endParaRPr lang="x-none" sz="1600" b="1" i="1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Я філолог.</a:t>
            </a:r>
            <a:endParaRPr lang="x-none" sz="1600" b="1" i="1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Так, це дуже достойна професія. Спонукає багато читати і цікавитись духовної культурою. ...А я можу про вас багато чого розповісти! </a:t>
            </a:r>
            <a:endParaRPr lang="x-none" sz="1600" b="1" i="1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Розкажіть! </a:t>
            </a:r>
            <a:endParaRPr lang="x-none" sz="1600" b="1" i="1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довгим поглядом. </a:t>
            </a:r>
            <a:endParaRPr lang="x-none" sz="1600" b="1" i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Текст 3"/>
          <p:cNvSpPr>
            <a:spLocks noGrp="1"/>
          </p:cNvSpPr>
          <p:nvPr>
            <p:ph type="body" sz="half" idx="2"/>
          </p:nvPr>
        </p:nvSpPr>
        <p:spPr>
          <a:xfrm>
            <a:off x="480445" y="8109520"/>
            <a:ext cx="8087082" cy="792708"/>
          </a:xfrm>
        </p:spPr>
        <p:txBody>
          <a:bodyPr/>
          <a:lstStyle/>
          <a:p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 цих слів додаються всі атрибути чоловічого флірту: зміна інтонації від жартівливої до серйозно-інтимної, довгі паузи, погляд у вічі, легка посмішка. А ще тактильні відчуття, завуальовані під гадання по руці.</a:t>
            </a:r>
            <a:endParaRPr lang="x-none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52045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548680"/>
            <a:ext cx="7776864" cy="3240360"/>
          </a:xfrm>
        </p:spPr>
        <p:txBody>
          <a:bodyPr>
            <a:normAutofit fontScale="40000" lnSpcReduction="20000"/>
          </a:bodyPr>
          <a:lstStyle/>
          <a:p>
            <a:pPr marL="34290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5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Для того, щоб я точно міг сказати ‒ мені потрібно подивитися на Вашу руку. Я добре розуміюсь на лініях руки.  </a:t>
            </a:r>
            <a:r>
              <a:rPr lang="uk-UA" sz="50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...Твої</a:t>
            </a:r>
            <a:r>
              <a:rPr lang="uk-UA" sz="5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лінії особливі.  Лінія серця починається під мізинцем і закінчується під вказівним пальцем. Це ознака натури, яку у житті чекає сильна пригода. Але в тебе є така частина, яку ти нікому не показуєш, ‒ його голос поступово знижується до інтимного</a:t>
            </a:r>
            <a:r>
              <a:rPr lang="uk-UA" sz="5000" b="1" i="1" dirty="0">
                <a:solidFill>
                  <a:srgbClr val="24406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x-none" sz="5000" b="1" i="1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50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Що це означає? </a:t>
            </a:r>
            <a:endParaRPr lang="x-none" sz="5000" b="1" i="1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5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Твій розум домінує над серцем і ти не дозволяєш почуттям брати гору у прийнятті рішень. Але іноді доля готує хороші подарунки. Можливо, наша зустріч і є тим подарунком? ‒ </a:t>
            </a:r>
            <a:r>
              <a:rPr lang="uk-UA" sz="50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ЙОГО слова супроводжуються довгим поглядом.</a:t>
            </a:r>
          </a:p>
          <a:p>
            <a:pPr marL="34290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endParaRPr lang="uk-UA" sz="2600" b="1" i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25723" y="3861048"/>
            <a:ext cx="42834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До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цих слів додаються всі атрибути чоловічого флірту: зміна інтонації від жартівливої до серйозно-інтимної, довгі паузи, погляд у вічі, легка посмішка. А ще тактильні відчуття, завуальовані під гадання по руці.</a:t>
            </a:r>
            <a:endParaRPr lang="x-none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884031"/>
            <a:ext cx="2917367" cy="19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0986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FF3ACAA-5A5E-48E5-921B-7F2CFF7CF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66" y="116633"/>
            <a:ext cx="8723514" cy="6624736"/>
          </a:xfrm>
        </p:spPr>
        <p:txBody>
          <a:bodyPr>
            <a:normAutofit fontScale="92500" lnSpcReduction="20000"/>
          </a:bodyPr>
          <a:lstStyle/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Отже, як перестати боятись знайомитись? </a:t>
            </a:r>
            <a:endParaRPr lang="uk-UA" sz="1800" b="1" i="1" dirty="0" smtClean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i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Ось </a:t>
            </a:r>
            <a:r>
              <a:rPr lang="uk-UA" sz="18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декілька </a:t>
            </a:r>
            <a:r>
              <a:rPr lang="uk-UA" sz="1800" b="1" i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технік:</a:t>
            </a:r>
            <a:endParaRPr lang="uk-UA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Для </a:t>
            </a:r>
            <a:r>
              <a:rPr lang="uk-UA" sz="1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початку задавай прості запитання</a:t>
            </a:r>
            <a:endParaRPr lang="x-none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 пройти до ...</a:t>
            </a:r>
            <a:endParaRPr lang="x-none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 знайти </a:t>
            </a:r>
            <a:r>
              <a:rPr lang="uk-UA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...</a:t>
            </a:r>
            <a:endParaRPr lang="x-none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Чи часто курсують автобуси між...</a:t>
            </a:r>
            <a:endParaRPr lang="x-none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Намагайся вдень таким способом </a:t>
            </a:r>
            <a:endParaRPr lang="uk-UA" sz="1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поспілкуватись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із 5-10 представниками протилежної статі. </a:t>
            </a:r>
            <a:endParaRPr lang="uk-UA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uk-UA" sz="18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Задавай </a:t>
            </a:r>
            <a:r>
              <a:rPr lang="uk-UA" sz="1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запитання, в яких особи протилежної статі виступають «безцінними» експертами</a:t>
            </a:r>
            <a:endParaRPr lang="x-none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 вулиці: Порадь, в якому кафе готують хорошу каву?</a:t>
            </a:r>
            <a:endParaRPr lang="x-none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 супермаркеті: Ніколи не їм цукерки, підкажи, які краще вибрати? (А потім ще й подаруй їх дівчині).</a:t>
            </a:r>
            <a:endParaRPr lang="x-none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 бібліотеці: Ти не знаєш, чи можна користуватись своїм ноутбуком у бібліотеці?</a:t>
            </a:r>
            <a:endParaRPr lang="x-none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 спортивному залі: Можливо ти бачила (-в), куди зникли гантелі на ... кг (потрібної ваги)? та ін.</a:t>
            </a:r>
            <a:endParaRPr lang="x-none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Продовжуй практикуватись </a:t>
            </a:r>
            <a:r>
              <a:rPr lang="uk-UA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щодня.</a:t>
            </a:r>
            <a:endParaRPr lang="uk-UA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Завжди </a:t>
            </a:r>
            <a:r>
              <a:rPr lang="uk-UA" sz="1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завершуй свою фразу запитанням, щоб уникнути незручних пауз у діалозі</a:t>
            </a:r>
            <a:endParaRPr lang="x-none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18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«Я Андрій, а ти?»</a:t>
            </a:r>
            <a:endParaRPr lang="x-none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 взагалі, намагайся у прямому сенсі просто засипати запитаннями, адже, тобі потрібно налагодити діалог. А діалог ‒ це взаємні запитання і відповіді: </a:t>
            </a:r>
            <a:r>
              <a:rPr lang="uk-UA" sz="18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«Де навчаєшся?», «Чим займаєшся?», «Яку професію здобуваєш?», «Чому обрано таку особливу професію?», «Чи подобається тобі цей університет», «...викладачі?»,  «...студенти у групі?», «Куди поспішаєш (наприклад, у супермаркет)», «Я тут часто (рідко) купую продукти, а ти?» 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 ін</a:t>
            </a:r>
            <a:r>
              <a:rPr lang="uk-UA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x-none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8640"/>
            <a:ext cx="268605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992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734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0"/>
              </a:spcBef>
            </a:pP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4. Спостерігай </a:t>
            </a: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і використовуй зовнішні підказки</a:t>
            </a:r>
            <a:endParaRPr lang="x-none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Bef>
                <a:spcPts val="0"/>
              </a:spcBef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Вона (або він) читає книгу,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...має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 руках ракетки для бадмінтону, ... футляр для скрипки,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...знаходиться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у задумі, ... або, навпаки, посміхається.  Це готова тема для першої бесіди.</a:t>
            </a:r>
            <a:endParaRPr lang="x-none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Bef>
                <a:spcPts val="0"/>
              </a:spcBef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Наприклад, якщо дівчина посміхається, ти можеш сказати: </a:t>
            </a:r>
            <a:r>
              <a:rPr lang="uk-UA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«Обожнюю  позитивних людей, а в тебе особлива усмішка, яка відразу підіймає настрій. Порадь, як стати таким життєрадісним </a:t>
            </a:r>
            <a:r>
              <a:rPr lang="uk-UA" b="1" i="1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позитивчиком</a:t>
            </a:r>
            <a:r>
              <a:rPr lang="uk-UA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як ти?»</a:t>
            </a:r>
            <a:endParaRPr lang="x-none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>
              <a:spcBef>
                <a:spcPts val="0"/>
              </a:spcBef>
            </a:pP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5. Провокуй </a:t>
            </a: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емоції і роби компліменти</a:t>
            </a:r>
            <a:endParaRPr lang="x-none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Bef>
                <a:spcPts val="0"/>
              </a:spcBef>
            </a:pP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Для дівчат:</a:t>
            </a:r>
            <a:endParaRPr lang="x-none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Ти так гармонійно і бездоганно виглядаєш. Ти працюєш у fashion-індустрії? </a:t>
            </a:r>
            <a:endParaRPr lang="x-none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Такої витонченої фігури я ще не зустрічав. Напевне ти їси як синичка?</a:t>
            </a:r>
            <a:endParaRPr lang="x-none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 тебе прекрасний і незвичайний колір очей. У кого з твоїх батьків такі очі?</a:t>
            </a:r>
            <a:endParaRPr lang="x-none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Bef>
                <a:spcPts val="0"/>
              </a:spcBef>
            </a:pP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Для хлопців:</a:t>
            </a:r>
            <a:endParaRPr lang="x-none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"/>
              <a:tabLst>
                <a:tab pos="45720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тебе фантастичне почуття гумору. Ти не думав взяти участь у Stand-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up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comedy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x-none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"/>
              <a:tabLst>
                <a:tab pos="45720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 твоїми поглядами на життя не встигнеш занудьгувати. Ти ставиш перед собою багато життєвих цілей?</a:t>
            </a:r>
            <a:endParaRPr lang="x-none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"/>
              <a:tabLst>
                <a:tab pos="45720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О, у тебе такий прикольний  рюкзак! Тобі близький стиль </a:t>
            </a:r>
            <a:r>
              <a:rPr lang="uk-UA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Casual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tabLst>
                <a:tab pos="457200" algn="l"/>
              </a:tabLst>
            </a:pP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6</a:t>
            </a: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Правильно завершуй розмову</a:t>
            </a:r>
            <a:endParaRPr lang="x-none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Bef>
                <a:spcPts val="0"/>
              </a:spcBef>
            </a:pPr>
            <a:r>
              <a:rPr lang="uk-UA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Вкінці кожної фрази</a:t>
            </a:r>
            <a:r>
              <a:rPr lang="uk-UA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‒ запитання, яке спонукає до діалогу.</a:t>
            </a:r>
            <a:endParaRPr lang="x-none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Bef>
                <a:spcPts val="0"/>
              </a:spcBef>
            </a:pPr>
            <a:r>
              <a:rPr lang="uk-UA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Вкінці зустрічі</a:t>
            </a:r>
            <a:r>
              <a:rPr lang="uk-UA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‒ висловлювання, яке вказує на твій намір пізніше повернутися до розмови: «З тобою можна спілкуватись вічно, і я радий буду зателефонувати завтра, якщо ти залишиш мені свій номер», «Я хотів би продовжити розмову, але на ділову зустріч не можна запізнюватись!». Попрощайся і посміхнися. Це найкращий спосіб закінчити розмову.</a:t>
            </a:r>
            <a:endParaRPr lang="x-none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620927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9F8E4FB-E2FD-4BC5-BCE8-B95F39C91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503" y="-45692"/>
            <a:ext cx="3074385" cy="2682604"/>
          </a:xfrm>
        </p:spPr>
        <p:txBody>
          <a:bodyPr>
            <a:normAutofit/>
          </a:bodyPr>
          <a:lstStyle/>
          <a:p>
            <a:pPr indent="450215" algn="l"/>
            <a:r>
              <a:rPr lang="uk-UA" sz="3100" dirty="0">
                <a:solidFill>
                  <a:srgbClr val="FF0000"/>
                </a:solidFill>
                <a:effectLst/>
                <a:latin typeface="Derb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3. ДОЛАЄМО СТРАХ ВІДМОВИ</a:t>
            </a:r>
            <a:endParaRPr lang="x-none" dirty="0">
              <a:solidFill>
                <a:srgbClr val="FF0000"/>
              </a:solidFill>
              <a:latin typeface="Derby" pitchFamily="2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6A2939C-7400-461A-ADDB-D8C85EC51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2564904"/>
            <a:ext cx="8865045" cy="4193704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</a:pP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Перестань боятися відмови. Навіть досвідченим </a:t>
            </a:r>
            <a:r>
              <a:rPr lang="uk-UA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пікаперам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 10 жінок відмовляють 2-3. Але вони це сприймають із посмішкою. А ти ‒ новачок у стосунках з дівчатами. То ж приготуйся до статистичних витрат.</a:t>
            </a:r>
          </a:p>
          <a:p>
            <a:pPr marL="0" indent="450215" algn="just">
              <a:spcBef>
                <a:spcPts val="0"/>
              </a:spcBef>
            </a:pPr>
            <a:r>
              <a:rPr lang="uk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Налаштуй себе на те, що приваблива для тебе дівчина не буде тікати від тебе, викликати поліцію, показувати на тебе пальцем, сміятися або відганяти палицею. Тому що всі перераховані симптоми ‒ це прояви психопатичної поведінки. А ти ж знайомишся із нормальною, адекватною людиною. Різниця лише у статі.  </a:t>
            </a:r>
            <a:endParaRPr lang="x-none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450215" algn="just">
              <a:spcBef>
                <a:spcPts val="0"/>
              </a:spcBef>
            </a:pPr>
            <a:r>
              <a:rPr lang="uk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Реакція ​​дівчини буде коливатись між нейтральною і позитивною, тому що знайомлячись, ти звертаєш на неї увагу, що змушує її почуватися добре. Тому перестань турбуватися про це. А натомість виконай просту психологічну техніку. У психології вона називається </a:t>
            </a:r>
            <a:r>
              <a:rPr lang="uk-UA" sz="16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технікою якоря</a:t>
            </a:r>
            <a:r>
              <a:rPr lang="uk-UA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x-none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450215" algn="just">
              <a:spcBef>
                <a:spcPts val="0"/>
              </a:spcBef>
            </a:pP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Сядь у крісло, налаштуйся позитивний на лад і згадай свій самий приємний комунікативний досвід спілкування з особою протилежною статі. Він може стосуватись навіть далекого минулого (у школі, чи і дитсадку). Клацни пальцями або виконай інший простий жест. Відтвори в уяві цю ситуацію від початку до кінця, у всіх подробицях. Ще раз клацни пальцями. Згадай усі приємні моменти з того випадку. Ще раз клацни пальцями. </a:t>
            </a:r>
            <a:endParaRPr lang="x-none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450215" algn="just">
              <a:spcBef>
                <a:spcPts val="0"/>
              </a:spcBef>
            </a:pPr>
            <a:r>
              <a:rPr lang="uk-UA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 тепер, у будь-якій напруженій ситуації спілкування, тобі достатньо буде клацнути пальцями й уява автоматично відтворить цю приємну ситуацію, яку ти запам’ятав. Твоя підсвідомість заякорить приємні спогади, і неприємні переживання відійдуть на задній план. </a:t>
            </a:r>
            <a:endParaRPr lang="x-none" sz="1600" dirty="0"/>
          </a:p>
        </p:txBody>
      </p:sp>
      <p:pic>
        <p:nvPicPr>
          <p:cNvPr id="4" name="Рисунок 3" descr="Panische Angst vor dem ersten Date? 11 Tipps, die wirklich helfen! |  CoupleTime">
            <a:extLst>
              <a:ext uri="{FF2B5EF4-FFF2-40B4-BE49-F238E27FC236}">
                <a16:creationId xmlns="" xmlns:a16="http://schemas.microsoft.com/office/drawing/2014/main" id="{8B10E00F-E950-4516-93D2-C0E80DF5FA4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0"/>
            <a:ext cx="5211394" cy="26369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00721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1553</Words>
  <Application>Microsoft Office PowerPoint</Application>
  <PresentationFormat>Экран (4:3)</PresentationFormat>
  <Paragraphs>107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Документ</vt:lpstr>
      <vt:lpstr>ДЕНЬ 8.  </vt:lpstr>
      <vt:lpstr> АНАЛІЗУЄМО ПРИЧИНИ ГЕНДЕРНОЇ  ТРИВОЖНОСТІ ТА ДОЛАЄМО НЕВПЕВНЕНІСТЬ У СОБІ  Мета заняття: підвищення впевненості у собі шляхом вдосконалення гендерної культури, комунікативних навичок та міжособистісних взаємин між юнаками і дівчатами</vt:lpstr>
      <vt:lpstr>1. АНАЛІЗ ВАРІАНТІВ РОЗГОРТАННЯ ПОДІЙ ТА ЇХ ІМОВІРНИХ НАСЛІДКІВ </vt:lpstr>
      <vt:lpstr>2. ЗНАЙОМСТВО ТА ІНІЦІЮВАННЯ СТОСУНКІВ  </vt:lpstr>
      <vt:lpstr>Презентация PowerPoint</vt:lpstr>
      <vt:lpstr>Презентация PowerPoint</vt:lpstr>
      <vt:lpstr>Презентация PowerPoint</vt:lpstr>
      <vt:lpstr>Презентация PowerPoint</vt:lpstr>
      <vt:lpstr>3. ДОЛАЄМО СТРАХ ВІДМОВИ</vt:lpstr>
      <vt:lpstr>4. ЧОГО ХОЧУТЬ ДІВЧАТА, А ЧОГО ЮНАКИ?</vt:lpstr>
      <vt:lpstr>5. ПРАВИЛА ГЕНДЕРНОЇ ПОВЕДІНКИ У КУЛЬТУРНИХ ТРАДИЦІЯХ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8.  </dc:title>
  <dc:creator>Nataly</dc:creator>
  <cp:lastModifiedBy>Nataly</cp:lastModifiedBy>
  <cp:revision>9</cp:revision>
  <dcterms:created xsi:type="dcterms:W3CDTF">2021-05-13T03:57:28Z</dcterms:created>
  <dcterms:modified xsi:type="dcterms:W3CDTF">2021-05-13T09:50:46Z</dcterms:modified>
</cp:coreProperties>
</file>