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57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Презентац</a:t>
            </a:r>
            <a:r>
              <a:rPr lang="uk-UA" dirty="0" err="1" smtClean="0"/>
              <a:t>ія</a:t>
            </a:r>
            <a:r>
              <a:rPr lang="uk-UA" dirty="0" smtClean="0"/>
              <a:t> </a:t>
            </a:r>
            <a:br>
              <a:rPr lang="uk-UA" dirty="0" smtClean="0"/>
            </a:br>
            <a:r>
              <a:rPr lang="uk-UA" dirty="0" smtClean="0"/>
              <a:t>на </a:t>
            </a:r>
            <a:r>
              <a:rPr lang="uk-UA" dirty="0" smtClean="0"/>
              <a:t>дисципліни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4000" b="1" dirty="0" err="1" smtClean="0"/>
              <a:t>Облік</a:t>
            </a:r>
            <a:r>
              <a:rPr lang="ru-RU" sz="4000" b="1" dirty="0" smtClean="0"/>
              <a:t> і аудит в </a:t>
            </a:r>
            <a:r>
              <a:rPr lang="ru-RU" sz="4000" b="1" dirty="0" err="1" smtClean="0"/>
              <a:t>страхових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організаціях</a:t>
            </a:r>
            <a:r>
              <a:rPr lang="ru-RU" sz="4000" b="1" smtClean="0"/>
              <a:t> </a:t>
            </a:r>
            <a:endParaRPr lang="ru-RU" sz="4000" b="1" dirty="0" smtClean="0"/>
          </a:p>
          <a:p>
            <a:endParaRPr lang="ru-RU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7242048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Роботу виконала</a:t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Мельник </a:t>
            </a:r>
            <a:r>
              <a:rPr lang="uk-UA" dirty="0" err="1" smtClean="0"/>
              <a:t>наталія</a:t>
            </a:r>
            <a:r>
              <a:rPr lang="uk-UA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720" y="28572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err="1" smtClean="0"/>
              <a:t>Особливості</a:t>
            </a:r>
            <a:r>
              <a:rPr lang="ru-RU" b="1" dirty="0" smtClean="0"/>
              <a:t> </a:t>
            </a:r>
            <a:r>
              <a:rPr lang="ru-RU" b="1" dirty="0" err="1" smtClean="0"/>
              <a:t>обліку</a:t>
            </a:r>
            <a:r>
              <a:rPr lang="ru-RU" b="1" dirty="0" smtClean="0"/>
              <a:t> та </a:t>
            </a:r>
            <a:r>
              <a:rPr lang="ru-RU" b="1" dirty="0" err="1" smtClean="0"/>
              <a:t>звітності</a:t>
            </a:r>
            <a:r>
              <a:rPr lang="ru-RU" b="1" dirty="0" smtClean="0"/>
              <a:t> </a:t>
            </a:r>
            <a:r>
              <a:rPr lang="ru-RU" b="1" dirty="0" err="1" smtClean="0"/>
              <a:t>страховиків</a:t>
            </a:r>
            <a:endParaRPr lang="ru-RU" b="1" dirty="0"/>
          </a:p>
        </p:txBody>
      </p:sp>
      <p:pic>
        <p:nvPicPr>
          <p:cNvPr id="1026" name="Picture 2" descr="ÐÐ°ÑÑÐ¸Ð½ÐºÐ¸ Ð¿Ð¾ Ð·Ð°Ð¿ÑÐ¾ÑÑ ÑÑÑÐ°ÑÐ¾Ð²Ð¸ÐºÐ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75647"/>
            <a:ext cx="4143404" cy="3282353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500430" y="928670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b="1" dirty="0" smtClean="0"/>
              <a:t>Страховиками </a:t>
            </a:r>
            <a:r>
              <a:rPr lang="ru-RU" b="1" dirty="0" err="1" smtClean="0"/>
              <a:t>визнаються</a:t>
            </a:r>
            <a:r>
              <a:rPr lang="ru-RU" dirty="0" smtClean="0"/>
              <a:t> </a:t>
            </a:r>
            <a:r>
              <a:rPr lang="ru-RU" dirty="0" err="1" smtClean="0"/>
              <a:t>фінансові</a:t>
            </a:r>
            <a:r>
              <a:rPr lang="ru-RU" dirty="0" smtClean="0"/>
              <a:t> установи,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створені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акціонерних</a:t>
            </a:r>
            <a:r>
              <a:rPr lang="ru-RU" dirty="0" smtClean="0"/>
              <a:t>, </a:t>
            </a:r>
            <a:r>
              <a:rPr lang="ru-RU" dirty="0" err="1" smtClean="0"/>
              <a:t>повних</a:t>
            </a:r>
            <a:r>
              <a:rPr lang="ru-RU" dirty="0" smtClean="0"/>
              <a:t>, </a:t>
            </a:r>
            <a:r>
              <a:rPr lang="ru-RU" dirty="0" err="1" smtClean="0"/>
              <a:t>командитних</a:t>
            </a:r>
            <a:r>
              <a:rPr lang="ru-RU" dirty="0" smtClean="0"/>
              <a:t> </a:t>
            </a:r>
            <a:r>
              <a:rPr lang="ru-RU" dirty="0" err="1" smtClean="0"/>
              <a:t>товариств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товариств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додатковою</a:t>
            </a:r>
            <a:r>
              <a:rPr lang="ru-RU" dirty="0" smtClean="0"/>
              <a:t> </a:t>
            </a:r>
            <a:r>
              <a:rPr lang="ru-RU" dirty="0" err="1" smtClean="0"/>
              <a:t>відповідальністю</a:t>
            </a:r>
            <a:r>
              <a:rPr lang="ru-RU" dirty="0" smtClean="0"/>
              <a:t>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Законом </a:t>
            </a:r>
            <a:r>
              <a:rPr lang="ru-RU" dirty="0" err="1" smtClean="0"/>
              <a:t>України</a:t>
            </a:r>
            <a:r>
              <a:rPr lang="ru-RU" dirty="0" smtClean="0"/>
              <a:t> "Про </a:t>
            </a:r>
            <a:r>
              <a:rPr lang="ru-RU" dirty="0" err="1" smtClean="0"/>
              <a:t>господарські</a:t>
            </a:r>
            <a:r>
              <a:rPr lang="ru-RU" dirty="0" smtClean="0"/>
              <a:t> </a:t>
            </a:r>
            <a:r>
              <a:rPr lang="ru-RU" dirty="0" err="1" smtClean="0"/>
              <a:t>товариства</a:t>
            </a:r>
            <a:r>
              <a:rPr lang="ru-RU" dirty="0" smtClean="0"/>
              <a:t>"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, </a:t>
            </a:r>
            <a:r>
              <a:rPr lang="ru-RU" dirty="0" err="1" smtClean="0"/>
              <a:t>передбачених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Законом, а </a:t>
            </a:r>
            <a:r>
              <a:rPr lang="ru-RU" dirty="0" err="1" smtClean="0"/>
              <a:t>також</a:t>
            </a:r>
            <a:r>
              <a:rPr lang="ru-RU" dirty="0" smtClean="0"/>
              <a:t> одержали у </a:t>
            </a:r>
            <a:r>
              <a:rPr lang="ru-RU" dirty="0" err="1" smtClean="0"/>
              <a:t>встановленому</a:t>
            </a:r>
            <a:r>
              <a:rPr lang="ru-RU" dirty="0" smtClean="0"/>
              <a:t> порядку </a:t>
            </a:r>
            <a:r>
              <a:rPr lang="ru-RU" dirty="0" err="1" smtClean="0"/>
              <a:t>ліцензію</a:t>
            </a:r>
            <a:r>
              <a:rPr lang="ru-RU" dirty="0" smtClean="0"/>
              <a:t> на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страхової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 </a:t>
            </a:r>
            <a:r>
              <a:rPr lang="ru-RU" dirty="0" err="1" smtClean="0"/>
              <a:t>Учасників</a:t>
            </a:r>
            <a:r>
              <a:rPr lang="ru-RU" dirty="0" smtClean="0"/>
              <a:t> страховика повинно бути не </a:t>
            </a:r>
            <a:r>
              <a:rPr lang="ru-RU" dirty="0" err="1" smtClean="0"/>
              <a:t>менше</a:t>
            </a:r>
            <a:r>
              <a:rPr lang="ru-RU" dirty="0" smtClean="0"/>
              <a:t> </a:t>
            </a:r>
            <a:r>
              <a:rPr lang="ru-RU" dirty="0" err="1" smtClean="0"/>
              <a:t>трьох</a:t>
            </a:r>
            <a:r>
              <a:rPr lang="ru-RU" dirty="0" smtClean="0"/>
              <a:t>. Страхова </a:t>
            </a:r>
            <a:r>
              <a:rPr lang="ru-RU" dirty="0" err="1" smtClean="0"/>
              <a:t>діяльність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виключно</a:t>
            </a:r>
            <a:r>
              <a:rPr lang="ru-RU" dirty="0" smtClean="0"/>
              <a:t> страховиками - резидентами </a:t>
            </a:r>
            <a:r>
              <a:rPr lang="ru-RU" dirty="0" err="1" smtClean="0"/>
              <a:t>України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 l="14198" r="6790"/>
          <a:stretch>
            <a:fillRect/>
          </a:stretch>
        </p:blipFill>
        <p:spPr bwMode="auto">
          <a:xfrm>
            <a:off x="0" y="0"/>
            <a:ext cx="9144064" cy="690920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7158" y="500042"/>
            <a:ext cx="74295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Бухгалтерський</a:t>
            </a:r>
            <a:r>
              <a:rPr lang="ru-RU" dirty="0" smtClean="0"/>
              <a:t> </a:t>
            </a:r>
            <a:r>
              <a:rPr lang="ru-RU" dirty="0" err="1" smtClean="0"/>
              <a:t>облік</a:t>
            </a:r>
            <a:r>
              <a:rPr lang="ru-RU" dirty="0" smtClean="0"/>
              <a:t> у </a:t>
            </a:r>
            <a:r>
              <a:rPr lang="ru-RU" dirty="0" err="1" smtClean="0"/>
              <a:t>страховій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.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притаманні</a:t>
            </a:r>
            <a:r>
              <a:rPr lang="ru-RU" dirty="0" smtClean="0"/>
              <a:t> </a:t>
            </a:r>
            <a:r>
              <a:rPr lang="ru-RU" dirty="0" err="1" smtClean="0"/>
              <a:t>особливі</a:t>
            </a:r>
            <a:r>
              <a:rPr lang="ru-RU" dirty="0" smtClean="0"/>
              <a:t> </a:t>
            </a:r>
            <a:r>
              <a:rPr lang="ru-RU" dirty="0" err="1" smtClean="0"/>
              <a:t>бухгалтерські</a:t>
            </a:r>
            <a:r>
              <a:rPr lang="ru-RU" dirty="0" smtClean="0"/>
              <a:t> </a:t>
            </a:r>
            <a:r>
              <a:rPr lang="ru-RU" dirty="0" err="1" smtClean="0"/>
              <a:t>рахунки</a:t>
            </a:r>
            <a:r>
              <a:rPr lang="ru-RU" dirty="0" smtClean="0"/>
              <a:t>, </a:t>
            </a:r>
            <a:r>
              <a:rPr lang="ru-RU" dirty="0" err="1" smtClean="0"/>
              <a:t>особливі</a:t>
            </a:r>
            <a:r>
              <a:rPr lang="ru-RU" dirty="0" smtClean="0"/>
              <a:t> </a:t>
            </a:r>
            <a:r>
              <a:rPr lang="ru-RU" dirty="0" err="1" smtClean="0"/>
              <a:t>фінансові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стандарти</a:t>
            </a:r>
            <a:r>
              <a:rPr lang="ru-RU" dirty="0" smtClean="0"/>
              <a:t> (</a:t>
            </a:r>
            <a:r>
              <a:rPr lang="ru-RU" dirty="0" err="1" smtClean="0"/>
              <a:t>положення</a:t>
            </a:r>
            <a:r>
              <a:rPr lang="ru-RU" dirty="0" smtClean="0"/>
              <a:t>) </a:t>
            </a:r>
            <a:r>
              <a:rPr lang="ru-RU" dirty="0" err="1" smtClean="0"/>
              <a:t>бухгалтерського</a:t>
            </a:r>
            <a:r>
              <a:rPr lang="ru-RU" dirty="0" smtClean="0"/>
              <a:t> </a:t>
            </a:r>
            <a:r>
              <a:rPr lang="ru-RU" dirty="0" err="1" smtClean="0"/>
              <a:t>обліку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затверджені</a:t>
            </a:r>
            <a:r>
              <a:rPr lang="ru-RU" dirty="0" smtClean="0"/>
              <a:t> </a:t>
            </a:r>
            <a:r>
              <a:rPr lang="ru-RU" dirty="0" err="1" smtClean="0"/>
              <a:t>Міністерством</a:t>
            </a:r>
            <a:r>
              <a:rPr lang="ru-RU" dirty="0" smtClean="0"/>
              <a:t> </a:t>
            </a:r>
            <a:r>
              <a:rPr lang="ru-RU" dirty="0" err="1" smtClean="0"/>
              <a:t>фінансів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, на </a:t>
            </a:r>
            <a:r>
              <a:rPr lang="ru-RU" dirty="0" err="1" smtClean="0"/>
              <a:t>страхову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не </a:t>
            </a:r>
            <a:r>
              <a:rPr lang="ru-RU" dirty="0" err="1" smtClean="0"/>
              <a:t>розповсюджуються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571876"/>
            <a:ext cx="80010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Предметом </a:t>
            </a:r>
            <a:r>
              <a:rPr lang="ru-RU" dirty="0" err="1" smtClean="0"/>
              <a:t>безпосередньої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страховика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страхування</a:t>
            </a:r>
            <a:r>
              <a:rPr lang="ru-RU" dirty="0" smtClean="0"/>
              <a:t>, </a:t>
            </a:r>
            <a:r>
              <a:rPr lang="ru-RU" dirty="0" err="1" smtClean="0"/>
              <a:t>перестрахування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фінансова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, </a:t>
            </a:r>
            <a:r>
              <a:rPr lang="ru-RU" dirty="0" err="1" smtClean="0"/>
              <a:t>пов’язана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формуванням</a:t>
            </a:r>
            <a:r>
              <a:rPr lang="ru-RU" dirty="0" smtClean="0"/>
              <a:t>, </a:t>
            </a:r>
            <a:r>
              <a:rPr lang="ru-RU" dirty="0" err="1" smtClean="0"/>
              <a:t>розміщенням</a:t>
            </a:r>
            <a:r>
              <a:rPr lang="ru-RU" dirty="0" smtClean="0"/>
              <a:t> </a:t>
            </a:r>
            <a:r>
              <a:rPr lang="ru-RU" dirty="0" err="1" smtClean="0"/>
              <a:t>страхових</a:t>
            </a:r>
            <a:r>
              <a:rPr lang="ru-RU" dirty="0" smtClean="0"/>
              <a:t> </a:t>
            </a:r>
            <a:r>
              <a:rPr lang="ru-RU" dirty="0" err="1" smtClean="0"/>
              <a:t>резервів</a:t>
            </a:r>
            <a:r>
              <a:rPr lang="ru-RU" dirty="0" smtClean="0"/>
              <a:t>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управлінням</a:t>
            </a:r>
            <a:r>
              <a:rPr lang="ru-RU" dirty="0" smtClean="0"/>
              <a:t>. </a:t>
            </a:r>
            <a:r>
              <a:rPr lang="ru-RU" dirty="0" err="1" smtClean="0"/>
              <a:t>Відразу</a:t>
            </a:r>
            <a:r>
              <a:rPr lang="ru-RU" dirty="0" smtClean="0"/>
              <a:t> треба </a:t>
            </a:r>
            <a:r>
              <a:rPr lang="ru-RU" dirty="0" err="1" smtClean="0"/>
              <a:t>додати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страховик не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виступати</a:t>
            </a:r>
            <a:r>
              <a:rPr lang="ru-RU" dirty="0" smtClean="0"/>
              <a:t> у </a:t>
            </a:r>
            <a:r>
              <a:rPr lang="ru-RU" dirty="0" err="1" smtClean="0"/>
              <a:t>якості</a:t>
            </a:r>
            <a:r>
              <a:rPr lang="ru-RU" dirty="0" smtClean="0"/>
              <a:t> гаранта (поручителя), а </a:t>
            </a:r>
            <a:r>
              <a:rPr lang="ru-RU" dirty="0" err="1" smtClean="0"/>
              <a:t>також</a:t>
            </a:r>
            <a:r>
              <a:rPr lang="ru-RU" dirty="0" smtClean="0"/>
              <a:t> вельми </a:t>
            </a:r>
            <a:r>
              <a:rPr lang="ru-RU" dirty="0" err="1" smtClean="0"/>
              <a:t>сумнівним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право </a:t>
            </a:r>
            <a:r>
              <a:rPr lang="ru-RU" dirty="0" err="1" smtClean="0"/>
              <a:t>видавати</a:t>
            </a:r>
            <a:r>
              <a:rPr lang="ru-RU" dirty="0" smtClean="0"/>
              <a:t> </a:t>
            </a:r>
            <a:r>
              <a:rPr lang="ru-RU" dirty="0" err="1" smtClean="0"/>
              <a:t>позики</a:t>
            </a:r>
            <a:r>
              <a:rPr lang="ru-RU" dirty="0" smtClean="0"/>
              <a:t> </a:t>
            </a:r>
            <a:r>
              <a:rPr lang="ru-RU" dirty="0" err="1" smtClean="0"/>
              <a:t>третім</a:t>
            </a:r>
            <a:r>
              <a:rPr lang="ru-RU" dirty="0" smtClean="0"/>
              <a:t> особам.</a:t>
            </a:r>
            <a:endParaRPr lang="ru-RU" dirty="0"/>
          </a:p>
        </p:txBody>
      </p:sp>
      <p:pic>
        <p:nvPicPr>
          <p:cNvPr id="9218" name="Picture 2" descr="ÐÐ°ÑÑÐ¸Ð½ÐºÐ¸ Ð¿Ð¾ Ð·Ð°Ð¿ÑÐ¾ÑÑ ÑÑÑÐ°ÑÐ¾Ð²Ð¸Ð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43899" cy="30003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ÐÐ°ÑÑÐ¸Ð½ÐºÐ¸ Ð¿Ð¾ Ð·Ð°Ð¿ÑÐ¾ÑÑ Ð·Ð°ÐºÐ¾Ð½ ÑÐºÑÐ°ÑÐ½Ð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571868" y="1285860"/>
            <a:ext cx="535781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 err="1" smtClean="0">
                <a:solidFill>
                  <a:schemeClr val="bg1"/>
                </a:solidFill>
              </a:rPr>
              <a:t>Відповідно</a:t>
            </a:r>
            <a:r>
              <a:rPr lang="ru-RU" b="1" dirty="0" smtClean="0">
                <a:solidFill>
                  <a:schemeClr val="bg1"/>
                </a:solidFill>
              </a:rPr>
              <a:t> до ст. 30 Закону № 85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"</a:t>
            </a:r>
            <a:r>
              <a:rPr lang="ru-RU" b="1" dirty="0" err="1" smtClean="0">
                <a:solidFill>
                  <a:schemeClr val="bg1"/>
                </a:solidFill>
              </a:rPr>
              <a:t>страхові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компанії</a:t>
            </a:r>
            <a:r>
              <a:rPr lang="ru-RU" b="1" dirty="0" smtClean="0">
                <a:solidFill>
                  <a:schemeClr val="bg1"/>
                </a:solidFill>
              </a:rPr>
              <a:t> (страховики) </a:t>
            </a:r>
            <a:r>
              <a:rPr lang="ru-RU" b="1" dirty="0" err="1" smtClean="0">
                <a:solidFill>
                  <a:schemeClr val="bg1"/>
                </a:solidFill>
              </a:rPr>
              <a:t>повинні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створювати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страхові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резерви</a:t>
            </a:r>
            <a:r>
              <a:rPr lang="ru-RU" b="1" dirty="0" smtClean="0">
                <a:solidFill>
                  <a:schemeClr val="bg1"/>
                </a:solidFill>
              </a:rPr>
              <a:t>, </a:t>
            </a:r>
            <a:r>
              <a:rPr lang="ru-RU" b="1" dirty="0" err="1" smtClean="0">
                <a:solidFill>
                  <a:schemeClr val="bg1"/>
                </a:solidFill>
              </a:rPr>
              <a:t>достатні</a:t>
            </a:r>
            <a:r>
              <a:rPr lang="ru-RU" b="1" dirty="0" smtClean="0">
                <a:solidFill>
                  <a:schemeClr val="bg1"/>
                </a:solidFill>
              </a:rPr>
              <a:t> для </a:t>
            </a:r>
            <a:r>
              <a:rPr lang="ru-RU" b="1" dirty="0" err="1" smtClean="0">
                <a:solidFill>
                  <a:schemeClr val="bg1"/>
                </a:solidFill>
              </a:rPr>
              <a:t>майбутніх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виплат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страхових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сум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страхових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відшкодувань</a:t>
            </a:r>
            <a:r>
              <a:rPr lang="ru-RU" b="1" dirty="0" smtClean="0">
                <a:solidFill>
                  <a:schemeClr val="bg1"/>
                </a:solidFill>
              </a:rPr>
              <a:t>".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З </a:t>
            </a:r>
            <a:r>
              <a:rPr lang="ru-RU" b="1" dirty="0" err="1" smtClean="0">
                <a:solidFill>
                  <a:schemeClr val="bg1"/>
                </a:solidFill>
              </a:rPr>
              <a:t>урахуванням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цього</a:t>
            </a:r>
            <a:r>
              <a:rPr lang="ru-RU" b="1" dirty="0" smtClean="0">
                <a:solidFill>
                  <a:schemeClr val="bg1"/>
                </a:solidFill>
              </a:rPr>
              <a:t>, Планом </a:t>
            </a:r>
            <a:r>
              <a:rPr lang="ru-RU" b="1" dirty="0" err="1" smtClean="0">
                <a:solidFill>
                  <a:schemeClr val="bg1"/>
                </a:solidFill>
              </a:rPr>
              <a:t>рахунків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передбачений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рахунок</a:t>
            </a:r>
            <a:r>
              <a:rPr lang="ru-RU" b="1" dirty="0" smtClean="0">
                <a:solidFill>
                  <a:schemeClr val="bg1"/>
                </a:solidFill>
              </a:rPr>
              <a:t> 49 "</a:t>
            </a:r>
            <a:r>
              <a:rPr lang="ru-RU" b="1" dirty="0" err="1" smtClean="0">
                <a:solidFill>
                  <a:schemeClr val="bg1"/>
                </a:solidFill>
              </a:rPr>
              <a:t>Страхові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резерви</a:t>
            </a:r>
            <a:r>
              <a:rPr lang="ru-RU" b="1" dirty="0" smtClean="0">
                <a:solidFill>
                  <a:schemeClr val="bg1"/>
                </a:solidFill>
              </a:rPr>
              <a:t>". Цей </a:t>
            </a:r>
            <a:r>
              <a:rPr lang="ru-RU" b="1" dirty="0" err="1" smtClean="0">
                <a:solidFill>
                  <a:schemeClr val="bg1"/>
                </a:solidFill>
              </a:rPr>
              <a:t>рахунок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має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такі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субрахунки</a:t>
            </a:r>
            <a:r>
              <a:rPr lang="ru-RU" b="1" dirty="0" smtClean="0">
                <a:solidFill>
                  <a:schemeClr val="bg1"/>
                </a:solidFill>
              </a:rPr>
              <a:t>: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492 "</a:t>
            </a:r>
            <a:r>
              <a:rPr lang="ru-RU" b="1" dirty="0" err="1" smtClean="0">
                <a:solidFill>
                  <a:schemeClr val="bg1"/>
                </a:solidFill>
              </a:rPr>
              <a:t>Резерви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із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страхування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життя</a:t>
            </a:r>
            <a:r>
              <a:rPr lang="ru-RU" b="1" dirty="0" smtClean="0">
                <a:solidFill>
                  <a:schemeClr val="bg1"/>
                </a:solidFill>
              </a:rPr>
              <a:t>";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493 "</a:t>
            </a:r>
            <a:r>
              <a:rPr lang="ru-RU" b="1" dirty="0" err="1" smtClean="0">
                <a:solidFill>
                  <a:schemeClr val="bg1"/>
                </a:solidFill>
              </a:rPr>
              <a:t>Частка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перестраховиків</a:t>
            </a:r>
            <a:r>
              <a:rPr lang="ru-RU" b="1" dirty="0" smtClean="0">
                <a:solidFill>
                  <a:schemeClr val="bg1"/>
                </a:solidFill>
              </a:rPr>
              <a:t> у </a:t>
            </a:r>
            <a:r>
              <a:rPr lang="ru-RU" b="1" dirty="0" err="1" smtClean="0">
                <a:solidFill>
                  <a:schemeClr val="bg1"/>
                </a:solidFill>
              </a:rPr>
              <a:t>технічних</a:t>
            </a:r>
            <a:r>
              <a:rPr lang="ru-RU" b="1" dirty="0" smtClean="0">
                <a:solidFill>
                  <a:schemeClr val="bg1"/>
                </a:solidFill>
              </a:rPr>
              <a:t> резервах";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494 "</a:t>
            </a:r>
            <a:r>
              <a:rPr lang="ru-RU" b="1" dirty="0" err="1" smtClean="0">
                <a:solidFill>
                  <a:schemeClr val="bg1"/>
                </a:solidFill>
              </a:rPr>
              <a:t>Частка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перестраховиків</a:t>
            </a:r>
            <a:r>
              <a:rPr lang="ru-RU" b="1" dirty="0" smtClean="0">
                <a:solidFill>
                  <a:schemeClr val="bg1"/>
                </a:solidFill>
              </a:rPr>
              <a:t> у резервах </a:t>
            </a:r>
            <a:r>
              <a:rPr lang="ru-RU" b="1" dirty="0" err="1" smtClean="0">
                <a:solidFill>
                  <a:schemeClr val="bg1"/>
                </a:solidFill>
              </a:rPr>
              <a:t>із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страхування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життя</a:t>
            </a:r>
            <a:r>
              <a:rPr lang="ru-RU" b="1" dirty="0" smtClean="0">
                <a:solidFill>
                  <a:schemeClr val="bg1"/>
                </a:solidFill>
              </a:rPr>
              <a:t>";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495 "Результат </a:t>
            </a:r>
            <a:r>
              <a:rPr lang="ru-RU" b="1" dirty="0" err="1" smtClean="0">
                <a:solidFill>
                  <a:schemeClr val="bg1"/>
                </a:solidFill>
              </a:rPr>
              <a:t>зміни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технічних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резервів</a:t>
            </a:r>
            <a:r>
              <a:rPr lang="ru-RU" b="1" dirty="0" smtClean="0">
                <a:solidFill>
                  <a:schemeClr val="bg1"/>
                </a:solidFill>
              </a:rPr>
              <a:t>";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496 "Результат </a:t>
            </a:r>
            <a:r>
              <a:rPr lang="ru-RU" b="1" dirty="0" err="1" smtClean="0">
                <a:solidFill>
                  <a:schemeClr val="bg1"/>
                </a:solidFill>
              </a:rPr>
              <a:t>зміни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резервів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із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страхування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життя</a:t>
            </a:r>
            <a:r>
              <a:rPr lang="ru-RU" b="1" dirty="0" smtClean="0">
                <a:solidFill>
                  <a:schemeClr val="bg1"/>
                </a:solidFill>
              </a:rPr>
              <a:t>";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497 "Результат </a:t>
            </a:r>
            <a:r>
              <a:rPr lang="ru-RU" b="1" dirty="0" err="1" smtClean="0">
                <a:solidFill>
                  <a:schemeClr val="bg1"/>
                </a:solidFill>
              </a:rPr>
              <a:t>зміни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резервів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незароблених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премій</a:t>
            </a:r>
            <a:r>
              <a:rPr lang="ru-RU" b="1" dirty="0" smtClean="0">
                <a:solidFill>
                  <a:schemeClr val="bg1"/>
                </a:solidFill>
              </a:rPr>
              <a:t>"; 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498 "Результат </a:t>
            </a:r>
            <a:r>
              <a:rPr lang="ru-RU" b="1" dirty="0" err="1" smtClean="0">
                <a:solidFill>
                  <a:schemeClr val="bg1"/>
                </a:solidFill>
              </a:rPr>
              <a:t>зміни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резервів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збитків</a:t>
            </a:r>
            <a:r>
              <a:rPr lang="ru-RU" b="1" dirty="0" smtClean="0">
                <a:solidFill>
                  <a:schemeClr val="bg1"/>
                </a:solidFill>
              </a:rPr>
              <a:t>".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ÐÐ°ÑÑÐ¸Ð½ÐºÐ¸ Ð¿Ð¾ Ð·Ð°Ð¿ÑÐ¾ÑÑ Ð·Ð°ÐºÐ¾Ð½ ÑÐºÑÐ°ÑÐ½Ð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2333685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 err="1" smtClean="0">
                <a:solidFill>
                  <a:schemeClr val="bg1"/>
                </a:solidFill>
              </a:rPr>
              <a:t>Згідно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з</a:t>
            </a:r>
            <a:r>
              <a:rPr lang="ru-RU" b="1" dirty="0" smtClean="0">
                <a:solidFill>
                  <a:schemeClr val="bg1"/>
                </a:solidFill>
              </a:rPr>
              <a:t> ст. 30 Закону № 85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"</a:t>
            </a:r>
            <a:r>
              <a:rPr lang="ru-RU" b="1" dirty="0" err="1" smtClean="0">
                <a:solidFill>
                  <a:schemeClr val="bg1"/>
                </a:solidFill>
              </a:rPr>
              <a:t>якщо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страхова</a:t>
            </a:r>
            <a:r>
              <a:rPr lang="ru-RU" b="1" dirty="0" smtClean="0">
                <a:solidFill>
                  <a:schemeClr val="bg1"/>
                </a:solidFill>
              </a:rPr>
              <a:t> сума за </a:t>
            </a:r>
            <a:r>
              <a:rPr lang="ru-RU" b="1" dirty="0" err="1" smtClean="0">
                <a:solidFill>
                  <a:schemeClr val="bg1"/>
                </a:solidFill>
              </a:rPr>
              <a:t>окремим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об’єктом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страхування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перевищує</a:t>
            </a:r>
            <a:r>
              <a:rPr lang="ru-RU" b="1" dirty="0" smtClean="0">
                <a:solidFill>
                  <a:schemeClr val="bg1"/>
                </a:solidFill>
              </a:rPr>
              <a:t> 10 </a:t>
            </a:r>
            <a:r>
              <a:rPr lang="ru-RU" b="1" dirty="0" err="1" smtClean="0">
                <a:solidFill>
                  <a:schemeClr val="bg1"/>
                </a:solidFill>
              </a:rPr>
              <a:t>відсотків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суми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сплаченого</a:t>
            </a:r>
            <a:r>
              <a:rPr lang="ru-RU" b="1" dirty="0" smtClean="0">
                <a:solidFill>
                  <a:schemeClr val="bg1"/>
                </a:solidFill>
              </a:rPr>
              <a:t> статутного фонду </a:t>
            </a:r>
            <a:r>
              <a:rPr lang="ru-RU" b="1" dirty="0" err="1" smtClean="0">
                <a:solidFill>
                  <a:schemeClr val="bg1"/>
                </a:solidFill>
              </a:rPr>
              <a:t>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сформованих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вільних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резервів</a:t>
            </a:r>
            <a:r>
              <a:rPr lang="ru-RU" b="1" dirty="0" smtClean="0">
                <a:solidFill>
                  <a:schemeClr val="bg1"/>
                </a:solidFill>
              </a:rPr>
              <a:t> та </a:t>
            </a:r>
            <a:r>
              <a:rPr lang="ru-RU" b="1" dirty="0" err="1" smtClean="0">
                <a:solidFill>
                  <a:schemeClr val="bg1"/>
                </a:solidFill>
              </a:rPr>
              <a:t>страхових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резервів</a:t>
            </a:r>
            <a:r>
              <a:rPr lang="ru-RU" b="1" dirty="0" smtClean="0">
                <a:solidFill>
                  <a:schemeClr val="bg1"/>
                </a:solidFill>
              </a:rPr>
              <a:t>, страховик </a:t>
            </a:r>
            <a:r>
              <a:rPr lang="ru-RU" b="1" dirty="0" err="1" smtClean="0">
                <a:solidFill>
                  <a:schemeClr val="bg1"/>
                </a:solidFill>
              </a:rPr>
              <a:t>зобов’язаний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укласти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договір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перестрахування</a:t>
            </a:r>
            <a:r>
              <a:rPr lang="ru-RU" b="1" dirty="0" smtClean="0">
                <a:solidFill>
                  <a:schemeClr val="bg1"/>
                </a:solidFill>
              </a:rPr>
              <a:t>".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Планом </a:t>
            </a:r>
            <a:r>
              <a:rPr lang="ru-RU" b="1" dirty="0" err="1" smtClean="0">
                <a:solidFill>
                  <a:schemeClr val="bg1"/>
                </a:solidFill>
              </a:rPr>
              <a:t>рахунків</a:t>
            </a:r>
            <a:r>
              <a:rPr lang="ru-RU" b="1" dirty="0" smtClean="0">
                <a:solidFill>
                  <a:schemeClr val="bg1"/>
                </a:solidFill>
              </a:rPr>
              <a:t> у </a:t>
            </a:r>
            <a:r>
              <a:rPr lang="ru-RU" b="1" dirty="0" err="1" smtClean="0">
                <a:solidFill>
                  <a:schemeClr val="bg1"/>
                </a:solidFill>
              </a:rPr>
              <a:t>складі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рахунку</a:t>
            </a:r>
            <a:r>
              <a:rPr lang="ru-RU" b="1" dirty="0" smtClean="0">
                <a:solidFill>
                  <a:schemeClr val="bg1"/>
                </a:solidFill>
              </a:rPr>
              <a:t> 70 "Доходи </a:t>
            </a:r>
            <a:r>
              <a:rPr lang="ru-RU" b="1" dirty="0" err="1" smtClean="0">
                <a:solidFill>
                  <a:schemeClr val="bg1"/>
                </a:solidFill>
              </a:rPr>
              <a:t>від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реалізації</a:t>
            </a:r>
            <a:r>
              <a:rPr lang="ru-RU" b="1" dirty="0" smtClean="0">
                <a:solidFill>
                  <a:schemeClr val="bg1"/>
                </a:solidFill>
              </a:rPr>
              <a:t>" </a:t>
            </a:r>
            <a:r>
              <a:rPr lang="ru-RU" b="1" dirty="0" err="1" smtClean="0">
                <a:solidFill>
                  <a:schemeClr val="bg1"/>
                </a:solidFill>
              </a:rPr>
              <a:t>передбачено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субрахунок</a:t>
            </a:r>
            <a:r>
              <a:rPr lang="ru-RU" b="1" dirty="0" smtClean="0">
                <a:solidFill>
                  <a:schemeClr val="bg1"/>
                </a:solidFill>
              </a:rPr>
              <a:t> 705 "</a:t>
            </a:r>
            <a:r>
              <a:rPr lang="ru-RU" b="1" dirty="0" err="1" smtClean="0">
                <a:solidFill>
                  <a:schemeClr val="bg1"/>
                </a:solidFill>
              </a:rPr>
              <a:t>Перестрахування</a:t>
            </a:r>
            <a:r>
              <a:rPr lang="ru-RU" b="1" dirty="0" smtClean="0">
                <a:solidFill>
                  <a:schemeClr val="bg1"/>
                </a:solidFill>
              </a:rPr>
              <a:t>". Цей </a:t>
            </a:r>
            <a:r>
              <a:rPr lang="ru-RU" b="1" dirty="0" err="1" smtClean="0">
                <a:solidFill>
                  <a:schemeClr val="bg1"/>
                </a:solidFill>
              </a:rPr>
              <a:t>субрахунок</a:t>
            </a:r>
            <a:r>
              <a:rPr lang="ru-RU" b="1" dirty="0" smtClean="0">
                <a:solidFill>
                  <a:schemeClr val="bg1"/>
                </a:solidFill>
              </a:rPr>
              <a:t> у </a:t>
            </a:r>
            <a:r>
              <a:rPr lang="ru-RU" b="1" dirty="0" err="1" smtClean="0">
                <a:solidFill>
                  <a:schemeClr val="bg1"/>
                </a:solidFill>
              </a:rPr>
              <a:t>значній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мірі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визначає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фінансовий</a:t>
            </a:r>
            <a:r>
              <a:rPr lang="ru-RU" b="1" dirty="0" smtClean="0">
                <a:solidFill>
                  <a:schemeClr val="bg1"/>
                </a:solidFill>
              </a:rPr>
              <a:t> результат </a:t>
            </a:r>
            <a:r>
              <a:rPr lang="ru-RU" b="1" dirty="0" err="1" smtClean="0">
                <a:solidFill>
                  <a:schemeClr val="bg1"/>
                </a:solidFill>
              </a:rPr>
              <a:t>від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основної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діяльності</a:t>
            </a:r>
            <a:r>
              <a:rPr lang="ru-RU" b="1" dirty="0" smtClean="0">
                <a:solidFill>
                  <a:schemeClr val="bg1"/>
                </a:solidFill>
              </a:rPr>
              <a:t> страховика.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Плата за </a:t>
            </a:r>
            <a:r>
              <a:rPr lang="ru-RU" b="1" dirty="0" err="1" smtClean="0">
                <a:solidFill>
                  <a:schemeClr val="bg1"/>
                </a:solidFill>
              </a:rPr>
              <a:t>страхування</a:t>
            </a:r>
            <a:r>
              <a:rPr lang="ru-RU" b="1" dirty="0" smtClean="0">
                <a:solidFill>
                  <a:schemeClr val="bg1"/>
                </a:solidFill>
              </a:rPr>
              <a:t>, яку </a:t>
            </a:r>
            <a:r>
              <a:rPr lang="ru-RU" b="1" dirty="0" err="1" smtClean="0">
                <a:solidFill>
                  <a:schemeClr val="bg1"/>
                </a:solidFill>
              </a:rPr>
              <a:t>страхувальник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зобов’язаний</a:t>
            </a:r>
            <a:r>
              <a:rPr lang="ru-RU" b="1" dirty="0" smtClean="0">
                <a:solidFill>
                  <a:schemeClr val="bg1"/>
                </a:solidFill>
              </a:rPr>
              <a:t> внести страховику </a:t>
            </a:r>
            <a:r>
              <a:rPr lang="ru-RU" b="1" dirty="0" err="1" smtClean="0">
                <a:solidFill>
                  <a:schemeClr val="bg1"/>
                </a:solidFill>
              </a:rPr>
              <a:t>згідно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з</a:t>
            </a:r>
            <a:r>
              <a:rPr lang="ru-RU" b="1" dirty="0" smtClean="0">
                <a:solidFill>
                  <a:schemeClr val="bg1"/>
                </a:solidFill>
              </a:rPr>
              <a:t> договором </a:t>
            </a:r>
            <a:r>
              <a:rPr lang="ru-RU" b="1" dirty="0" err="1" smtClean="0">
                <a:solidFill>
                  <a:schemeClr val="bg1"/>
                </a:solidFill>
              </a:rPr>
              <a:t>страхування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має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назву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страховий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платіж</a:t>
            </a:r>
            <a:r>
              <a:rPr lang="ru-RU" b="1" dirty="0" smtClean="0">
                <a:solidFill>
                  <a:schemeClr val="bg1"/>
                </a:solidFill>
              </a:rPr>
              <a:t>, </a:t>
            </a:r>
            <a:r>
              <a:rPr lang="ru-RU" b="1" dirty="0" err="1" smtClean="0">
                <a:solidFill>
                  <a:schemeClr val="bg1"/>
                </a:solidFill>
              </a:rPr>
              <a:t>і</a:t>
            </a:r>
            <a:r>
              <a:rPr lang="ru-RU" b="1" dirty="0" smtClean="0">
                <a:solidFill>
                  <a:schemeClr val="bg1"/>
                </a:solidFill>
              </a:rPr>
              <a:t> Планом </a:t>
            </a:r>
            <a:r>
              <a:rPr lang="ru-RU" b="1" dirty="0" err="1" smtClean="0">
                <a:solidFill>
                  <a:schemeClr val="bg1"/>
                </a:solidFill>
              </a:rPr>
              <a:t>рахунків</a:t>
            </a:r>
            <a:r>
              <a:rPr lang="ru-RU" b="1" dirty="0" smtClean="0">
                <a:solidFill>
                  <a:schemeClr val="bg1"/>
                </a:solidFill>
              </a:rPr>
              <a:t> для </a:t>
            </a:r>
            <a:r>
              <a:rPr lang="ru-RU" b="1" dirty="0" err="1" smtClean="0">
                <a:solidFill>
                  <a:schemeClr val="bg1"/>
                </a:solidFill>
              </a:rPr>
              <a:t>цього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передбачено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рахунок</a:t>
            </a:r>
            <a:r>
              <a:rPr lang="ru-RU" b="1" dirty="0" smtClean="0">
                <a:solidFill>
                  <a:schemeClr val="bg1"/>
                </a:solidFill>
              </a:rPr>
              <a:t> 76 "</a:t>
            </a:r>
            <a:r>
              <a:rPr lang="ru-RU" b="1" dirty="0" err="1" smtClean="0">
                <a:solidFill>
                  <a:schemeClr val="bg1"/>
                </a:solidFill>
              </a:rPr>
              <a:t>Страхові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платежі</a:t>
            </a:r>
            <a:r>
              <a:rPr lang="ru-RU" b="1" dirty="0" smtClean="0">
                <a:solidFill>
                  <a:schemeClr val="bg1"/>
                </a:solidFill>
              </a:rPr>
              <a:t>". </a:t>
            </a:r>
            <a:r>
              <a:rPr lang="ru-RU" b="1" dirty="0" err="1" smtClean="0">
                <a:solidFill>
                  <a:schemeClr val="bg1"/>
                </a:solidFill>
              </a:rPr>
              <a:t>Субрахунки</a:t>
            </a:r>
            <a:r>
              <a:rPr lang="ru-RU" b="1" dirty="0" smtClean="0">
                <a:solidFill>
                  <a:schemeClr val="bg1"/>
                </a:solidFill>
              </a:rPr>
              <a:t> до </a:t>
            </a:r>
            <a:r>
              <a:rPr lang="ru-RU" b="1" dirty="0" err="1" smtClean="0">
                <a:solidFill>
                  <a:schemeClr val="bg1"/>
                </a:solidFill>
              </a:rPr>
              <a:t>цього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рахунку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відкриваються</a:t>
            </a:r>
            <a:r>
              <a:rPr lang="ru-RU" b="1" dirty="0" smtClean="0">
                <a:solidFill>
                  <a:schemeClr val="bg1"/>
                </a:solidFill>
              </a:rPr>
              <a:t> за видами </a:t>
            </a:r>
            <a:r>
              <a:rPr lang="ru-RU" b="1" dirty="0" err="1" smtClean="0">
                <a:solidFill>
                  <a:schemeClr val="bg1"/>
                </a:solidFill>
              </a:rPr>
              <a:t>страхування</a:t>
            </a:r>
            <a:r>
              <a:rPr lang="ru-RU" b="1" dirty="0" smtClean="0">
                <a:solidFill>
                  <a:schemeClr val="bg1"/>
                </a:solidFill>
              </a:rPr>
              <a:t>. 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При </a:t>
            </a:r>
            <a:r>
              <a:rPr lang="ru-RU" b="1" dirty="0" err="1" smtClean="0">
                <a:solidFill>
                  <a:schemeClr val="bg1"/>
                </a:solidFill>
              </a:rPr>
              <a:t>цьому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слід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мати</a:t>
            </a:r>
            <a:r>
              <a:rPr lang="ru-RU" b="1" dirty="0" smtClean="0">
                <a:solidFill>
                  <a:schemeClr val="bg1"/>
                </a:solidFill>
              </a:rPr>
              <a:t> на </a:t>
            </a:r>
            <a:r>
              <a:rPr lang="ru-RU" b="1" dirty="0" err="1" smtClean="0">
                <a:solidFill>
                  <a:schemeClr val="bg1"/>
                </a:solidFill>
              </a:rPr>
              <a:t>увазі</a:t>
            </a:r>
            <a:r>
              <a:rPr lang="ru-RU" b="1" dirty="0" smtClean="0">
                <a:solidFill>
                  <a:schemeClr val="bg1"/>
                </a:solidFill>
              </a:rPr>
              <a:t>, </a:t>
            </a:r>
            <a:r>
              <a:rPr lang="ru-RU" b="1" dirty="0" err="1" smtClean="0">
                <a:solidFill>
                  <a:schemeClr val="bg1"/>
                </a:solidFill>
              </a:rPr>
              <a:t>що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відповідно</a:t>
            </a:r>
            <a:r>
              <a:rPr lang="ru-RU" b="1" dirty="0" smtClean="0">
                <a:solidFill>
                  <a:schemeClr val="bg1"/>
                </a:solidFill>
              </a:rPr>
              <a:t> до п. 3.2.3 Закону про ПДВ: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"не </a:t>
            </a:r>
            <a:r>
              <a:rPr lang="ru-RU" b="1" dirty="0" err="1" smtClean="0">
                <a:solidFill>
                  <a:schemeClr val="bg1"/>
                </a:solidFill>
              </a:rPr>
              <a:t>є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об’єктом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оподаткування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операції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надання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послуг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із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страхування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перестрахування</a:t>
            </a:r>
            <a:r>
              <a:rPr lang="ru-RU" b="1" dirty="0" smtClean="0">
                <a:solidFill>
                  <a:schemeClr val="bg1"/>
                </a:solidFill>
              </a:rPr>
              <a:t>, </a:t>
            </a:r>
            <a:r>
              <a:rPr lang="ru-RU" b="1" dirty="0" err="1" smtClean="0">
                <a:solidFill>
                  <a:schemeClr val="bg1"/>
                </a:solidFill>
              </a:rPr>
              <a:t>передбачених</a:t>
            </a:r>
            <a:r>
              <a:rPr lang="ru-RU" b="1" dirty="0" smtClean="0">
                <a:solidFill>
                  <a:schemeClr val="bg1"/>
                </a:solidFill>
              </a:rPr>
              <a:t> Законом </a:t>
            </a:r>
            <a:r>
              <a:rPr lang="ru-RU" b="1" dirty="0" err="1" smtClean="0">
                <a:solidFill>
                  <a:schemeClr val="bg1"/>
                </a:solidFill>
              </a:rPr>
              <a:t>України</a:t>
            </a:r>
            <a:r>
              <a:rPr lang="ru-RU" b="1" dirty="0" smtClean="0">
                <a:solidFill>
                  <a:schemeClr val="bg1"/>
                </a:solidFill>
              </a:rPr>
              <a:t> "Про </a:t>
            </a:r>
            <a:r>
              <a:rPr lang="ru-RU" b="1" dirty="0" err="1" smtClean="0">
                <a:solidFill>
                  <a:schemeClr val="bg1"/>
                </a:solidFill>
              </a:rPr>
              <a:t>страхування</a:t>
            </a:r>
            <a:r>
              <a:rPr lang="ru-RU" b="1" dirty="0" smtClean="0">
                <a:solidFill>
                  <a:schemeClr val="bg1"/>
                </a:solidFill>
              </a:rPr>
              <a:t>", </a:t>
            </a:r>
            <a:r>
              <a:rPr lang="ru-RU" b="1" dirty="0" err="1" smtClean="0">
                <a:solidFill>
                  <a:schemeClr val="bg1"/>
                </a:solidFill>
              </a:rPr>
              <a:t>соціального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пенсійного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страхування</a:t>
            </a:r>
            <a:r>
              <a:rPr lang="ru-RU" b="1" dirty="0" smtClean="0">
                <a:solidFill>
                  <a:schemeClr val="bg1"/>
                </a:solidFill>
              </a:rPr>
              <a:t>".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ÐÐ°ÑÑÐ¸Ð½ÐºÐ¸ Ð¿Ð¾ Ð·Ð°Ð¿ÑÐ¾ÑÑ Ð·Ð°ÐºÐ¾Ð½ ÑÐºÑÐ°ÑÐ½Ð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4826675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>
                <a:solidFill>
                  <a:schemeClr val="bg1"/>
                </a:solidFill>
              </a:rPr>
              <a:t>Ще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однією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специфічною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лише</a:t>
            </a:r>
            <a:r>
              <a:rPr lang="ru-RU" b="1" dirty="0" smtClean="0">
                <a:solidFill>
                  <a:schemeClr val="bg1"/>
                </a:solidFill>
              </a:rPr>
              <a:t> для </a:t>
            </a:r>
            <a:r>
              <a:rPr lang="ru-RU" b="1" dirty="0" err="1" smtClean="0">
                <a:solidFill>
                  <a:schemeClr val="bg1"/>
                </a:solidFill>
              </a:rPr>
              <a:t>страховиків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операцією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є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здійснення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страхових</a:t>
            </a:r>
            <a:r>
              <a:rPr lang="ru-RU" b="1" dirty="0" smtClean="0">
                <a:solidFill>
                  <a:schemeClr val="bg1"/>
                </a:solidFill>
              </a:rPr>
              <a:t> виплат</a:t>
            </a:r>
            <a:r>
              <a:rPr lang="ru-RU" b="1" baseline="30000" dirty="0" smtClean="0">
                <a:solidFill>
                  <a:schemeClr val="bg1"/>
                </a:solidFill>
              </a:rPr>
              <a:t>1</a:t>
            </a:r>
            <a:r>
              <a:rPr lang="ru-RU" b="1" dirty="0" smtClean="0">
                <a:solidFill>
                  <a:schemeClr val="bg1"/>
                </a:solidFill>
              </a:rPr>
              <a:t>. </a:t>
            </a:r>
            <a:r>
              <a:rPr lang="ru-RU" b="1" dirty="0" err="1" smtClean="0">
                <a:solidFill>
                  <a:schemeClr val="bg1"/>
                </a:solidFill>
              </a:rPr>
              <a:t>Відповідно</a:t>
            </a:r>
            <a:r>
              <a:rPr lang="ru-RU" b="1" dirty="0" smtClean="0">
                <a:solidFill>
                  <a:schemeClr val="bg1"/>
                </a:solidFill>
              </a:rPr>
              <a:t> до ст. 9 Закону № 85:</a:t>
            </a:r>
          </a:p>
          <a:p>
            <a:pPr algn="just"/>
            <a:r>
              <a:rPr lang="ru-RU" b="1" dirty="0" smtClean="0">
                <a:solidFill>
                  <a:schemeClr val="bg1"/>
                </a:solidFill>
              </a:rPr>
              <a:t>"</a:t>
            </a:r>
            <a:r>
              <a:rPr lang="ru-RU" b="1" dirty="0" err="1" smtClean="0">
                <a:solidFill>
                  <a:schemeClr val="bg1"/>
                </a:solidFill>
              </a:rPr>
              <a:t>страхова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виплата</a:t>
            </a:r>
            <a:r>
              <a:rPr lang="ru-RU" b="1" dirty="0" smtClean="0">
                <a:solidFill>
                  <a:schemeClr val="bg1"/>
                </a:solidFill>
              </a:rPr>
              <a:t> - </a:t>
            </a:r>
            <a:r>
              <a:rPr lang="ru-RU" b="1" dirty="0" err="1" smtClean="0">
                <a:solidFill>
                  <a:schemeClr val="bg1"/>
                </a:solidFill>
              </a:rPr>
              <a:t>грошова</a:t>
            </a:r>
            <a:r>
              <a:rPr lang="ru-RU" b="1" dirty="0" smtClean="0">
                <a:solidFill>
                  <a:schemeClr val="bg1"/>
                </a:solidFill>
              </a:rPr>
              <a:t> сума, яка </a:t>
            </a:r>
            <a:r>
              <a:rPr lang="ru-RU" b="1" dirty="0" err="1" smtClean="0">
                <a:solidFill>
                  <a:schemeClr val="bg1"/>
                </a:solidFill>
              </a:rPr>
              <a:t>виплачується</a:t>
            </a:r>
            <a:r>
              <a:rPr lang="ru-RU" b="1" dirty="0" smtClean="0">
                <a:solidFill>
                  <a:schemeClr val="bg1"/>
                </a:solidFill>
              </a:rPr>
              <a:t> страховиком </a:t>
            </a:r>
            <a:r>
              <a:rPr lang="ru-RU" b="1" dirty="0" err="1" smtClean="0">
                <a:solidFill>
                  <a:schemeClr val="bg1"/>
                </a:solidFill>
              </a:rPr>
              <a:t>відповідно</a:t>
            </a:r>
            <a:r>
              <a:rPr lang="ru-RU" b="1" dirty="0" smtClean="0">
                <a:solidFill>
                  <a:schemeClr val="bg1"/>
                </a:solidFill>
              </a:rPr>
              <a:t> до умов договору </a:t>
            </a:r>
            <a:r>
              <a:rPr lang="ru-RU" b="1" dirty="0" err="1" smtClean="0">
                <a:solidFill>
                  <a:schemeClr val="bg1"/>
                </a:solidFill>
              </a:rPr>
              <a:t>страхування</a:t>
            </a:r>
            <a:r>
              <a:rPr lang="ru-RU" b="1" dirty="0" smtClean="0">
                <a:solidFill>
                  <a:schemeClr val="bg1"/>
                </a:solidFill>
              </a:rPr>
              <a:t> при </a:t>
            </a:r>
            <a:r>
              <a:rPr lang="ru-RU" b="1" dirty="0" err="1" smtClean="0">
                <a:solidFill>
                  <a:schemeClr val="bg1"/>
                </a:solidFill>
              </a:rPr>
              <a:t>настанні</a:t>
            </a:r>
            <a:r>
              <a:rPr lang="ru-RU" b="1" dirty="0" smtClean="0">
                <a:solidFill>
                  <a:schemeClr val="bg1"/>
                </a:solidFill>
              </a:rPr>
              <a:t> страхового </a:t>
            </a:r>
            <a:r>
              <a:rPr lang="ru-RU" b="1" dirty="0" err="1" smtClean="0">
                <a:solidFill>
                  <a:schemeClr val="bg1"/>
                </a:solidFill>
              </a:rPr>
              <a:t>випадку</a:t>
            </a:r>
            <a:r>
              <a:rPr lang="ru-RU" b="1" dirty="0" smtClean="0">
                <a:solidFill>
                  <a:schemeClr val="bg1"/>
                </a:solidFill>
              </a:rPr>
              <a:t>".</a:t>
            </a:r>
          </a:p>
          <a:p>
            <a:pPr algn="just"/>
            <a:r>
              <a:rPr lang="ru-RU" b="1" dirty="0" smtClean="0">
                <a:solidFill>
                  <a:schemeClr val="bg1"/>
                </a:solidFill>
              </a:rPr>
              <a:t>П(С)БУ 15, </a:t>
            </a:r>
            <a:r>
              <a:rPr lang="ru-RU" b="1" dirty="0" err="1" smtClean="0">
                <a:solidFill>
                  <a:schemeClr val="bg1"/>
                </a:solidFill>
              </a:rPr>
              <a:t>що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визначає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методологічні</a:t>
            </a:r>
            <a:r>
              <a:rPr lang="ru-RU" b="1" dirty="0" smtClean="0">
                <a:solidFill>
                  <a:schemeClr val="bg1"/>
                </a:solidFill>
              </a:rPr>
              <a:t> засади </a:t>
            </a:r>
            <a:r>
              <a:rPr lang="ru-RU" b="1" dirty="0" err="1" smtClean="0">
                <a:solidFill>
                  <a:schemeClr val="bg1"/>
                </a:solidFill>
              </a:rPr>
              <a:t>формування</a:t>
            </a:r>
            <a:r>
              <a:rPr lang="ru-RU" b="1" dirty="0" smtClean="0">
                <a:solidFill>
                  <a:schemeClr val="bg1"/>
                </a:solidFill>
              </a:rPr>
              <a:t> в </a:t>
            </a:r>
            <a:r>
              <a:rPr lang="ru-RU" b="1" dirty="0" err="1" smtClean="0">
                <a:solidFill>
                  <a:schemeClr val="bg1"/>
                </a:solidFill>
              </a:rPr>
              <a:t>бухгалтерському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обліку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інформації</a:t>
            </a:r>
            <a:r>
              <a:rPr lang="ru-RU" b="1" dirty="0" smtClean="0">
                <a:solidFill>
                  <a:schemeClr val="bg1"/>
                </a:solidFill>
              </a:rPr>
              <a:t> про доходи </a:t>
            </a:r>
            <a:r>
              <a:rPr lang="ru-RU" b="1" dirty="0" err="1" smtClean="0">
                <a:solidFill>
                  <a:schemeClr val="bg1"/>
                </a:solidFill>
              </a:rPr>
              <a:t>підприємства</a:t>
            </a:r>
            <a:r>
              <a:rPr lang="ru-RU" b="1" dirty="0" smtClean="0">
                <a:solidFill>
                  <a:schemeClr val="bg1"/>
                </a:solidFill>
              </a:rPr>
              <a:t> та </a:t>
            </a:r>
            <a:r>
              <a:rPr lang="ru-RU" b="1" dirty="0" err="1" smtClean="0">
                <a:solidFill>
                  <a:schemeClr val="bg1"/>
                </a:solidFill>
              </a:rPr>
              <a:t>її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розкриття</a:t>
            </a:r>
            <a:r>
              <a:rPr lang="ru-RU" b="1" dirty="0" smtClean="0">
                <a:solidFill>
                  <a:schemeClr val="bg1"/>
                </a:solidFill>
              </a:rPr>
              <a:t> у </a:t>
            </a:r>
            <a:r>
              <a:rPr lang="ru-RU" b="1" dirty="0" err="1" smtClean="0">
                <a:solidFill>
                  <a:schemeClr val="bg1"/>
                </a:solidFill>
              </a:rPr>
              <a:t>фінансовій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звітності</a:t>
            </a:r>
            <a:r>
              <a:rPr lang="ru-RU" b="1" dirty="0" smtClean="0">
                <a:solidFill>
                  <a:schemeClr val="bg1"/>
                </a:solidFill>
              </a:rPr>
              <a:t>, не </a:t>
            </a:r>
            <a:r>
              <a:rPr lang="ru-RU" b="1" dirty="0" err="1" smtClean="0">
                <a:solidFill>
                  <a:schemeClr val="bg1"/>
                </a:solidFill>
              </a:rPr>
              <a:t>поширюється</a:t>
            </a:r>
            <a:r>
              <a:rPr lang="ru-RU" b="1" dirty="0" smtClean="0">
                <a:solidFill>
                  <a:schemeClr val="bg1"/>
                </a:solidFill>
              </a:rPr>
              <a:t> на доходи, </a:t>
            </a:r>
            <a:r>
              <a:rPr lang="ru-RU" b="1" dirty="0" err="1" smtClean="0">
                <a:solidFill>
                  <a:schemeClr val="bg1"/>
                </a:solidFill>
              </a:rPr>
              <a:t>пов’язані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зі</a:t>
            </a:r>
            <a:r>
              <a:rPr lang="ru-RU" b="1" dirty="0" smtClean="0">
                <a:solidFill>
                  <a:schemeClr val="bg1"/>
                </a:solidFill>
              </a:rPr>
              <a:t> страховою діяльністю</a:t>
            </a:r>
            <a:r>
              <a:rPr lang="ru-RU" b="1" baseline="30000" dirty="0" smtClean="0">
                <a:solidFill>
                  <a:schemeClr val="bg1"/>
                </a:solidFill>
              </a:rPr>
              <a:t>2</a:t>
            </a:r>
            <a:r>
              <a:rPr lang="ru-RU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2000" y="214290"/>
            <a:ext cx="457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 err="1" smtClean="0">
                <a:solidFill>
                  <a:schemeClr val="bg1"/>
                </a:solidFill>
              </a:rPr>
              <a:t>Відповідно</a:t>
            </a:r>
            <a:r>
              <a:rPr lang="ru-RU" b="1" dirty="0" smtClean="0">
                <a:solidFill>
                  <a:schemeClr val="bg1"/>
                </a:solidFill>
              </a:rPr>
              <a:t> до </a:t>
            </a:r>
            <a:r>
              <a:rPr lang="ru-RU" b="1" dirty="0" err="1" smtClean="0">
                <a:solidFill>
                  <a:schemeClr val="bg1"/>
                </a:solidFill>
              </a:rPr>
              <a:t>статті</a:t>
            </a:r>
            <a:r>
              <a:rPr lang="ru-RU" b="1" dirty="0" smtClean="0">
                <a:solidFill>
                  <a:schemeClr val="bg1"/>
                </a:solidFill>
              </a:rPr>
              <a:t> 34 Закону № 85 страховики </a:t>
            </a:r>
            <a:r>
              <a:rPr lang="ru-RU" b="1" dirty="0" err="1" smtClean="0">
                <a:solidFill>
                  <a:schemeClr val="bg1"/>
                </a:solidFill>
              </a:rPr>
              <a:t>публікують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свій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річний</a:t>
            </a:r>
            <a:r>
              <a:rPr lang="ru-RU" b="1" dirty="0" smtClean="0">
                <a:solidFill>
                  <a:schemeClr val="bg1"/>
                </a:solidFill>
              </a:rPr>
              <a:t> баланс за формою </a:t>
            </a:r>
            <a:r>
              <a:rPr lang="ru-RU" b="1" dirty="0" err="1" smtClean="0">
                <a:solidFill>
                  <a:schemeClr val="bg1"/>
                </a:solidFill>
              </a:rPr>
              <a:t>і</a:t>
            </a:r>
            <a:r>
              <a:rPr lang="ru-RU" b="1" dirty="0" smtClean="0">
                <a:solidFill>
                  <a:schemeClr val="bg1"/>
                </a:solidFill>
              </a:rPr>
              <a:t> в порядку, </a:t>
            </a:r>
            <a:r>
              <a:rPr lang="ru-RU" b="1" dirty="0" err="1" smtClean="0">
                <a:solidFill>
                  <a:schemeClr val="bg1"/>
                </a:solidFill>
              </a:rPr>
              <a:t>встановленими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Уповноваженим</a:t>
            </a:r>
            <a:r>
              <a:rPr lang="ru-RU" b="1" dirty="0" smtClean="0">
                <a:solidFill>
                  <a:schemeClr val="bg1"/>
                </a:solidFill>
              </a:rPr>
              <a:t> органом. При </a:t>
            </a:r>
            <a:r>
              <a:rPr lang="ru-RU" b="1" dirty="0" err="1" smtClean="0">
                <a:solidFill>
                  <a:schemeClr val="bg1"/>
                </a:solidFill>
              </a:rPr>
              <a:t>цьому</a:t>
            </a:r>
            <a:r>
              <a:rPr lang="ru-RU" b="1" dirty="0" smtClean="0">
                <a:solidFill>
                  <a:schemeClr val="bg1"/>
                </a:solidFill>
              </a:rPr>
              <a:t>, </a:t>
            </a:r>
            <a:r>
              <a:rPr lang="ru-RU" b="1" dirty="0" err="1" smtClean="0">
                <a:solidFill>
                  <a:schemeClr val="bg1"/>
                </a:solidFill>
              </a:rPr>
              <a:t>достовірність</a:t>
            </a:r>
            <a:r>
              <a:rPr lang="ru-RU" b="1" dirty="0" smtClean="0">
                <a:solidFill>
                  <a:schemeClr val="bg1"/>
                </a:solidFill>
              </a:rPr>
              <a:t> та </a:t>
            </a:r>
            <a:r>
              <a:rPr lang="ru-RU" b="1" dirty="0" err="1" smtClean="0">
                <a:solidFill>
                  <a:schemeClr val="bg1"/>
                </a:solidFill>
              </a:rPr>
              <a:t>повнота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річного</a:t>
            </a:r>
            <a:r>
              <a:rPr lang="ru-RU" b="1" dirty="0" smtClean="0">
                <a:solidFill>
                  <a:schemeClr val="bg1"/>
                </a:solidFill>
              </a:rPr>
              <a:t> балансу </a:t>
            </a:r>
            <a:r>
              <a:rPr lang="ru-RU" b="1" dirty="0" err="1" smtClean="0">
                <a:solidFill>
                  <a:schemeClr val="bg1"/>
                </a:solidFill>
              </a:rPr>
              <a:t>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звітності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страховиків</a:t>
            </a:r>
            <a:r>
              <a:rPr lang="ru-RU" b="1" dirty="0" smtClean="0">
                <a:solidFill>
                  <a:schemeClr val="bg1"/>
                </a:solidFill>
              </a:rPr>
              <a:t> повинна бути </a:t>
            </a:r>
            <a:r>
              <a:rPr lang="ru-RU" b="1" dirty="0" err="1" smtClean="0">
                <a:solidFill>
                  <a:schemeClr val="bg1"/>
                </a:solidFill>
              </a:rPr>
              <a:t>підтверджена</a:t>
            </a:r>
            <a:r>
              <a:rPr lang="ru-RU" b="1" dirty="0" smtClean="0">
                <a:solidFill>
                  <a:schemeClr val="bg1"/>
                </a:solidFill>
              </a:rPr>
              <a:t> аудитором (</a:t>
            </a:r>
            <a:r>
              <a:rPr lang="ru-RU" b="1" dirty="0" err="1" smtClean="0">
                <a:solidFill>
                  <a:schemeClr val="bg1"/>
                </a:solidFill>
              </a:rPr>
              <a:t>аудиторською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фірмою</a:t>
            </a:r>
            <a:r>
              <a:rPr lang="ru-RU" b="1" dirty="0" smtClean="0">
                <a:solidFill>
                  <a:schemeClr val="bg1"/>
                </a:solidFill>
              </a:rPr>
              <a:t>).</a:t>
            </a:r>
          </a:p>
          <a:p>
            <a:pPr algn="r"/>
            <a:r>
              <a:rPr lang="ru-RU" b="1" dirty="0" err="1" smtClean="0">
                <a:solidFill>
                  <a:schemeClr val="bg1"/>
                </a:solidFill>
              </a:rPr>
              <a:t>Згідно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з</a:t>
            </a:r>
            <a:r>
              <a:rPr lang="ru-RU" b="1" dirty="0" smtClean="0">
                <a:solidFill>
                  <a:schemeClr val="bg1"/>
                </a:solidFill>
              </a:rPr>
              <a:t> пунктом 2.3 Наказу № 210 страховики </a:t>
            </a:r>
            <a:r>
              <a:rPr lang="ru-RU" b="1" dirty="0" err="1" smtClean="0">
                <a:solidFill>
                  <a:schemeClr val="bg1"/>
                </a:solidFill>
              </a:rPr>
              <a:t>оприлюднюють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річну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фінансову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звітність</a:t>
            </a:r>
            <a:r>
              <a:rPr lang="ru-RU" b="1" dirty="0" smtClean="0">
                <a:solidFill>
                  <a:schemeClr val="bg1"/>
                </a:solidFill>
              </a:rPr>
              <a:t> та </a:t>
            </a:r>
            <a:r>
              <a:rPr lang="ru-RU" b="1" dirty="0" err="1" smtClean="0">
                <a:solidFill>
                  <a:schemeClr val="bg1"/>
                </a:solidFill>
              </a:rPr>
              <a:t>консолідовану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звітність</a:t>
            </a:r>
            <a:r>
              <a:rPr lang="ru-RU" b="1" dirty="0" smtClean="0">
                <a:solidFill>
                  <a:schemeClr val="bg1"/>
                </a:solidFill>
              </a:rPr>
              <a:t> шляхом </a:t>
            </a:r>
            <a:r>
              <a:rPr lang="ru-RU" b="1" dirty="0" err="1" smtClean="0">
                <a:solidFill>
                  <a:schemeClr val="bg1"/>
                </a:solidFill>
              </a:rPr>
              <a:t>публікації</a:t>
            </a:r>
            <a:r>
              <a:rPr lang="ru-RU" b="1" dirty="0" smtClean="0">
                <a:solidFill>
                  <a:schemeClr val="bg1"/>
                </a:solidFill>
              </a:rPr>
              <a:t> у </a:t>
            </a:r>
            <a:r>
              <a:rPr lang="ru-RU" b="1" dirty="0" err="1" smtClean="0">
                <a:solidFill>
                  <a:schemeClr val="bg1"/>
                </a:solidFill>
              </a:rPr>
              <a:t>періодичних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виданнях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або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розповсюдження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її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у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вигляді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окремих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друкованих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видань</a:t>
            </a:r>
            <a:r>
              <a:rPr lang="ru-RU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ÐÐ°ÑÑÐ¸Ð½ÐºÐ¸ Ð¿Ð¾ Ð·Ð°Ð¿ÑÐ¾ÑÑ ÐÐµÑÐ¶ÐºÐ¾Ð¼ÑÑÐ½Ð¿Ð¾ÑÐ»ÑÐ³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439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071670" y="1357298"/>
            <a:ext cx="4572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 err="1" smtClean="0"/>
              <a:t>Слід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також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звернути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увагу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що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крім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фінансової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звітності</a:t>
            </a:r>
            <a:r>
              <a:rPr lang="ru-RU" sz="2000" b="1" dirty="0" smtClean="0"/>
              <a:t> страховики </a:t>
            </a:r>
            <a:r>
              <a:rPr lang="ru-RU" sz="2000" b="1" dirty="0" err="1" smtClean="0"/>
              <a:t>подають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уповноваженому</a:t>
            </a:r>
            <a:r>
              <a:rPr lang="ru-RU" sz="2000" b="1" dirty="0" smtClean="0"/>
              <a:t> органу "</a:t>
            </a:r>
            <a:r>
              <a:rPr lang="ru-RU" sz="2000" b="1" dirty="0" err="1" smtClean="0"/>
              <a:t>страхову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звітність</a:t>
            </a:r>
            <a:r>
              <a:rPr lang="ru-RU" sz="2000" b="1" dirty="0" smtClean="0"/>
              <a:t>". Таким </a:t>
            </a:r>
            <a:r>
              <a:rPr lang="ru-RU" sz="2000" b="1" dirty="0" err="1" smtClean="0"/>
              <a:t>уповноваженим</a:t>
            </a:r>
            <a:r>
              <a:rPr lang="ru-RU" sz="2000" b="1" dirty="0" smtClean="0"/>
              <a:t> органом зараз </a:t>
            </a:r>
            <a:r>
              <a:rPr lang="ru-RU" sz="2000" b="1" dirty="0" err="1" smtClean="0"/>
              <a:t>є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Держкомфінпослуг</a:t>
            </a:r>
            <a:r>
              <a:rPr lang="ru-RU" sz="2000" b="1" dirty="0" smtClean="0"/>
              <a:t>, а до </a:t>
            </a:r>
            <a:r>
              <a:rPr lang="ru-RU" sz="2000" b="1" dirty="0" err="1" smtClean="0"/>
              <a:t>специфічної</a:t>
            </a:r>
            <a:r>
              <a:rPr lang="ru-RU" sz="2000" b="1" dirty="0" smtClean="0"/>
              <a:t> ("</a:t>
            </a:r>
            <a:r>
              <a:rPr lang="ru-RU" sz="2000" b="1" dirty="0" err="1" smtClean="0"/>
              <a:t>страхової</a:t>
            </a:r>
            <a:r>
              <a:rPr lang="ru-RU" sz="2000" b="1" dirty="0" smtClean="0"/>
              <a:t>") </a:t>
            </a:r>
            <a:r>
              <a:rPr lang="ru-RU" sz="2000" b="1" dirty="0" err="1" smtClean="0"/>
              <a:t>звітності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слід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віднести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Декларацію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перестрахування</a:t>
            </a:r>
            <a:r>
              <a:rPr lang="ru-RU" sz="2000" b="1" dirty="0" smtClean="0"/>
              <a:t> та "</a:t>
            </a:r>
            <a:r>
              <a:rPr lang="ru-RU" sz="2000" b="1" dirty="0" err="1" smtClean="0"/>
              <a:t>Звіт</a:t>
            </a:r>
            <a:r>
              <a:rPr lang="ru-RU" sz="2000" b="1" dirty="0" smtClean="0"/>
              <a:t> про доходи та </a:t>
            </a:r>
            <a:r>
              <a:rPr lang="ru-RU" sz="2000" b="1" dirty="0" err="1" smtClean="0"/>
              <a:t>витрати</a:t>
            </a:r>
            <a:r>
              <a:rPr lang="ru-RU" sz="2000" b="1" dirty="0" smtClean="0"/>
              <a:t> страховика" (</a:t>
            </a:r>
            <a:r>
              <a:rPr lang="ru-RU" sz="2000" b="1" dirty="0" err="1" smtClean="0"/>
              <a:t>додаток</a:t>
            </a:r>
            <a:r>
              <a:rPr lang="ru-RU" sz="2000" b="1" dirty="0" smtClean="0"/>
              <a:t> 1) 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> "</a:t>
            </a:r>
            <a:r>
              <a:rPr lang="ru-RU" sz="2000" b="1" dirty="0" err="1" smtClean="0"/>
              <a:t>Пояснювальну</a:t>
            </a:r>
            <a:r>
              <a:rPr lang="ru-RU" sz="2000" b="1" dirty="0" smtClean="0"/>
              <a:t> записку до </a:t>
            </a:r>
            <a:r>
              <a:rPr lang="ru-RU" sz="2000" b="1" dirty="0" err="1" smtClean="0"/>
              <a:t>звітних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даних</a:t>
            </a:r>
            <a:r>
              <a:rPr lang="ru-RU" sz="2000" b="1" dirty="0" smtClean="0"/>
              <a:t> страховика" (</a:t>
            </a:r>
            <a:r>
              <a:rPr lang="ru-RU" sz="2000" b="1" dirty="0" err="1" smtClean="0"/>
              <a:t>додаток</a:t>
            </a:r>
            <a:r>
              <a:rPr lang="ru-RU" sz="2000" b="1" dirty="0" smtClean="0"/>
              <a:t> 3), </a:t>
            </a:r>
            <a:r>
              <a:rPr lang="ru-RU" sz="2000" b="1" dirty="0" err="1" smtClean="0"/>
              <a:t>що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затверджені</a:t>
            </a:r>
            <a:r>
              <a:rPr lang="ru-RU" sz="2000" b="1" dirty="0" smtClean="0"/>
              <a:t> Наказом № 210.</a:t>
            </a:r>
            <a:endParaRPr lang="ru-RU" sz="2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ÐÐ°ÑÑÐ¸Ð½ÐºÐ¸ Ð¿Ð¾ Ð·Ð°Ð¿ÑÐ¾ÑÑ Ð¿ÑÐ¾ÑÐµÐ½Ñ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0" name="AutoShape 4" descr="ÐÐ°ÑÑÐ¸Ð½ÐºÐ¸ Ð¿Ð¾ Ð·Ð°Ð¿ÑÐ¾ÑÑ Ð¿ÑÐ¾ÑÐµÐ½Ñ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ÐÐ°ÑÑÐ¸Ð½ÐºÐ¸ Ð¿Ð¾ Ð·Ð°Ð¿ÑÐ¾ÑÑ Ð¿ÑÐ¾ÑÐµÐ½Ñ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04924"/>
            <a:ext cx="5534025" cy="5553076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643306" y="0"/>
            <a:ext cx="4572000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стосується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податкової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звітності</a:t>
            </a:r>
            <a:r>
              <a:rPr lang="ru-RU" sz="2000" dirty="0" smtClean="0"/>
              <a:t>, то тут </a:t>
            </a:r>
            <a:r>
              <a:rPr lang="ru-RU" sz="2000" dirty="0" err="1" smtClean="0"/>
              <a:t>головним</a:t>
            </a:r>
            <a:r>
              <a:rPr lang="ru-RU" sz="2000" dirty="0" smtClean="0"/>
              <a:t> документом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dirty="0" err="1" smtClean="0"/>
              <a:t>Декларація</a:t>
            </a:r>
            <a:r>
              <a:rPr lang="ru-RU" sz="2000" dirty="0" smtClean="0"/>
              <a:t>. Але </a:t>
            </a:r>
            <a:r>
              <a:rPr lang="ru-RU" sz="2000" dirty="0" err="1" smtClean="0"/>
              <a:t>заповнюючи</a:t>
            </a:r>
            <a:r>
              <a:rPr lang="ru-RU" sz="2000" dirty="0" smtClean="0"/>
              <a:t> </a:t>
            </a:r>
            <a:r>
              <a:rPr lang="ru-RU" sz="2000" dirty="0" err="1" smtClean="0"/>
              <a:t>цей</a:t>
            </a:r>
            <a:r>
              <a:rPr lang="ru-RU" sz="2000" dirty="0" smtClean="0"/>
              <a:t> документ, </a:t>
            </a:r>
            <a:r>
              <a:rPr lang="ru-RU" sz="2000" dirty="0" err="1" smtClean="0"/>
              <a:t>слід</a:t>
            </a:r>
            <a:r>
              <a:rPr lang="ru-RU" sz="2000" dirty="0" smtClean="0"/>
              <a:t> </a:t>
            </a:r>
            <a:r>
              <a:rPr lang="ru-RU" sz="2000" dirty="0" err="1" smtClean="0"/>
              <a:t>пам’ятати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у </a:t>
            </a:r>
            <a:r>
              <a:rPr lang="ru-RU" sz="2000" dirty="0" err="1" smtClean="0"/>
              <a:t>галузі</a:t>
            </a:r>
            <a:r>
              <a:rPr lang="ru-RU" sz="2000" dirty="0" smtClean="0"/>
              <a:t> </a:t>
            </a:r>
            <a:r>
              <a:rPr lang="ru-RU" sz="2000" dirty="0" err="1" smtClean="0"/>
              <a:t>страхування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використовуються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дві</a:t>
            </a:r>
            <a:r>
              <a:rPr lang="ru-RU" sz="2000" dirty="0" smtClean="0"/>
              <a:t> ставки </a:t>
            </a:r>
            <a:r>
              <a:rPr lang="ru-RU" sz="2000" dirty="0" err="1" smtClean="0"/>
              <a:t>податку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прибуток</a:t>
            </a:r>
            <a:r>
              <a:rPr lang="ru-RU" sz="2000" dirty="0" smtClean="0"/>
              <a:t> - 3 </a:t>
            </a:r>
            <a:r>
              <a:rPr lang="ru-RU" sz="2000" dirty="0" err="1" smtClean="0"/>
              <a:t>відсотки</a:t>
            </a:r>
            <a:r>
              <a:rPr lang="ru-RU" sz="2000" dirty="0" smtClean="0"/>
              <a:t> та 25 </a:t>
            </a:r>
            <a:r>
              <a:rPr lang="ru-RU" sz="2000" dirty="0" err="1" smtClean="0"/>
              <a:t>відсотків</a:t>
            </a:r>
            <a:r>
              <a:rPr lang="ru-RU" sz="2000" dirty="0" smtClean="0"/>
              <a:t>. При </a:t>
            </a:r>
            <a:r>
              <a:rPr lang="ru-RU" sz="2000" dirty="0" err="1" smtClean="0"/>
              <a:t>цьому</a:t>
            </a:r>
            <a:r>
              <a:rPr lang="ru-RU" sz="2000" dirty="0" smtClean="0"/>
              <a:t>, ставка у 3% </a:t>
            </a:r>
            <a:r>
              <a:rPr lang="ru-RU" sz="2000" dirty="0" err="1" smtClean="0"/>
              <a:t>застосовується</a:t>
            </a:r>
            <a:r>
              <a:rPr lang="ru-RU" sz="2000" dirty="0" smtClean="0"/>
              <a:t> до </a:t>
            </a:r>
            <a:r>
              <a:rPr lang="ru-RU" sz="2000" dirty="0" err="1" smtClean="0"/>
              <a:t>операцій</a:t>
            </a:r>
            <a:r>
              <a:rPr lang="ru-RU" sz="2000" dirty="0" smtClean="0"/>
              <a:t> </a:t>
            </a:r>
            <a:r>
              <a:rPr lang="ru-RU" sz="2000" dirty="0" err="1" smtClean="0"/>
              <a:t>зі</a:t>
            </a:r>
            <a:r>
              <a:rPr lang="ru-RU" sz="2000" dirty="0" smtClean="0"/>
              <a:t> </a:t>
            </a:r>
            <a:r>
              <a:rPr lang="ru-RU" sz="2000" dirty="0" err="1" smtClean="0"/>
              <a:t>страхування</a:t>
            </a:r>
            <a:r>
              <a:rPr lang="ru-RU" sz="2000" dirty="0" smtClean="0"/>
              <a:t> (</a:t>
            </a:r>
            <a:r>
              <a:rPr lang="ru-RU" sz="2000" dirty="0" err="1" smtClean="0"/>
              <a:t>перестрахування</a:t>
            </a:r>
            <a:r>
              <a:rPr lang="ru-RU" sz="2000" dirty="0" smtClean="0"/>
              <a:t>), а ставка у 25% - до </a:t>
            </a:r>
            <a:r>
              <a:rPr lang="ru-RU" sz="2000" dirty="0" err="1" smtClean="0"/>
              <a:t>операцій</a:t>
            </a:r>
            <a:r>
              <a:rPr lang="ru-RU" sz="2000" dirty="0" smtClean="0"/>
              <a:t>, </a:t>
            </a:r>
            <a:r>
              <a:rPr lang="ru-RU" sz="2000" dirty="0" err="1" smtClean="0"/>
              <a:t>пов’язаних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іншою</a:t>
            </a:r>
            <a:r>
              <a:rPr lang="ru-RU" sz="2000" dirty="0" smtClean="0"/>
              <a:t> </a:t>
            </a:r>
            <a:r>
              <a:rPr lang="ru-RU" sz="2000" dirty="0" err="1" smtClean="0"/>
              <a:t>фінансовою</a:t>
            </a:r>
            <a:r>
              <a:rPr lang="ru-RU" sz="2000" dirty="0" smtClean="0"/>
              <a:t> </a:t>
            </a:r>
            <a:r>
              <a:rPr lang="ru-RU" sz="2000" dirty="0" err="1" smtClean="0"/>
              <a:t>діяльністю</a:t>
            </a:r>
            <a:r>
              <a:rPr lang="ru-RU" sz="2000" dirty="0" smtClean="0"/>
              <a:t> страховика.</a:t>
            </a:r>
            <a:endParaRPr lang="ru-RU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50</TotalTime>
  <Words>536</Words>
  <Application>Microsoft Office PowerPoint</Application>
  <PresentationFormat>Экран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Презентація  на дисципліни: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Роботу виконала  Мельник наталія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 на тему:</dc:title>
  <dc:creator>Admin</dc:creator>
  <cp:lastModifiedBy>Irina</cp:lastModifiedBy>
  <cp:revision>8</cp:revision>
  <dcterms:created xsi:type="dcterms:W3CDTF">2019-10-21T12:36:25Z</dcterms:created>
  <dcterms:modified xsi:type="dcterms:W3CDTF">2020-09-02T12:41:43Z</dcterms:modified>
</cp:coreProperties>
</file>