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56" r:id="rId2"/>
    <p:sldId id="257" r:id="rId3"/>
    <p:sldId id="314" r:id="rId4"/>
    <p:sldId id="315" r:id="rId5"/>
    <p:sldId id="317" r:id="rId6"/>
    <p:sldId id="289" r:id="rId7"/>
    <p:sldId id="318" r:id="rId8"/>
    <p:sldId id="282" r:id="rId9"/>
    <p:sldId id="281" r:id="rId10"/>
    <p:sldId id="290" r:id="rId11"/>
    <p:sldId id="283" r:id="rId12"/>
    <p:sldId id="291" r:id="rId13"/>
    <p:sldId id="287" r:id="rId14"/>
    <p:sldId id="280" r:id="rId15"/>
    <p:sldId id="285" r:id="rId16"/>
    <p:sldId id="286" r:id="rId17"/>
    <p:sldId id="292" r:id="rId18"/>
    <p:sldId id="294" r:id="rId19"/>
    <p:sldId id="296" r:id="rId20"/>
    <p:sldId id="269" r:id="rId21"/>
    <p:sldId id="297" r:id="rId22"/>
    <p:sldId id="298" r:id="rId23"/>
    <p:sldId id="262" r:id="rId24"/>
    <p:sldId id="271" r:id="rId25"/>
    <p:sldId id="272" r:id="rId26"/>
    <p:sldId id="273" r:id="rId27"/>
    <p:sldId id="274" r:id="rId28"/>
    <p:sldId id="275" r:id="rId29"/>
    <p:sldId id="299" r:id="rId30"/>
    <p:sldId id="302" r:id="rId31"/>
    <p:sldId id="276" r:id="rId32"/>
    <p:sldId id="300" r:id="rId33"/>
    <p:sldId id="301" r:id="rId34"/>
    <p:sldId id="303" r:id="rId35"/>
    <p:sldId id="304" r:id="rId36"/>
    <p:sldId id="305" r:id="rId37"/>
    <p:sldId id="306" r:id="rId38"/>
    <p:sldId id="307" r:id="rId39"/>
    <p:sldId id="347" r:id="rId40"/>
    <p:sldId id="348" r:id="rId41"/>
    <p:sldId id="349" r:id="rId42"/>
    <p:sldId id="346" r:id="rId43"/>
    <p:sldId id="350" r:id="rId44"/>
  </p:sldIdLst>
  <p:sldSz cx="9144000" cy="6858000" type="screen4x3"/>
  <p:notesSz cx="6858000" cy="9144000"/>
  <p:custDataLst>
    <p:tags r:id="rId45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FD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84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DBB9A-9EA2-4F3F-ACA1-33021DC9B8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C279F3-7DB9-417F-9CFA-D3D9463AD7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2C2343-975D-4E67-956C-9993D0FF93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40FFF7-3484-4695-87E4-EAFE5E10E2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722849-7AF4-4641-9CB9-1B4B048907D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64BF27-B4B4-40B5-9BD2-4EDCE47D00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BC6B5F-AF94-4B8C-A1A4-258CE8DF12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89EDB7-02D2-4EB9-8488-ACF3A6154A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A9C232-18F7-41E2-A014-F33ED7DFF6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A879D1-8FA4-4EFE-BB2C-F2A5C0AB27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FE604E-336E-4E14-A1EC-66FEFAF5A7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08A02D6-6272-4131-AD82-65BE2E0B1F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1341438"/>
            <a:ext cx="7772400" cy="3240087"/>
          </a:xfrm>
        </p:spPr>
        <p:txBody>
          <a:bodyPr>
            <a:normAutofit/>
          </a:bodyPr>
          <a:lstStyle/>
          <a:p>
            <a:pPr algn="ctr"/>
            <a:r>
              <a:rPr lang="uk-UA" sz="6600" b="1" dirty="0" smtClean="0"/>
              <a:t>Розвиток компетенції у письмі</a:t>
            </a:r>
            <a:endParaRPr lang="ru-RU" sz="6600" b="1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124744"/>
            <a:ext cx="7498080" cy="129614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Компетенція в іншомовному письмі – 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996952"/>
            <a:ext cx="7498080" cy="3251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здатність і готовність спілкуватися у писемній формі з представниками інших культур засобами мови, що вивчається, відповідно до стандартів комунікативної поведінки культури цієї мови.</a:t>
            </a:r>
          </a:p>
          <a:p>
            <a:pPr>
              <a:buNone/>
            </a:pPr>
            <a:endParaRPr lang="uk-UA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dirty="0" smtClean="0"/>
              <a:t>Що повинні писати англійською мовою випускники школи?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268760"/>
            <a:ext cx="7746064" cy="5472608"/>
          </a:xfrm>
        </p:spPr>
        <p:txBody>
          <a:bodyPr>
            <a:normAutofit/>
          </a:bodyPr>
          <a:lstStyle/>
          <a:p>
            <a:r>
              <a:rPr lang="uk-UA" dirty="0" smtClean="0"/>
              <a:t>твір/есе;</a:t>
            </a:r>
          </a:p>
          <a:p>
            <a:r>
              <a:rPr lang="uk-UA" dirty="0" smtClean="0"/>
              <a:t>повний/стислий переказ тексту;</a:t>
            </a:r>
          </a:p>
          <a:p>
            <a:r>
              <a:rPr lang="uk-UA" dirty="0" smtClean="0"/>
              <a:t>план тексту </a:t>
            </a:r>
            <a:r>
              <a:rPr lang="uk-UA" sz="2800" dirty="0" smtClean="0"/>
              <a:t>та ін.</a:t>
            </a:r>
          </a:p>
          <a:p>
            <a:endParaRPr lang="uk-UA" dirty="0" smtClean="0"/>
          </a:p>
          <a:p>
            <a:r>
              <a:rPr lang="uk-UA" dirty="0" smtClean="0"/>
              <a:t>записку, оголошення, запрошення;</a:t>
            </a:r>
          </a:p>
          <a:p>
            <a:r>
              <a:rPr lang="uk-UA" dirty="0" smtClean="0"/>
              <a:t>заповнювати анкети;</a:t>
            </a:r>
          </a:p>
          <a:p>
            <a:r>
              <a:rPr lang="uk-UA" dirty="0" smtClean="0"/>
              <a:t>підписувати листівки;</a:t>
            </a:r>
          </a:p>
          <a:p>
            <a:r>
              <a:rPr lang="uk-UA" dirty="0" smtClean="0"/>
              <a:t>приватний лист (простий/електронний),</a:t>
            </a:r>
          </a:p>
          <a:p>
            <a:pPr>
              <a:buNone/>
            </a:pPr>
            <a:r>
              <a:rPr lang="uk-UA" dirty="0" smtClean="0"/>
              <a:t>обсяг – не менше 22 речень.</a:t>
            </a:r>
          </a:p>
          <a:p>
            <a:endParaRPr lang="uk-UA" dirty="0" smtClean="0"/>
          </a:p>
          <a:p>
            <a:pPr>
              <a:buNone/>
            </a:pPr>
            <a:endParaRPr lang="en-US" sz="28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Чи може знадобитися дорослій людині вміння писати англійською мовою?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447800"/>
            <a:ext cx="8034096" cy="4800600"/>
          </a:xfrm>
        </p:spPr>
        <p:txBody>
          <a:bodyPr>
            <a:normAutofit/>
          </a:bodyPr>
          <a:lstStyle/>
          <a:p>
            <a:r>
              <a:rPr lang="uk-UA" dirty="0" smtClean="0"/>
              <a:t>міжнародні тести для </a:t>
            </a:r>
            <a:r>
              <a:rPr lang="uk-UA" dirty="0"/>
              <a:t>продовження </a:t>
            </a:r>
            <a:r>
              <a:rPr lang="uk-UA" dirty="0" smtClean="0"/>
              <a:t>навчання</a:t>
            </a:r>
            <a:r>
              <a:rPr lang="en-US" dirty="0" smtClean="0"/>
              <a:t>,</a:t>
            </a:r>
            <a:r>
              <a:rPr lang="uk-UA" dirty="0" smtClean="0"/>
              <a:t> </a:t>
            </a:r>
            <a:r>
              <a:rPr lang="uk-UA" dirty="0"/>
              <a:t>отримання </a:t>
            </a:r>
            <a:r>
              <a:rPr lang="uk-UA" dirty="0" smtClean="0"/>
              <a:t>роботи (</a:t>
            </a:r>
            <a:r>
              <a:rPr lang="en-US" sz="2800" dirty="0" smtClean="0"/>
              <a:t>FCE, TOEFL, IELTS,CELTA, DELTA, TKT etc)</a:t>
            </a:r>
            <a:r>
              <a:rPr lang="uk-UA" sz="2800" dirty="0" smtClean="0"/>
              <a:t>;</a:t>
            </a:r>
            <a:endParaRPr lang="en-US" sz="2800" dirty="0" smtClean="0"/>
          </a:p>
          <a:p>
            <a:r>
              <a:rPr lang="uk-UA" dirty="0" smtClean="0"/>
              <a:t>анкети для навчання, працевлаштування, отримання візи і т.д.</a:t>
            </a:r>
          </a:p>
          <a:p>
            <a:r>
              <a:rPr lang="uk-UA" dirty="0" smtClean="0"/>
              <a:t>спілкування із зарубіжними партнерами по роботі;</a:t>
            </a:r>
          </a:p>
          <a:p>
            <a:r>
              <a:rPr lang="uk-UA" dirty="0" smtClean="0"/>
              <a:t>коментарі на форумі, записи у </a:t>
            </a:r>
            <a:r>
              <a:rPr lang="uk-UA" dirty="0" err="1" smtClean="0"/>
              <a:t>блог</a:t>
            </a:r>
            <a:r>
              <a:rPr lang="uk-UA" dirty="0" smtClean="0"/>
              <a:t>;</a:t>
            </a:r>
            <a:endParaRPr lang="en-US" dirty="0" smtClean="0"/>
          </a:p>
          <a:p>
            <a:r>
              <a:rPr lang="en-US" dirty="0" smtClean="0">
                <a:latin typeface="Corbel" pitchFamily="34" charset="0"/>
              </a:rPr>
              <a:t>CV &amp; letter of application</a:t>
            </a:r>
            <a:r>
              <a:rPr lang="uk-UA" dirty="0" smtClean="0">
                <a:latin typeface="Corbel" pitchFamily="34" charset="0"/>
              </a:rPr>
              <a:t> та ін.</a:t>
            </a:r>
            <a:endParaRPr lang="en-US" dirty="0" smtClean="0">
              <a:latin typeface="Corbel" pitchFamily="34" charset="0"/>
            </a:endParaRPr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Етапи навчання </a:t>
            </a:r>
            <a:r>
              <a:rPr lang="uk-UA" dirty="0" err="1" smtClean="0"/>
              <a:t>ПМ</a:t>
            </a:r>
            <a:r>
              <a:rPr lang="uk-UA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196752"/>
            <a:ext cx="8172400" cy="566124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uk-UA" dirty="0" smtClean="0"/>
              <a:t>1.</a:t>
            </a:r>
            <a:r>
              <a:rPr lang="uk-UA" u="sng" dirty="0" smtClean="0"/>
              <a:t>Підготовчий</a:t>
            </a:r>
            <a:r>
              <a:rPr lang="uk-UA" dirty="0" smtClean="0"/>
              <a:t>:</a:t>
            </a:r>
          </a:p>
          <a:p>
            <a:pPr>
              <a:buNone/>
            </a:pPr>
            <a:r>
              <a:rPr lang="uk-UA" dirty="0" smtClean="0"/>
              <a:t> 1.1. оволодіння технікою письма (графікою і орфографією);</a:t>
            </a:r>
          </a:p>
          <a:p>
            <a:pPr>
              <a:buNone/>
            </a:pPr>
            <a:r>
              <a:rPr lang="uk-UA" dirty="0" smtClean="0"/>
              <a:t>(</a:t>
            </a:r>
            <a:r>
              <a:rPr lang="uk-UA" sz="2400" dirty="0" smtClean="0"/>
              <a:t>рівень літери, буквосполучення, слова, словосполучення</a:t>
            </a:r>
            <a:r>
              <a:rPr lang="uk-UA" dirty="0" smtClean="0"/>
              <a:t>)</a:t>
            </a:r>
          </a:p>
          <a:p>
            <a:pPr>
              <a:buNone/>
            </a:pPr>
            <a:r>
              <a:rPr lang="uk-UA" dirty="0" smtClean="0"/>
              <a:t>1.2. засвоєння структурних моделей, властивих усній і писемній формам спілкування;</a:t>
            </a:r>
          </a:p>
          <a:p>
            <a:pPr marL="88900" indent="-6350">
              <a:buNone/>
            </a:pPr>
            <a:r>
              <a:rPr lang="uk-UA" dirty="0" smtClean="0"/>
              <a:t>(</a:t>
            </a:r>
            <a:r>
              <a:rPr lang="uk-UA" sz="2400" dirty="0" smtClean="0"/>
              <a:t>рівень словоформи, словосполучення, речення, графічна презентація тексту, який функціонує в усному спілкуванні)</a:t>
            </a:r>
          </a:p>
          <a:p>
            <a:pPr marL="88900" indent="-6350">
              <a:buNone/>
            </a:pPr>
            <a:endParaRPr lang="uk-UA" sz="2400" dirty="0" smtClean="0"/>
          </a:p>
          <a:p>
            <a:pPr>
              <a:buNone/>
            </a:pPr>
            <a:r>
              <a:rPr lang="uk-UA" dirty="0" smtClean="0"/>
              <a:t>2. </a:t>
            </a:r>
            <a:r>
              <a:rPr lang="uk-UA" u="sng" dirty="0" smtClean="0"/>
              <a:t>Оволодіння </a:t>
            </a:r>
            <a:r>
              <a:rPr lang="uk-UA" u="sng" dirty="0" err="1" smtClean="0"/>
              <a:t>ПМ</a:t>
            </a:r>
            <a:r>
              <a:rPr lang="uk-UA" u="sng" dirty="0" smtClean="0"/>
              <a:t> як засобом спілкування</a:t>
            </a:r>
          </a:p>
          <a:p>
            <a:pPr>
              <a:buNone/>
            </a:pPr>
            <a:r>
              <a:rPr lang="uk-UA" dirty="0" smtClean="0"/>
              <a:t>(</a:t>
            </a:r>
            <a:r>
              <a:rPr lang="uk-UA" sz="2400" dirty="0" smtClean="0"/>
              <a:t>рівень тексту в ситуації писемного спілкування</a:t>
            </a:r>
            <a:r>
              <a:rPr lang="uk-UA" dirty="0" smtClean="0"/>
              <a:t>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Техніка </a:t>
            </a:r>
            <a:r>
              <a:rPr lang="uk-UA" dirty="0"/>
              <a:t>письма</a:t>
            </a:r>
            <a:endParaRPr lang="ru-RU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1412776"/>
            <a:ext cx="8244408" cy="5112568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uk-UA" sz="28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800" dirty="0" smtClean="0"/>
              <a:t>аналіз </a:t>
            </a:r>
            <a:r>
              <a:rPr lang="uk-UA" sz="2800" dirty="0"/>
              <a:t>звукового складу </a:t>
            </a:r>
            <a:r>
              <a:rPr lang="uk-UA" sz="2800" dirty="0" smtClean="0"/>
              <a:t>слова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800" dirty="0" smtClean="0"/>
              <a:t>на основі внутрішнього </a:t>
            </a:r>
            <a:r>
              <a:rPr lang="uk-UA" sz="2800" dirty="0" err="1" smtClean="0"/>
              <a:t>проговорювання</a:t>
            </a:r>
            <a:endParaRPr lang="uk-UA" sz="2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800" dirty="0"/>
              <a:t>		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800" dirty="0"/>
              <a:t>перетворення звукових </a:t>
            </a:r>
            <a:r>
              <a:rPr lang="uk-UA" sz="2800" dirty="0" smtClean="0"/>
              <a:t>варіантів </a:t>
            </a:r>
            <a:r>
              <a:rPr lang="uk-UA" sz="2800" dirty="0"/>
              <a:t>у </a:t>
            </a:r>
            <a:r>
              <a:rPr lang="uk-UA" sz="2800" dirty="0" smtClean="0"/>
              <a:t>фонеми</a:t>
            </a:r>
            <a:endParaRPr lang="uk-UA" sz="2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800" dirty="0"/>
              <a:t> 		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800" dirty="0"/>
              <a:t>переведення фонем у </a:t>
            </a:r>
            <a:r>
              <a:rPr lang="uk-UA" sz="2800" dirty="0" smtClean="0"/>
              <a:t>букви (</a:t>
            </a:r>
            <a:r>
              <a:rPr lang="uk-UA" sz="2400" i="1" dirty="0" smtClean="0"/>
              <a:t>Орфографічна навичка</a:t>
            </a:r>
            <a:r>
              <a:rPr lang="uk-UA" sz="2800" dirty="0" smtClean="0"/>
              <a:t>)</a:t>
            </a:r>
            <a:endParaRPr lang="uk-UA" sz="2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800" dirty="0"/>
              <a:t>			</a:t>
            </a:r>
            <a:endParaRPr lang="uk-UA" sz="28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uk-UA" sz="2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800" dirty="0"/>
              <a:t>написання букв і </a:t>
            </a:r>
            <a:r>
              <a:rPr lang="uk-UA" sz="2800" dirty="0" smtClean="0"/>
              <a:t>буквосполучень (</a:t>
            </a:r>
            <a:r>
              <a:rPr lang="uk-UA" sz="2400" i="1" dirty="0" smtClean="0"/>
              <a:t>Каліграфічна</a:t>
            </a:r>
            <a:r>
              <a:rPr lang="uk-UA" sz="2800" i="1" dirty="0" smtClean="0"/>
              <a:t> 							</a:t>
            </a:r>
            <a:r>
              <a:rPr lang="uk-UA" sz="2400" i="1" dirty="0" smtClean="0"/>
              <a:t>навичка</a:t>
            </a:r>
            <a:r>
              <a:rPr lang="uk-UA" sz="2800" dirty="0" smtClean="0"/>
              <a:t>)</a:t>
            </a:r>
            <a:endParaRPr lang="uk-UA" sz="2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800" dirty="0"/>
              <a:t>		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800" dirty="0"/>
              <a:t>написання </a:t>
            </a:r>
            <a:r>
              <a:rPr lang="uk-UA" sz="2800" dirty="0" smtClean="0"/>
              <a:t>слів (групування графем у слова) (</a:t>
            </a:r>
            <a:r>
              <a:rPr lang="uk-UA" sz="2400" i="1" dirty="0" smtClean="0"/>
              <a:t>Орфографічна н.</a:t>
            </a:r>
            <a:r>
              <a:rPr lang="uk-UA" sz="2800" dirty="0" smtClean="0"/>
              <a:t>)</a:t>
            </a:r>
            <a:endParaRPr lang="ru-RU" sz="2800" dirty="0"/>
          </a:p>
        </p:txBody>
      </p:sp>
      <p:sp>
        <p:nvSpPr>
          <p:cNvPr id="60422" name="Line 6"/>
          <p:cNvSpPr>
            <a:spLocks noChangeShapeType="1"/>
          </p:cNvSpPr>
          <p:nvPr/>
        </p:nvSpPr>
        <p:spPr bwMode="auto">
          <a:xfrm>
            <a:off x="2411413" y="26368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0425" name="AutoShape 9"/>
          <p:cNvSpPr>
            <a:spLocks noChangeArrowheads="1"/>
          </p:cNvSpPr>
          <p:nvPr/>
        </p:nvSpPr>
        <p:spPr bwMode="auto">
          <a:xfrm>
            <a:off x="2124075" y="2565400"/>
            <a:ext cx="287338" cy="287338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0426" name="AutoShape 10"/>
          <p:cNvSpPr>
            <a:spLocks noChangeArrowheads="1"/>
          </p:cNvSpPr>
          <p:nvPr/>
        </p:nvSpPr>
        <p:spPr bwMode="auto">
          <a:xfrm>
            <a:off x="2124075" y="3357563"/>
            <a:ext cx="287338" cy="287337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0427" name="AutoShape 11"/>
          <p:cNvSpPr>
            <a:spLocks noChangeArrowheads="1"/>
          </p:cNvSpPr>
          <p:nvPr/>
        </p:nvSpPr>
        <p:spPr bwMode="auto">
          <a:xfrm>
            <a:off x="2124075" y="4221163"/>
            <a:ext cx="287338" cy="287337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0428" name="AutoShape 12"/>
          <p:cNvSpPr>
            <a:spLocks noChangeArrowheads="1"/>
          </p:cNvSpPr>
          <p:nvPr/>
        </p:nvSpPr>
        <p:spPr bwMode="auto">
          <a:xfrm>
            <a:off x="2195736" y="5373216"/>
            <a:ext cx="287338" cy="287337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sz="4000" dirty="0" smtClean="0"/>
              <a:t>Навичка написання </a:t>
            </a:r>
          </a:p>
          <a:p>
            <a:pPr>
              <a:buNone/>
            </a:pPr>
            <a:r>
              <a:rPr lang="uk-UA" sz="4000" dirty="0" smtClean="0"/>
              <a:t>букв і буквосполучень –</a:t>
            </a:r>
          </a:p>
          <a:p>
            <a:pPr>
              <a:buNone/>
            </a:pPr>
            <a:r>
              <a:rPr lang="uk-UA" sz="4000" dirty="0" smtClean="0"/>
              <a:t>	каліграфічна навичка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Групи графем за ступенем подібності з рідною мовою: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Подібні</a:t>
            </a:r>
          </a:p>
          <a:p>
            <a:pPr>
              <a:buNone/>
            </a:pPr>
            <a:r>
              <a:rPr lang="en-US" dirty="0" smtClean="0"/>
              <a:t>(e.g. </a:t>
            </a:r>
            <a:r>
              <a:rPr lang="en-US" dirty="0" err="1" smtClean="0"/>
              <a:t>Aa</a:t>
            </a:r>
            <a:r>
              <a:rPr lang="en-US" dirty="0" smtClean="0"/>
              <a:t>, </a:t>
            </a:r>
            <a:r>
              <a:rPr lang="en-US" dirty="0" err="1" smtClean="0"/>
              <a:t>Oo</a:t>
            </a:r>
            <a:r>
              <a:rPr lang="en-US" dirty="0" smtClean="0"/>
              <a:t>, </a:t>
            </a:r>
            <a:r>
              <a:rPr lang="en-US" dirty="0" err="1" smtClean="0"/>
              <a:t>Ee</a:t>
            </a:r>
            <a:r>
              <a:rPr lang="en-US" dirty="0" smtClean="0"/>
              <a:t>, Xx, Pp)</a:t>
            </a:r>
            <a:endParaRPr lang="uk-UA" dirty="0" smtClean="0"/>
          </a:p>
          <a:p>
            <a:pPr>
              <a:buNone/>
            </a:pPr>
            <a:endParaRPr lang="uk-UA" dirty="0" smtClean="0"/>
          </a:p>
          <a:p>
            <a:r>
              <a:rPr lang="uk-UA" dirty="0" smtClean="0"/>
              <a:t>Співпадають частково</a:t>
            </a:r>
          </a:p>
          <a:p>
            <a:pPr>
              <a:buNone/>
            </a:pPr>
            <a:r>
              <a:rPr lang="en-US" dirty="0" smtClean="0"/>
              <a:t>(e.g. </a:t>
            </a:r>
            <a:r>
              <a:rPr lang="en-US" dirty="0" err="1" smtClean="0"/>
              <a:t>Tt</a:t>
            </a:r>
            <a:r>
              <a:rPr lang="en-US" dirty="0" smtClean="0"/>
              <a:t>, </a:t>
            </a:r>
            <a:r>
              <a:rPr lang="en-US" dirty="0" err="1" smtClean="0"/>
              <a:t>Hh</a:t>
            </a:r>
            <a:r>
              <a:rPr lang="en-US" dirty="0" smtClean="0"/>
              <a:t>, </a:t>
            </a:r>
            <a:r>
              <a:rPr lang="en-US" dirty="0" err="1" smtClean="0"/>
              <a:t>Uu</a:t>
            </a:r>
            <a:r>
              <a:rPr lang="en-US" dirty="0" smtClean="0"/>
              <a:t>)</a:t>
            </a:r>
            <a:endParaRPr lang="uk-UA" dirty="0" smtClean="0"/>
          </a:p>
          <a:p>
            <a:pPr>
              <a:buNone/>
            </a:pPr>
            <a:endParaRPr lang="uk-UA" dirty="0" smtClean="0"/>
          </a:p>
          <a:p>
            <a:r>
              <a:rPr lang="uk-UA" dirty="0" smtClean="0"/>
              <a:t>Повністю відрізняються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(e.g. Ss, Ff, </a:t>
            </a:r>
            <a:r>
              <a:rPr lang="en-US" dirty="0" err="1" smtClean="0"/>
              <a:t>Rr</a:t>
            </a:r>
            <a:r>
              <a:rPr lang="en-US" dirty="0" smtClean="0"/>
              <a:t>, </a:t>
            </a:r>
            <a:r>
              <a:rPr lang="en-US" dirty="0" err="1" smtClean="0"/>
              <a:t>Qq</a:t>
            </a:r>
            <a:r>
              <a:rPr lang="en-US" dirty="0" smtClean="0"/>
              <a:t>, </a:t>
            </a:r>
            <a:r>
              <a:rPr lang="en-US" dirty="0" err="1" smtClean="0"/>
              <a:t>Ww</a:t>
            </a:r>
            <a:r>
              <a:rPr lang="en-US" dirty="0" smtClean="0"/>
              <a:t>, </a:t>
            </a:r>
            <a:r>
              <a:rPr lang="en-US" dirty="0" err="1" smtClean="0"/>
              <a:t>Jj</a:t>
            </a:r>
            <a:r>
              <a:rPr lang="en-US" dirty="0" smtClean="0"/>
              <a:t>, </a:t>
            </a:r>
            <a:r>
              <a:rPr lang="en-US" dirty="0" err="1" smtClean="0"/>
              <a:t>Zz</a:t>
            </a:r>
            <a:r>
              <a:rPr lang="en-US" dirty="0" smtClean="0"/>
              <a:t>)</a:t>
            </a:r>
            <a:endParaRPr lang="uk-UA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836712"/>
            <a:ext cx="7498080" cy="4800600"/>
          </a:xfrm>
        </p:spPr>
        <p:txBody>
          <a:bodyPr/>
          <a:lstStyle/>
          <a:p>
            <a:pPr marL="88900" indent="-6350">
              <a:buNone/>
            </a:pPr>
            <a:r>
              <a:rPr lang="uk-UA" dirty="0" smtClean="0"/>
              <a:t>Головна увага – чіткості і нормативності написання літер.</a:t>
            </a:r>
          </a:p>
          <a:p>
            <a:pPr marL="88900" indent="-6350">
              <a:buNone/>
            </a:pPr>
            <a:endParaRPr lang="uk-UA" dirty="0" smtClean="0"/>
          </a:p>
          <a:p>
            <a:pPr marL="88900" indent="-6350">
              <a:buNone/>
            </a:pPr>
            <a:r>
              <a:rPr lang="en-US" dirty="0" smtClean="0"/>
              <a:t>Print Script</a:t>
            </a:r>
            <a:r>
              <a:rPr lang="uk-UA" dirty="0" smtClean="0"/>
              <a:t> – спосіб написання літер, при якому рукописні літери практично співпадають із друкованими.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Вправи: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447800"/>
            <a:ext cx="8106104" cy="4800600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написання окремих літер і буквосполучень:</a:t>
            </a:r>
          </a:p>
          <a:p>
            <a:pPr>
              <a:buNone/>
            </a:pPr>
            <a:r>
              <a:rPr lang="uk-UA" sz="2400" dirty="0" smtClean="0"/>
              <a:t>напишіть рядок літери  …</a:t>
            </a:r>
            <a:endParaRPr lang="uk-UA" dirty="0" smtClean="0"/>
          </a:p>
          <a:p>
            <a:r>
              <a:rPr lang="uk-UA" dirty="0" smtClean="0"/>
              <a:t>виписування букв:</a:t>
            </a:r>
          </a:p>
          <a:p>
            <a:pPr marL="88900" indent="-6350">
              <a:buFont typeface="Wingdings" pitchFamily="2" charset="2"/>
              <a:buChar char="v"/>
            </a:pPr>
            <a:r>
              <a:rPr lang="uk-UA" sz="2400" dirty="0" smtClean="0"/>
              <a:t>випишіть усі великі / малі / голосні / приголосні / рядкові / надрядкові / підрядкові букви; </a:t>
            </a:r>
          </a:p>
          <a:p>
            <a:pPr marL="88900" indent="-6350">
              <a:buFont typeface="Wingdings" pitchFamily="2" charset="2"/>
              <a:buChar char="v"/>
            </a:pPr>
            <a:r>
              <a:rPr lang="uk-UA" sz="2400" dirty="0" smtClean="0"/>
              <a:t>знайдіть пари великих і малих літер, спишіть їх.</a:t>
            </a:r>
          </a:p>
          <a:p>
            <a:r>
              <a:rPr lang="uk-UA" dirty="0" smtClean="0"/>
              <a:t>списування:</a:t>
            </a: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uk-UA" sz="2400" dirty="0" smtClean="0"/>
              <a:t>слів;</a:t>
            </a: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uk-UA" sz="2400" dirty="0" smtClean="0"/>
              <a:t>речень;</a:t>
            </a: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uk-UA" sz="2400" dirty="0" smtClean="0"/>
              <a:t>текстів.</a:t>
            </a: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4_6 HandwritingPractic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620688"/>
            <a:ext cx="6599183" cy="56277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План:</a:t>
            </a:r>
            <a:endParaRPr lang="ru-RU" b="1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340768"/>
            <a:ext cx="7911480" cy="518385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uk-UA" sz="2400" dirty="0" smtClean="0"/>
              <a:t>1. Письмо та писемне мовлення. Етапи навчання письма.</a:t>
            </a:r>
            <a:endParaRPr lang="en-US" sz="2400" dirty="0" smtClean="0"/>
          </a:p>
          <a:p>
            <a:pPr>
              <a:buFont typeface="Wingdings" pitchFamily="2" charset="2"/>
              <a:buNone/>
            </a:pPr>
            <a:endParaRPr lang="uk-UA" sz="2400" dirty="0"/>
          </a:p>
          <a:p>
            <a:pPr>
              <a:buFont typeface="Wingdings" pitchFamily="2" charset="2"/>
              <a:buNone/>
            </a:pPr>
            <a:r>
              <a:rPr lang="uk-UA" sz="2400" dirty="0"/>
              <a:t>2. </a:t>
            </a:r>
            <a:r>
              <a:rPr lang="uk-UA" sz="2400" dirty="0" smtClean="0"/>
              <a:t> </a:t>
            </a:r>
            <a:r>
              <a:rPr lang="uk-UA" sz="2400" dirty="0"/>
              <a:t>Навчання техніки письма.   </a:t>
            </a:r>
            <a:endParaRPr lang="en-US" sz="2400" dirty="0" smtClean="0"/>
          </a:p>
          <a:p>
            <a:pPr>
              <a:buFont typeface="Wingdings" pitchFamily="2" charset="2"/>
              <a:buNone/>
            </a:pPr>
            <a:endParaRPr lang="uk-UA" sz="2400" dirty="0"/>
          </a:p>
          <a:p>
            <a:pPr>
              <a:buFont typeface="Wingdings" pitchFamily="2" charset="2"/>
              <a:buNone/>
            </a:pPr>
            <a:r>
              <a:rPr lang="uk-UA" sz="2400" dirty="0" smtClean="0"/>
              <a:t>3. Письмо як засіб навчання і контролю іншомовних навичок і вмінь.</a:t>
            </a:r>
            <a:endParaRPr lang="en-US" sz="2400" dirty="0" smtClean="0"/>
          </a:p>
          <a:p>
            <a:pPr>
              <a:buFont typeface="Wingdings" pitchFamily="2" charset="2"/>
              <a:buNone/>
            </a:pPr>
            <a:endParaRPr lang="uk-UA" sz="2400" dirty="0"/>
          </a:p>
          <a:p>
            <a:pPr>
              <a:buNone/>
            </a:pPr>
            <a:r>
              <a:rPr lang="uk-UA" sz="2400" dirty="0" smtClean="0"/>
              <a:t>4. Система вправ для навчання писемного мовлення.    </a:t>
            </a:r>
          </a:p>
          <a:p>
            <a:pPr>
              <a:buFont typeface="Wingdings" pitchFamily="2" charset="2"/>
              <a:buNone/>
            </a:pPr>
            <a:r>
              <a:rPr lang="uk-UA" sz="2400" dirty="0" smtClean="0"/>
              <a:t> </a:t>
            </a:r>
          </a:p>
          <a:p>
            <a:pPr>
              <a:buFont typeface="Wingdings" pitchFamily="2" charset="2"/>
              <a:buNone/>
            </a:pPr>
            <a:r>
              <a:rPr lang="uk-UA" sz="2400" dirty="0" smtClean="0"/>
              <a:t>			</a:t>
            </a:r>
            <a:endParaRPr lang="ru-RU" sz="2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/>
              <a:t>Приклади завдань до вправ на швидкий запис слів</a:t>
            </a:r>
            <a:endParaRPr lang="ru-RU" i="1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2017713"/>
            <a:ext cx="7983488" cy="465137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800" i="1" u="sng" dirty="0"/>
              <a:t>Завдання 1.</a:t>
            </a:r>
            <a:r>
              <a:rPr lang="uk-UA" sz="2800" i="1" dirty="0"/>
              <a:t> </a:t>
            </a:r>
            <a:r>
              <a:rPr lang="uk-UA" sz="2800" dirty="0"/>
              <a:t>Напишіть ці слова великими прописними літерами. Хто швидше? </a:t>
            </a:r>
            <a:r>
              <a:rPr lang="uk-UA" sz="2800" i="1" dirty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800" i="1" dirty="0" smtClean="0"/>
              <a:t>		</a:t>
            </a:r>
            <a:r>
              <a:rPr lang="en-US" sz="2800" i="1" dirty="0" smtClean="0"/>
              <a:t>stamp</a:t>
            </a:r>
            <a:r>
              <a:rPr lang="uk-UA" sz="2800" i="1" dirty="0" smtClean="0"/>
              <a:t> </a:t>
            </a:r>
            <a:r>
              <a:rPr lang="uk-UA" sz="2800" i="1" dirty="0"/>
              <a:t>- </a:t>
            </a:r>
            <a:r>
              <a:rPr lang="en-US" sz="2800" i="1" dirty="0"/>
              <a:t>STAMP</a:t>
            </a:r>
            <a:r>
              <a:rPr lang="uk-UA" sz="2800" i="1" dirty="0"/>
              <a:t>; </a:t>
            </a:r>
            <a:r>
              <a:rPr lang="en-US" sz="2800" i="1" dirty="0"/>
              <a:t>teacher</a:t>
            </a:r>
            <a:r>
              <a:rPr lang="uk-UA" sz="2800" i="1" dirty="0"/>
              <a:t> - </a:t>
            </a:r>
            <a:r>
              <a:rPr lang="en-US" sz="2800" i="1" dirty="0"/>
              <a:t>TEACHER</a:t>
            </a:r>
            <a:r>
              <a:rPr lang="uk-UA" sz="2800" i="1" dirty="0"/>
              <a:t> </a:t>
            </a:r>
            <a:endParaRPr lang="uk-UA" sz="2800" i="1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800" dirty="0" smtClean="0"/>
              <a:t>                 </a:t>
            </a:r>
            <a:endParaRPr lang="uk-UA" sz="28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800" i="1" u="sng" dirty="0"/>
              <a:t>Завдання 2.</a:t>
            </a:r>
            <a:r>
              <a:rPr lang="uk-UA" sz="2800" i="1" dirty="0"/>
              <a:t> </a:t>
            </a:r>
            <a:r>
              <a:rPr lang="uk-UA" sz="2800" dirty="0"/>
              <a:t>Запишіть букви в алфавітному порядку. Хто перший? </a:t>
            </a:r>
            <a:endParaRPr lang="uk-UA" sz="28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800" i="1" dirty="0" smtClean="0"/>
              <a:t>	</a:t>
            </a:r>
            <a:r>
              <a:rPr lang="en-US" sz="2800" i="1" dirty="0" smtClean="0"/>
              <a:t>h d a l s b u c r… </a:t>
            </a:r>
            <a:endParaRPr lang="uk-UA" sz="28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800" i="1" u="sng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800" i="1" u="sng" dirty="0" smtClean="0"/>
              <a:t>Завдання </a:t>
            </a:r>
            <a:r>
              <a:rPr lang="uk-UA" sz="2800" i="1" u="sng" dirty="0"/>
              <a:t>3.</a:t>
            </a:r>
            <a:r>
              <a:rPr lang="uk-UA" sz="2800" i="1" dirty="0"/>
              <a:t> </a:t>
            </a:r>
            <a:r>
              <a:rPr lang="uk-UA" sz="2800" dirty="0"/>
              <a:t>Випишіть слова у стовпчик в алфавітному порядку і прочитайте їх. Хто швидше?</a:t>
            </a:r>
            <a:endParaRPr lang="uk-UA" sz="28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800" dirty="0" smtClean="0"/>
              <a:t>		</a:t>
            </a:r>
            <a:r>
              <a:rPr lang="en-US" sz="2800" i="1" dirty="0" smtClean="0"/>
              <a:t>pen desk pencil box bag ruler</a:t>
            </a:r>
            <a:endParaRPr lang="uk-UA" sz="2800" i="1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PQuestion"/>
          <p:cNvSpPr>
            <a:spLocks noGrp="1" noChangeArrowheads="1"/>
          </p:cNvSpPr>
          <p:nvPr>
            <p:ph type="title"/>
          </p:nvPr>
        </p:nvSpPr>
        <p:spPr>
          <a:xfrm>
            <a:off x="900113" y="260350"/>
            <a:ext cx="7793037" cy="1462088"/>
          </a:xfrm>
        </p:spPr>
        <p:txBody>
          <a:bodyPr>
            <a:normAutofit/>
          </a:bodyPr>
          <a:lstStyle/>
          <a:p>
            <a:pPr algn="ctr"/>
            <a:r>
              <a:rPr lang="uk-UA" sz="3600" dirty="0"/>
              <a:t>На якому етапі відбувається формування </a:t>
            </a:r>
            <a:r>
              <a:rPr lang="uk-UA" sz="3600" b="1" dirty="0" smtClean="0"/>
              <a:t>каліграфічних </a:t>
            </a:r>
            <a:r>
              <a:rPr lang="uk-UA" sz="3600" dirty="0"/>
              <a:t>навичок?</a:t>
            </a:r>
            <a:endParaRPr lang="ru-RU" sz="3600" dirty="0"/>
          </a:p>
        </p:txBody>
      </p:sp>
      <p:sp>
        <p:nvSpPr>
          <p:cNvPr id="40963" name="TPAnswers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2124075" y="2133600"/>
            <a:ext cx="6192838" cy="4160838"/>
          </a:xfrm>
        </p:spPr>
        <p:txBody>
          <a:bodyPr tIns="127000" bIns="127000"/>
          <a:lstStyle/>
          <a:p>
            <a:pPr marL="609600" indent="-609600">
              <a:spcBef>
                <a:spcPct val="0"/>
              </a:spcBef>
              <a:spcAft>
                <a:spcPct val="100000"/>
              </a:spcAft>
              <a:buClr>
                <a:schemeClr val="tx1"/>
              </a:buClr>
              <a:buSzPct val="90000"/>
              <a:buFont typeface="Wingdings" pitchFamily="2" charset="2"/>
              <a:buAutoNum type="arabicPeriod"/>
            </a:pPr>
            <a:r>
              <a:rPr lang="uk-UA" dirty="0"/>
              <a:t>початковому;</a:t>
            </a:r>
          </a:p>
          <a:p>
            <a:pPr marL="609600" indent="-609600">
              <a:spcBef>
                <a:spcPct val="0"/>
              </a:spcBef>
              <a:spcAft>
                <a:spcPct val="100000"/>
              </a:spcAft>
              <a:buClr>
                <a:schemeClr val="tx1"/>
              </a:buClr>
              <a:buSzPct val="90000"/>
              <a:buFont typeface="Wingdings" pitchFamily="2" charset="2"/>
              <a:buAutoNum type="arabicPeriod"/>
            </a:pPr>
            <a:r>
              <a:rPr lang="uk-UA" dirty="0"/>
              <a:t>середньому;</a:t>
            </a:r>
          </a:p>
          <a:p>
            <a:pPr marL="609600" indent="-609600">
              <a:spcBef>
                <a:spcPct val="0"/>
              </a:spcBef>
              <a:spcAft>
                <a:spcPct val="100000"/>
              </a:spcAft>
              <a:buClr>
                <a:schemeClr val="tx1"/>
              </a:buClr>
              <a:buSzPct val="90000"/>
              <a:buFont typeface="Wingdings" pitchFamily="2" charset="2"/>
              <a:buAutoNum type="arabicPeriod"/>
            </a:pPr>
            <a:r>
              <a:rPr lang="uk-UA" dirty="0"/>
              <a:t>старшому;</a:t>
            </a:r>
          </a:p>
          <a:p>
            <a:pPr marL="609600" indent="-609600">
              <a:spcBef>
                <a:spcPct val="0"/>
              </a:spcBef>
              <a:spcAft>
                <a:spcPct val="100000"/>
              </a:spcAft>
              <a:buClr>
                <a:schemeClr val="tx1"/>
              </a:buClr>
              <a:buSzPct val="90000"/>
              <a:buFont typeface="Wingdings" pitchFamily="2" charset="2"/>
              <a:buAutoNum type="arabicPeriod"/>
            </a:pPr>
            <a:r>
              <a:rPr lang="uk-UA" dirty="0"/>
              <a:t>весь період навчання.</a:t>
            </a:r>
            <a:endParaRPr lang="ru-RU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1912" y="548680"/>
            <a:ext cx="7962088" cy="5627712"/>
          </a:xfrm>
        </p:spPr>
        <p:txBody>
          <a:bodyPr>
            <a:normAutofit fontScale="92500" lnSpcReduction="20000"/>
          </a:bodyPr>
          <a:lstStyle/>
          <a:p>
            <a:pPr marL="88900" indent="-6350">
              <a:buNone/>
            </a:pPr>
            <a:r>
              <a:rPr lang="uk-UA" sz="3600" dirty="0" smtClean="0"/>
              <a:t>Чи доцільно формувати іншомовну каліграфічну навичку до того, як буде сформована каліграфічна навичка рідною мовою?</a:t>
            </a:r>
          </a:p>
          <a:p>
            <a:pPr marL="88900" indent="-6350">
              <a:buNone/>
            </a:pPr>
            <a:endParaRPr lang="uk-UA" sz="3600" dirty="0" smtClean="0"/>
          </a:p>
          <a:p>
            <a:pPr marL="88900" indent="-6350">
              <a:buNone/>
            </a:pPr>
            <a:r>
              <a:rPr lang="uk-UA" sz="3600" dirty="0" smtClean="0"/>
              <a:t>Ні, краще спиратися на перенесення навичок з рідної мови.</a:t>
            </a:r>
          </a:p>
          <a:p>
            <a:pPr marL="88900" indent="-6350">
              <a:buNone/>
            </a:pPr>
            <a:endParaRPr lang="uk-UA" sz="3600" dirty="0" smtClean="0"/>
          </a:p>
          <a:p>
            <a:pPr marL="88900" indent="-6350">
              <a:buNone/>
            </a:pPr>
            <a:r>
              <a:rPr lang="uk-UA" sz="3600" dirty="0" smtClean="0"/>
              <a:t>Коли саме слід починати навчання письма?</a:t>
            </a:r>
          </a:p>
          <a:p>
            <a:pPr marL="88900" indent="-6350">
              <a:buNone/>
            </a:pPr>
            <a:r>
              <a:rPr lang="uk-UA" sz="3600" dirty="0" smtClean="0"/>
              <a:t>За новою Програмою – з першого півріччя (приблизно з 6-7 уроку вивчення мови)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400" dirty="0" smtClean="0"/>
              <a:t>Орфографічна навичка (у складі техніки письма) : </a:t>
            </a:r>
            <a:endParaRPr lang="ru-RU" b="1" i="1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628800"/>
            <a:ext cx="7269112" cy="454657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uk-UA" sz="3600" i="1" dirty="0" smtClean="0"/>
              <a:t>навичка </a:t>
            </a:r>
            <a:r>
              <a:rPr lang="uk-UA" sz="3600" i="1" dirty="0"/>
              <a:t>переведення </a:t>
            </a:r>
            <a:r>
              <a:rPr lang="uk-UA" sz="3600" i="1" dirty="0">
                <a:solidFill>
                  <a:srgbClr val="0070C0"/>
                </a:solidFill>
              </a:rPr>
              <a:t>звуків</a:t>
            </a:r>
            <a:r>
              <a:rPr lang="uk-UA" sz="3600" i="1" dirty="0"/>
              <a:t> у </a:t>
            </a:r>
            <a:r>
              <a:rPr lang="uk-UA" sz="3600" i="1" dirty="0">
                <a:solidFill>
                  <a:srgbClr val="FF0000"/>
                </a:solidFill>
              </a:rPr>
              <a:t>букви</a:t>
            </a:r>
            <a:r>
              <a:rPr lang="uk-UA" sz="3600" dirty="0"/>
              <a:t> </a:t>
            </a:r>
            <a:endParaRPr lang="uk-UA" sz="3600" dirty="0" smtClean="0"/>
          </a:p>
          <a:p>
            <a:pPr marL="0" indent="0">
              <a:buFont typeface="Wingdings" pitchFamily="2" charset="2"/>
              <a:buNone/>
            </a:pPr>
            <a:r>
              <a:rPr lang="uk-UA" sz="3600" dirty="0" smtClean="0"/>
              <a:t>(</a:t>
            </a:r>
            <a:r>
              <a:rPr lang="uk-UA" sz="3600" dirty="0"/>
              <a:t>оперування </a:t>
            </a:r>
            <a:r>
              <a:rPr lang="uk-UA" sz="3600" dirty="0" err="1"/>
              <a:t>звуко-буквеними</a:t>
            </a:r>
            <a:r>
              <a:rPr lang="uk-UA" sz="3600" dirty="0"/>
              <a:t> відповідностями). </a:t>
            </a:r>
            <a:endParaRPr lang="ru-RU" sz="36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/>
              <a:t>Етапи</a:t>
            </a:r>
            <a:r>
              <a:rPr lang="uk-UA"/>
              <a:t> роботи над орфографією</a:t>
            </a:r>
            <a:endParaRPr lang="ru-RU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412776"/>
            <a:ext cx="7983488" cy="5111849"/>
          </a:xfrm>
        </p:spPr>
        <p:txBody>
          <a:bodyPr>
            <a:normAutofit lnSpcReduction="10000"/>
          </a:bodyPr>
          <a:lstStyle/>
          <a:p>
            <a:pPr marL="85725" indent="-4763">
              <a:buNone/>
            </a:pPr>
            <a:r>
              <a:rPr lang="uk-UA" sz="3600" dirty="0" smtClean="0"/>
              <a:t>1. Засвоєння </a:t>
            </a:r>
            <a:r>
              <a:rPr lang="uk-UA" sz="3600" dirty="0"/>
              <a:t>типових, регулярних </a:t>
            </a:r>
            <a:r>
              <a:rPr lang="uk-UA" sz="3600" dirty="0" err="1" smtClean="0"/>
              <a:t>звуко</a:t>
            </a:r>
            <a:r>
              <a:rPr lang="uk-UA" sz="3600" dirty="0" smtClean="0"/>
              <a:t> - буквених </a:t>
            </a:r>
            <a:r>
              <a:rPr lang="uk-UA" sz="3600" dirty="0"/>
              <a:t>відповідностей, які підводяться під правила читання та письма</a:t>
            </a:r>
            <a:r>
              <a:rPr lang="uk-UA" sz="3600" dirty="0" smtClean="0"/>
              <a:t>.</a:t>
            </a:r>
          </a:p>
          <a:p>
            <a:pPr marL="825246" indent="-742950">
              <a:buFont typeface="Wingdings" pitchFamily="2" charset="2"/>
              <a:buAutoNum type="arabicPeriod"/>
            </a:pPr>
            <a:endParaRPr lang="uk-UA" sz="3600" dirty="0"/>
          </a:p>
          <a:p>
            <a:pPr>
              <a:buFont typeface="Wingdings" pitchFamily="2" charset="2"/>
              <a:buNone/>
            </a:pPr>
            <a:r>
              <a:rPr lang="uk-UA" sz="3600" dirty="0"/>
              <a:t>2. Знайомство з правилами читання</a:t>
            </a:r>
            <a:r>
              <a:rPr lang="uk-UA" sz="3600" dirty="0" smtClean="0"/>
              <a:t>.</a:t>
            </a:r>
          </a:p>
          <a:p>
            <a:pPr>
              <a:buFont typeface="Wingdings" pitchFamily="2" charset="2"/>
              <a:buNone/>
            </a:pPr>
            <a:endParaRPr lang="uk-UA" sz="3600" dirty="0"/>
          </a:p>
          <a:p>
            <a:pPr>
              <a:buFont typeface="Wingdings" pitchFamily="2" charset="2"/>
              <a:buNone/>
            </a:pPr>
            <a:r>
              <a:rPr lang="uk-UA" sz="3600" dirty="0"/>
              <a:t>3. Вправляння у записуванні слів, речень</a:t>
            </a:r>
            <a:r>
              <a:rPr lang="ru-RU" sz="3600" dirty="0"/>
              <a:t>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/>
              <a:t>Орфографічні труднощі  англійської мови:</a:t>
            </a:r>
            <a:endParaRPr lang="ru-RU"/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2017713"/>
            <a:ext cx="7983488" cy="45799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uk-UA" dirty="0"/>
              <a:t>а)</a:t>
            </a:r>
            <a:r>
              <a:rPr lang="uk-UA" i="1" dirty="0"/>
              <a:t> </a:t>
            </a:r>
            <a:r>
              <a:rPr lang="en-US" dirty="0"/>
              <a:t>b</a:t>
            </a:r>
            <a:r>
              <a:rPr lang="en-US" u="sng" dirty="0"/>
              <a:t>i</a:t>
            </a:r>
            <a:r>
              <a:rPr lang="en-US" dirty="0"/>
              <a:t>rd, h</a:t>
            </a:r>
            <a:r>
              <a:rPr lang="en-US" u="sng" dirty="0"/>
              <a:t>e</a:t>
            </a:r>
            <a:r>
              <a:rPr lang="en-US" dirty="0"/>
              <a:t>r, l</a:t>
            </a:r>
            <a:r>
              <a:rPr lang="en-US" u="sng" dirty="0"/>
              <a:t>ea</a:t>
            </a:r>
            <a:r>
              <a:rPr lang="en-US" dirty="0"/>
              <a:t>rn;</a:t>
            </a:r>
            <a:endParaRPr lang="uk-UA" dirty="0"/>
          </a:p>
          <a:p>
            <a:pPr>
              <a:buFont typeface="Wingdings" pitchFamily="2" charset="2"/>
              <a:buNone/>
            </a:pPr>
            <a:endParaRPr lang="uk-UA" dirty="0"/>
          </a:p>
          <a:p>
            <a:pPr>
              <a:buFont typeface="Wingdings" pitchFamily="2" charset="2"/>
              <a:buNone/>
            </a:pPr>
            <a:r>
              <a:rPr lang="uk-UA" dirty="0"/>
              <a:t>б) </a:t>
            </a:r>
            <a:r>
              <a:rPr lang="en-US" u="sng" dirty="0"/>
              <a:t>s</a:t>
            </a:r>
            <a:r>
              <a:rPr lang="en-US" dirty="0"/>
              <a:t>ee</a:t>
            </a:r>
            <a:r>
              <a:rPr lang="uk-UA" dirty="0"/>
              <a:t>, </a:t>
            </a:r>
            <a:r>
              <a:rPr lang="en-US" dirty="0"/>
              <a:t>wa</a:t>
            </a:r>
            <a:r>
              <a:rPr lang="en-US" u="sng" dirty="0"/>
              <a:t>s</a:t>
            </a:r>
            <a:r>
              <a:rPr lang="uk-UA" u="sng" dirty="0"/>
              <a:t>;</a:t>
            </a:r>
            <a:endParaRPr lang="uk-UA" dirty="0"/>
          </a:p>
          <a:p>
            <a:pPr>
              <a:buFont typeface="Wingdings" pitchFamily="2" charset="2"/>
              <a:buNone/>
            </a:pPr>
            <a:endParaRPr lang="uk-UA" dirty="0"/>
          </a:p>
          <a:p>
            <a:pPr>
              <a:buFont typeface="Wingdings" pitchFamily="2" charset="2"/>
              <a:buNone/>
            </a:pPr>
            <a:r>
              <a:rPr lang="uk-UA" dirty="0"/>
              <a:t>в) </a:t>
            </a:r>
            <a:r>
              <a:rPr lang="en-US" dirty="0"/>
              <a:t>tak</a:t>
            </a:r>
            <a:r>
              <a:rPr lang="en-US" u="sng" dirty="0"/>
              <a:t>e</a:t>
            </a:r>
            <a:r>
              <a:rPr lang="uk-UA" dirty="0"/>
              <a:t>, </a:t>
            </a:r>
            <a:r>
              <a:rPr lang="en-US" dirty="0"/>
              <a:t>lat</a:t>
            </a:r>
            <a:r>
              <a:rPr lang="en-US" u="sng" dirty="0"/>
              <a:t>e</a:t>
            </a:r>
            <a:r>
              <a:rPr lang="uk-UA" dirty="0"/>
              <a:t>, </a:t>
            </a:r>
            <a:r>
              <a:rPr lang="en-US" dirty="0"/>
              <a:t>lin</a:t>
            </a:r>
            <a:r>
              <a:rPr lang="en-US" u="sng" dirty="0"/>
              <a:t>e</a:t>
            </a:r>
            <a:r>
              <a:rPr lang="uk-UA" dirty="0"/>
              <a:t>, </a:t>
            </a:r>
          </a:p>
          <a:p>
            <a:pPr>
              <a:buFont typeface="Wingdings" pitchFamily="2" charset="2"/>
              <a:buNone/>
            </a:pPr>
            <a:r>
              <a:rPr lang="uk-UA" dirty="0"/>
              <a:t>    </a:t>
            </a:r>
            <a:r>
              <a:rPr lang="en-US" dirty="0"/>
              <a:t>hi</a:t>
            </a:r>
            <a:r>
              <a:rPr lang="en-US" u="sng" dirty="0"/>
              <a:t>gh</a:t>
            </a:r>
            <a:r>
              <a:rPr lang="uk-UA" dirty="0"/>
              <a:t>, </a:t>
            </a:r>
            <a:r>
              <a:rPr lang="en-US" dirty="0"/>
              <a:t>ei</a:t>
            </a:r>
            <a:r>
              <a:rPr lang="en-US" u="sng" dirty="0"/>
              <a:t>gh</a:t>
            </a:r>
            <a:r>
              <a:rPr lang="en-US" dirty="0"/>
              <a:t>t</a:t>
            </a:r>
            <a:r>
              <a:rPr lang="uk-UA" dirty="0"/>
              <a:t>, </a:t>
            </a:r>
            <a:r>
              <a:rPr lang="en-US" dirty="0"/>
              <a:t>bri</a:t>
            </a:r>
            <a:r>
              <a:rPr lang="en-US" u="sng" dirty="0"/>
              <a:t>gh</a:t>
            </a:r>
            <a:r>
              <a:rPr lang="en-US" dirty="0"/>
              <a:t>t</a:t>
            </a:r>
            <a:r>
              <a:rPr lang="uk-UA" dirty="0"/>
              <a:t>; </a:t>
            </a:r>
            <a:endParaRPr lang="ru-RU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608" y="274638"/>
            <a:ext cx="7498080" cy="92211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Основні принципи орфографічної системи мови:</a:t>
            </a:r>
            <a:endParaRPr lang="ru-RU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556792"/>
            <a:ext cx="7911480" cy="511229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 sz="2500" dirty="0"/>
              <a:t>1)  </a:t>
            </a:r>
            <a:r>
              <a:rPr lang="en-US" sz="2800" dirty="0"/>
              <a:t>pen</a:t>
            </a:r>
            <a:r>
              <a:rPr lang="uk-UA" sz="2800" dirty="0"/>
              <a:t>, </a:t>
            </a:r>
            <a:r>
              <a:rPr lang="en-US" sz="2800" dirty="0"/>
              <a:t>present</a:t>
            </a:r>
            <a:r>
              <a:rPr lang="uk-UA" sz="2800" dirty="0"/>
              <a:t>, </a:t>
            </a:r>
            <a:r>
              <a:rPr lang="en-US" sz="2800" dirty="0"/>
              <a:t>help</a:t>
            </a:r>
            <a:r>
              <a:rPr lang="uk-UA" sz="2800" dirty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 sz="2800" b="1" dirty="0"/>
              <a:t>фонетичний</a:t>
            </a:r>
            <a:r>
              <a:rPr lang="uk-UA" sz="2800" dirty="0"/>
              <a:t> (буква повністю відповідає звуку</a:t>
            </a:r>
            <a:r>
              <a:rPr lang="uk-UA" sz="2800" dirty="0" smtClean="0"/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uk-UA" sz="28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 sz="2800" dirty="0"/>
              <a:t>2)  </a:t>
            </a:r>
            <a:r>
              <a:rPr lang="en-US" sz="2800" dirty="0"/>
              <a:t>nation</a:t>
            </a:r>
            <a:r>
              <a:rPr lang="uk-UA" sz="2800" dirty="0"/>
              <a:t> </a:t>
            </a:r>
            <a:r>
              <a:rPr lang="uk-UA" sz="2800" dirty="0" smtClean="0"/>
              <a:t>– </a:t>
            </a:r>
            <a:r>
              <a:rPr lang="en-US" sz="2800" dirty="0" smtClean="0"/>
              <a:t>nationality, happy – happiness </a:t>
            </a:r>
            <a:r>
              <a:rPr lang="uk-UA" sz="2800" dirty="0" smtClean="0"/>
              <a:t> </a:t>
            </a:r>
            <a:endParaRPr lang="uk-UA" sz="28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 sz="2800" b="1" dirty="0"/>
              <a:t>морфологічний</a:t>
            </a:r>
            <a:r>
              <a:rPr lang="uk-UA" sz="2800" dirty="0"/>
              <a:t> (написання слова визначається правилами граматики</a:t>
            </a:r>
            <a:r>
              <a:rPr lang="uk-UA" sz="2800" dirty="0" smtClean="0"/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8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/>
              <a:t>3) </a:t>
            </a:r>
            <a:r>
              <a:rPr lang="en-US" sz="2800" dirty="0"/>
              <a:t>beautiful</a:t>
            </a:r>
            <a:r>
              <a:rPr lang="uk-UA" sz="2800" dirty="0"/>
              <a:t>, </a:t>
            </a:r>
            <a:r>
              <a:rPr lang="en-US" sz="2800" dirty="0" smtClean="0"/>
              <a:t>language, enough, nephew</a:t>
            </a:r>
            <a:r>
              <a:rPr lang="ru-RU" sz="2800" dirty="0" smtClean="0"/>
              <a:t> </a:t>
            </a:r>
            <a:endParaRPr lang="ru-RU" sz="28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 sz="2800" b="1" dirty="0"/>
              <a:t>історичний</a:t>
            </a:r>
            <a:r>
              <a:rPr lang="uk-UA" sz="2800" dirty="0"/>
              <a:t> або традиційний (написання слова склалось історично і часто не піддається поясненню</a:t>
            </a:r>
            <a:r>
              <a:rPr lang="uk-UA" sz="2500" dirty="0" smtClean="0"/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uk-UA" sz="25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5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mph" presetSubtype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41" dur="indefinite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2" dur="indefinite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3" dur="indefinite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/>
          </a:bodyPr>
          <a:lstStyle/>
          <a:p>
            <a:r>
              <a:rPr lang="uk-UA" sz="2800" b="1" dirty="0" smtClean="0"/>
              <a:t>Групи вправ для навчання орфографії</a:t>
            </a:r>
            <a:r>
              <a:rPr lang="uk-UA" sz="2800" dirty="0" smtClean="0"/>
              <a:t>:</a:t>
            </a:r>
            <a:endParaRPr lang="ru-RU" sz="2800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2017713"/>
            <a:ext cx="7983488" cy="4506912"/>
          </a:xfrm>
        </p:spPr>
        <p:txBody>
          <a:bodyPr/>
          <a:lstStyle/>
          <a:p>
            <a:pPr marL="596646" indent="-514350">
              <a:buFont typeface="Wingdings" pitchFamily="2" charset="2"/>
              <a:buAutoNum type="arabicPeriod"/>
            </a:pP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Вправи </a:t>
            </a:r>
            <a:r>
              <a:rPr lang="uk-UA" b="1" dirty="0">
                <a:solidFill>
                  <a:schemeClr val="accent1">
                    <a:lumMod val="50000"/>
                  </a:schemeClr>
                </a:solidFill>
              </a:rPr>
              <a:t>на впізнавання і порівняння орфограм</a:t>
            </a:r>
            <a:r>
              <a:rPr lang="uk-UA" dirty="0"/>
              <a:t>. </a:t>
            </a:r>
          </a:p>
          <a:p>
            <a:pPr marL="88900" indent="-7938"/>
            <a:r>
              <a:rPr lang="uk-UA" sz="2800" dirty="0" smtClean="0"/>
              <a:t>Прочитайте </a:t>
            </a:r>
            <a:r>
              <a:rPr lang="uk-UA" sz="2800" dirty="0"/>
              <a:t>слова. Підрахуйте, скільки </a:t>
            </a:r>
            <a:r>
              <a:rPr lang="uk-UA" sz="2800" dirty="0" smtClean="0"/>
              <a:t>в слові </a:t>
            </a:r>
            <a:r>
              <a:rPr lang="uk-UA" sz="2800" dirty="0"/>
              <a:t>букв і </a:t>
            </a:r>
            <a:r>
              <a:rPr lang="uk-UA" sz="2800" dirty="0" smtClean="0"/>
              <a:t>звуків:</a:t>
            </a:r>
            <a:r>
              <a:rPr lang="uk-UA" sz="2800" i="1" dirty="0" smtClean="0"/>
              <a:t> </a:t>
            </a:r>
            <a:endParaRPr lang="uk-UA" sz="2800" i="1" dirty="0"/>
          </a:p>
          <a:p>
            <a:pPr>
              <a:buFont typeface="Wingdings" pitchFamily="2" charset="2"/>
              <a:buNone/>
            </a:pPr>
            <a:r>
              <a:rPr lang="en-GB" sz="2800" i="1" dirty="0" smtClean="0"/>
              <a:t>ball</a:t>
            </a:r>
            <a:r>
              <a:rPr lang="uk-UA" sz="2800" i="1" dirty="0"/>
              <a:t>, </a:t>
            </a:r>
            <a:r>
              <a:rPr lang="en-GB" sz="2800" i="1" dirty="0"/>
              <a:t>child</a:t>
            </a:r>
            <a:r>
              <a:rPr lang="uk-UA" sz="2800" i="1" dirty="0"/>
              <a:t>, </a:t>
            </a:r>
            <a:r>
              <a:rPr lang="en-GB" sz="2800" i="1" dirty="0" smtClean="0"/>
              <a:t>teacher</a:t>
            </a:r>
            <a:r>
              <a:rPr lang="uk-UA" sz="2800" i="1" dirty="0" smtClean="0"/>
              <a:t>, </a:t>
            </a:r>
            <a:r>
              <a:rPr lang="en-GB" sz="2800" i="1" dirty="0" smtClean="0"/>
              <a:t>yesterday</a:t>
            </a:r>
            <a:endParaRPr lang="uk-UA" sz="2800" i="1" dirty="0" smtClean="0"/>
          </a:p>
          <a:p>
            <a:pPr>
              <a:buFont typeface="Wingdings" pitchFamily="2" charset="2"/>
              <a:buNone/>
            </a:pPr>
            <a:endParaRPr lang="uk-UA" sz="2800" i="1" dirty="0" smtClean="0"/>
          </a:p>
          <a:p>
            <a:r>
              <a:rPr lang="uk-UA" sz="2800" dirty="0" smtClean="0"/>
              <a:t>Спишіть слова, підкреслюючи буквосполучення, що передають звук [Ѳ]</a:t>
            </a:r>
            <a:endParaRPr lang="en-US" sz="2800" dirty="0" smtClean="0"/>
          </a:p>
          <a:p>
            <a:pPr>
              <a:buNone/>
            </a:pPr>
            <a:r>
              <a:rPr lang="en-US" sz="2800" i="1" dirty="0" smtClean="0"/>
              <a:t>thin, thick, this, these, thanks…</a:t>
            </a:r>
            <a:endParaRPr lang="uk-UA" sz="2800" i="1" dirty="0"/>
          </a:p>
          <a:p>
            <a:pPr>
              <a:buFont typeface="Wingdings" pitchFamily="2" charset="2"/>
              <a:buNone/>
            </a:pPr>
            <a:endParaRPr lang="uk-UA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274638"/>
            <a:ext cx="7962088" cy="778098"/>
          </a:xfrm>
        </p:spPr>
        <p:txBody>
          <a:bodyPr>
            <a:normAutofit/>
          </a:bodyPr>
          <a:lstStyle/>
          <a:p>
            <a:r>
              <a:rPr lang="uk-UA" sz="2800" b="1" dirty="0" smtClean="0"/>
              <a:t>Вправи </a:t>
            </a:r>
            <a:r>
              <a:rPr lang="uk-UA" sz="2800" b="1" dirty="0"/>
              <a:t>на </a:t>
            </a:r>
            <a:r>
              <a:rPr lang="uk-UA" sz="2800" b="1" dirty="0" smtClean="0"/>
              <a:t>відтворення </a:t>
            </a:r>
            <a:r>
              <a:rPr lang="uk-UA" sz="2800" b="1" dirty="0"/>
              <a:t>орфограм</a:t>
            </a:r>
            <a:r>
              <a:rPr lang="uk-UA" sz="2800" dirty="0"/>
              <a:t> </a:t>
            </a:r>
            <a:endParaRPr lang="ru-RU" sz="2800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980728"/>
            <a:ext cx="8775700" cy="587727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200" i="1" dirty="0"/>
              <a:t>Завдання 3. </a:t>
            </a:r>
            <a:r>
              <a:rPr lang="uk-UA" sz="2200" dirty="0"/>
              <a:t>Спишіть слова, згрупувавши їх по орфограмах. </a:t>
            </a:r>
            <a:r>
              <a:rPr lang="uk-UA" sz="2200" i="1" dirty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200" i="1" dirty="0"/>
              <a:t> </a:t>
            </a:r>
            <a:r>
              <a:rPr lang="uk-UA" sz="2200" dirty="0"/>
              <a:t> 	</a:t>
            </a:r>
            <a:r>
              <a:rPr lang="en-US" sz="2200" dirty="0"/>
              <a:t>plate</a:t>
            </a:r>
            <a:r>
              <a:rPr lang="uk-UA" sz="2200" dirty="0"/>
              <a:t>, </a:t>
            </a:r>
            <a:r>
              <a:rPr lang="en-US" sz="2200" dirty="0"/>
              <a:t>spoon</a:t>
            </a:r>
            <a:r>
              <a:rPr lang="uk-UA" sz="2200" dirty="0"/>
              <a:t>, </a:t>
            </a:r>
            <a:r>
              <a:rPr lang="en-US" sz="2200" dirty="0"/>
              <a:t>lake</a:t>
            </a:r>
            <a:r>
              <a:rPr lang="uk-UA" sz="2200" dirty="0"/>
              <a:t>, </a:t>
            </a:r>
            <a:r>
              <a:rPr lang="en-US" sz="2200" dirty="0"/>
              <a:t>mistake</a:t>
            </a:r>
            <a:r>
              <a:rPr lang="uk-UA" sz="2200" dirty="0"/>
              <a:t>, </a:t>
            </a:r>
            <a:r>
              <a:rPr lang="en-US" sz="2200" dirty="0"/>
              <a:t>look</a:t>
            </a:r>
            <a:r>
              <a:rPr lang="uk-UA" sz="2200" dirty="0"/>
              <a:t>, </a:t>
            </a:r>
            <a:r>
              <a:rPr lang="en-US" sz="2200" dirty="0"/>
              <a:t>cake</a:t>
            </a:r>
            <a:r>
              <a:rPr lang="uk-UA" sz="2200" dirty="0"/>
              <a:t>, </a:t>
            </a:r>
            <a:r>
              <a:rPr lang="en-US" sz="2200" dirty="0"/>
              <a:t>cool</a:t>
            </a:r>
            <a:r>
              <a:rPr lang="uk-UA" sz="2200" dirty="0"/>
              <a:t>....</a:t>
            </a:r>
            <a:endParaRPr lang="uk-UA" sz="22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uk-UA" sz="2200" i="1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200" i="1" dirty="0" smtClean="0"/>
              <a:t>Завдання </a:t>
            </a:r>
            <a:r>
              <a:rPr lang="uk-UA" sz="2200" i="1" dirty="0"/>
              <a:t>4.</a:t>
            </a:r>
            <a:r>
              <a:rPr lang="uk-UA" sz="2200" dirty="0"/>
              <a:t> Випишіть з тексту слова з дифтонгами/ з буквами, що передають один довгий </a:t>
            </a:r>
            <a:r>
              <a:rPr lang="uk-UA" sz="2200" dirty="0" smtClean="0"/>
              <a:t>звук.</a:t>
            </a:r>
            <a:endParaRPr lang="uk-UA" sz="22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uk-UA" sz="2200" i="1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200" i="1" dirty="0" smtClean="0"/>
              <a:t>Завдання </a:t>
            </a:r>
            <a:r>
              <a:rPr lang="uk-UA" sz="2200" i="1" dirty="0"/>
              <a:t>5.</a:t>
            </a:r>
            <a:r>
              <a:rPr lang="uk-UA" sz="2200" dirty="0"/>
              <a:t> Відгадайте та допишіть слова за першою і останньою </a:t>
            </a:r>
            <a:r>
              <a:rPr lang="uk-UA" sz="2200" dirty="0" smtClean="0"/>
              <a:t>буквами: </a:t>
            </a:r>
            <a:r>
              <a:rPr lang="en-US" sz="2200" dirty="0" smtClean="0"/>
              <a:t>b</a:t>
            </a:r>
            <a:r>
              <a:rPr lang="uk-UA" sz="2200" dirty="0" smtClean="0"/>
              <a:t> </a:t>
            </a:r>
            <a:r>
              <a:rPr lang="uk-UA" sz="2200" dirty="0"/>
              <a:t>_ </a:t>
            </a:r>
            <a:r>
              <a:rPr lang="en-US" sz="2200" dirty="0"/>
              <a:t>s</a:t>
            </a:r>
            <a:r>
              <a:rPr lang="uk-UA" sz="2200" dirty="0"/>
              <a:t>, </a:t>
            </a:r>
            <a:r>
              <a:rPr lang="uk-UA" sz="2200" b="1" dirty="0"/>
              <a:t>с</a:t>
            </a:r>
            <a:r>
              <a:rPr lang="uk-UA" sz="2200" dirty="0" smtClean="0"/>
              <a:t> </a:t>
            </a:r>
            <a:r>
              <a:rPr lang="uk-UA" sz="2200" dirty="0"/>
              <a:t>_ </a:t>
            </a:r>
            <a:r>
              <a:rPr lang="en-US" sz="2200" dirty="0" smtClean="0"/>
              <a:t>r</a:t>
            </a:r>
            <a:r>
              <a:rPr lang="en-US" sz="2200" i="1" dirty="0" smtClean="0"/>
              <a:t> </a:t>
            </a:r>
            <a:endParaRPr lang="uk-UA" sz="2200" i="1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uk-UA" sz="22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200" i="1" dirty="0"/>
              <a:t>Завдання 7. </a:t>
            </a:r>
            <a:r>
              <a:rPr lang="uk-UA" sz="2200" dirty="0"/>
              <a:t>Розташуйте правильно літери у </a:t>
            </a:r>
            <a:r>
              <a:rPr lang="uk-UA" sz="2200" dirty="0" smtClean="0"/>
              <a:t>назвах шкільних речей, </a:t>
            </a:r>
            <a:r>
              <a:rPr lang="uk-UA" sz="2200" dirty="0"/>
              <a:t>запишіть їх та прочитайте </a:t>
            </a:r>
            <a:r>
              <a:rPr lang="uk-UA" sz="2200" dirty="0" smtClean="0"/>
              <a:t>вголос: </a:t>
            </a:r>
            <a:r>
              <a:rPr lang="en-US" sz="2200" dirty="0" err="1" smtClean="0"/>
              <a:t>nep</a:t>
            </a:r>
            <a:r>
              <a:rPr lang="uk-UA" sz="2200" dirty="0"/>
              <a:t>, </a:t>
            </a:r>
            <a:r>
              <a:rPr lang="en-US" sz="2200" dirty="0"/>
              <a:t>kobo</a:t>
            </a:r>
            <a:r>
              <a:rPr lang="uk-UA" sz="2200" dirty="0"/>
              <a:t>, </a:t>
            </a:r>
            <a:r>
              <a:rPr lang="en-US" sz="2200" dirty="0" err="1" smtClean="0"/>
              <a:t>lcenpi</a:t>
            </a:r>
            <a:endParaRPr lang="uk-UA" sz="22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uk-UA" sz="22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200" i="1" dirty="0"/>
              <a:t> Завдання 9. </a:t>
            </a:r>
            <a:r>
              <a:rPr lang="uk-UA" sz="2200" dirty="0"/>
              <a:t>На лист, який ти отримав з Великої Британії, випадково </a:t>
            </a:r>
            <a:r>
              <a:rPr lang="uk-UA" sz="2200" dirty="0" smtClean="0"/>
              <a:t>потрапила </a:t>
            </a:r>
            <a:r>
              <a:rPr lang="uk-UA" sz="2200" dirty="0"/>
              <a:t>вода. Деякі слова неможливо прочитати. Спробуй відновити їх, </a:t>
            </a:r>
            <a:r>
              <a:rPr lang="uk-UA" sz="2200" dirty="0" smtClean="0"/>
              <a:t>вставши</a:t>
            </a:r>
            <a:r>
              <a:rPr lang="en-US" sz="2200" dirty="0" smtClean="0"/>
              <a:t> </a:t>
            </a:r>
            <a:r>
              <a:rPr lang="uk-UA" sz="2200" dirty="0" smtClean="0"/>
              <a:t> </a:t>
            </a:r>
            <a:r>
              <a:rPr lang="uk-UA" sz="2200" dirty="0"/>
              <a:t>літери</a:t>
            </a:r>
            <a:r>
              <a:rPr lang="uk-UA" sz="2200" dirty="0" smtClean="0"/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uk-UA" sz="22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200" i="1" dirty="0"/>
              <a:t>Завдання 10. </a:t>
            </a:r>
            <a:r>
              <a:rPr lang="uk-UA" sz="2200" dirty="0"/>
              <a:t>Твій друг написав листа до Великої Британії, але невпевнений у написанні деяких слів. Допоможи йому виправити помилки.</a:t>
            </a:r>
            <a:endParaRPr lang="ru-RU" sz="2200" dirty="0"/>
          </a:p>
        </p:txBody>
      </p:sp>
    </p:spTree>
    <p:custDataLst>
      <p:tags r:id="rId1"/>
    </p:custData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98" decel="100000" fill="hold"/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6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6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98" decel="100000" fill="hold"/>
                                        <p:tgtEl>
                                          <p:spTgt spid="46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4_6 орфографія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332656"/>
            <a:ext cx="6336703" cy="633670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243013" y="588963"/>
            <a:ext cx="6694487" cy="1036637"/>
          </a:xfrm>
        </p:spPr>
        <p:txBody>
          <a:bodyPr/>
          <a:lstStyle/>
          <a:p>
            <a:pPr algn="ctr"/>
            <a:r>
              <a:rPr lang="uk-UA" sz="2100" b="1" dirty="0"/>
              <a:t>СХЕМА </a:t>
            </a:r>
            <a:r>
              <a:rPr lang="uk-UA" sz="2100" b="1" dirty="0" smtClean="0"/>
              <a:t>ПОРОДЖЕННЯ УСНОГО </a:t>
            </a:r>
            <a:r>
              <a:rPr lang="uk-UA" sz="2100" b="1" dirty="0"/>
              <a:t>МОВЛЕННЄВОГО ВИСЛОВЛЮВАННЯ</a:t>
            </a:r>
            <a:endParaRPr lang="ru-RU" sz="2100" b="1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8569325" cy="504031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ru-RU" dirty="0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684213" y="2060575"/>
            <a:ext cx="2881312" cy="14398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Практична ціль</a:t>
            </a:r>
          </a:p>
          <a:p>
            <a:pPr algn="ctr"/>
            <a:r>
              <a:rPr lang="ru-RU" b="1"/>
              <a:t>Мотив</a:t>
            </a:r>
          </a:p>
          <a:p>
            <a:pPr algn="ctr"/>
            <a:r>
              <a:rPr lang="ru-RU" b="1"/>
              <a:t>Мовленнєвий задум</a:t>
            </a:r>
          </a:p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5795963" y="2060575"/>
            <a:ext cx="2808287" cy="14398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755650" y="4508500"/>
            <a:ext cx="2952750" cy="158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 err="1" smtClean="0"/>
              <a:t>Зовнішнє</a:t>
            </a:r>
            <a:r>
              <a:rPr lang="ru-RU" b="1" dirty="0" smtClean="0"/>
              <a:t> </a:t>
            </a:r>
            <a:r>
              <a:rPr lang="ru-RU" b="1" dirty="0" err="1" smtClean="0"/>
              <a:t>усне</a:t>
            </a:r>
            <a:r>
              <a:rPr lang="ru-RU" b="1" dirty="0" smtClean="0"/>
              <a:t> </a:t>
            </a:r>
          </a:p>
          <a:p>
            <a:pPr algn="ctr"/>
            <a:r>
              <a:rPr lang="ru-RU" b="1" dirty="0" err="1" smtClean="0"/>
              <a:t>мовлення</a:t>
            </a:r>
            <a:endParaRPr lang="ru-RU" b="1" dirty="0"/>
          </a:p>
          <a:p>
            <a:pPr algn="ctr"/>
            <a:endParaRPr lang="ru-RU" dirty="0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5795963" y="4508500"/>
            <a:ext cx="2808287" cy="1512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5867400" y="2276475"/>
            <a:ext cx="2736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b="1"/>
              <a:t>Відбір мовних засобів (граматичних, лексичних)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971550" y="4724400"/>
            <a:ext cx="295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5940425" y="4724400"/>
            <a:ext cx="259238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b="1"/>
              <a:t>Оформлення висловлювання у внутрішньому мовленні</a:t>
            </a:r>
          </a:p>
        </p:txBody>
      </p:sp>
      <p:sp>
        <p:nvSpPr>
          <p:cNvPr id="19469" name="AutoShape 13"/>
          <p:cNvSpPr>
            <a:spLocks noChangeArrowheads="1"/>
          </p:cNvSpPr>
          <p:nvPr/>
        </p:nvSpPr>
        <p:spPr bwMode="auto">
          <a:xfrm>
            <a:off x="3635375" y="2781300"/>
            <a:ext cx="2089150" cy="71438"/>
          </a:xfrm>
          <a:prstGeom prst="rightArrow">
            <a:avLst>
              <a:gd name="adj1" fmla="val 50000"/>
              <a:gd name="adj2" fmla="val 73110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70" name="AutoShape 14"/>
          <p:cNvSpPr>
            <a:spLocks noChangeArrowheads="1"/>
          </p:cNvSpPr>
          <p:nvPr/>
        </p:nvSpPr>
        <p:spPr bwMode="auto">
          <a:xfrm>
            <a:off x="6443663" y="3573463"/>
            <a:ext cx="73025" cy="863600"/>
          </a:xfrm>
          <a:prstGeom prst="downArrow">
            <a:avLst>
              <a:gd name="adj1" fmla="val 50000"/>
              <a:gd name="adj2" fmla="val 295652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71" name="AutoShape 15"/>
          <p:cNvSpPr>
            <a:spLocks noChangeArrowheads="1"/>
          </p:cNvSpPr>
          <p:nvPr/>
        </p:nvSpPr>
        <p:spPr bwMode="auto">
          <a:xfrm>
            <a:off x="3779838" y="5013325"/>
            <a:ext cx="1944687" cy="71438"/>
          </a:xfrm>
          <a:prstGeom prst="leftArrow">
            <a:avLst>
              <a:gd name="adj1" fmla="val 50000"/>
              <a:gd name="adj2" fmla="val 680551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73" name="AutoShape 17"/>
          <p:cNvSpPr>
            <a:spLocks noChangeArrowheads="1"/>
          </p:cNvSpPr>
          <p:nvPr/>
        </p:nvSpPr>
        <p:spPr bwMode="auto">
          <a:xfrm>
            <a:off x="2987675" y="3573463"/>
            <a:ext cx="71438" cy="863600"/>
          </a:xfrm>
          <a:prstGeom prst="upArrow">
            <a:avLst>
              <a:gd name="adj1" fmla="val 50000"/>
              <a:gd name="adj2" fmla="val 30222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1187450" y="3789363"/>
            <a:ext cx="17287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1187450" y="3716338"/>
            <a:ext cx="16557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sz="1600"/>
              <a:t>Самоконтроль</a:t>
            </a:r>
          </a:p>
          <a:p>
            <a:r>
              <a:rPr lang="uk-UA" sz="1600"/>
              <a:t>самокорекція</a:t>
            </a:r>
            <a:endParaRPr lang="ru-RU" sz="1400"/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6732588" y="3860800"/>
            <a:ext cx="1439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6659563" y="3716338"/>
            <a:ext cx="17287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1600"/>
              <a:t>Внутрішнє мовлення</a:t>
            </a:r>
            <a:endParaRPr lang="ru-RU" sz="1600"/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3779838" y="1916113"/>
            <a:ext cx="180022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1600"/>
              <a:t>Запуск механізмів </a:t>
            </a:r>
          </a:p>
          <a:p>
            <a:pPr algn="ctr"/>
            <a:r>
              <a:rPr lang="ru-RU" sz="1600"/>
              <a:t>мовлення</a:t>
            </a:r>
            <a:endParaRPr lang="ru-RU" sz="1400"/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3924300" y="5229225"/>
            <a:ext cx="16573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1600" dirty="0" err="1"/>
              <a:t>Включення</a:t>
            </a:r>
            <a:r>
              <a:rPr lang="ru-RU" sz="1600" dirty="0"/>
              <a:t> голосового</a:t>
            </a:r>
          </a:p>
          <a:p>
            <a:pPr algn="ctr"/>
            <a:r>
              <a:rPr lang="ru-RU" sz="1600" dirty="0"/>
              <a:t> </a:t>
            </a:r>
            <a:r>
              <a:rPr lang="ru-RU" sz="1600" dirty="0" err="1"/>
              <a:t>апарату</a:t>
            </a:r>
            <a:endParaRPr lang="ru-RU" sz="16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94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194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" dur="500"/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4_6 орфографія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1052736"/>
            <a:ext cx="7186119" cy="5400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054100"/>
          </a:xfrm>
        </p:spPr>
        <p:txBody>
          <a:bodyPr/>
          <a:lstStyle/>
          <a:p>
            <a:pPr algn="ctr"/>
            <a:r>
              <a:rPr lang="uk-UA" b="1"/>
              <a:t>3. Диктанти</a:t>
            </a:r>
            <a:endParaRPr lang="ru-RU" b="1"/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1187624" y="1412777"/>
            <a:ext cx="7767464" cy="5256312"/>
          </a:xfrm>
        </p:spPr>
        <p:txBody>
          <a:bodyPr/>
          <a:lstStyle/>
          <a:p>
            <a:r>
              <a:rPr lang="uk-UA" dirty="0" err="1"/>
              <a:t>Самодиктант</a:t>
            </a:r>
            <a:r>
              <a:rPr lang="uk-UA" dirty="0"/>
              <a:t>.</a:t>
            </a:r>
          </a:p>
          <a:p>
            <a:r>
              <a:rPr lang="uk-UA" dirty="0"/>
              <a:t>Зоровий диктант.</a:t>
            </a:r>
          </a:p>
          <a:p>
            <a:r>
              <a:rPr lang="uk-UA" dirty="0" err="1"/>
              <a:t>Зоро-слуховий</a:t>
            </a:r>
            <a:r>
              <a:rPr lang="uk-UA" dirty="0"/>
              <a:t> диктант.</a:t>
            </a:r>
          </a:p>
          <a:p>
            <a:r>
              <a:rPr lang="uk-UA" dirty="0"/>
              <a:t>Слуховий диктант.</a:t>
            </a:r>
          </a:p>
          <a:p>
            <a:r>
              <a:rPr lang="uk-UA" dirty="0"/>
              <a:t>Слуховий пояснювальний диктант.</a:t>
            </a:r>
          </a:p>
          <a:p>
            <a:r>
              <a:rPr lang="uk-UA" dirty="0"/>
              <a:t>Диктант-переклад</a:t>
            </a:r>
            <a:r>
              <a:rPr lang="uk-UA" dirty="0" smtClean="0"/>
              <a:t>.</a:t>
            </a:r>
          </a:p>
          <a:p>
            <a:endParaRPr lang="uk-UA" dirty="0"/>
          </a:p>
          <a:p>
            <a:r>
              <a:rPr lang="uk-UA" dirty="0" smtClean="0"/>
              <a:t>Тренувальний </a:t>
            </a:r>
            <a:r>
              <a:rPr lang="uk-UA" dirty="0"/>
              <a:t>диктант</a:t>
            </a:r>
          </a:p>
          <a:p>
            <a:r>
              <a:rPr lang="uk-UA" dirty="0" smtClean="0"/>
              <a:t>Контрольний </a:t>
            </a:r>
            <a:r>
              <a:rPr lang="uk-UA" dirty="0"/>
              <a:t>диктант.</a:t>
            </a:r>
            <a:endParaRPr lang="ru-RU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Письмо як засіб навчання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844824"/>
            <a:ext cx="7498080" cy="4403576"/>
          </a:xfrm>
        </p:spPr>
        <p:txBody>
          <a:bodyPr/>
          <a:lstStyle/>
          <a:p>
            <a:pPr marL="88900" indent="-6350">
              <a:buNone/>
            </a:pPr>
            <a:r>
              <a:rPr lang="uk-UA" sz="3600" b="1" dirty="0" smtClean="0"/>
              <a:t>Письмові вправи </a:t>
            </a:r>
            <a:r>
              <a:rPr lang="uk-UA" sz="3600" dirty="0" smtClean="0"/>
              <a:t>з лексичним і граматичним матеріалом слід розглядати як ефективний і необхідний </a:t>
            </a:r>
            <a:r>
              <a:rPr lang="uk-UA" sz="3600" b="1" dirty="0" smtClean="0"/>
              <a:t>засіб</a:t>
            </a:r>
            <a:r>
              <a:rPr lang="uk-UA" sz="3600" dirty="0" smtClean="0"/>
              <a:t> формування лексичних і граматичних </a:t>
            </a:r>
            <a:r>
              <a:rPr lang="uk-UA" sz="3600" b="1" dirty="0" smtClean="0"/>
              <a:t>навичок</a:t>
            </a:r>
            <a:r>
              <a:rPr lang="uk-UA" sz="3600" dirty="0" smtClean="0"/>
              <a:t>.</a:t>
            </a:r>
          </a:p>
          <a:p>
            <a:pPr marL="88900" indent="-6350">
              <a:buNone/>
            </a:pPr>
            <a:endParaRPr lang="uk-UA" sz="3600" dirty="0"/>
          </a:p>
          <a:p>
            <a:pPr marL="88900" indent="-6350">
              <a:buNone/>
            </a:pPr>
            <a:endParaRPr lang="ru-RU" sz="36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4_6 лекс_нав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052736"/>
            <a:ext cx="7355476" cy="36373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4_6 грам_нав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908720"/>
            <a:ext cx="7056784" cy="453650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4_6 грам_нав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1052736"/>
            <a:ext cx="7283655" cy="515756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Письмо як засіб навчання усного мовлення: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>
            <a:normAutofit lnSpcReduction="10000"/>
          </a:bodyPr>
          <a:lstStyle/>
          <a:p>
            <a:endParaRPr lang="uk-UA" dirty="0" smtClean="0"/>
          </a:p>
          <a:p>
            <a:pPr marL="88900" indent="-6350">
              <a:buNone/>
            </a:pPr>
            <a:r>
              <a:rPr lang="uk-UA" dirty="0" smtClean="0"/>
              <a:t>Складання повних і неповних вербальних опор:</a:t>
            </a:r>
          </a:p>
          <a:p>
            <a:pPr marL="596900" indent="-514350">
              <a:buFont typeface="+mj-lt"/>
              <a:buAutoNum type="arabicPeriod"/>
            </a:pPr>
            <a:r>
              <a:rPr lang="uk-UA" dirty="0" smtClean="0"/>
              <a:t>Складання плану висловлювання;</a:t>
            </a:r>
          </a:p>
          <a:p>
            <a:pPr marL="596900" indent="-514350">
              <a:buFont typeface="+mj-lt"/>
              <a:buAutoNum type="arabicPeriod"/>
            </a:pPr>
            <a:r>
              <a:rPr lang="uk-UA" dirty="0" smtClean="0"/>
              <a:t>Написання тез виступу/висловлювання;</a:t>
            </a:r>
          </a:p>
          <a:p>
            <a:pPr marL="596900" indent="-514350">
              <a:buFont typeface="+mj-lt"/>
              <a:buAutoNum type="arabicPeriod"/>
            </a:pPr>
            <a:r>
              <a:rPr lang="uk-UA" dirty="0" smtClean="0"/>
              <a:t>Написання повного тексту висловлювання (монологічного та діалогічного).</a:t>
            </a:r>
          </a:p>
          <a:p>
            <a:pPr marL="596900" indent="-514350">
              <a:buFont typeface="+mj-lt"/>
              <a:buAutoNum type="arabicPeriod"/>
            </a:pPr>
            <a:r>
              <a:rPr lang="uk-UA" dirty="0" smtClean="0"/>
              <a:t>…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4_6 опора говор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88640"/>
            <a:ext cx="7992888" cy="5472608"/>
          </a:xfrm>
        </p:spPr>
      </p:pic>
      <p:sp>
        <p:nvSpPr>
          <p:cNvPr id="5" name="TextBox 4"/>
          <p:cNvSpPr txBox="1"/>
          <p:nvPr/>
        </p:nvSpPr>
        <p:spPr>
          <a:xfrm>
            <a:off x="1259632" y="5949280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 Make up a similar table for your family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Письмо як засіб контролю: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контроль навичок (</a:t>
            </a:r>
            <a:r>
              <a:rPr lang="en-US" dirty="0" smtClean="0"/>
              <a:t>language use)</a:t>
            </a:r>
            <a:r>
              <a:rPr lang="uk-UA" dirty="0" smtClean="0"/>
              <a:t>;</a:t>
            </a:r>
          </a:p>
          <a:p>
            <a:r>
              <a:rPr lang="uk-UA" dirty="0" smtClean="0"/>
              <a:t>контроль рецептивних умінь (</a:t>
            </a:r>
            <a:r>
              <a:rPr lang="uk-UA" dirty="0" err="1" smtClean="0"/>
              <a:t>післятекстовий</a:t>
            </a:r>
            <a:r>
              <a:rPr lang="uk-UA" dirty="0" smtClean="0"/>
              <a:t> етап </a:t>
            </a:r>
            <a:r>
              <a:rPr lang="uk-UA" dirty="0" err="1" smtClean="0"/>
              <a:t>аудіювання</a:t>
            </a:r>
            <a:r>
              <a:rPr lang="uk-UA" dirty="0" smtClean="0"/>
              <a:t> та читання;</a:t>
            </a:r>
          </a:p>
          <a:p>
            <a:r>
              <a:rPr lang="uk-UA" dirty="0" smtClean="0"/>
              <a:t>контроль власне </a:t>
            </a:r>
            <a:r>
              <a:rPr lang="uk-UA" dirty="0" err="1" smtClean="0"/>
              <a:t>ПМ</a:t>
            </a:r>
            <a:r>
              <a:rPr lang="uk-UA" dirty="0" smtClean="0"/>
              <a:t> як виду </a:t>
            </a:r>
            <a:r>
              <a:rPr lang="uk-UA" dirty="0" err="1" smtClean="0"/>
              <a:t>МД</a:t>
            </a:r>
            <a:r>
              <a:rPr lang="uk-UA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dirty="0" smtClean="0"/>
              <a:t>Загальна система вправ</a:t>
            </a:r>
          </a:p>
          <a:p>
            <a:pPr algn="ctr">
              <a:buNone/>
            </a:pPr>
            <a:endParaRPr lang="uk-UA" dirty="0" smtClean="0"/>
          </a:p>
          <a:p>
            <a:pPr>
              <a:buNone/>
            </a:pPr>
            <a:r>
              <a:rPr lang="uk-UA" sz="1400" dirty="0" smtClean="0"/>
              <a:t>Система вправ 	      Система вправ 		Система вправ 		Система вправ </a:t>
            </a:r>
          </a:p>
          <a:p>
            <a:pPr>
              <a:buNone/>
            </a:pPr>
            <a:r>
              <a:rPr lang="uk-UA" sz="1400" dirty="0" smtClean="0"/>
              <a:t>для навчання 	      для навчання 		для навчання 		для навчання </a:t>
            </a:r>
          </a:p>
          <a:p>
            <a:pPr>
              <a:buNone/>
            </a:pPr>
            <a:r>
              <a:rPr lang="uk-UA" sz="1400" b="1" dirty="0" err="1" smtClean="0">
                <a:solidFill>
                  <a:srgbClr val="0070C0"/>
                </a:solidFill>
              </a:rPr>
              <a:t>аудіювання</a:t>
            </a:r>
            <a:r>
              <a:rPr lang="uk-UA" sz="1400" dirty="0" smtClean="0"/>
              <a:t>	</a:t>
            </a:r>
            <a:r>
              <a:rPr lang="uk-UA" sz="1400" b="1" dirty="0" smtClean="0"/>
              <a:t>      </a:t>
            </a:r>
            <a:r>
              <a:rPr lang="uk-UA" sz="1400" b="1" dirty="0" smtClean="0">
                <a:solidFill>
                  <a:srgbClr val="7030A0"/>
                </a:solidFill>
              </a:rPr>
              <a:t>говоріння</a:t>
            </a:r>
            <a:r>
              <a:rPr lang="uk-UA" sz="1400" b="1" dirty="0" smtClean="0"/>
              <a:t>		</a:t>
            </a:r>
            <a:r>
              <a:rPr lang="uk-UA" sz="1400" b="1" dirty="0" smtClean="0">
                <a:solidFill>
                  <a:schemeClr val="accent6">
                    <a:lumMod val="50000"/>
                  </a:schemeClr>
                </a:solidFill>
              </a:rPr>
              <a:t>читання</a:t>
            </a:r>
            <a:r>
              <a:rPr lang="uk-UA" sz="1400" b="1" dirty="0" smtClean="0"/>
              <a:t>			</a:t>
            </a:r>
            <a:r>
              <a:rPr lang="uk-UA" sz="1400" b="1" dirty="0" smtClean="0">
                <a:solidFill>
                  <a:schemeClr val="accent3">
                    <a:lumMod val="50000"/>
                  </a:schemeClr>
                </a:solidFill>
              </a:rPr>
              <a:t>письма</a:t>
            </a:r>
            <a:endParaRPr lang="ru-RU" sz="1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sz="1200" dirty="0" smtClean="0"/>
              <a:t>підсистема  вправ	         підсистема  вправ		підсистема  вправ		підсистема  вправ</a:t>
            </a:r>
          </a:p>
          <a:p>
            <a:pPr>
              <a:buNone/>
            </a:pPr>
            <a:r>
              <a:rPr lang="uk-UA" sz="1200" dirty="0" smtClean="0"/>
              <a:t>для формування	         для формування		для формування		для формування</a:t>
            </a:r>
          </a:p>
          <a:p>
            <a:pPr>
              <a:buNone/>
            </a:pPr>
            <a:r>
              <a:rPr lang="uk-UA" sz="1200" b="1" dirty="0" smtClean="0">
                <a:solidFill>
                  <a:schemeClr val="accent5">
                    <a:lumMod val="75000"/>
                  </a:schemeClr>
                </a:solidFill>
              </a:rPr>
              <a:t>фонетичних навичок	       фонетичних навичок</a:t>
            </a:r>
            <a:r>
              <a:rPr lang="uk-UA" sz="1200" dirty="0" smtClean="0"/>
              <a:t>		</a:t>
            </a:r>
            <a:r>
              <a:rPr lang="uk-UA" sz="1200" b="1" dirty="0" smtClean="0">
                <a:solidFill>
                  <a:schemeClr val="accent6">
                    <a:lumMod val="75000"/>
                  </a:schemeClr>
                </a:solidFill>
              </a:rPr>
              <a:t>орфографічних навичок		орфографічних </a:t>
            </a:r>
            <a:r>
              <a:rPr lang="uk-UA" sz="1200" b="1" dirty="0" err="1" smtClean="0">
                <a:solidFill>
                  <a:schemeClr val="accent6">
                    <a:lumMod val="75000"/>
                  </a:schemeClr>
                </a:solidFill>
              </a:rPr>
              <a:t>нав</a:t>
            </a:r>
            <a:r>
              <a:rPr lang="uk-UA" sz="1200" dirty="0" smtClean="0"/>
              <a:t>.</a:t>
            </a:r>
          </a:p>
          <a:p>
            <a:pPr>
              <a:buNone/>
            </a:pPr>
            <a:endParaRPr lang="uk-UA" sz="1200" dirty="0" smtClean="0"/>
          </a:p>
          <a:p>
            <a:pPr>
              <a:buNone/>
            </a:pPr>
            <a:endParaRPr lang="uk-UA" sz="1200" dirty="0" smtClean="0"/>
          </a:p>
          <a:p>
            <a:pPr>
              <a:buNone/>
            </a:pPr>
            <a:r>
              <a:rPr lang="uk-UA" sz="1200" dirty="0" smtClean="0"/>
              <a:t>підсистема  вправ	         підсистема  вправ		підсистема  вправ		підсистема  вправ</a:t>
            </a:r>
          </a:p>
          <a:p>
            <a:pPr>
              <a:buNone/>
            </a:pPr>
            <a:r>
              <a:rPr lang="uk-UA" sz="1200" dirty="0" smtClean="0"/>
              <a:t>для формування	         для формування		для формування		для формування</a:t>
            </a:r>
          </a:p>
          <a:p>
            <a:pPr>
              <a:buNone/>
            </a:pPr>
            <a:r>
              <a:rPr lang="uk-UA" sz="1200" b="1" dirty="0" smtClean="0"/>
              <a:t>лексичних навичок	       лексичних навичок		лексичних навичок		лексичних навичок</a:t>
            </a:r>
          </a:p>
          <a:p>
            <a:pPr>
              <a:buNone/>
            </a:pPr>
            <a:endParaRPr lang="uk-UA" sz="1200" dirty="0" smtClean="0"/>
          </a:p>
          <a:p>
            <a:pPr>
              <a:buNone/>
            </a:pPr>
            <a:r>
              <a:rPr lang="uk-UA" sz="1200" dirty="0" smtClean="0"/>
              <a:t>підсистема  вправ	         підсистема  вправ		підсистема  вправ		підсистема  вправ</a:t>
            </a:r>
          </a:p>
          <a:p>
            <a:pPr>
              <a:buNone/>
            </a:pPr>
            <a:r>
              <a:rPr lang="uk-UA" sz="1200" dirty="0" smtClean="0"/>
              <a:t>для формування	         для формування		для формування		для формування</a:t>
            </a:r>
          </a:p>
          <a:p>
            <a:pPr>
              <a:buNone/>
            </a:pPr>
            <a:r>
              <a:rPr lang="uk-UA" sz="1200" b="1" i="1" dirty="0" smtClean="0"/>
              <a:t>граматичних навичок	       граматичних навичок		 граматичних навичок		 граматичних </a:t>
            </a:r>
            <a:r>
              <a:rPr lang="uk-UA" sz="1200" b="1" i="1" dirty="0" err="1" smtClean="0"/>
              <a:t>нав</a:t>
            </a:r>
            <a:r>
              <a:rPr lang="uk-UA" sz="1200" dirty="0" smtClean="0"/>
              <a:t>.</a:t>
            </a:r>
          </a:p>
          <a:p>
            <a:pPr>
              <a:buNone/>
            </a:pPr>
            <a:endParaRPr lang="uk-UA" sz="1200" dirty="0" smtClean="0"/>
          </a:p>
          <a:p>
            <a:pPr>
              <a:buNone/>
            </a:pPr>
            <a:r>
              <a:rPr lang="uk-UA" sz="1200" dirty="0" smtClean="0"/>
              <a:t>підсистема  вправ	         підсистема  вправ		підсистема  вправ		</a:t>
            </a:r>
            <a:r>
              <a:rPr lang="uk-UA" sz="1200" b="1" dirty="0" smtClean="0"/>
              <a:t>підсистема  вправ</a:t>
            </a:r>
          </a:p>
          <a:p>
            <a:pPr>
              <a:buNone/>
            </a:pPr>
            <a:r>
              <a:rPr lang="uk-UA" sz="1200" dirty="0" smtClean="0"/>
              <a:t>для розвитку	         для розвитку 		для розвитку 			</a:t>
            </a:r>
            <a:r>
              <a:rPr lang="uk-UA" sz="1200" b="1" dirty="0" smtClean="0"/>
              <a:t>для розвитку</a:t>
            </a:r>
          </a:p>
          <a:p>
            <a:pPr>
              <a:buNone/>
            </a:pPr>
            <a:r>
              <a:rPr lang="uk-UA" sz="1200" b="1" dirty="0" smtClean="0">
                <a:solidFill>
                  <a:srgbClr val="0070C0"/>
                </a:solidFill>
              </a:rPr>
              <a:t>умінь </a:t>
            </a:r>
            <a:r>
              <a:rPr lang="uk-UA" sz="1200" b="1" dirty="0" err="1" smtClean="0">
                <a:solidFill>
                  <a:srgbClr val="0070C0"/>
                </a:solidFill>
              </a:rPr>
              <a:t>аудіювання</a:t>
            </a:r>
            <a:r>
              <a:rPr lang="uk-UA" sz="1200" b="1" dirty="0" smtClean="0"/>
              <a:t>	       </a:t>
            </a:r>
            <a:r>
              <a:rPr lang="uk-UA" sz="1200" b="1" dirty="0" smtClean="0">
                <a:solidFill>
                  <a:srgbClr val="7030A0"/>
                </a:solidFill>
              </a:rPr>
              <a:t>умінь говоріння</a:t>
            </a:r>
            <a:r>
              <a:rPr lang="uk-UA" sz="1200" b="1" dirty="0" smtClean="0"/>
              <a:t>		</a:t>
            </a:r>
            <a:r>
              <a:rPr lang="uk-UA" sz="1200" b="1" dirty="0" smtClean="0">
                <a:solidFill>
                  <a:schemeClr val="accent6">
                    <a:lumMod val="50000"/>
                  </a:schemeClr>
                </a:solidFill>
              </a:rPr>
              <a:t>умінь читання</a:t>
            </a:r>
            <a:r>
              <a:rPr lang="uk-UA" sz="1200" b="1" dirty="0" smtClean="0"/>
              <a:t>		</a:t>
            </a:r>
            <a:r>
              <a:rPr lang="uk-UA" sz="2000" b="1" dirty="0" smtClean="0">
                <a:solidFill>
                  <a:schemeClr val="accent3">
                    <a:lumMod val="50000"/>
                  </a:schemeClr>
                </a:solidFill>
              </a:rPr>
              <a:t>умінь письма</a:t>
            </a:r>
            <a:endParaRPr lang="ru-RU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endParaRPr lang="uk-UA" sz="1200" dirty="0" smtClean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979712" y="1052736"/>
            <a:ext cx="0" cy="4896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211960" y="980728"/>
            <a:ext cx="0" cy="49685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876256" y="980728"/>
            <a:ext cx="0" cy="49685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0" y="2060848"/>
            <a:ext cx="914400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243013" y="588963"/>
            <a:ext cx="6694487" cy="1036637"/>
          </a:xfrm>
        </p:spPr>
        <p:txBody>
          <a:bodyPr/>
          <a:lstStyle/>
          <a:p>
            <a:pPr algn="ctr"/>
            <a:r>
              <a:rPr lang="uk-UA" sz="2100" b="1" dirty="0"/>
              <a:t>СХЕМА </a:t>
            </a:r>
            <a:r>
              <a:rPr lang="uk-UA" sz="2100" b="1" dirty="0" smtClean="0"/>
              <a:t>ПОРОДЖЕННЯ ПИСЕМНОГО </a:t>
            </a:r>
            <a:r>
              <a:rPr lang="uk-UA" sz="2100" b="1" dirty="0"/>
              <a:t>МОВЛЕННЄВОГО ВИСЛОВЛЮВАННЯ</a:t>
            </a:r>
            <a:endParaRPr lang="ru-RU" sz="2100" b="1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8569325" cy="504031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ru-RU" dirty="0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684213" y="2060575"/>
            <a:ext cx="2881312" cy="14398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Практична ціль</a:t>
            </a:r>
          </a:p>
          <a:p>
            <a:pPr algn="ctr"/>
            <a:r>
              <a:rPr lang="ru-RU" b="1"/>
              <a:t>Мотив</a:t>
            </a:r>
          </a:p>
          <a:p>
            <a:pPr algn="ctr"/>
            <a:r>
              <a:rPr lang="ru-RU" b="1"/>
              <a:t>Мовленнєвий задум</a:t>
            </a:r>
          </a:p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5795963" y="2060575"/>
            <a:ext cx="2808287" cy="14398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755650" y="4508500"/>
            <a:ext cx="2952750" cy="158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 err="1" smtClean="0"/>
              <a:t>Зовнішнє</a:t>
            </a:r>
            <a:r>
              <a:rPr lang="ru-RU" b="1" dirty="0" smtClean="0"/>
              <a:t> </a:t>
            </a:r>
            <a:r>
              <a:rPr lang="ru-RU" b="1" dirty="0" err="1" smtClean="0"/>
              <a:t>писемне</a:t>
            </a:r>
            <a:r>
              <a:rPr lang="ru-RU" b="1" dirty="0" smtClean="0"/>
              <a:t> </a:t>
            </a:r>
          </a:p>
          <a:p>
            <a:pPr algn="ctr"/>
            <a:r>
              <a:rPr lang="ru-RU" b="1" dirty="0" err="1" smtClean="0"/>
              <a:t>мовлення</a:t>
            </a:r>
            <a:endParaRPr lang="ru-RU" b="1" dirty="0"/>
          </a:p>
          <a:p>
            <a:pPr algn="ctr"/>
            <a:endParaRPr lang="ru-RU" dirty="0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5795963" y="4508500"/>
            <a:ext cx="2808287" cy="1512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5867400" y="2276475"/>
            <a:ext cx="2736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b="1"/>
              <a:t>Відбір мовних засобів (граматичних, лексичних)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971550" y="4724400"/>
            <a:ext cx="295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5940425" y="4724400"/>
            <a:ext cx="259238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b="1"/>
              <a:t>Оформлення висловлювання у внутрішньому мовленні</a:t>
            </a:r>
          </a:p>
        </p:txBody>
      </p:sp>
      <p:sp>
        <p:nvSpPr>
          <p:cNvPr id="19469" name="AutoShape 13"/>
          <p:cNvSpPr>
            <a:spLocks noChangeArrowheads="1"/>
          </p:cNvSpPr>
          <p:nvPr/>
        </p:nvSpPr>
        <p:spPr bwMode="auto">
          <a:xfrm>
            <a:off x="3635375" y="2781300"/>
            <a:ext cx="2089150" cy="71438"/>
          </a:xfrm>
          <a:prstGeom prst="rightArrow">
            <a:avLst>
              <a:gd name="adj1" fmla="val 50000"/>
              <a:gd name="adj2" fmla="val 73110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70" name="AutoShape 14"/>
          <p:cNvSpPr>
            <a:spLocks noChangeArrowheads="1"/>
          </p:cNvSpPr>
          <p:nvPr/>
        </p:nvSpPr>
        <p:spPr bwMode="auto">
          <a:xfrm>
            <a:off x="6443663" y="3573463"/>
            <a:ext cx="73025" cy="863600"/>
          </a:xfrm>
          <a:prstGeom prst="downArrow">
            <a:avLst>
              <a:gd name="adj1" fmla="val 50000"/>
              <a:gd name="adj2" fmla="val 295652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71" name="AutoShape 15"/>
          <p:cNvSpPr>
            <a:spLocks noChangeArrowheads="1"/>
          </p:cNvSpPr>
          <p:nvPr/>
        </p:nvSpPr>
        <p:spPr bwMode="auto">
          <a:xfrm>
            <a:off x="3779912" y="4581128"/>
            <a:ext cx="1944687" cy="71438"/>
          </a:xfrm>
          <a:prstGeom prst="leftArrow">
            <a:avLst>
              <a:gd name="adj1" fmla="val 50000"/>
              <a:gd name="adj2" fmla="val 680551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73" name="AutoShape 17"/>
          <p:cNvSpPr>
            <a:spLocks noChangeArrowheads="1"/>
          </p:cNvSpPr>
          <p:nvPr/>
        </p:nvSpPr>
        <p:spPr bwMode="auto">
          <a:xfrm>
            <a:off x="2987675" y="3573463"/>
            <a:ext cx="71438" cy="863600"/>
          </a:xfrm>
          <a:prstGeom prst="upArrow">
            <a:avLst>
              <a:gd name="adj1" fmla="val 50000"/>
              <a:gd name="adj2" fmla="val 30222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1187450" y="3789363"/>
            <a:ext cx="17287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1187450" y="3716338"/>
            <a:ext cx="16557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sz="1600"/>
              <a:t>Самоконтроль</a:t>
            </a:r>
          </a:p>
          <a:p>
            <a:r>
              <a:rPr lang="uk-UA" sz="1600"/>
              <a:t>самокорекція</a:t>
            </a:r>
            <a:endParaRPr lang="ru-RU" sz="1400"/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6732588" y="3860800"/>
            <a:ext cx="1439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6659563" y="3716338"/>
            <a:ext cx="17287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1600"/>
              <a:t>Внутрішнє мовлення</a:t>
            </a:r>
            <a:endParaRPr lang="ru-RU" sz="1600"/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3779838" y="1916113"/>
            <a:ext cx="180022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1600"/>
              <a:t>Запуск механізмів </a:t>
            </a:r>
          </a:p>
          <a:p>
            <a:pPr algn="ctr"/>
            <a:r>
              <a:rPr lang="ru-RU" sz="1600"/>
              <a:t>мовлення</a:t>
            </a:r>
            <a:endParaRPr lang="ru-RU" sz="1400"/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3779912" y="4797153"/>
            <a:ext cx="201622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uk-UA" sz="1600" b="1" dirty="0" smtClean="0">
                <a:solidFill>
                  <a:srgbClr val="C00000"/>
                </a:solidFill>
              </a:rPr>
              <a:t>перекодування мовно-моторних образів у графічні образи (орфографічні навички)</a:t>
            </a:r>
            <a:endParaRPr lang="ru-RU" sz="1600" b="1" dirty="0">
              <a:solidFill>
                <a:srgbClr val="C0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9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dirty="0" smtClean="0"/>
              <a:t>Загальна система вправ</a:t>
            </a:r>
          </a:p>
          <a:p>
            <a:pPr algn="ctr">
              <a:buNone/>
            </a:pPr>
            <a:endParaRPr lang="uk-UA" dirty="0" smtClean="0"/>
          </a:p>
          <a:p>
            <a:pPr>
              <a:buNone/>
            </a:pPr>
            <a:r>
              <a:rPr lang="uk-UA" sz="1400" dirty="0" smtClean="0"/>
              <a:t>Система вправ 	      Система вправ 		Система вправ 		Система вправ </a:t>
            </a:r>
          </a:p>
          <a:p>
            <a:pPr>
              <a:buNone/>
            </a:pPr>
            <a:r>
              <a:rPr lang="uk-UA" sz="1400" dirty="0" smtClean="0"/>
              <a:t>для навчання 	      для навчання 		для навчання 		для навчання </a:t>
            </a:r>
          </a:p>
          <a:p>
            <a:pPr>
              <a:buNone/>
            </a:pPr>
            <a:r>
              <a:rPr lang="uk-UA" sz="1400" b="1" dirty="0" err="1" smtClean="0">
                <a:solidFill>
                  <a:srgbClr val="0070C0"/>
                </a:solidFill>
              </a:rPr>
              <a:t>аудіювання</a:t>
            </a:r>
            <a:r>
              <a:rPr lang="uk-UA" sz="1400" dirty="0" smtClean="0"/>
              <a:t>	</a:t>
            </a:r>
            <a:r>
              <a:rPr lang="uk-UA" sz="1400" b="1" dirty="0" smtClean="0"/>
              <a:t>      </a:t>
            </a:r>
            <a:r>
              <a:rPr lang="uk-UA" sz="1400" b="1" dirty="0" smtClean="0">
                <a:solidFill>
                  <a:srgbClr val="7030A0"/>
                </a:solidFill>
              </a:rPr>
              <a:t>говоріння</a:t>
            </a:r>
            <a:r>
              <a:rPr lang="uk-UA" sz="1400" b="1" dirty="0" smtClean="0"/>
              <a:t>		</a:t>
            </a:r>
            <a:r>
              <a:rPr lang="uk-UA" sz="1400" b="1" dirty="0" smtClean="0">
                <a:solidFill>
                  <a:schemeClr val="accent6">
                    <a:lumMod val="50000"/>
                  </a:schemeClr>
                </a:solidFill>
              </a:rPr>
              <a:t>читання</a:t>
            </a:r>
            <a:r>
              <a:rPr lang="uk-UA" sz="1400" b="1" dirty="0" smtClean="0"/>
              <a:t>			</a:t>
            </a:r>
            <a:r>
              <a:rPr lang="uk-UA" sz="1400" b="1" dirty="0" smtClean="0">
                <a:solidFill>
                  <a:schemeClr val="accent3">
                    <a:lumMod val="50000"/>
                  </a:schemeClr>
                </a:solidFill>
              </a:rPr>
              <a:t>письма</a:t>
            </a:r>
            <a:endParaRPr lang="ru-RU" sz="1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sz="1200" dirty="0" smtClean="0"/>
              <a:t>підсистема  вправ	         підсистема  вправ		підсистема  вправ		підсистема  вправ</a:t>
            </a:r>
          </a:p>
          <a:p>
            <a:pPr>
              <a:buNone/>
            </a:pPr>
            <a:r>
              <a:rPr lang="uk-UA" sz="1200" dirty="0" smtClean="0"/>
              <a:t>для формування	         для формування		для формування		для формування</a:t>
            </a:r>
          </a:p>
          <a:p>
            <a:pPr>
              <a:buNone/>
            </a:pPr>
            <a:r>
              <a:rPr lang="uk-UA" sz="1200" b="1" dirty="0" smtClean="0">
                <a:solidFill>
                  <a:schemeClr val="accent5">
                    <a:lumMod val="75000"/>
                  </a:schemeClr>
                </a:solidFill>
              </a:rPr>
              <a:t>фонетичних навичок	       фонетичних навичок</a:t>
            </a:r>
            <a:r>
              <a:rPr lang="uk-UA" sz="1200" dirty="0" smtClean="0"/>
              <a:t>		</a:t>
            </a:r>
            <a:r>
              <a:rPr lang="uk-UA" sz="1200" b="1" dirty="0" smtClean="0">
                <a:solidFill>
                  <a:schemeClr val="accent6">
                    <a:lumMod val="75000"/>
                  </a:schemeClr>
                </a:solidFill>
              </a:rPr>
              <a:t>орфографічних навичок		орфографічних </a:t>
            </a:r>
            <a:r>
              <a:rPr lang="uk-UA" sz="1200" b="1" dirty="0" err="1" smtClean="0">
                <a:solidFill>
                  <a:schemeClr val="accent6">
                    <a:lumMod val="75000"/>
                  </a:schemeClr>
                </a:solidFill>
              </a:rPr>
              <a:t>нав</a:t>
            </a:r>
            <a:r>
              <a:rPr lang="uk-UA" sz="1200" dirty="0" smtClean="0"/>
              <a:t>.</a:t>
            </a:r>
          </a:p>
          <a:p>
            <a:pPr>
              <a:buNone/>
            </a:pPr>
            <a:endParaRPr lang="uk-UA" sz="1200" dirty="0" smtClean="0"/>
          </a:p>
          <a:p>
            <a:pPr>
              <a:buNone/>
            </a:pPr>
            <a:endParaRPr lang="uk-UA" sz="1200" dirty="0" smtClean="0"/>
          </a:p>
          <a:p>
            <a:pPr>
              <a:buNone/>
            </a:pPr>
            <a:r>
              <a:rPr lang="uk-UA" sz="1200" dirty="0" smtClean="0"/>
              <a:t>підсистема  вправ	         підсистема  вправ		підсистема  вправ		підсистема  вправ</a:t>
            </a:r>
          </a:p>
          <a:p>
            <a:pPr>
              <a:buNone/>
            </a:pPr>
            <a:r>
              <a:rPr lang="uk-UA" sz="1200" dirty="0" smtClean="0"/>
              <a:t>для формування	         для формування		для формування		для формування</a:t>
            </a:r>
          </a:p>
          <a:p>
            <a:pPr>
              <a:buNone/>
            </a:pPr>
            <a:r>
              <a:rPr lang="uk-UA" sz="1200" b="1" dirty="0" smtClean="0"/>
              <a:t>лексичних навичок	       лексичних навичок		лексичних навичок		лексичних навичок</a:t>
            </a:r>
          </a:p>
          <a:p>
            <a:pPr>
              <a:buNone/>
            </a:pPr>
            <a:endParaRPr lang="uk-UA" sz="1200" dirty="0" smtClean="0"/>
          </a:p>
          <a:p>
            <a:pPr>
              <a:buNone/>
            </a:pPr>
            <a:r>
              <a:rPr lang="uk-UA" sz="1200" dirty="0" smtClean="0"/>
              <a:t>підсистема  вправ	         підсистема  вправ		підсистема  вправ		підсистема  вправ</a:t>
            </a:r>
          </a:p>
          <a:p>
            <a:pPr>
              <a:buNone/>
            </a:pPr>
            <a:r>
              <a:rPr lang="uk-UA" sz="1200" dirty="0" smtClean="0"/>
              <a:t>для формування	         для формування		для формування		для формування</a:t>
            </a:r>
          </a:p>
          <a:p>
            <a:pPr>
              <a:buNone/>
            </a:pPr>
            <a:r>
              <a:rPr lang="uk-UA" sz="1200" b="1" i="1" dirty="0" smtClean="0"/>
              <a:t>граматичних навичок	       граматичних навичок		 граматичних навичок		 граматичних </a:t>
            </a:r>
            <a:r>
              <a:rPr lang="uk-UA" sz="1200" b="1" i="1" dirty="0" err="1" smtClean="0"/>
              <a:t>нав</a:t>
            </a:r>
            <a:r>
              <a:rPr lang="uk-UA" sz="1200" dirty="0" smtClean="0"/>
              <a:t>.</a:t>
            </a:r>
          </a:p>
          <a:p>
            <a:pPr>
              <a:buNone/>
            </a:pPr>
            <a:endParaRPr lang="uk-UA" sz="1200" dirty="0" smtClean="0"/>
          </a:p>
          <a:p>
            <a:pPr>
              <a:buNone/>
            </a:pPr>
            <a:r>
              <a:rPr lang="uk-UA" sz="1200" dirty="0" smtClean="0"/>
              <a:t>підсистема  вправ	         підсистема  вправ		підсистема  вправ		</a:t>
            </a:r>
            <a:r>
              <a:rPr lang="uk-UA" sz="1200" b="1" dirty="0" smtClean="0"/>
              <a:t>підсистема  вправ</a:t>
            </a:r>
          </a:p>
          <a:p>
            <a:pPr>
              <a:buNone/>
            </a:pPr>
            <a:r>
              <a:rPr lang="uk-UA" sz="1200" dirty="0" smtClean="0"/>
              <a:t>для розвитку	         для розвитку 		для розвитку 			</a:t>
            </a:r>
            <a:r>
              <a:rPr lang="uk-UA" sz="1200" b="1" dirty="0" smtClean="0"/>
              <a:t>для розвитку</a:t>
            </a:r>
          </a:p>
          <a:p>
            <a:pPr>
              <a:buNone/>
            </a:pPr>
            <a:r>
              <a:rPr lang="uk-UA" sz="1200" b="1" dirty="0" smtClean="0">
                <a:solidFill>
                  <a:srgbClr val="0070C0"/>
                </a:solidFill>
              </a:rPr>
              <a:t>умінь </a:t>
            </a:r>
            <a:r>
              <a:rPr lang="uk-UA" sz="1200" b="1" dirty="0" err="1" smtClean="0">
                <a:solidFill>
                  <a:srgbClr val="0070C0"/>
                </a:solidFill>
              </a:rPr>
              <a:t>аудіювання</a:t>
            </a:r>
            <a:r>
              <a:rPr lang="uk-UA" sz="1200" b="1" dirty="0" smtClean="0"/>
              <a:t>	       </a:t>
            </a:r>
            <a:r>
              <a:rPr lang="uk-UA" sz="1200" b="1" dirty="0" smtClean="0">
                <a:solidFill>
                  <a:srgbClr val="7030A0"/>
                </a:solidFill>
              </a:rPr>
              <a:t>умінь говоріння</a:t>
            </a:r>
            <a:r>
              <a:rPr lang="uk-UA" sz="1200" b="1" dirty="0" smtClean="0"/>
              <a:t>		</a:t>
            </a:r>
            <a:r>
              <a:rPr lang="uk-UA" sz="1200" b="1" dirty="0" smtClean="0">
                <a:solidFill>
                  <a:schemeClr val="accent6">
                    <a:lumMod val="50000"/>
                  </a:schemeClr>
                </a:solidFill>
              </a:rPr>
              <a:t>умінь читання</a:t>
            </a:r>
            <a:r>
              <a:rPr lang="uk-UA" sz="1200" b="1" dirty="0" smtClean="0"/>
              <a:t>		</a:t>
            </a:r>
            <a:r>
              <a:rPr lang="uk-UA" sz="2000" b="1" dirty="0" smtClean="0">
                <a:solidFill>
                  <a:schemeClr val="accent3">
                    <a:lumMod val="50000"/>
                  </a:schemeClr>
                </a:solidFill>
              </a:rPr>
              <a:t>умінь письма</a:t>
            </a:r>
            <a:endParaRPr lang="ru-RU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endParaRPr lang="uk-UA" sz="1200" dirty="0" smtClean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979712" y="1052736"/>
            <a:ext cx="0" cy="4896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211960" y="980728"/>
            <a:ext cx="0" cy="49685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876256" y="980728"/>
            <a:ext cx="0" cy="49685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0" y="2060848"/>
            <a:ext cx="914400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7020272" y="2276872"/>
            <a:ext cx="2123728" cy="3528392"/>
          </a:xfrm>
          <a:prstGeom prst="ellipse">
            <a:avLst/>
          </a:prstGeom>
          <a:solidFill>
            <a:schemeClr val="accent1">
              <a:alpha val="1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 rot="19789387">
            <a:off x="6173447" y="3570319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smtClean="0">
                <a:solidFill>
                  <a:srgbClr val="FF0000"/>
                </a:solidFill>
              </a:rPr>
              <a:t>підготовчий етап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dirty="0" smtClean="0"/>
              <a:t>Загальна система вправ</a:t>
            </a:r>
          </a:p>
          <a:p>
            <a:pPr algn="ctr">
              <a:buNone/>
            </a:pPr>
            <a:endParaRPr lang="uk-UA" dirty="0" smtClean="0"/>
          </a:p>
          <a:p>
            <a:pPr>
              <a:buNone/>
            </a:pPr>
            <a:r>
              <a:rPr lang="uk-UA" sz="1400" dirty="0" smtClean="0"/>
              <a:t>Система вправ 	      Система вправ 		Система вправ 		Система вправ </a:t>
            </a:r>
          </a:p>
          <a:p>
            <a:pPr>
              <a:buNone/>
            </a:pPr>
            <a:r>
              <a:rPr lang="uk-UA" sz="1400" dirty="0" smtClean="0"/>
              <a:t>для навчання 	      для навчання 		для навчання 		для навчання </a:t>
            </a:r>
          </a:p>
          <a:p>
            <a:pPr>
              <a:buNone/>
            </a:pPr>
            <a:r>
              <a:rPr lang="uk-UA" sz="1400" b="1" dirty="0" err="1" smtClean="0">
                <a:solidFill>
                  <a:srgbClr val="0070C0"/>
                </a:solidFill>
              </a:rPr>
              <a:t>аудіювання</a:t>
            </a:r>
            <a:r>
              <a:rPr lang="uk-UA" sz="1400" dirty="0" smtClean="0"/>
              <a:t>	</a:t>
            </a:r>
            <a:r>
              <a:rPr lang="uk-UA" sz="1400" b="1" dirty="0" smtClean="0"/>
              <a:t>      </a:t>
            </a:r>
            <a:r>
              <a:rPr lang="uk-UA" sz="1400" b="1" dirty="0" smtClean="0">
                <a:solidFill>
                  <a:srgbClr val="7030A0"/>
                </a:solidFill>
              </a:rPr>
              <a:t>говоріння</a:t>
            </a:r>
            <a:r>
              <a:rPr lang="uk-UA" sz="1400" b="1" dirty="0" smtClean="0"/>
              <a:t>		</a:t>
            </a:r>
            <a:r>
              <a:rPr lang="uk-UA" sz="1400" b="1" dirty="0" smtClean="0">
                <a:solidFill>
                  <a:schemeClr val="accent6">
                    <a:lumMod val="50000"/>
                  </a:schemeClr>
                </a:solidFill>
              </a:rPr>
              <a:t>читання</a:t>
            </a:r>
            <a:r>
              <a:rPr lang="uk-UA" sz="1400" b="1" dirty="0" smtClean="0"/>
              <a:t>			</a:t>
            </a:r>
            <a:r>
              <a:rPr lang="uk-UA" sz="1400" b="1" dirty="0" smtClean="0">
                <a:solidFill>
                  <a:schemeClr val="accent3">
                    <a:lumMod val="50000"/>
                  </a:schemeClr>
                </a:solidFill>
              </a:rPr>
              <a:t>письма</a:t>
            </a:r>
            <a:endParaRPr lang="ru-RU" sz="1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sz="1200" dirty="0" smtClean="0"/>
              <a:t>підсистема  вправ	         підсистема  вправ		підсистема  вправ		підсистема  вправ</a:t>
            </a:r>
          </a:p>
          <a:p>
            <a:pPr>
              <a:buNone/>
            </a:pPr>
            <a:r>
              <a:rPr lang="uk-UA" sz="1200" dirty="0" smtClean="0"/>
              <a:t>для формування	         для формування		для формування		для формування</a:t>
            </a:r>
          </a:p>
          <a:p>
            <a:pPr>
              <a:buNone/>
            </a:pPr>
            <a:r>
              <a:rPr lang="uk-UA" sz="1200" b="1" dirty="0" smtClean="0">
                <a:solidFill>
                  <a:schemeClr val="accent5">
                    <a:lumMod val="75000"/>
                  </a:schemeClr>
                </a:solidFill>
              </a:rPr>
              <a:t>фонетичних навичок	       фонетичних навичок</a:t>
            </a:r>
            <a:r>
              <a:rPr lang="uk-UA" sz="1200" dirty="0" smtClean="0"/>
              <a:t>		</a:t>
            </a:r>
            <a:r>
              <a:rPr lang="uk-UA" sz="1200" b="1" dirty="0" smtClean="0">
                <a:solidFill>
                  <a:schemeClr val="accent6">
                    <a:lumMod val="75000"/>
                  </a:schemeClr>
                </a:solidFill>
              </a:rPr>
              <a:t>орфографічних навичок		орфографічних </a:t>
            </a:r>
            <a:r>
              <a:rPr lang="uk-UA" sz="1200" b="1" dirty="0" err="1" smtClean="0">
                <a:solidFill>
                  <a:schemeClr val="accent6">
                    <a:lumMod val="75000"/>
                  </a:schemeClr>
                </a:solidFill>
              </a:rPr>
              <a:t>нав</a:t>
            </a:r>
            <a:r>
              <a:rPr lang="uk-UA" sz="1200" dirty="0" smtClean="0"/>
              <a:t>.</a:t>
            </a:r>
          </a:p>
          <a:p>
            <a:pPr>
              <a:buNone/>
            </a:pPr>
            <a:endParaRPr lang="uk-UA" sz="1200" dirty="0" smtClean="0"/>
          </a:p>
          <a:p>
            <a:pPr>
              <a:buNone/>
            </a:pPr>
            <a:endParaRPr lang="uk-UA" sz="1200" dirty="0" smtClean="0"/>
          </a:p>
          <a:p>
            <a:pPr>
              <a:buNone/>
            </a:pPr>
            <a:r>
              <a:rPr lang="uk-UA" sz="1200" dirty="0" smtClean="0"/>
              <a:t>підсистема  вправ	         підсистема  вправ		підсистема  вправ		підсистема  вправ</a:t>
            </a:r>
          </a:p>
          <a:p>
            <a:pPr>
              <a:buNone/>
            </a:pPr>
            <a:r>
              <a:rPr lang="uk-UA" sz="1200" dirty="0" smtClean="0"/>
              <a:t>для формування	         для формування		для формування		для формування</a:t>
            </a:r>
          </a:p>
          <a:p>
            <a:pPr>
              <a:buNone/>
            </a:pPr>
            <a:r>
              <a:rPr lang="uk-UA" sz="1200" b="1" dirty="0" smtClean="0"/>
              <a:t>лексичних навичок	       лексичних навичок		лексичних навичок		лексичних навичок</a:t>
            </a:r>
          </a:p>
          <a:p>
            <a:pPr>
              <a:buNone/>
            </a:pPr>
            <a:endParaRPr lang="uk-UA" sz="1200" dirty="0" smtClean="0"/>
          </a:p>
          <a:p>
            <a:pPr>
              <a:buNone/>
            </a:pPr>
            <a:r>
              <a:rPr lang="uk-UA" sz="1200" dirty="0" smtClean="0"/>
              <a:t>підсистема  вправ	         підсистема  вправ		підсистема  вправ		підсистема  вправ</a:t>
            </a:r>
          </a:p>
          <a:p>
            <a:pPr>
              <a:buNone/>
            </a:pPr>
            <a:r>
              <a:rPr lang="uk-UA" sz="1200" dirty="0" smtClean="0"/>
              <a:t>для формування	         для формування		для формування		для формування</a:t>
            </a:r>
          </a:p>
          <a:p>
            <a:pPr>
              <a:buNone/>
            </a:pPr>
            <a:r>
              <a:rPr lang="uk-UA" sz="1200" b="1" i="1" dirty="0" smtClean="0"/>
              <a:t>граматичних навичок	       граматичних навичок		 граматичних навичок		 граматичних </a:t>
            </a:r>
            <a:r>
              <a:rPr lang="uk-UA" sz="1200" b="1" i="1" dirty="0" err="1" smtClean="0"/>
              <a:t>нав</a:t>
            </a:r>
            <a:r>
              <a:rPr lang="uk-UA" sz="1200" dirty="0" smtClean="0"/>
              <a:t>.</a:t>
            </a:r>
          </a:p>
          <a:p>
            <a:pPr>
              <a:buNone/>
            </a:pPr>
            <a:endParaRPr lang="uk-UA" sz="1200" dirty="0" smtClean="0"/>
          </a:p>
          <a:p>
            <a:pPr>
              <a:buNone/>
            </a:pPr>
            <a:r>
              <a:rPr lang="uk-UA" sz="1200" dirty="0" smtClean="0"/>
              <a:t>підсистема  вправ	         підсистема  вправ		підсистема  вправ		</a:t>
            </a:r>
            <a:r>
              <a:rPr lang="uk-UA" sz="1200" b="1" dirty="0" smtClean="0"/>
              <a:t>підсистема  вправ</a:t>
            </a:r>
          </a:p>
          <a:p>
            <a:pPr>
              <a:buNone/>
            </a:pPr>
            <a:r>
              <a:rPr lang="uk-UA" sz="1200" dirty="0" smtClean="0"/>
              <a:t>для розвитку	         для розвитку 		для розвитку 			</a:t>
            </a:r>
            <a:r>
              <a:rPr lang="uk-UA" sz="1200" b="1" dirty="0" smtClean="0"/>
              <a:t>для розвитку</a:t>
            </a:r>
          </a:p>
          <a:p>
            <a:pPr>
              <a:buNone/>
            </a:pPr>
            <a:r>
              <a:rPr lang="uk-UA" sz="1200" b="1" dirty="0" smtClean="0">
                <a:solidFill>
                  <a:srgbClr val="0070C0"/>
                </a:solidFill>
              </a:rPr>
              <a:t>умінь </a:t>
            </a:r>
            <a:r>
              <a:rPr lang="uk-UA" sz="1200" b="1" dirty="0" err="1" smtClean="0">
                <a:solidFill>
                  <a:srgbClr val="0070C0"/>
                </a:solidFill>
              </a:rPr>
              <a:t>аудіювання</a:t>
            </a:r>
            <a:r>
              <a:rPr lang="uk-UA" sz="1200" b="1" dirty="0" smtClean="0"/>
              <a:t>	       </a:t>
            </a:r>
            <a:r>
              <a:rPr lang="uk-UA" sz="1200" b="1" dirty="0" smtClean="0">
                <a:solidFill>
                  <a:srgbClr val="7030A0"/>
                </a:solidFill>
              </a:rPr>
              <a:t>умінь говоріння</a:t>
            </a:r>
            <a:r>
              <a:rPr lang="uk-UA" sz="1200" b="1" dirty="0" smtClean="0"/>
              <a:t>		</a:t>
            </a:r>
            <a:r>
              <a:rPr lang="uk-UA" sz="1200" b="1" dirty="0" smtClean="0">
                <a:solidFill>
                  <a:schemeClr val="accent6">
                    <a:lumMod val="50000"/>
                  </a:schemeClr>
                </a:solidFill>
              </a:rPr>
              <a:t>умінь читання</a:t>
            </a:r>
            <a:r>
              <a:rPr lang="uk-UA" sz="1200" b="1" dirty="0" smtClean="0"/>
              <a:t>		</a:t>
            </a:r>
            <a:r>
              <a:rPr lang="uk-UA" sz="2000" b="1" dirty="0" smtClean="0">
                <a:solidFill>
                  <a:schemeClr val="accent3">
                    <a:lumMod val="50000"/>
                  </a:schemeClr>
                </a:solidFill>
              </a:rPr>
              <a:t>умінь письма</a:t>
            </a:r>
            <a:endParaRPr lang="ru-RU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endParaRPr lang="uk-UA" sz="1200" dirty="0" smtClean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979712" y="1052736"/>
            <a:ext cx="0" cy="4896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211960" y="980728"/>
            <a:ext cx="0" cy="49685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876256" y="980728"/>
            <a:ext cx="0" cy="49685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0" y="2060848"/>
            <a:ext cx="914400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7020272" y="2276872"/>
            <a:ext cx="2123728" cy="3528392"/>
          </a:xfrm>
          <a:prstGeom prst="ellipse">
            <a:avLst/>
          </a:prstGeom>
          <a:solidFill>
            <a:schemeClr val="accent1">
              <a:alpha val="1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948264" y="5949280"/>
            <a:ext cx="2195736" cy="908720"/>
          </a:xfrm>
          <a:prstGeom prst="roundRect">
            <a:avLst/>
          </a:prstGeom>
          <a:solidFill>
            <a:schemeClr val="accent3">
              <a:lumMod val="60000"/>
              <a:lumOff val="4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 rot="19789387">
            <a:off x="6173447" y="3570319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smtClean="0">
                <a:solidFill>
                  <a:srgbClr val="FF0000"/>
                </a:solidFill>
              </a:rPr>
              <a:t>підготовчий етап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rot="20005727">
            <a:off x="6673294" y="6100288"/>
            <a:ext cx="2694969" cy="3727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smtClean="0">
                <a:solidFill>
                  <a:srgbClr val="FF0000"/>
                </a:solidFill>
              </a:rPr>
              <a:t>власне навчання </a:t>
            </a:r>
            <a:r>
              <a:rPr lang="uk-UA" b="1" i="1" dirty="0" err="1" smtClean="0">
                <a:solidFill>
                  <a:srgbClr val="FF0000"/>
                </a:solidFill>
              </a:rPr>
              <a:t>ПМ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Необхідно навчити </a:t>
            </a:r>
            <a:r>
              <a:rPr lang="uk-UA" b="1" dirty="0" smtClean="0"/>
              <a:t>висловлювати свої думки </a:t>
            </a:r>
            <a:r>
              <a:rPr lang="uk-UA" dirty="0" smtClean="0"/>
              <a:t>у писемній формі відповідно до </a:t>
            </a:r>
            <a:r>
              <a:rPr lang="uk-UA" b="1" dirty="0" smtClean="0"/>
              <a:t>ситуації</a:t>
            </a:r>
            <a:r>
              <a:rPr lang="uk-UA" dirty="0" smtClean="0"/>
              <a:t> спілкування у межах знайомих тем та ситуацій.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Необхідно створювати штучні (навчальні) ситуації писемного спілкування.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  <p:extLst>
      <p:ext uri="{BB962C8B-B14F-4D97-AF65-F5344CB8AC3E}">
        <p14:creationId xmlns:p14="http://schemas.microsoft.com/office/powerpoint/2010/main" val="104371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2211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Фактори , які полегшують </a:t>
            </a:r>
            <a:r>
              <a:rPr lang="uk-UA" dirty="0" err="1" smtClean="0"/>
              <a:t>ПМ</a:t>
            </a:r>
            <a:r>
              <a:rPr lang="uk-UA" dirty="0" smtClean="0"/>
              <a:t> у порівнянні з говорінням: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5221560"/>
          </a:xfrm>
        </p:spPr>
        <p:txBody>
          <a:bodyPr>
            <a:normAutofit fontScale="92500"/>
          </a:bodyPr>
          <a:lstStyle/>
          <a:p>
            <a:r>
              <a:rPr lang="uk-UA" sz="2800" dirty="0" smtClean="0"/>
              <a:t>зафіксовану графічно частину висловлювання не потрібно утримувати в оперативній пам'яті;</a:t>
            </a:r>
          </a:p>
          <a:p>
            <a:endParaRPr lang="uk-UA" sz="2800" dirty="0" smtClean="0"/>
          </a:p>
          <a:p>
            <a:r>
              <a:rPr lang="uk-UA" sz="2800" dirty="0" smtClean="0"/>
              <a:t>є час пригадати/підібрати</a:t>
            </a:r>
            <a:r>
              <a:rPr lang="uk-UA" sz="2800" dirty="0"/>
              <a:t>/ </a:t>
            </a:r>
            <a:r>
              <a:rPr lang="uk-UA" sz="2800" dirty="0" smtClean="0"/>
              <a:t>знайти мовні засоби;</a:t>
            </a:r>
          </a:p>
          <a:p>
            <a:endParaRPr lang="uk-UA" sz="2800" dirty="0" smtClean="0"/>
          </a:p>
          <a:p>
            <a:r>
              <a:rPr lang="uk-UA" sz="2800" dirty="0" smtClean="0"/>
              <a:t>є час на перевірку і </a:t>
            </a:r>
            <a:r>
              <a:rPr lang="uk-UA" sz="2800" dirty="0" err="1" smtClean="0"/>
              <a:t>самокорекцію</a:t>
            </a:r>
            <a:r>
              <a:rPr lang="uk-UA" sz="2800" dirty="0" smtClean="0"/>
              <a:t>;</a:t>
            </a:r>
          </a:p>
          <a:p>
            <a:endParaRPr lang="uk-UA" sz="2800" dirty="0" smtClean="0"/>
          </a:p>
          <a:p>
            <a:r>
              <a:rPr lang="uk-UA" sz="2800" dirty="0" smtClean="0"/>
              <a:t>немає безпосереднього контакту з адресатом - відсутній психологічний тиск;</a:t>
            </a:r>
          </a:p>
          <a:p>
            <a:endParaRPr lang="uk-UA" sz="2800" dirty="0" smtClean="0"/>
          </a:p>
          <a:p>
            <a:r>
              <a:rPr lang="uk-UA" sz="2800" dirty="0" smtClean="0"/>
              <a:t>можна використати позамовні засоби оформлення.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Фактори, які ускладнюють </a:t>
            </a:r>
            <a:r>
              <a:rPr lang="uk-UA" dirty="0" err="1" smtClean="0"/>
              <a:t>ПМ</a:t>
            </a:r>
            <a:r>
              <a:rPr lang="uk-UA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124744"/>
            <a:ext cx="8604448" cy="5544616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uk-UA" sz="3000" b="1" dirty="0" smtClean="0"/>
              <a:t>необхідність стійкої вмотивованості;</a:t>
            </a:r>
          </a:p>
          <a:p>
            <a:pPr>
              <a:buFont typeface="Wingdings" pitchFamily="2" charset="2"/>
              <a:buChar char="Ø"/>
            </a:pPr>
            <a:endParaRPr lang="uk-UA" sz="3000" b="1" dirty="0" smtClean="0"/>
          </a:p>
          <a:p>
            <a:pPr>
              <a:buFont typeface="Wingdings" pitchFamily="2" charset="2"/>
              <a:buChar char="Ø"/>
            </a:pPr>
            <a:r>
              <a:rPr lang="uk-UA" sz="3000" b="1" dirty="0" smtClean="0"/>
              <a:t>відсутність таких позамовних засобів спілкування як міміка, жести, інтонація, зовнішній вигляд співрозмовника тощо; </a:t>
            </a:r>
          </a:p>
          <a:p>
            <a:pPr>
              <a:buFont typeface="Wingdings" pitchFamily="2" charset="2"/>
              <a:buChar char="Ø"/>
            </a:pPr>
            <a:endParaRPr lang="uk-UA" sz="3000" b="1" dirty="0" smtClean="0"/>
          </a:p>
          <a:p>
            <a:pPr defTabSz="534988">
              <a:buFont typeface="Wingdings" pitchFamily="2" charset="2"/>
              <a:buChar char="Ø"/>
              <a:tabLst>
                <a:tab pos="446088" algn="l"/>
              </a:tabLst>
            </a:pPr>
            <a:r>
              <a:rPr lang="uk-UA" sz="3000" b="1" dirty="0" smtClean="0"/>
              <a:t>потрібно заздалегідь спланувати зміст усього висловлювання ;</a:t>
            </a:r>
          </a:p>
          <a:p>
            <a:pPr defTabSz="534988">
              <a:buFont typeface="Wingdings" pitchFamily="2" charset="2"/>
              <a:buChar char="Ø"/>
            </a:pPr>
            <a:endParaRPr lang="uk-UA" sz="3000" b="1" dirty="0" smtClean="0"/>
          </a:p>
          <a:p>
            <a:pPr defTabSz="534988">
              <a:buFont typeface="Wingdings" pitchFamily="2" charset="2"/>
              <a:buChar char="Ø"/>
            </a:pPr>
            <a:r>
              <a:rPr lang="uk-UA" sz="3000" b="1" dirty="0" smtClean="0"/>
              <a:t>писемне мовлення використовує більш складні структури і більш різноманітну лексику;</a:t>
            </a:r>
          </a:p>
          <a:p>
            <a:pPr defTabSz="534988">
              <a:buFont typeface="Wingdings" pitchFamily="2" charset="2"/>
              <a:buChar char="Ø"/>
            </a:pPr>
            <a:endParaRPr lang="uk-UA" sz="3000" b="1" dirty="0" smtClean="0"/>
          </a:p>
          <a:p>
            <a:pPr defTabSz="534988">
              <a:buFont typeface="Wingdings" pitchFamily="2" charset="2"/>
              <a:buChar char="Ø"/>
            </a:pPr>
            <a:r>
              <a:rPr lang="uk-UA" sz="3000" b="1" dirty="0" smtClean="0"/>
              <a:t>вимоги до коректності мовних засобів є вищими порівняно з усним мовленням;</a:t>
            </a:r>
          </a:p>
          <a:p>
            <a:pPr defTabSz="534988">
              <a:buFont typeface="Wingdings" pitchFamily="2" charset="2"/>
              <a:buChar char="Ø"/>
            </a:pPr>
            <a:endParaRPr lang="uk-UA" sz="3000" b="1" dirty="0" smtClean="0"/>
          </a:p>
          <a:p>
            <a:pPr defTabSz="534988">
              <a:buFont typeface="Wingdings" pitchFamily="2" charset="2"/>
              <a:buChar char="Ø"/>
            </a:pPr>
            <a:r>
              <a:rPr lang="uk-UA" sz="3000" b="1" dirty="0" smtClean="0"/>
              <a:t>писемні тексти різних жанрів можуть мати чіткі стандарти мовного і позамовного оформлення; </a:t>
            </a:r>
          </a:p>
          <a:p>
            <a:pPr defTabSz="534988">
              <a:buFont typeface="Wingdings" pitchFamily="2" charset="2"/>
              <a:buChar char="Ø"/>
            </a:pPr>
            <a:endParaRPr lang="uk-UA" sz="3000" b="1" dirty="0" smtClean="0"/>
          </a:p>
          <a:p>
            <a:pPr defTabSz="534988">
              <a:buFont typeface="Wingdings" pitchFamily="2" charset="2"/>
              <a:buChar char="Ø"/>
            </a:pPr>
            <a:r>
              <a:rPr lang="uk-UA" sz="3000" b="1" dirty="0" smtClean="0"/>
              <a:t>немає безпосереднього зворотного зв'язку від адресата.</a:t>
            </a:r>
          </a:p>
          <a:p>
            <a:pPr defTabSz="534988">
              <a:buFont typeface="Wingdings" pitchFamily="2" charset="2"/>
              <a:buChar char="Ø"/>
            </a:pPr>
            <a:endParaRPr lang="uk-UA" sz="3000" b="1" dirty="0" smtClean="0"/>
          </a:p>
          <a:p>
            <a:pPr defTabSz="534988">
              <a:buFont typeface="Wingdings" pitchFamily="2" charset="2"/>
              <a:buChar char="Ø"/>
            </a:pPr>
            <a:endParaRPr lang="uk-UA" sz="2800" dirty="0" smtClean="0"/>
          </a:p>
          <a:p>
            <a:pPr defTabSz="534988">
              <a:buNone/>
            </a:pPr>
            <a:endParaRPr lang="uk-UA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714202"/>
          </a:xfrm>
        </p:spPr>
        <p:txBody>
          <a:bodyPr>
            <a:normAutofit/>
          </a:bodyPr>
          <a:lstStyle/>
          <a:p>
            <a:r>
              <a:rPr lang="uk-UA" dirty="0" smtClean="0"/>
              <a:t>Суб'єктивні труднощі іншомовного </a:t>
            </a:r>
            <a:r>
              <a:rPr lang="uk-UA" dirty="0" err="1" smtClean="0"/>
              <a:t>ПМ</a:t>
            </a:r>
            <a:r>
              <a:rPr lang="uk-UA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132856"/>
            <a:ext cx="7498080" cy="4115544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uk-UA" dirty="0" smtClean="0"/>
              <a:t>деякі учні мають проблеми з </a:t>
            </a:r>
            <a:r>
              <a:rPr lang="uk-UA" dirty="0" err="1" smtClean="0"/>
              <a:t>ПМ</a:t>
            </a:r>
            <a:r>
              <a:rPr lang="uk-UA" dirty="0" smtClean="0"/>
              <a:t> рідною мовою;</a:t>
            </a:r>
          </a:p>
          <a:p>
            <a:pPr>
              <a:buFont typeface="Wingdings" pitchFamily="2" charset="2"/>
              <a:buChar char="Ø"/>
            </a:pPr>
            <a:endParaRPr lang="uk-UA" dirty="0" smtClean="0"/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uk-UA" dirty="0" smtClean="0"/>
              <a:t>іншомовне </a:t>
            </a:r>
            <a:r>
              <a:rPr lang="uk-UA" dirty="0" err="1" smtClean="0"/>
              <a:t>ПМ</a:t>
            </a:r>
            <a:r>
              <a:rPr lang="uk-UA" dirty="0" smtClean="0"/>
              <a:t> часто використовується як засіб контролю  </a:t>
            </a:r>
            <a:r>
              <a:rPr lang="uk-UA" sz="4400" dirty="0" smtClean="0">
                <a:latin typeface="Times New Roman"/>
                <a:cs typeface="Times New Roman"/>
              </a:rPr>
              <a:t>→</a:t>
            </a:r>
            <a:r>
              <a:rPr lang="uk-UA" dirty="0" smtClean="0"/>
              <a:t> негативні емоції.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Мета навчання іншомовного </a:t>
            </a:r>
            <a:r>
              <a:rPr lang="uk-UA" dirty="0" err="1" smtClean="0"/>
              <a:t>ПМ</a:t>
            </a:r>
            <a:r>
              <a:rPr lang="uk-UA" dirty="0" smtClean="0"/>
              <a:t> у школі -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204864"/>
            <a:ext cx="7498080" cy="4043536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навчити </a:t>
            </a:r>
            <a:r>
              <a:rPr lang="uk-UA" b="1" dirty="0" smtClean="0"/>
              <a:t>висловлювати свої думки </a:t>
            </a:r>
            <a:r>
              <a:rPr lang="uk-UA" dirty="0" smtClean="0"/>
              <a:t>у писемній формі відповідно до </a:t>
            </a:r>
            <a:r>
              <a:rPr lang="uk-UA" b="1" dirty="0" smtClean="0"/>
              <a:t>ситуації</a:t>
            </a:r>
            <a:r>
              <a:rPr lang="uk-UA" dirty="0" smtClean="0"/>
              <a:t> спілкування у межах знайомих тем та ситуацій.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en-US" dirty="0" smtClean="0"/>
              <a:t>i.e. </a:t>
            </a:r>
            <a:r>
              <a:rPr lang="uk-UA" b="1" dirty="0" smtClean="0"/>
              <a:t>Спілкуватися у писемній формі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59008" y="764704"/>
            <a:ext cx="7890080" cy="4800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4400" b="1" dirty="0" smtClean="0"/>
              <a:t>Термін </a:t>
            </a:r>
            <a:r>
              <a:rPr lang="uk-UA" sz="4400" b="1" dirty="0" err="1" smtClean="0"/>
              <a:t>“письмо”</a:t>
            </a:r>
            <a:endParaRPr lang="uk-UA" sz="4400" b="1" dirty="0" smtClean="0"/>
          </a:p>
          <a:p>
            <a:pPr algn="ctr">
              <a:buNone/>
            </a:pPr>
            <a:endParaRPr lang="uk-UA" sz="4000" dirty="0" smtClean="0"/>
          </a:p>
          <a:p>
            <a:pPr algn="ctr">
              <a:buNone/>
            </a:pPr>
            <a:endParaRPr lang="ru-RU" sz="4000" dirty="0" smtClean="0"/>
          </a:p>
          <a:p>
            <a:pPr>
              <a:buNone/>
            </a:pPr>
            <a:r>
              <a:rPr lang="uk-UA" sz="4000" dirty="0" smtClean="0"/>
              <a:t>техніка 				уміння</a:t>
            </a:r>
          </a:p>
          <a:p>
            <a:pPr>
              <a:buNone/>
            </a:pPr>
            <a:r>
              <a:rPr lang="uk-UA" sz="4000" dirty="0" smtClean="0"/>
              <a:t>письма 				писемного </a:t>
            </a:r>
          </a:p>
          <a:p>
            <a:pPr marL="0">
              <a:spcBef>
                <a:spcPts val="0"/>
              </a:spcBef>
              <a:buNone/>
            </a:pPr>
            <a:r>
              <a:rPr lang="uk-UA" sz="2000" dirty="0" smtClean="0"/>
              <a:t>(каліграфічні та 	</a:t>
            </a:r>
            <a:r>
              <a:rPr lang="uk-UA" sz="2800" dirty="0" smtClean="0"/>
              <a:t>			</a:t>
            </a:r>
            <a:r>
              <a:rPr lang="uk-UA" sz="4000" dirty="0" smtClean="0"/>
              <a:t>мовлення</a:t>
            </a:r>
          </a:p>
          <a:p>
            <a:pPr marL="0">
              <a:spcBef>
                <a:spcPts val="0"/>
              </a:spcBef>
              <a:buNone/>
            </a:pPr>
            <a:r>
              <a:rPr lang="uk-UA" sz="2000" dirty="0" smtClean="0"/>
              <a:t>орфографічні навички)	</a:t>
            </a:r>
            <a:r>
              <a:rPr lang="uk-UA" sz="4000" dirty="0" smtClean="0"/>
              <a:t>			</a:t>
            </a:r>
          </a:p>
          <a:p>
            <a:endParaRPr lang="uk-UA" dirty="0" smtClean="0"/>
          </a:p>
          <a:p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465104" y="1484784"/>
            <a:ext cx="2520280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364088" y="1628800"/>
            <a:ext cx="2016224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2008"/>
  <p:tag name="POWERPOINTVERSION" val="11.0"/>
  <p:tag name="PPVERSION" val="11.0"/>
  <p:tag name="DELIMITERS" val="3.1"/>
  <p:tag name="SHOWBARVISIBLE" val="True"/>
  <p:tag name="EXPANDSHOWBAR" val="True"/>
  <p:tag name="USESECONDARYMONITOR" val="True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2830136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POLLINGCYCLE" val="2"/>
  <p:tag name="CHARTCOLORS" val="0"/>
  <p:tag name="CHARTLABELS" val="0"/>
  <p:tag name="RESETCHARTS" val="True"/>
  <p:tag name="INCLUDENONRESPONDERS" val="False"/>
  <p:tag name="MULTIRESPDIVISOR" val="1"/>
  <p:tag name="PARTLISTDEFAULT" val="0"/>
  <p:tag name="INCLUDEPPT" val="True"/>
  <p:tag name="ALLOWUSERFEEDBACK" val="True"/>
  <p:tag name="CORRECTPOINTVALUE" val="100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ADVANCEDSETTINGSVIEW" val="False"/>
  <p:tag name="FIBDISPLAYRESULTS" val="True"/>
  <p:tag name="FIBNUMRESULTS" val="5"/>
  <p:tag name="FIBINCLUDEOTHER" val="True"/>
  <p:tag name="FIBDISPLAYKEYWORDS" val="Tru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SLIDEGUID" val="3AF9478185F248449BFC56AD53B36777"/>
  <p:tag name="SLIDEID" val="3AF9478185F248449BFC56AD53B36777"/>
  <p:tag name="SLIDEORDER" val="1"/>
  <p:tag name="SLIDETYPE" val="Q"/>
  <p:tag name="DEMOGRAPHIC" val="False"/>
  <p:tag name="SPEEDSCORING" val="False"/>
  <p:tag name="CORRECTPOINTVALUE" val="100"/>
  <p:tag name="INCORRECTPOINTVALUE" val="0"/>
  <p:tag name="VALUEFORMAT" val="0%"/>
  <p:tag name="QUESTIONALIAS" val="На якому етапі відбувається формування орфографічних навичок?"/>
  <p:tag name="ANSWERSALIAS" val="початковому;|smicln|середньому;|smicln|старшому;|smicln|весь період навчання."/>
  <p:tag name="RESPONSESGATHERED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59"/>
  <p:tag name="FONTSIZE" val="32"/>
  <p:tag name="BULLETTYPE" val="ppBulletArabicPeriod"/>
  <p:tag name="ANSWERTEXT" val="початковому;&#10;середньому;&#10;старшому;&#10;весь період навчання.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1135</TotalTime>
  <Words>1102</Words>
  <Application>Microsoft Office PowerPoint</Application>
  <PresentationFormat>Экран (4:3)</PresentationFormat>
  <Paragraphs>313</Paragraphs>
  <Slides>43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44" baseType="lpstr">
      <vt:lpstr>Солнцестояние</vt:lpstr>
      <vt:lpstr>Розвиток компетенції у письмі</vt:lpstr>
      <vt:lpstr>План:</vt:lpstr>
      <vt:lpstr>СХЕМА ПОРОДЖЕННЯ УСНОГО МОВЛЕННЄВОГО ВИСЛОВЛЮВАННЯ</vt:lpstr>
      <vt:lpstr>СХЕМА ПОРОДЖЕННЯ ПИСЕМНОГО МОВЛЕННЄВОГО ВИСЛОВЛЮВАННЯ</vt:lpstr>
      <vt:lpstr>Фактори , які полегшують ПМ у порівнянні з говорінням:</vt:lpstr>
      <vt:lpstr>Фактори, які ускладнюють ПМ:</vt:lpstr>
      <vt:lpstr>Суб'єктивні труднощі іншомовного ПМ:</vt:lpstr>
      <vt:lpstr>Мета навчання іншомовного ПМ у школі - </vt:lpstr>
      <vt:lpstr>Презентация PowerPoint</vt:lpstr>
      <vt:lpstr>Компетенція в іншомовному письмі –  </vt:lpstr>
      <vt:lpstr>Що повинні писати англійською мовою випускники школи?</vt:lpstr>
      <vt:lpstr>Чи може знадобитися дорослій людині вміння писати англійською мовою?</vt:lpstr>
      <vt:lpstr>Етапи навчання ПМ:</vt:lpstr>
      <vt:lpstr>Техніка письма</vt:lpstr>
      <vt:lpstr>Презентация PowerPoint</vt:lpstr>
      <vt:lpstr>Групи графем за ступенем подібності з рідною мовою:</vt:lpstr>
      <vt:lpstr>Презентация PowerPoint</vt:lpstr>
      <vt:lpstr>Вправи:</vt:lpstr>
      <vt:lpstr>Презентация PowerPoint</vt:lpstr>
      <vt:lpstr>Приклади завдань до вправ на швидкий запис слів</vt:lpstr>
      <vt:lpstr>На якому етапі відбувається формування каліграфічних навичок?</vt:lpstr>
      <vt:lpstr>Презентация PowerPoint</vt:lpstr>
      <vt:lpstr>Орфографічна навичка (у складі техніки письма) : </vt:lpstr>
      <vt:lpstr>Етапи роботи над орфографією</vt:lpstr>
      <vt:lpstr>Орфографічні труднощі  англійської мови:</vt:lpstr>
      <vt:lpstr>Основні принципи орфографічної системи мови:</vt:lpstr>
      <vt:lpstr>Групи вправ для навчання орфографії:</vt:lpstr>
      <vt:lpstr>Вправи на відтворення орфограм </vt:lpstr>
      <vt:lpstr>Презентация PowerPoint</vt:lpstr>
      <vt:lpstr>Презентация PowerPoint</vt:lpstr>
      <vt:lpstr>3. Диктанти</vt:lpstr>
      <vt:lpstr>Письмо як засіб навчання</vt:lpstr>
      <vt:lpstr>Презентация PowerPoint</vt:lpstr>
      <vt:lpstr>Презентация PowerPoint</vt:lpstr>
      <vt:lpstr>Презентация PowerPoint</vt:lpstr>
      <vt:lpstr>Письмо як засіб навчання усного мовлення:</vt:lpstr>
      <vt:lpstr>Презентация PowerPoint</vt:lpstr>
      <vt:lpstr>Письмо як засіб контролю: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Навчання письма</dc:title>
  <dc:creator>Admin</dc:creator>
  <cp:lastModifiedBy>Admin</cp:lastModifiedBy>
  <cp:revision>101</cp:revision>
  <dcterms:created xsi:type="dcterms:W3CDTF">2009-09-29T16:39:41Z</dcterms:created>
  <dcterms:modified xsi:type="dcterms:W3CDTF">2021-04-19T07:30:26Z</dcterms:modified>
</cp:coreProperties>
</file>