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332" r:id="rId3"/>
    <p:sldId id="294" r:id="rId4"/>
    <p:sldId id="320" r:id="rId5"/>
    <p:sldId id="295" r:id="rId6"/>
    <p:sldId id="258" r:id="rId7"/>
    <p:sldId id="300" r:id="rId8"/>
    <p:sldId id="314" r:id="rId9"/>
    <p:sldId id="313" r:id="rId10"/>
    <p:sldId id="259" r:id="rId11"/>
    <p:sldId id="299" r:id="rId12"/>
    <p:sldId id="261" r:id="rId13"/>
    <p:sldId id="262" r:id="rId14"/>
    <p:sldId id="312" r:id="rId15"/>
    <p:sldId id="263" r:id="rId16"/>
    <p:sldId id="289" r:id="rId17"/>
    <p:sldId id="265" r:id="rId18"/>
    <p:sldId id="297" r:id="rId19"/>
    <p:sldId id="298" r:id="rId20"/>
    <p:sldId id="309" r:id="rId21"/>
    <p:sldId id="267" r:id="rId22"/>
    <p:sldId id="302" r:id="rId23"/>
    <p:sldId id="264" r:id="rId24"/>
    <p:sldId id="270" r:id="rId25"/>
    <p:sldId id="271" r:id="rId26"/>
    <p:sldId id="268" r:id="rId27"/>
    <p:sldId id="287" r:id="rId28"/>
    <p:sldId id="303" r:id="rId29"/>
    <p:sldId id="327" r:id="rId30"/>
    <p:sldId id="333" r:id="rId31"/>
    <p:sldId id="334" r:id="rId32"/>
    <p:sldId id="331" r:id="rId33"/>
    <p:sldId id="322" r:id="rId34"/>
    <p:sldId id="307" r:id="rId35"/>
    <p:sldId id="323" r:id="rId36"/>
    <p:sldId id="324" r:id="rId37"/>
    <p:sldId id="305" r:id="rId38"/>
    <p:sldId id="308" r:id="rId39"/>
    <p:sldId id="325" r:id="rId40"/>
    <p:sldId id="326" r:id="rId41"/>
    <p:sldId id="336" r:id="rId42"/>
    <p:sldId id="342" r:id="rId43"/>
    <p:sldId id="343" r:id="rId44"/>
    <p:sldId id="337" r:id="rId45"/>
    <p:sldId id="340" r:id="rId46"/>
    <p:sldId id="338" r:id="rId47"/>
    <p:sldId id="339" r:id="rId48"/>
    <p:sldId id="341" r:id="rId49"/>
    <p:sldId id="344" r:id="rId50"/>
    <p:sldId id="319" r:id="rId51"/>
    <p:sldId id="345" r:id="rId52"/>
    <p:sldId id="316" r:id="rId53"/>
    <p:sldId id="317" r:id="rId54"/>
    <p:sldId id="335" r:id="rId55"/>
    <p:sldId id="276" r:id="rId56"/>
    <p:sldId id="277" r:id="rId57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94660"/>
  </p:normalViewPr>
  <p:slideViewPr>
    <p:cSldViewPr snapToGrid="0">
      <p:cViewPr varScale="1">
        <p:scale>
          <a:sx n="98" d="100"/>
          <a:sy n="98" d="100"/>
        </p:scale>
        <p:origin x="78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6D0D3C-FE6F-4059-8E2E-2B654655CA9B}" type="datetimeFigureOut">
              <a:rPr lang="uk-UA" smtClean="0"/>
              <a:t>26.03.2024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F1ADCF-7299-46AE-82EB-30D1CF3A37A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73701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kulturologia.ru/blogs/041113/19192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effectLst/>
              </a:rPr>
              <a:t>Большой Будда в </a:t>
            </a:r>
            <a:r>
              <a:rPr lang="ru-RU" b="1" dirty="0" err="1">
                <a:effectLst/>
              </a:rPr>
              <a:t>Лэшани</a:t>
            </a:r>
            <a:r>
              <a:rPr lang="ru-RU" dirty="0">
                <a:effectLst/>
              </a:rPr>
              <a:t> (провинция Сычуань, Китай), гигантская каменная скульптура, вырубленная в толще скалы в горе </a:t>
            </a:r>
            <a:r>
              <a:rPr lang="ru-RU" dirty="0" err="1">
                <a:effectLst/>
              </a:rPr>
              <a:t>Линъюньшань</a:t>
            </a:r>
            <a:r>
              <a:rPr lang="ru-RU" dirty="0">
                <a:effectLst/>
              </a:rPr>
              <a:t>. Сегодня эта достопримечательность входит в список Всемирного наследия ЮНЕСКО.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Источник: </a:t>
            </a:r>
            <a:r>
              <a:rPr lang="ru-RU" dirty="0">
                <a:effectLst/>
                <a:hlinkClick r:id="rId3"/>
              </a:rPr>
              <a:t>https://kulturologia.ru/blogs/041113/19192/</a:t>
            </a:r>
            <a:endParaRPr lang="ru-RU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effectLst/>
              </a:rPr>
              <a:t>Большой Будда был построен во времена правления династии </a:t>
            </a:r>
            <a:r>
              <a:rPr lang="ru-RU" dirty="0" err="1">
                <a:effectLst/>
              </a:rPr>
              <a:t>Тан</a:t>
            </a:r>
            <a:r>
              <a:rPr lang="ru-RU" dirty="0">
                <a:effectLst/>
              </a:rPr>
              <a:t>: работы по его возведению начались в 713 году и продолжались 90 лет.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Источник: </a:t>
            </a:r>
            <a:r>
              <a:rPr lang="ru-RU" dirty="0">
                <a:effectLst/>
                <a:hlinkClick r:id="rId3"/>
              </a:rPr>
              <a:t>https://kulturologia.ru/blogs/041113/19192/</a:t>
            </a:r>
            <a:endParaRPr lang="ru-RU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effectLst/>
              </a:rPr>
              <a:t>Лицо Будды обращено к священной горе </a:t>
            </a:r>
            <a:r>
              <a:rPr lang="ru-RU" dirty="0" err="1">
                <a:effectLst/>
              </a:rPr>
              <a:t>Эмэйшань</a:t>
            </a:r>
            <a:r>
              <a:rPr lang="ru-RU" dirty="0">
                <a:effectLst/>
              </a:rPr>
              <a:t>, расположенной напротив, он сам сидит вровень с горой </a:t>
            </a:r>
            <a:r>
              <a:rPr lang="ru-RU" dirty="0" err="1">
                <a:effectLst/>
              </a:rPr>
              <a:t>Линъюньшань</a:t>
            </a:r>
            <a:r>
              <a:rPr lang="ru-RU" dirty="0">
                <a:effectLst/>
              </a:rPr>
              <a:t>, а стопы его упираются в реку. Размеры гиганта поражают: его высота – 71 м, а размах плеч - почти 30 м. так что по сравнению с ним, любой человек – букашка. Не зря ведь статуя признана самой высокой на Земле.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Источник: </a:t>
            </a:r>
            <a:r>
              <a:rPr lang="ru-RU" dirty="0">
                <a:effectLst/>
                <a:hlinkClick r:id="rId3"/>
              </a:rPr>
              <a:t>https://kulturologia.ru/blogs/041113/19192/</a:t>
            </a:r>
            <a:endParaRPr lang="ru-RU" dirty="0"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D17DF-0EE4-4940-927C-EF3291B05D0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922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>
                <a:effectLst/>
              </a:rPr>
              <a:t>Большой Будда </a:t>
            </a:r>
            <a:r>
              <a:rPr lang="ru-RU" b="1" dirty="0" err="1">
                <a:effectLst/>
              </a:rPr>
              <a:t>Майтрея</a:t>
            </a:r>
            <a:r>
              <a:rPr lang="ru-RU" b="1" dirty="0">
                <a:effectLst/>
              </a:rPr>
              <a:t> в </a:t>
            </a:r>
            <a:r>
              <a:rPr lang="ru-RU" b="1" dirty="0" err="1">
                <a:effectLst/>
              </a:rPr>
              <a:t>Лэшани</a:t>
            </a:r>
            <a:r>
              <a:rPr lang="ru-RU" dirty="0">
                <a:effectLst/>
              </a:rPr>
              <a:t> 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F1ADCF-7299-46AE-82EB-30D1CF3A37A2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6477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мандала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F1ADCF-7299-46AE-82EB-30D1CF3A37A2}" type="slidenum">
              <a:rPr lang="uk-UA" smtClean="0"/>
              <a:t>29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128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 Ступа </a:t>
            </a:r>
            <a:r>
              <a:rPr lang="uk-UA" dirty="0" err="1"/>
              <a:t>Боуднатх</a:t>
            </a:r>
            <a:r>
              <a:rPr lang="uk-UA" dirty="0"/>
              <a:t>. </a:t>
            </a:r>
            <a:r>
              <a:rPr lang="uk-UA" dirty="0" err="1"/>
              <a:t>Катаманду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F1ADCF-7299-46AE-82EB-30D1CF3A37A2}" type="slidenum">
              <a:rPr lang="uk-UA" smtClean="0"/>
              <a:t>35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79085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Пагода </a:t>
            </a:r>
            <a:r>
              <a:rPr lang="uk-UA" dirty="0" err="1"/>
              <a:t>Лэйфэнта</a:t>
            </a:r>
            <a:r>
              <a:rPr lang="uk-UA" dirty="0"/>
              <a:t> в Ханчжоу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F1ADCF-7299-46AE-82EB-30D1CF3A37A2}" type="slidenum">
              <a:rPr lang="uk-UA" smtClean="0"/>
              <a:t>36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9703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ХОРТИЦЯ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F1ADCF-7299-46AE-82EB-30D1CF3A37A2}" type="slidenum">
              <a:rPr lang="uk-UA" smtClean="0"/>
              <a:t>39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3396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Пагода миру, </a:t>
            </a:r>
            <a:r>
              <a:rPr lang="uk-UA" dirty="0" err="1"/>
              <a:t>ЧЯпонія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F1ADCF-7299-46AE-82EB-30D1CF3A37A2}" type="slidenum">
              <a:rPr lang="uk-UA" smtClean="0"/>
              <a:t>40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2846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D17DF-0EE4-4940-927C-EF3291B05D04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438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43BD1D-AE2B-42EF-9B46-26F6EA3DD5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AF7533-9702-4377-AA6F-BA62785D76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188116-F8ED-4F88-AA58-1172AA70B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79791-77F7-44B2-86AB-B3742714C81E}" type="datetimeFigureOut">
              <a:rPr lang="uk-UA" smtClean="0"/>
              <a:t>26.03.2024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971E09-E401-4B4F-99AE-03A7FE4FF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7EFA0E-78B2-4536-BBEE-D6080C421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7FB57-00CF-483D-A69A-C8D30FDBD9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34388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45B084-0EB4-430A-8D9A-D6A9DD344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EDDB918-3154-4199-A377-2C44C6283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8E3326-5E08-437D-9E9B-F751E871C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79791-77F7-44B2-86AB-B3742714C81E}" type="datetimeFigureOut">
              <a:rPr lang="uk-UA" smtClean="0"/>
              <a:t>26.03.2024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44C284-4F7F-4788-9A6D-D0402E3E8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EDAD23-C080-432E-AAB9-0B04A3E1E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7FB57-00CF-483D-A69A-C8D30FDBD9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6540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4D361F6-1462-44EE-85D0-592B63D4D0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58A4D4-8AE6-4B5F-B12A-4041DB6207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F0FB4B-BC12-4C49-9E79-656C7740F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79791-77F7-44B2-86AB-B3742714C81E}" type="datetimeFigureOut">
              <a:rPr lang="uk-UA" smtClean="0"/>
              <a:t>26.03.2024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53B53B-A54E-436B-85DD-6AE00D771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09E599-19B1-4902-B684-E00D48EF0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7FB57-00CF-483D-A69A-C8D30FDBD9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47302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342A89-27B3-41C9-82FD-2568B2ED4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D3C7D7-BBF7-4C5C-911C-BC84F20BDE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27B166-94F5-4760-95B9-7D4F05EA9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79791-77F7-44B2-86AB-B3742714C81E}" type="datetimeFigureOut">
              <a:rPr lang="uk-UA" smtClean="0"/>
              <a:t>26.03.2024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D29C98-9A9E-4DE4-9E0E-0D489F0EB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B79C74-853A-477C-A2FB-7FB6D4211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7FB57-00CF-483D-A69A-C8D30FDBD9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20125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A11F42-A279-4DE8-AAE1-BFB75EDCF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99C0F3-9410-4567-B074-2F41AA373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82EE73-B3F2-4D96-BF19-79FA6FADA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79791-77F7-44B2-86AB-B3742714C81E}" type="datetimeFigureOut">
              <a:rPr lang="uk-UA" smtClean="0"/>
              <a:t>26.03.2024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D1BA84-B5F7-4E46-91CD-CCF17B50C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CB2337-5B04-4892-8F72-F2CC29BE5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7FB57-00CF-483D-A69A-C8D30FDBD9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47585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2AB57E-499D-4CB0-B58C-2B43058D5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60A1E6-6616-4197-B397-3B426000C2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AA46A1-C2BE-4B37-8CBD-D921F29740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C56BE9-C08D-4464-B43D-19DB7A04C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79791-77F7-44B2-86AB-B3742714C81E}" type="datetimeFigureOut">
              <a:rPr lang="uk-UA" smtClean="0"/>
              <a:t>26.03.2024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423737-3A99-47E0-8D5B-398D49A19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2A275A-65C2-42D6-AE40-A36DC78CE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7FB57-00CF-483D-A69A-C8D30FDBD9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9576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2AB489-DED8-41D9-8D8F-0681C050A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A995E9-9E98-4838-8946-68A0C085FB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6562F51-415C-4353-B188-63C13A2A2E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26C95A2-B65D-4884-BD0D-138F52C482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C40D842-1975-4B7A-A3BF-53565A063A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DE19539-887C-4D50-9BA1-B45C8DCCA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79791-77F7-44B2-86AB-B3742714C81E}" type="datetimeFigureOut">
              <a:rPr lang="uk-UA" smtClean="0"/>
              <a:t>26.03.2024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4DB708A-BF4A-4D2E-AA7F-01195A128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7CE0E74-5522-4C6A-8011-4A4316E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7FB57-00CF-483D-A69A-C8D30FDBD9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4036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40A2AE-D1FD-4087-84CF-373379D64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BC51594-46F6-4295-967C-020E021A6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79791-77F7-44B2-86AB-B3742714C81E}" type="datetimeFigureOut">
              <a:rPr lang="uk-UA" smtClean="0"/>
              <a:t>26.03.2024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BD96399-5109-4703-BA74-0A8B785BC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0633363-7867-4622-A1D5-6E505AE0A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7FB57-00CF-483D-A69A-C8D30FDBD9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81616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CE8B5C4-3290-4988-9450-73A0B50C1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79791-77F7-44B2-86AB-B3742714C81E}" type="datetimeFigureOut">
              <a:rPr lang="uk-UA" smtClean="0"/>
              <a:t>26.03.2024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2DC2699-6D4C-4E54-BD3F-42B1C0810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70582FA-D8E3-4615-807A-696332331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7FB57-00CF-483D-A69A-C8D30FDBD9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5989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EEB1D-4A5D-41CB-95E3-6675B3800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7CC51D-A89E-432B-8769-B61E3887F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62C8628-671D-4AB5-83E1-2B6AD64FD7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81D9E3-E674-42E8-9F23-0679E5980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79791-77F7-44B2-86AB-B3742714C81E}" type="datetimeFigureOut">
              <a:rPr lang="uk-UA" smtClean="0"/>
              <a:t>26.03.2024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6656CF4-6920-43A6-82F7-0898949EF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995AA60-82C9-47D7-A76C-97E418FC7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7FB57-00CF-483D-A69A-C8D30FDBD9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2509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071450-2543-4575-A39B-70BC05EE2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F694FA-5A6E-48C8-BA42-B48CEBC673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2E7045-4055-40E1-A48A-437E4863FE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294E7A-FFCA-40E5-BE1F-4A00DF7A6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79791-77F7-44B2-86AB-B3742714C81E}" type="datetimeFigureOut">
              <a:rPr lang="uk-UA" smtClean="0"/>
              <a:t>26.03.2024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1C07E5-D134-4F77-9C61-D35087DEB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B8702A-444C-4791-8285-B1F893912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7FB57-00CF-483D-A69A-C8D30FDBD9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35688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DDD29D-2531-46BB-BBA9-D36FA05EF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B4824E-FD48-4180-82AE-E226FCD27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AF97EE-304D-4541-B17B-30729020E8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79791-77F7-44B2-86AB-B3742714C81E}" type="datetimeFigureOut">
              <a:rPr lang="uk-UA" smtClean="0"/>
              <a:t>26.03.2024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0470C7-115F-4BA8-9FC1-592D28451F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BAF637-56EF-47D1-AABD-1EF27BCDD2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7FB57-00CF-483D-A69A-C8D30FDBD9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2175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G_lNuNUVd4?start=371&amp;feature=oembed" TargetMode="Externa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bgoHUH-_yWo?feature=oembed" TargetMode="External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5D4A26-67C8-485C-91B1-FF8AB712D8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4700" y="292100"/>
            <a:ext cx="10896600" cy="3217863"/>
          </a:xfrm>
        </p:spPr>
        <p:txBody>
          <a:bodyPr>
            <a:normAutofit/>
          </a:bodyPr>
          <a:lstStyle/>
          <a:p>
            <a:pPr algn="l"/>
            <a:r>
              <a:rPr lang="uk-UA" sz="3200" b="1" dirty="0"/>
              <a:t>Далекосхідний культурний регіон. Особливості культури Китаю</a:t>
            </a:r>
            <a:r>
              <a:rPr lang="uk-UA" sz="3200" dirty="0"/>
              <a:t>.</a:t>
            </a:r>
            <a:br>
              <a:rPr lang="uk-UA" sz="3200" dirty="0"/>
            </a:br>
            <a:r>
              <a:rPr lang="uk-UA" sz="3200" dirty="0"/>
              <a:t>План:</a:t>
            </a:r>
            <a:br>
              <a:rPr lang="uk-UA" sz="3200" dirty="0"/>
            </a:br>
            <a:r>
              <a:rPr lang="uk-UA" sz="3200" dirty="0"/>
              <a:t>1.Буддистське мистецтво. </a:t>
            </a:r>
            <a:br>
              <a:rPr lang="uk-UA" sz="3200" dirty="0"/>
            </a:br>
            <a:r>
              <a:rPr lang="uk-UA" sz="3200" dirty="0"/>
              <a:t>2. Традиції архітектури Китаю.</a:t>
            </a:r>
            <a:br>
              <a:rPr lang="uk-UA" sz="3200" dirty="0"/>
            </a:br>
            <a:r>
              <a:rPr lang="uk-UA" sz="3200" dirty="0"/>
              <a:t>2. Особливості образотворчого мистецтва.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5FED272-C20C-4A84-B036-A6A15610E4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9525000" cy="2963862"/>
          </a:xfrm>
        </p:spPr>
        <p:txBody>
          <a:bodyPr>
            <a:normAutofit/>
          </a:bodyPr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33304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671D93-F750-4B2C-A2EA-D0CABC2D6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274321"/>
            <a:ext cx="3637280" cy="1137919"/>
          </a:xfrm>
        </p:spPr>
        <p:txBody>
          <a:bodyPr>
            <a:noAutofit/>
          </a:bodyPr>
          <a:lstStyle/>
          <a:p>
            <a:r>
              <a:rPr lang="ru-RU" sz="3200" b="1" i="1" dirty="0">
                <a:effectLst/>
              </a:rPr>
              <a:t> Будда </a:t>
            </a:r>
            <a:r>
              <a:rPr lang="ru-RU" sz="3200" b="1" i="1" dirty="0" err="1">
                <a:effectLst/>
              </a:rPr>
              <a:t>Майтрея</a:t>
            </a:r>
            <a:r>
              <a:rPr lang="ru-RU" sz="3200" b="1" i="1" dirty="0">
                <a:effectLst/>
              </a:rPr>
              <a:t> </a:t>
            </a:r>
            <a:r>
              <a:rPr lang="ru-RU" sz="3200" b="1" dirty="0">
                <a:effectLst/>
              </a:rPr>
              <a:t>(</a:t>
            </a:r>
            <a:r>
              <a:rPr lang="ru-RU" sz="3200" b="1" dirty="0" err="1">
                <a:effectLst/>
              </a:rPr>
              <a:t>Могао</a:t>
            </a:r>
            <a:r>
              <a:rPr lang="ru-RU" sz="3200" b="1" dirty="0">
                <a:effectLst/>
              </a:rPr>
              <a:t>, </a:t>
            </a:r>
            <a:r>
              <a:rPr lang="ru-RU" sz="3200" b="1" dirty="0" err="1">
                <a:effectLst/>
              </a:rPr>
              <a:t>кін</a:t>
            </a:r>
            <a:r>
              <a:rPr lang="ru-RU" sz="3200" b="1" dirty="0">
                <a:effectLst/>
              </a:rPr>
              <a:t>. V ст.)</a:t>
            </a:r>
            <a:endParaRPr lang="ru-RU" sz="32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F7F1DD-FA6E-4441-B5C9-AAB5FCAB9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1442" y="675481"/>
            <a:ext cx="8260558" cy="55070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1FBE25-A7CA-4666-A022-379D3E585D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907"/>
          <a:stretch/>
        </p:blipFill>
        <p:spPr>
          <a:xfrm>
            <a:off x="487292" y="1412240"/>
            <a:ext cx="2032387" cy="487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63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14835B4-4B75-44A9-9BED-21214E76B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959" y="269240"/>
            <a:ext cx="8635999" cy="6477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116F3D-6951-4519-AD31-15C596786FB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4216400" cy="4054475"/>
          </a:xfrm>
        </p:spPr>
        <p:txBody>
          <a:bodyPr>
            <a:normAutofit/>
          </a:bodyPr>
          <a:lstStyle/>
          <a:p>
            <a:r>
              <a:rPr lang="uk-UA" sz="3200" b="1" dirty="0">
                <a:latin typeface="+mn-lt"/>
              </a:rPr>
              <a:t>Весняний Будда,</a:t>
            </a:r>
            <a:br>
              <a:rPr lang="uk-UA" sz="3200" b="1" dirty="0">
                <a:latin typeface="+mn-lt"/>
              </a:rPr>
            </a:br>
            <a:r>
              <a:rPr lang="uk-UA" sz="3200" b="1" dirty="0">
                <a:latin typeface="+mn-lt"/>
              </a:rPr>
              <a:t>Китай, </a:t>
            </a:r>
            <a:br>
              <a:rPr lang="uk-UA" sz="3200" b="1" dirty="0">
                <a:latin typeface="+mn-lt"/>
              </a:rPr>
            </a:br>
            <a:r>
              <a:rPr lang="uk-UA" sz="3200" b="1" dirty="0">
                <a:latin typeface="+mn-lt"/>
              </a:rPr>
              <a:t>провінція </a:t>
            </a:r>
            <a:r>
              <a:rPr lang="uk-UA" sz="3200" b="1" dirty="0" err="1">
                <a:latin typeface="+mn-lt"/>
              </a:rPr>
              <a:t>Хенан</a:t>
            </a:r>
            <a:br>
              <a:rPr lang="uk-UA" sz="3200" b="1" dirty="0">
                <a:latin typeface="+mn-lt"/>
              </a:rPr>
            </a:br>
            <a:r>
              <a:rPr lang="uk-UA" sz="2000" dirty="0">
                <a:latin typeface="+mn-lt"/>
              </a:rPr>
              <a:t>(мудра дарування захисту)</a:t>
            </a:r>
            <a:endParaRPr lang="ru-RU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3982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7F9617-BE6B-460A-9576-02AB48BCE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31A201F-3004-417A-965A-E893949E87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1151"/>
          <a:stretch/>
        </p:blipFill>
        <p:spPr>
          <a:xfrm>
            <a:off x="670802" y="54928"/>
            <a:ext cx="7976373" cy="262160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1B52EA-D353-41E8-9A78-4DA209F5C6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773"/>
          <a:stretch/>
        </p:blipFill>
        <p:spPr>
          <a:xfrm>
            <a:off x="9115000" y="0"/>
            <a:ext cx="2706625" cy="605060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82DC04F-3F9E-4A6D-8064-29669908B2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027"/>
          <a:stretch/>
        </p:blipFill>
        <p:spPr>
          <a:xfrm>
            <a:off x="670802" y="3871271"/>
            <a:ext cx="7694566" cy="262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529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72B28C-A480-41C1-AE1A-35F7AB18D3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199"/>
          <a:stretch/>
        </p:blipFill>
        <p:spPr>
          <a:xfrm>
            <a:off x="838200" y="0"/>
            <a:ext cx="3009297" cy="6021421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3E355CB5-5224-4FF3-90B0-F33622AE6C2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b="26124"/>
          <a:stretch/>
        </p:blipFill>
        <p:spPr>
          <a:xfrm>
            <a:off x="6508561" y="1342755"/>
            <a:ext cx="3671887" cy="268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42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DACD7D-3263-434F-949E-C2DA0E455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632" y="0"/>
            <a:ext cx="9934791" cy="657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811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1F821E-FA46-425A-86C2-287B79B751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55"/>
          <a:stretch/>
        </p:blipFill>
        <p:spPr>
          <a:xfrm>
            <a:off x="572309" y="263640"/>
            <a:ext cx="2311400" cy="5213032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F218BD1F-31F7-4C07-8E97-CC212F3076F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65638" y="365125"/>
            <a:ext cx="7726362" cy="1325563"/>
          </a:xfrm>
        </p:spPr>
        <p:txBody>
          <a:bodyPr/>
          <a:lstStyle/>
          <a:p>
            <a:r>
              <a:rPr lang="uk-UA" dirty="0"/>
              <a:t>Афганістан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ED716B-20C0-4C3F-AC8C-56670B806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8418" y="263640"/>
            <a:ext cx="4773582" cy="636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1385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25083E-B55E-4BB7-ABA1-F25352EAC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160" y="365125"/>
            <a:ext cx="8361680" cy="625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477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16889E-A5A9-4CDD-82DF-97E428A7F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704" y="3124199"/>
            <a:ext cx="1656591" cy="6096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871FE7-D0F1-47B2-9358-7D1AD53A9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704" y="3124199"/>
            <a:ext cx="1656591" cy="60960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F1AB84-20F1-4F90-A84D-01D6BDFA3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365125"/>
            <a:ext cx="11109960" cy="2759074"/>
          </a:xfrm>
        </p:spPr>
        <p:txBody>
          <a:bodyPr>
            <a:normAutofit/>
          </a:bodyPr>
          <a:lstStyle/>
          <a:p>
            <a:r>
              <a:rPr lang="ru-RU" sz="1800" dirty="0" err="1"/>
              <a:t>Небесні</a:t>
            </a:r>
            <a:r>
              <a:rPr lang="ru-RU" sz="1800" dirty="0"/>
              <a:t> </a:t>
            </a:r>
            <a:r>
              <a:rPr lang="ru-RU" sz="1800" dirty="0" err="1"/>
              <a:t>володарі</a:t>
            </a:r>
            <a:br>
              <a:rPr lang="ru-RU" sz="1800" dirty="0"/>
            </a:br>
            <a:r>
              <a:rPr lang="ru-RU" sz="1800" dirty="0"/>
              <a:t>а – </a:t>
            </a:r>
            <a:r>
              <a:rPr lang="ru-RU" sz="1800" dirty="0" err="1"/>
              <a:t>Півдня</a:t>
            </a:r>
            <a:br>
              <a:rPr lang="ru-RU" sz="1800" dirty="0"/>
            </a:br>
            <a:r>
              <a:rPr lang="ru-RU" sz="1800" dirty="0"/>
              <a:t>б – сходу</a:t>
            </a:r>
            <a:br>
              <a:rPr lang="ru-RU" sz="1800" dirty="0"/>
            </a:br>
            <a:r>
              <a:rPr lang="ru-RU" sz="1800" dirty="0"/>
              <a:t>в – </a:t>
            </a:r>
            <a:r>
              <a:rPr lang="ru-RU" sz="1800" dirty="0" err="1"/>
              <a:t>півночі</a:t>
            </a:r>
            <a:br>
              <a:rPr lang="ru-RU" sz="1800" dirty="0"/>
            </a:br>
            <a:r>
              <a:rPr lang="ru-RU" sz="1800" dirty="0"/>
              <a:t>г- - заходу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0C91835-82D9-4B09-95BF-09C859B166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53304" y="172085"/>
            <a:ext cx="7190859" cy="36349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3B46317-F8AD-4551-B328-F8D65D4C4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76" y="2773680"/>
            <a:ext cx="11795684" cy="391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0717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C1FDFE-9D85-48DD-A9BF-0DBCC57AE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714" y="0"/>
            <a:ext cx="9402571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79026E-3CF7-4BB1-89FB-5DBCC6B3DC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1058525" cy="1325563"/>
          </a:xfrm>
        </p:spPr>
        <p:txBody>
          <a:bodyPr>
            <a:normAutofit/>
          </a:bodyPr>
          <a:lstStyle/>
          <a:p>
            <a:r>
              <a:rPr lang="uk-UA" sz="1800" b="1" dirty="0"/>
              <a:t>Тайланд</a:t>
            </a:r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1263566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ABF126-11DF-40B4-878F-3B1A158B93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125"/>
          <a:stretch/>
        </p:blipFill>
        <p:spPr>
          <a:xfrm>
            <a:off x="1224109" y="290513"/>
            <a:ext cx="9760414" cy="639816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1031D0-9414-48FD-838D-083C7CBBAAC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6858000" cy="1325563"/>
          </a:xfrm>
        </p:spPr>
        <p:txBody>
          <a:bodyPr>
            <a:normAutofit/>
          </a:bodyPr>
          <a:lstStyle/>
          <a:p>
            <a:r>
              <a:rPr lang="uk-UA" sz="2000" b="1" dirty="0"/>
              <a:t>Корея</a:t>
            </a:r>
            <a:br>
              <a:rPr lang="uk-UA" sz="2000" b="1" dirty="0"/>
            </a:br>
            <a:r>
              <a:rPr lang="uk-UA" sz="2000" b="1" dirty="0" err="1"/>
              <a:t>Пульгукса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939896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2266EE-C2CE-417A-AE98-0D244A9C0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Основні персонажі буддійського пантеону: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F07807-7B78-4F3A-971F-B66500D560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Будди (</a:t>
            </a:r>
            <a:r>
              <a:rPr lang="uk-UA" dirty="0" err="1"/>
              <a:t>Шак’ямуні</a:t>
            </a:r>
            <a:r>
              <a:rPr lang="uk-UA" dirty="0"/>
              <a:t>, </a:t>
            </a:r>
            <a:r>
              <a:rPr lang="uk-UA" dirty="0" err="1"/>
              <a:t>Вайрочана</a:t>
            </a:r>
            <a:r>
              <a:rPr lang="uk-UA" dirty="0"/>
              <a:t>, </a:t>
            </a:r>
            <a:r>
              <a:rPr lang="uk-UA" dirty="0" err="1"/>
              <a:t>Амітабга</a:t>
            </a:r>
            <a:r>
              <a:rPr lang="uk-UA" dirty="0"/>
              <a:t>, </a:t>
            </a:r>
            <a:r>
              <a:rPr lang="uk-UA" dirty="0" err="1"/>
              <a:t>Майтрея</a:t>
            </a:r>
            <a:r>
              <a:rPr lang="uk-UA" dirty="0"/>
              <a:t> …)</a:t>
            </a:r>
          </a:p>
          <a:p>
            <a:r>
              <a:rPr lang="uk-UA" dirty="0" err="1"/>
              <a:t>Бодхісаттви</a:t>
            </a:r>
            <a:endParaRPr lang="uk-UA" dirty="0"/>
          </a:p>
          <a:p>
            <a:r>
              <a:rPr lang="uk-UA" dirty="0" err="1"/>
              <a:t>Архати</a:t>
            </a:r>
            <a:endParaRPr lang="uk-UA" dirty="0"/>
          </a:p>
          <a:p>
            <a:r>
              <a:rPr lang="uk-UA" dirty="0"/>
              <a:t>Чотири небесні володарі</a:t>
            </a:r>
          </a:p>
          <a:p>
            <a:pPr marL="0" indent="0">
              <a:buNone/>
            </a:pPr>
            <a:r>
              <a:rPr lang="uk-UA" dirty="0"/>
              <a:t>(пози, жести, атрибути, одяг тощо)</a:t>
            </a:r>
          </a:p>
        </p:txBody>
      </p:sp>
    </p:spTree>
    <p:extLst>
      <p:ext uri="{BB962C8B-B14F-4D97-AF65-F5344CB8AC3E}">
        <p14:creationId xmlns:p14="http://schemas.microsoft.com/office/powerpoint/2010/main" val="42648505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E53351-E1A6-4F5A-998A-BCD0C7EEA3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" t="895" r="333" b="26810"/>
          <a:stretch/>
        </p:blipFill>
        <p:spPr>
          <a:xfrm>
            <a:off x="670851" y="365125"/>
            <a:ext cx="11248411" cy="613664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A02BE0-DC95-449D-A7E1-7E93E423751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5024438" cy="1325563"/>
          </a:xfrm>
        </p:spPr>
        <p:txBody>
          <a:bodyPr/>
          <a:lstStyle/>
          <a:p>
            <a:r>
              <a:rPr lang="uk-UA" dirty="0"/>
              <a:t>(ліворуч Яма) Тибет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51541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457328-045E-42B1-B04E-5581156969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141"/>
          <a:stretch/>
        </p:blipFill>
        <p:spPr>
          <a:xfrm>
            <a:off x="101600" y="109087"/>
            <a:ext cx="3108528" cy="62529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ABBDC6-7148-4387-B4F8-25F98E685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5235" y="1289685"/>
            <a:ext cx="7413814" cy="556831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B3C59-9BC8-440F-B442-0164374EA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7440" y="365126"/>
            <a:ext cx="7706360" cy="924560"/>
          </a:xfrm>
        </p:spPr>
        <p:txBody>
          <a:bodyPr/>
          <a:lstStyle/>
          <a:p>
            <a:r>
              <a:rPr lang="uk-UA" b="1" dirty="0"/>
              <a:t>Мані. Тибет. Мантри</a:t>
            </a:r>
            <a:r>
              <a:rPr lang="uk-UA" dirty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45270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F40FDA-F28C-4F52-95D7-56C9EDEAF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" y="370205"/>
            <a:ext cx="10088880" cy="68135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+mn-lt"/>
              </a:rPr>
              <a:t>ОМ МАНИ ПАД МЕ ХУМ. Лхаса. Потала </a:t>
            </a:r>
            <a:r>
              <a:rPr lang="ru-RU" sz="1800" b="1" dirty="0">
                <a:latin typeface="+mn-lt"/>
              </a:rPr>
              <a:t>(мантра)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ABBEAB1-2538-4146-9D37-EF78009880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3680" y="948055"/>
            <a:ext cx="7386320" cy="5539740"/>
          </a:xfrm>
          <a:prstGeom prst="rect">
            <a:avLst/>
          </a:prstGeom>
        </p:spPr>
      </p:pic>
      <p:pic>
        <p:nvPicPr>
          <p:cNvPr id="5" name="Мультимедіа з Інтернету 4" title="om mani padme hum">
            <a:hlinkClick r:id="" action="ppaction://media"/>
            <a:extLst>
              <a:ext uri="{FF2B5EF4-FFF2-40B4-BE49-F238E27FC236}">
                <a16:creationId xmlns:a16="http://schemas.microsoft.com/office/drawing/2014/main" id="{88A61CFF-70BD-C8DC-FAA9-DE2D5DE2692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166444" y="1666627"/>
            <a:ext cx="3360833" cy="252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37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05CA34-1324-4700-A89B-D3708D081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" y="1981517"/>
            <a:ext cx="11915775" cy="458152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7A7F8D-3CA7-45BE-909A-E0A42442C99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55725" y="122238"/>
            <a:ext cx="10836275" cy="1346639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+mn-lt"/>
              </a:rPr>
              <a:t>Чакра 3 8 </a:t>
            </a:r>
            <a:r>
              <a:rPr lang="ru-RU" sz="3200" b="1" dirty="0" err="1">
                <a:latin typeface="+mn-lt"/>
              </a:rPr>
              <a:t>спицями</a:t>
            </a:r>
            <a:r>
              <a:rPr lang="ru-RU" sz="3200" b="1" dirty="0">
                <a:latin typeface="+mn-lt"/>
              </a:rPr>
              <a:t> на </a:t>
            </a:r>
            <a:r>
              <a:rPr lang="ru-RU" sz="3200" b="1" dirty="0" err="1">
                <a:latin typeface="+mn-lt"/>
              </a:rPr>
              <a:t>лотосі</a:t>
            </a:r>
            <a:r>
              <a:rPr lang="ru-RU" sz="3200" b="1" dirty="0">
                <a:latin typeface="+mn-lt"/>
              </a:rPr>
              <a:t>. </a:t>
            </a:r>
            <a:r>
              <a:rPr lang="ru-RU" sz="3200" b="1" dirty="0" err="1">
                <a:latin typeface="+mn-lt"/>
              </a:rPr>
              <a:t>Іконографічні</a:t>
            </a:r>
            <a:r>
              <a:rPr lang="ru-RU" sz="3200" b="1" dirty="0">
                <a:latin typeface="+mn-lt"/>
              </a:rPr>
              <a:t> </a:t>
            </a:r>
            <a:r>
              <a:rPr lang="ru-RU" sz="3200" b="1" dirty="0" err="1">
                <a:latin typeface="+mn-lt"/>
              </a:rPr>
              <a:t>варіанти</a:t>
            </a:r>
            <a:r>
              <a:rPr lang="ru-RU" sz="3200" b="1" dirty="0">
                <a:latin typeface="+mn-lt"/>
              </a:rPr>
              <a:t> </a:t>
            </a:r>
            <a:r>
              <a:rPr lang="ru-RU" sz="3200" b="1" dirty="0" err="1">
                <a:latin typeface="+mn-lt"/>
              </a:rPr>
              <a:t>зображення</a:t>
            </a:r>
            <a:r>
              <a:rPr lang="ru-RU" sz="3200" b="1" dirty="0">
                <a:latin typeface="+mn-lt"/>
              </a:rPr>
              <a:t> </a:t>
            </a:r>
            <a:r>
              <a:rPr lang="ru-RU" sz="3200" b="1" dirty="0" err="1">
                <a:latin typeface="+mn-lt"/>
              </a:rPr>
              <a:t>ваджри</a:t>
            </a:r>
            <a:endParaRPr lang="ru-RU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46436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720832-1A81-4A90-8BE6-DA40B213C5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877"/>
          <a:stretch/>
        </p:blipFill>
        <p:spPr>
          <a:xfrm>
            <a:off x="348511" y="1004313"/>
            <a:ext cx="5928360" cy="51649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D0DCED-412A-4513-892D-943E3D19A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1865" y="1004313"/>
            <a:ext cx="2913982" cy="494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479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CC5C02-0620-4852-AB0B-A8EC94F87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1350" y="-12769"/>
            <a:ext cx="5072380" cy="687076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3F07C5-39C7-4EB2-AA01-30C02E83B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652520" cy="2225675"/>
          </a:xfrm>
        </p:spPr>
        <p:txBody>
          <a:bodyPr>
            <a:normAutofit fontScale="90000"/>
          </a:bodyPr>
          <a:lstStyle/>
          <a:p>
            <a:r>
              <a:rPr lang="ru-RU" dirty="0" err="1">
                <a:latin typeface="+mn-lt"/>
              </a:rPr>
              <a:t>Гханта</a:t>
            </a:r>
            <a:r>
              <a:rPr lang="ru-RU" dirty="0">
                <a:latin typeface="+mn-lt"/>
              </a:rPr>
              <a:t> та </a:t>
            </a:r>
            <a:r>
              <a:rPr lang="ru-RU" dirty="0" err="1">
                <a:latin typeface="+mn-lt"/>
              </a:rPr>
              <a:t>ваджра</a:t>
            </a:r>
            <a:r>
              <a:rPr lang="ru-RU" dirty="0">
                <a:latin typeface="+mn-lt"/>
              </a:rPr>
              <a:t>, </a:t>
            </a:r>
            <a:r>
              <a:rPr lang="ru-RU" dirty="0" err="1">
                <a:latin typeface="+mn-lt"/>
              </a:rPr>
              <a:t>Британський</a:t>
            </a:r>
            <a:r>
              <a:rPr lang="ru-RU" dirty="0">
                <a:latin typeface="+mn-lt"/>
              </a:rPr>
              <a:t> музей</a:t>
            </a:r>
          </a:p>
        </p:txBody>
      </p:sp>
    </p:spTree>
    <p:extLst>
      <p:ext uri="{BB962C8B-B14F-4D97-AF65-F5344CB8AC3E}">
        <p14:creationId xmlns:p14="http://schemas.microsoft.com/office/powerpoint/2010/main" val="27516380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DE284A-6ECC-4215-A6D5-2F229783D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A5D3E84-1A86-4231-8334-BB2A91D458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2210" y="229507"/>
            <a:ext cx="8020269" cy="639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0954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7C8BB3-9778-4C26-AD26-BE644E8D2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927" y="404035"/>
            <a:ext cx="3511686" cy="2337435"/>
          </a:xfrm>
        </p:spPr>
        <p:txBody>
          <a:bodyPr>
            <a:normAutofit/>
          </a:bodyPr>
          <a:lstStyle/>
          <a:p>
            <a:r>
              <a:rPr lang="ru-RU" sz="3200" b="1" dirty="0" err="1"/>
              <a:t>Тханка</a:t>
            </a:r>
            <a:r>
              <a:rPr lang="ru-RU" sz="3200" b="1" dirty="0"/>
              <a:t>. Робота </a:t>
            </a:r>
            <a:r>
              <a:rPr lang="en-US" sz="3200" b="1" dirty="0"/>
              <a:t>X </a:t>
            </a:r>
            <a:r>
              <a:rPr lang="ru-RU" sz="3200" b="1" dirty="0" err="1"/>
              <a:t>Кармапи</a:t>
            </a:r>
            <a:r>
              <a:rPr lang="ru-RU" sz="3200" b="1" dirty="0"/>
              <a:t> 1604-1674гг.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13A2EB6-400E-4A21-AA22-A41C6717E5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4250" y="0"/>
            <a:ext cx="5127670" cy="654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759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212838-FB96-4C2E-8BFF-2CBCF5084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599" y="56832"/>
            <a:ext cx="4710765" cy="680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158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951D93-B476-4D87-81EF-EF4064317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2792" y="0"/>
            <a:ext cx="56064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71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10ECF2-293A-4124-925B-504920EBC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80" y="365125"/>
            <a:ext cx="2052320" cy="1325563"/>
          </a:xfrm>
        </p:spPr>
        <p:txBody>
          <a:bodyPr/>
          <a:lstStyle/>
          <a:p>
            <a:r>
              <a:rPr lang="uk-UA" b="1" dirty="0" err="1">
                <a:latin typeface="+mn-lt"/>
              </a:rPr>
              <a:t>Могао</a:t>
            </a:r>
            <a:br>
              <a:rPr lang="uk-UA" b="1" dirty="0">
                <a:latin typeface="+mn-lt"/>
              </a:rPr>
            </a:br>
            <a:r>
              <a:rPr lang="uk-UA" sz="2000" b="1" dirty="0" err="1">
                <a:latin typeface="+mn-lt"/>
              </a:rPr>
              <a:t>паранірвана</a:t>
            </a:r>
            <a:r>
              <a:rPr lang="uk-UA" dirty="0"/>
              <a:t> 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A5D17F8C-5433-4689-B1AF-A4962000410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3675379"/>
            <a:ext cx="5181600" cy="65183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1CB9B1CC-4FEE-41B0-8FAB-364DD7D38B3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A7183FE-FBDC-4E0A-AD7E-225CC8087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920" y="146346"/>
            <a:ext cx="8757920" cy="656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172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7BFCD9-F944-4E3E-94FC-2860C3A47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200" y="67494"/>
            <a:ext cx="8678581" cy="650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5464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F85B76-DFE5-46B6-99ED-679CBF087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66" y="256854"/>
            <a:ext cx="9105900" cy="613883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BB238A-1DCA-4F04-AEE4-0192854EB6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918700" cy="889000"/>
          </a:xfrm>
        </p:spPr>
        <p:txBody>
          <a:bodyPr>
            <a:normAutofit/>
          </a:bodyPr>
          <a:lstStyle/>
          <a:p>
            <a:endParaRPr lang="uk-UA" sz="1050" dirty="0"/>
          </a:p>
        </p:txBody>
      </p:sp>
      <p:pic>
        <p:nvPicPr>
          <p:cNvPr id="3" name="Мультимедіа з Інтернету 2" title="Tibet Sand Painting of Mandala and Its Profound Philosophy">
            <a:hlinkClick r:id="" action="ppaction://media"/>
            <a:extLst>
              <a:ext uri="{FF2B5EF4-FFF2-40B4-BE49-F238E27FC236}">
                <a16:creationId xmlns:a16="http://schemas.microsoft.com/office/drawing/2014/main" id="{F94DBE37-75D1-FDBF-A92C-C001D4DDA2A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219872" y="2945507"/>
            <a:ext cx="3634362" cy="205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01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EEB351-424C-4385-8760-0A145BE12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-14860"/>
            <a:ext cx="6995276" cy="687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2014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A6F4C1-85BD-4DF1-8EB8-9F9B95E4F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497" y="0"/>
            <a:ext cx="46910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943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EE7889-6843-42C0-9121-282B90ECC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207" y="0"/>
            <a:ext cx="5737373" cy="669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5607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9E0E53-EF22-4BE0-8F24-064CAA3F1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800" y="423862"/>
            <a:ext cx="9525000" cy="631507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163F06-F653-413E-993E-9654E7473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65125"/>
            <a:ext cx="1854200" cy="1325563"/>
          </a:xfrm>
        </p:spPr>
        <p:txBody>
          <a:bodyPr>
            <a:normAutofit fontScale="90000"/>
          </a:bodyPr>
          <a:lstStyle/>
          <a:p>
            <a:r>
              <a:rPr lang="uk-UA" sz="2000" dirty="0"/>
              <a:t> Ступа </a:t>
            </a:r>
            <a:r>
              <a:rPr lang="uk-UA" sz="2000" dirty="0" err="1"/>
              <a:t>Боуднатх</a:t>
            </a:r>
            <a:r>
              <a:rPr lang="uk-UA" sz="2000" dirty="0"/>
              <a:t>. </a:t>
            </a:r>
            <a:r>
              <a:rPr lang="uk-UA" sz="2000" dirty="0" err="1"/>
              <a:t>Катаманду</a:t>
            </a:r>
            <a:br>
              <a:rPr lang="uk-UA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766658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97DE30-329E-4412-A1E5-1ACF40257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287" y="95250"/>
            <a:ext cx="9877425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869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9F5A36-A891-4454-B476-02627D24A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0481" y="217189"/>
            <a:ext cx="4496382" cy="66408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4E63CC-C509-46C6-81BD-ADBCB1B67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60" y="365125"/>
            <a:ext cx="3362960" cy="4125595"/>
          </a:xfrm>
        </p:spPr>
        <p:txBody>
          <a:bodyPr>
            <a:normAutofit/>
          </a:bodyPr>
          <a:lstStyle/>
          <a:p>
            <a:r>
              <a:rPr lang="uk-UA" sz="3200" b="1" dirty="0">
                <a:latin typeface="+mn-lt"/>
              </a:rPr>
              <a:t>Пагода Сунь-</a:t>
            </a:r>
            <a:r>
              <a:rPr lang="uk-UA" sz="3200" b="1" dirty="0" err="1">
                <a:latin typeface="+mn-lt"/>
              </a:rPr>
              <a:t>ює</a:t>
            </a:r>
            <a:r>
              <a:rPr lang="uk-UA" sz="3200" b="1" dirty="0">
                <a:latin typeface="+mn-lt"/>
              </a:rPr>
              <a:t>-сі</a:t>
            </a:r>
            <a:br>
              <a:rPr lang="uk-UA" sz="3200" b="1" dirty="0">
                <a:latin typeface="+mn-lt"/>
              </a:rPr>
            </a:br>
            <a:r>
              <a:rPr lang="uk-UA" sz="3200" b="1" dirty="0">
                <a:latin typeface="+mn-lt"/>
              </a:rPr>
              <a:t>6 ст.</a:t>
            </a:r>
            <a:br>
              <a:rPr lang="uk-UA" sz="3200" b="1" dirty="0">
                <a:latin typeface="+mn-lt"/>
              </a:rPr>
            </a:br>
            <a:r>
              <a:rPr lang="uk-UA" sz="3200" b="1" dirty="0" err="1">
                <a:latin typeface="+mn-lt"/>
              </a:rPr>
              <a:t>Хенань</a:t>
            </a:r>
            <a:r>
              <a:rPr lang="uk-UA" sz="3200" b="1" dirty="0">
                <a:latin typeface="+mn-lt"/>
              </a:rPr>
              <a:t>, м.  </a:t>
            </a:r>
            <a:r>
              <a:rPr lang="uk-UA" sz="3200" b="1" dirty="0" err="1">
                <a:latin typeface="+mn-lt"/>
              </a:rPr>
              <a:t>Денфен</a:t>
            </a:r>
            <a:endParaRPr lang="ru-RU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872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E4EFC2-3F05-4B08-A37E-CDA803664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320" y="179070"/>
            <a:ext cx="8666480" cy="649986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E8EA40-5D14-4312-9A5C-3AA0AE4D9B0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2235200" cy="1325563"/>
          </a:xfrm>
        </p:spPr>
        <p:txBody>
          <a:bodyPr>
            <a:normAutofit/>
          </a:bodyPr>
          <a:lstStyle/>
          <a:p>
            <a:r>
              <a:rPr lang="ru-RU" sz="3200" b="1" dirty="0" err="1">
                <a:latin typeface="+mn-lt"/>
              </a:rPr>
              <a:t>Ліс</a:t>
            </a:r>
            <a:r>
              <a:rPr lang="ru-RU" sz="3200" b="1" dirty="0">
                <a:latin typeface="+mn-lt"/>
              </a:rPr>
              <a:t> пагод. </a:t>
            </a:r>
            <a:r>
              <a:rPr lang="ru-RU" sz="3200" b="1" dirty="0" err="1">
                <a:latin typeface="+mn-lt"/>
              </a:rPr>
              <a:t>Шаолінь</a:t>
            </a:r>
            <a:endParaRPr lang="ru-RU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1202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BE5571-34FA-4189-8D51-17BCC1179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687" y="95250"/>
            <a:ext cx="5000625" cy="66675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723EE3-8385-4943-91E3-DB060CB8232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>
            <a:normAutofit/>
          </a:bodyPr>
          <a:lstStyle/>
          <a:p>
            <a:r>
              <a:rPr lang="uk-UA" sz="1600" dirty="0"/>
              <a:t>Хортиця</a:t>
            </a:r>
          </a:p>
        </p:txBody>
      </p:sp>
    </p:spTree>
    <p:extLst>
      <p:ext uri="{BB962C8B-B14F-4D97-AF65-F5344CB8AC3E}">
        <p14:creationId xmlns:p14="http://schemas.microsoft.com/office/powerpoint/2010/main" val="3469296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173C90-F93F-4944-8888-87CEF52109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309" b="14326"/>
          <a:stretch/>
        </p:blipFill>
        <p:spPr>
          <a:xfrm>
            <a:off x="3817777" y="3598525"/>
            <a:ext cx="6486605" cy="2768228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7CA542DB-EBF0-48C2-A70E-F0DBFBD4E9A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b="17863"/>
          <a:stretch/>
        </p:blipFill>
        <p:spPr>
          <a:xfrm>
            <a:off x="0" y="1404938"/>
            <a:ext cx="2840038" cy="27682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BAA2732-EC7B-A31F-FFFE-6D8D9405D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4074" y="491247"/>
            <a:ext cx="6154009" cy="259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72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BA4B4D-68D1-4949-A87B-804E752DE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0525" y="190500"/>
            <a:ext cx="8896350" cy="66675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1384D6-F816-4664-BD9A-BD21AA97DF9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>
            <a:normAutofit/>
          </a:bodyPr>
          <a:lstStyle/>
          <a:p>
            <a:r>
              <a:rPr lang="uk-UA" sz="1800"/>
              <a:t>Японія</a:t>
            </a:r>
            <a:br>
              <a:rPr lang="uk-UA" sz="1800"/>
            </a:br>
            <a:r>
              <a:rPr lang="uk-UA" sz="1800"/>
              <a:t>Пагода миру</a:t>
            </a:r>
            <a:endParaRPr lang="uk-UA" sz="1800" dirty="0"/>
          </a:p>
        </p:txBody>
      </p:sp>
    </p:spTree>
    <p:extLst>
      <p:ext uri="{BB962C8B-B14F-4D97-AF65-F5344CB8AC3E}">
        <p14:creationId xmlns:p14="http://schemas.microsoft.com/office/powerpoint/2010/main" val="6307488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6B34AC-A055-40BE-B256-24409F91B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" y="365125"/>
            <a:ext cx="11176000" cy="1325563"/>
          </a:xfrm>
        </p:spPr>
        <p:txBody>
          <a:bodyPr>
            <a:normAutofit/>
          </a:bodyPr>
          <a:lstStyle/>
          <a:p>
            <a:r>
              <a:rPr lang="uk-UA" sz="2400" b="1" dirty="0" err="1"/>
              <a:t>Могао</a:t>
            </a:r>
            <a:endParaRPr lang="uk-UA" sz="2400" b="1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99FF3E6-AAF0-4C9D-82F0-0F85A96EF7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7059" y="-37306"/>
            <a:ext cx="9193741" cy="689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5811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C9FE40-B6ED-446A-BACB-D9B90A7FB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108" y="0"/>
            <a:ext cx="51177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859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1A89A4-5F16-4615-B25E-57C94265F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246B25-9CC5-4C18-B9D6-0F6A02B3A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CDD656-3B68-4D54-A267-7CC21203E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894879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EB86B9-B48D-4B33-9359-E5E638491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431" y="0"/>
            <a:ext cx="6815138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AFB311EE-16B1-4213-BD19-3AB884008BF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10515600" cy="4351338"/>
          </a:xfrm>
        </p:spPr>
        <p:txBody>
          <a:bodyPr/>
          <a:lstStyle/>
          <a:p>
            <a:endParaRPr lang="uk-UA" dirty="0"/>
          </a:p>
          <a:p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075840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F1EA15-1727-4406-97FB-58915D6B4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19075"/>
            <a:ext cx="9753600" cy="6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4130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4EA3E4-5554-47CC-9A06-C1CCAF6CB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19075"/>
            <a:ext cx="9753600" cy="6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5399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A3A86E-B702-4F5A-AFCC-C1F77DCDA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19075"/>
            <a:ext cx="9753600" cy="6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8502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C3F53A-1CD8-4CBD-A9E2-25885D4C0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19075"/>
            <a:ext cx="9753600" cy="641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29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BC2109-A8A0-4CC9-9032-36C23FDD4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925" y="365125"/>
            <a:ext cx="9429750" cy="63627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B691C0-0176-4B86-B919-84A8A2412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E38732-E6FC-486D-9C02-412A59EB6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609725" cy="4351338"/>
          </a:xfrm>
        </p:spPr>
        <p:txBody>
          <a:bodyPr>
            <a:normAutofit/>
          </a:bodyPr>
          <a:lstStyle/>
          <a:p>
            <a:r>
              <a:rPr lang="uk-UA" sz="1600" dirty="0"/>
              <a:t>Храми-гроти </a:t>
            </a:r>
            <a:r>
              <a:rPr lang="uk-UA" sz="1600" dirty="0" err="1"/>
              <a:t>Лунмень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2514477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FC9283-69C2-4D09-85A4-56C460FBE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10962640" cy="687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0394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76FCDB-A360-48D0-8642-2961078F8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283" y="0"/>
            <a:ext cx="9329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528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EA705AA-9454-30A4-AD07-CB53F67B39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10"/>
          <a:stretch/>
        </p:blipFill>
        <p:spPr>
          <a:xfrm>
            <a:off x="1474838" y="164100"/>
            <a:ext cx="8877398" cy="637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348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88F61E-F44F-4BD2-8C00-E60F6910AE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36"/>
          <a:stretch/>
        </p:blipFill>
        <p:spPr>
          <a:xfrm>
            <a:off x="3588523" y="104813"/>
            <a:ext cx="5014953" cy="664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1436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4195910-DD10-4B0B-829B-10F884E78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0" y="28575"/>
            <a:ext cx="4953000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09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6F0229-F69E-4B30-A937-77FE3582E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749" y="0"/>
            <a:ext cx="6784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6638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E3A0E2-A48C-4C01-9AF1-0EE77DDDA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D0AC51-DD63-411E-B90E-C424FDA16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503DAD-3F72-441C-A230-45D7AB1B6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481012"/>
            <a:ext cx="5715000" cy="589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9625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04D4C1-8407-4BD9-A0EA-222A7495A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352793"/>
            <a:ext cx="8534400" cy="609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370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B0448B-4478-4FE7-863F-DA3D71A563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6" b="18395"/>
          <a:stretch/>
        </p:blipFill>
        <p:spPr>
          <a:xfrm>
            <a:off x="838200" y="681038"/>
            <a:ext cx="3017520" cy="472754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D3682B-7860-44FB-95E5-CCA1C5AC6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2224" y="141605"/>
            <a:ext cx="6882896" cy="492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731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34A7-F3B2-404F-9CDA-7FC15DBD6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 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29615D-C510-4E0B-9E53-D320E9A67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962" y="1436097"/>
            <a:ext cx="3481998" cy="5114987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246EF93-8660-44BC-9CA6-993E87697DB7}"/>
              </a:ext>
            </a:extLst>
          </p:cNvPr>
          <p:cNvSpPr txBox="1">
            <a:spLocks/>
          </p:cNvSpPr>
          <p:nvPr/>
        </p:nvSpPr>
        <p:spPr>
          <a:xfrm>
            <a:off x="2346960" y="365125"/>
            <a:ext cx="37490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b="1" dirty="0" err="1">
                <a:latin typeface="+mn-lt"/>
              </a:rPr>
              <a:t>Авалокітешвара</a:t>
            </a:r>
            <a:endParaRPr lang="ru-RU" sz="3200" b="1" dirty="0">
              <a:latin typeface="+mn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D74A584-C0CD-4198-A435-E0163310A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438" y="905699"/>
            <a:ext cx="3999323" cy="564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690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F3C0CC-4D8E-4F54-BF20-8296DD60C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080" y="0"/>
            <a:ext cx="8971280" cy="6728461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5B3FCFBA-384A-40FF-88AB-67B09CEFB778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1825625"/>
            <a:ext cx="2282825" cy="4351338"/>
          </a:xfrm>
        </p:spPr>
        <p:txBody>
          <a:bodyPr/>
          <a:lstStyle/>
          <a:p>
            <a:r>
              <a:rPr lang="ru-RU" dirty="0"/>
              <a:t>Будда </a:t>
            </a:r>
            <a:r>
              <a:rPr lang="ru-RU" dirty="0" err="1"/>
              <a:t>Майтрея</a:t>
            </a:r>
            <a:endParaRPr lang="ru-RU" dirty="0"/>
          </a:p>
          <a:p>
            <a:r>
              <a:rPr lang="ru-RU" dirty="0"/>
              <a:t>(</a:t>
            </a:r>
            <a:r>
              <a:rPr lang="ru-RU" dirty="0" err="1"/>
              <a:t>Лешань</a:t>
            </a:r>
            <a:r>
              <a:rPr lang="ru-R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20044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F2331E-D7D5-428B-A813-0456ED0CE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45" y="95250"/>
            <a:ext cx="4933950" cy="66675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36BA50E-9FFD-4DFA-A6E3-F9501A2DCD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8095" y="928687"/>
            <a:ext cx="666750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0367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385</Words>
  <Application>Microsoft Office PowerPoint</Application>
  <PresentationFormat>Широкий екран</PresentationFormat>
  <Paragraphs>49</Paragraphs>
  <Slides>56</Slides>
  <Notes>8</Notes>
  <HiddenSlides>0</HiddenSlides>
  <MMClips>2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56</vt:i4>
      </vt:variant>
    </vt:vector>
  </HeadingPairs>
  <TitlesOfParts>
    <vt:vector size="60" baseType="lpstr">
      <vt:lpstr>Arial</vt:lpstr>
      <vt:lpstr>Calibri</vt:lpstr>
      <vt:lpstr>Calibri Light</vt:lpstr>
      <vt:lpstr>Тема Office</vt:lpstr>
      <vt:lpstr>Далекосхідний культурний регіон. Особливості культури Китаю. План: 1.Буддистське мистецтво.  2. Традиції архітектури Китаю. 2. Особливості образотворчого мистецтва.</vt:lpstr>
      <vt:lpstr>Основні персонажі буддійського пантеону:</vt:lpstr>
      <vt:lpstr>Могао паранірвана </vt:lpstr>
      <vt:lpstr>Презентація PowerPoint</vt:lpstr>
      <vt:lpstr>Презентація PowerPoint</vt:lpstr>
      <vt:lpstr>Презентація PowerPoint</vt:lpstr>
      <vt:lpstr> </vt:lpstr>
      <vt:lpstr>Презентація PowerPoint</vt:lpstr>
      <vt:lpstr>Презентація PowerPoint</vt:lpstr>
      <vt:lpstr> Будда Майтрея (Могао, кін. V ст.)</vt:lpstr>
      <vt:lpstr>Весняний Будда, Китай,  провінція Хенан (мудра дарування захисту)</vt:lpstr>
      <vt:lpstr>Презентація PowerPoint</vt:lpstr>
      <vt:lpstr>Презентація PowerPoint</vt:lpstr>
      <vt:lpstr>Презентація PowerPoint</vt:lpstr>
      <vt:lpstr>Афганістан</vt:lpstr>
      <vt:lpstr>Презентація PowerPoint</vt:lpstr>
      <vt:lpstr>Небесні володарі а – Півдня б – сходу в – півночі г- - заходу</vt:lpstr>
      <vt:lpstr>Тайланд</vt:lpstr>
      <vt:lpstr>Корея Пульгукса</vt:lpstr>
      <vt:lpstr>(ліворуч Яма) Тибет</vt:lpstr>
      <vt:lpstr>Мані. Тибет. Мантри. </vt:lpstr>
      <vt:lpstr>ОМ МАНИ ПАД МЕ ХУМ. Лхаса. Потала (мантра)</vt:lpstr>
      <vt:lpstr>Чакра 3 8 спицями на лотосі. Іконографічні варіанти зображення ваджри</vt:lpstr>
      <vt:lpstr>Презентація PowerPoint</vt:lpstr>
      <vt:lpstr>Гханта та ваджра, Британський музей</vt:lpstr>
      <vt:lpstr>Презентація PowerPoint</vt:lpstr>
      <vt:lpstr>Тханка. Робота X Кармапи 1604-1674гг.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 Ступа Боуднатх. Катаманду </vt:lpstr>
      <vt:lpstr>Презентація PowerPoint</vt:lpstr>
      <vt:lpstr>Пагода Сунь-ює-сі 6 ст. Хенань, м.  Денфен</vt:lpstr>
      <vt:lpstr>Ліс пагод. Шаолінь</vt:lpstr>
      <vt:lpstr>Хортиця</vt:lpstr>
      <vt:lpstr>Японія Пагода миру</vt:lpstr>
      <vt:lpstr>Могао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Тетяна Винарчук</dc:creator>
  <cp:lastModifiedBy>Tetiana Vynarchuk</cp:lastModifiedBy>
  <cp:revision>47</cp:revision>
  <dcterms:created xsi:type="dcterms:W3CDTF">2019-09-29T08:46:57Z</dcterms:created>
  <dcterms:modified xsi:type="dcterms:W3CDTF">2024-03-26T19:02:06Z</dcterms:modified>
</cp:coreProperties>
</file>