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Extra Bold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99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5948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Режим монетарного таргетування та інфляційне таргетування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71737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Стратегії монетарної політики, спрямовані на забезпечення цінової стабільності через контроль грошової маси або безпосереднє таргетування інфляції.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7153"/>
            <a:ext cx="99985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Досвід Словенії: збалансований підхід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88920"/>
            <a:ext cx="83083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Після 1997 р. Банк Словенії обрав агрегат M3 як об'єкт регулювання. Цільовий орієнтир задавався у вигляді широкого коридору. За 1992–1993 рр. середньорічний індекс споживчих цін знизився з 207,3% до 32,9%.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939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Фактори успіху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448413"/>
            <a:ext cx="8308300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Збалансованість державного бюджету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Жорстка фіскальна політика та бюджетний профіцит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Регулювання обмінного курсу (кероване плавання)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Координація з урядом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818" y="2178129"/>
            <a:ext cx="4250293" cy="425029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66667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Проте з 1995 р. помітного прогресу не спостерігалося, що вказує на обмеження режиму в середньостроковій перспективі.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923467"/>
            <a:ext cx="1001911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3982998"/>
            <a:ext cx="76378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4375904"/>
            <a:ext cx="121865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Режим таргетування інфляції: нова парадигма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52936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 визначенням Європейського центрального банку, інфляційне таргетування — це стратегія монетарної політики, спрямована на підтримання стабільності цін і зосереджена на мінімізації відхилень у прогнозах інфляції від оголошеної інфляційної мети.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615195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 початку 90-х років центральні банки світу запровадили більш гнучкий режим грошово-кредитної політики у відповідь на недостатню ефективність таргетування проміжних показників.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998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Інституційні передумови інфляційного таргетування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56974"/>
            <a:ext cx="3111937" cy="4952524"/>
          </a:xfrm>
          <a:prstGeom prst="roundRect">
            <a:avLst>
              <a:gd name="adj" fmla="val 574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479834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2200870" y="259139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3273504"/>
            <a:ext cx="26695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Незалежність центрального банку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4012883"/>
            <a:ext cx="2669500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Достатня автономія в питаннях розроблення монетарної політики, визначення кінцевих, проміжних, операційних цілей та інструментів їх досягнення. Існує два види: цільова незалежність та повна незалежність.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4104084" y="2456974"/>
            <a:ext cx="3111937" cy="4952524"/>
          </a:xfrm>
          <a:prstGeom prst="roundRect">
            <a:avLst>
              <a:gd name="adj" fmla="val 574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126944" y="2479834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5511165" y="259139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4325303" y="32735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Єдина ціль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4325303" y="3702725"/>
            <a:ext cx="266950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Встановлення перед центральним банком лише однієї цілі — цінової стабільності. Це визначається нормативним актом, який регламентує діяльність центрального банку.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2456974"/>
            <a:ext cx="3111937" cy="4952524"/>
          </a:xfrm>
          <a:prstGeom prst="roundRect">
            <a:avLst>
              <a:gd name="adj" fmla="val 574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437239" y="2479834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15" name="Text 13"/>
          <p:cNvSpPr/>
          <p:nvPr/>
        </p:nvSpPr>
        <p:spPr>
          <a:xfrm>
            <a:off x="8821460" y="259139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7635597" y="3273504"/>
            <a:ext cx="2669500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Якісні економетричні моделі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635597" y="4323040"/>
            <a:ext cx="266950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Наявність моделей, які достовірно описують процеси в економічній системі та трансмісійний механізм на постійній основі.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10724674" y="2456974"/>
            <a:ext cx="3111937" cy="4952524"/>
          </a:xfrm>
          <a:prstGeom prst="roundRect">
            <a:avLst>
              <a:gd name="adj" fmla="val 574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10747534" y="2479834"/>
            <a:ext cx="3066217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20" name="Text 18"/>
          <p:cNvSpPr/>
          <p:nvPr/>
        </p:nvSpPr>
        <p:spPr>
          <a:xfrm>
            <a:off x="12131754" y="259139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1" name="Text 19"/>
          <p:cNvSpPr/>
          <p:nvPr/>
        </p:nvSpPr>
        <p:spPr>
          <a:xfrm>
            <a:off x="10945892" y="3273504"/>
            <a:ext cx="26695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Система комунікацій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0945892" y="4012883"/>
            <a:ext cx="266950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Добре розвинена система надання суспільству об'єктивної інформації про інфляційні процеси та чітких пояснень у випадку відхилення від таргету.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8803"/>
            <a:ext cx="114992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Два види незалежності центрального банку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89778"/>
            <a:ext cx="6279356" cy="2850118"/>
          </a:xfrm>
          <a:prstGeom prst="roundRect">
            <a:avLst>
              <a:gd name="adj" fmla="val 6267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3188137"/>
            <a:ext cx="28703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Цільова незалежність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696653"/>
            <a:ext cx="5882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Уряд встановлює ціль, центральний банк застосовує інструменти для її досягнення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2148" y="4510326"/>
            <a:ext cx="58826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Приклади: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Бразилія, Колумбія, Перу, Мексика, Таїланд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2148" y="5006459"/>
            <a:ext cx="5882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Характерна для країн з історією високої інфляції, спричиненої монетизацією дефіциту бюджету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564874" y="2989778"/>
            <a:ext cx="6279356" cy="3167658"/>
          </a:xfrm>
          <a:prstGeom prst="roundRect">
            <a:avLst>
              <a:gd name="adj" fmla="val 5639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7763232" y="3188137"/>
            <a:ext cx="26378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Повна незалежність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63232" y="3696653"/>
            <a:ext cx="5882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Центральний банк приймає відповідальність за мету та має необмежену можливість застосування інструментів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763232" y="4510326"/>
            <a:ext cx="5882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Приклади: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Норвегія, Австралія, Канада, Нова Зеландія, Великобританія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763232" y="5323999"/>
            <a:ext cx="5882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Процес прийняття рішень більш прозорий, відповідальність розподілена між урядом і ЦБ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5696"/>
            <a:ext cx="79478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Макроекономічні передумови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7260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Макроекономічне середовище повинно бути належним чином адаптоване до запровадження режиму інфляційного таргетування.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63093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3630930"/>
            <a:ext cx="39282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Розвинена фінансова система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4060150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Високоліквідний ринок державних цінних паперів та розвинута банківська система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363093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83285" y="3630930"/>
            <a:ext cx="37670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Зважена бюджетна політика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183285" y="4060150"/>
            <a:ext cx="5653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Координація з монетарною політикою, відсутність значного дефіциту бюджету та прямих позик уряду в ЦБ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540960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7930" y="5409605"/>
            <a:ext cx="33431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Ринкове регулювання цін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537930" y="5838825"/>
            <a:ext cx="5653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Відсутність або мінімізація адміністративного регулювання цін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540960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83285" y="5409605"/>
            <a:ext cx="35144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Стабільний попит на гроші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183285" y="5838825"/>
            <a:ext cx="5653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Мінімізація впливу доларизації, міжнародного руху капіталів та інших непередбачуваних факторів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143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8541" y="2786062"/>
            <a:ext cx="11085433" cy="553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Технічні параметри інфляційного таргетування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708541" y="3576876"/>
            <a:ext cx="13213318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Оголошення інфляційного таргету супроводжується визначенням додаткових характеристик, які надають суб'єктам господарювання інформацію про наміри центрального банку.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41" y="4291012"/>
            <a:ext cx="6606659" cy="7085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85587" y="5157668"/>
            <a:ext cx="2214324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Горизонт таргету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885587" y="5529263"/>
            <a:ext cx="625256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Часовий період дотримання таргету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291012"/>
            <a:ext cx="6606659" cy="70854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92246" y="5157668"/>
            <a:ext cx="2214324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Вид таргету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7492246" y="5529263"/>
            <a:ext cx="625256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Показник інфляції та його числовий вигляд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41" y="5974437"/>
            <a:ext cx="6606659" cy="70854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85587" y="6841093"/>
            <a:ext cx="2662595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Числова інтерпретація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885587" y="7212687"/>
            <a:ext cx="625256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Допустимі відхилення від цільового значення</a:t>
            </a:r>
            <a:endParaRPr lang="en-US" sz="13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5974437"/>
            <a:ext cx="6606659" cy="70854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492246" y="6841093"/>
            <a:ext cx="2214324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Підзвітність</a:t>
            </a:r>
            <a:endParaRPr lang="en-US" sz="1700" dirty="0"/>
          </a:p>
        </p:txBody>
      </p:sp>
      <p:sp>
        <p:nvSpPr>
          <p:cNvPr id="16" name="Text 9"/>
          <p:cNvSpPr/>
          <p:nvPr/>
        </p:nvSpPr>
        <p:spPr>
          <a:xfrm>
            <a:off x="7492246" y="7212687"/>
            <a:ext cx="625256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Процедура відповідальності ЦБ</a:t>
            </a:r>
            <a:endParaRPr lang="en-US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2123"/>
            <a:ext cx="94698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Горизонт таргетування: два підходи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659856"/>
            <a:ext cx="6565106" cy="2651760"/>
          </a:xfrm>
          <a:prstGeom prst="roundRect">
            <a:avLst>
              <a:gd name="adj" fmla="val 10778"/>
            </a:avLst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8582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Перший підхід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366730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Часовий період, протягом якого центральний банк має вплив на значення інфляції через інструменти грошово-кредитної політики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497943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Залежить від можливостей прогнозування трансмісійного механізму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8582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Другий підхід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366730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Термін часу, протягом якого центральний банк повинен утримувати поставлене значення таргету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180403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Передбачає підзвітність за дотримання визначеного рівня інфляції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553485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розвинутих країнах (Австралія, Канада, Нова Зеландія, Великобританія) горизонт дорівнює 5 рокам відповідно до терміну повноважень керівництва або довжини економічного циклу. Країни, що самостійно встановлюють таргет, орієнтуються на 3 роки з можливістю щорічного коригування.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635" y="478869"/>
            <a:ext cx="7059335" cy="544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Числова інтерпретація таргету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96635" y="1328737"/>
            <a:ext cx="13237131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допустимого значення, на яке показник інфляції може відхилятися від заданого орієнтиру.</a:t>
            </a:r>
            <a:endParaRPr lang="en-US" sz="1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98" y="1934170"/>
            <a:ext cx="6068497" cy="572452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72637" y="5588958"/>
            <a:ext cx="1926493" cy="302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Гнучка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2472637" y="5977144"/>
            <a:ext cx="1926493" cy="680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Діапазон значень, можливо зі середнім.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3923299" y="2945529"/>
            <a:ext cx="1926493" cy="302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Проміжна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3923299" y="3333716"/>
            <a:ext cx="1926493" cy="680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Перехід між діапазоном і точкою.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5459758" y="5588958"/>
            <a:ext cx="1926493" cy="302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Жорстка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5459758" y="5977144"/>
            <a:ext cx="1926493" cy="680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Крапкове строго визначене значення.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9584412" y="3118842"/>
            <a:ext cx="244649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Гнучка інтерпретація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9584412" y="3543776"/>
            <a:ext cx="4356854" cy="784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Показник інфляції знаходиться у визначеному діапазоні. Може бути з оголошеним середнім значенням або лише з граничними межами.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9584412" y="4466034"/>
            <a:ext cx="4356854" cy="523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Приклади: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Колумбія, Чехія, Таїланд, ПАР, Нова Зеландія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9584412" y="5141952"/>
            <a:ext cx="2623780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Жорстка інтерпретація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9584412" y="5566886"/>
            <a:ext cx="4356854" cy="523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Конкретне крапкове значення. Характерна для розвинутих країн.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9584412" y="6227564"/>
            <a:ext cx="4356854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Приклади: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Великобританія (2%), Норвегія, ЄЦБ</a:t>
            </a:r>
            <a:endParaRPr lang="en-US" sz="13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3426"/>
            <a:ext cx="1068847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Система підзвітності та відповідальності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6033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Основа ефективності режиму таргетування інфляції — розуміння суспільством дій центрального банку через прозору систему комунікацій.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18661"/>
            <a:ext cx="1502688" cy="15026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44485" y="2618661"/>
            <a:ext cx="243149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Нагляд керуючих органів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2544485" y="3358039"/>
            <a:ext cx="2431494" cy="4128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Здійснюється Урядом (Канада, Великобританія, Ісландія, Таїланд), Парламентом (Угорщина, Чехія, Південна Корея, Польща, Швеція) або обома гілками влади (Австралія, Чилі, Мексика, Нова Зеландія, Норвегія, ПАР)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618661"/>
            <a:ext cx="1502807" cy="150280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974800" y="2618661"/>
            <a:ext cx="24314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Публікація звітів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974800" y="3047881"/>
            <a:ext cx="2431494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Інфляційний звіт та Звіт з монетарної політики дають можливість суспільству отримувати інформацію про хід грошово-кредитної політики та формувати власні очікування щодо розвитку економіки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618661"/>
            <a:ext cx="1502807" cy="150280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405116" y="2618661"/>
            <a:ext cx="243149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Інструменти комунікації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1405116" y="3358039"/>
            <a:ext cx="243149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Прес-релізи, регулярні звіти, виступи керівництва, публічні дискусії, статті у виданнях, інтернет-портали — охоплюють максимально широкі кола суспільства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71807" y="388739"/>
            <a:ext cx="6528673" cy="415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Переваги інфляційного таргетування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807" y="1037987"/>
            <a:ext cx="6702743" cy="670274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106495" y="2987040"/>
            <a:ext cx="299204" cy="299204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9427725" y="2174512"/>
            <a:ext cx="263771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Зрозумілий номінальний якір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494758" y="2796279"/>
            <a:ext cx="4568334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цілі, наслідки досягнення якої є зрозумілими для суспільства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9106495" y="3862864"/>
            <a:ext cx="299204" cy="299204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9494758" y="3655100"/>
            <a:ext cx="2006679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Гнучкість інструментів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494758" y="4205288"/>
            <a:ext cx="4568334" cy="532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Свобода у виборі та застосуванні інструментів грошово-кредитної політики, стимул розвитку фінансового ринку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106495" y="4916329"/>
            <a:ext cx="299204" cy="299204"/>
          </a:xfrm>
          <a:prstGeom prst="roundRect">
            <a:avLst>
              <a:gd name="adj" fmla="val 40001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737644" y="5176016"/>
            <a:ext cx="3584461" cy="355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Стабілізація попиту на гроші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668304" y="5791677"/>
            <a:ext cx="4221242" cy="532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Сприяє передбачуваності монетарної політики та стабілізації економічних очікувань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581626"/>
            <a:ext cx="974050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641158"/>
            <a:ext cx="73592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1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03406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Монетарне таргетування: сутність та теоретичні основи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3750469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 визначенням Європейського центрального банку, монетарне таргетування — це стратегія монетарної політики, спрямована на забезпечення цінової стабільності шляхом фокусування на зростанні грошей порівняно з наперед оголошеним таргетом.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7799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Теоретичним обґрунтуванням є положення кількісної теорії грошей, згідно з якою існує пряма залежність між пропозицією грошей і значенням інфляції.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21999" y="3571875"/>
            <a:ext cx="6565106" cy="3076099"/>
          </a:xfrm>
          <a:prstGeom prst="roundRect">
            <a:avLst>
              <a:gd name="adj" fmla="val 9291"/>
            </a:avLst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7620357" y="3770233"/>
            <a:ext cx="24942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принципи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4278749"/>
            <a:ext cx="6168390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Контроль грошової маси (М1/М3)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Пряма залежність між пропозицією грошей та інфляцією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Наперед оголошений таргет зростання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8285"/>
            <a:ext cx="120872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Висновки: вибір режиму монетарної політики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3519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Вибір режиму грошово-кредитної політики залежить від кола завдань, поставлених перед органами державного управління, особливостей економічної системи та її місця в системі міжнародного розподілу продуктивних сил.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93519"/>
            <a:ext cx="6422231" cy="2459355"/>
          </a:xfrm>
          <a:prstGeom prst="roundRect">
            <a:avLst>
              <a:gd name="adj" fmla="val 446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393519"/>
            <a:ext cx="91440" cy="245935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614738"/>
            <a:ext cx="32726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Монетарне таргетування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043958"/>
            <a:ext cx="59112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Ефективне за умов стабільного попиту на гроші та суттєвого впливу ЦБ на грошову масу. Успішні приклади: Німеччина, Швейцарія, Словенія. Обмежене застосування в країнах з перехідною економікою через нестабільність попиту на гроші.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3393519"/>
            <a:ext cx="6422231" cy="2459355"/>
          </a:xfrm>
          <a:prstGeom prst="roundRect">
            <a:avLst>
              <a:gd name="adj" fmla="val 446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91519" y="3393519"/>
            <a:ext cx="91440" cy="245935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7704177" y="3614738"/>
            <a:ext cx="33107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Інфляційне таргетування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704177" y="4043958"/>
            <a:ext cx="59112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Більш гнучкий режим, що забезпечує прозорість та передбачуваність монетарної політики. Вимагає інституційних та макроекономічних передумов: незалежність ЦБ, єдина ціль, розвинена фінансова система, зважена бюджетна політика.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607611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Результати залежать від повноти передумов, відсутність яких матиме негативний вплив на ефективність грошово-кредитної політики, орієнтованої на цінову стабільність.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5581"/>
            <a:ext cx="119872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Історичний досвід монетарного таргетування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5249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Протягом 1970–2000 рр. монетарне таргетування було випробувано у багатьох країнах, але більшість з них була змушена відмовитися від цього режиму через низьку ефективність впливу грошових агрегатів на цінову стабільність.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10815"/>
            <a:ext cx="2425660" cy="24256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3844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Розвинуті країни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813703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Великобританія, Німеччина, Франція, США, Швейцарія, Італія, Іспанія, Португалія, Корея, Тайвань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710815"/>
            <a:ext cx="2425660" cy="24256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5384483"/>
            <a:ext cx="33427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Країни, що розвиваються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813703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Бангладеш, В'єтнам, Гана, Індія, Індонезія, Кенія, Маврикій, Мозамбік, Нігерія, ПАР, Танзанія, Туреччина, Уганда, Ямайка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710815"/>
            <a:ext cx="2425660" cy="24256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5384483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Країни з перехідною економікою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6123861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Албанія, Вірменія, Грузія, Казахстан, Киргизія, Македонія, Молдова, Монголія, Польща, Румунія, Словаччина, Словенія, Туркменістан, Україна, Чехія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2202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умови ефективності монетарного таргетування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59192"/>
            <a:ext cx="6422231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325755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421142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051221"/>
            <a:ext cx="35144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Стабільний попит на гроші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4480441"/>
            <a:ext cx="60255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Швидкість обертання грошей має знаходитися приблизно на одному рівні протягом визначеного горизонту таргетування. Коливання обсягів грошових агрегатів не відіграватимуть ролі «номінального якоря» без цієї умови.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3059192"/>
            <a:ext cx="6422231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7612737" y="325755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6448" y="3421142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2737" y="4051221"/>
            <a:ext cx="47732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Суттєвий вплив центрального банку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12737" y="4480441"/>
            <a:ext cx="60255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Центральний банк повинен мати можливість регулювати обсяги грошової маси в обігу, включаючи «широкі» грошові агрегати, які можуть підпадати під вплив фінансової доларизації або притоку іноземного капіталу.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793790" y="61722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Виконання цих умов у середньостроковій перспективі є доволі важким завданням, особливо для країн з перехідною економікою, де спостерігаються суттєві зміни в економічних відносинах та нестабільність міжнародних фінансових ринків.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06252" y="1022033"/>
            <a:ext cx="1846659" cy="342662"/>
          </a:xfrm>
          <a:prstGeom prst="roundRect">
            <a:avLst>
              <a:gd name="adj" fmla="val 37817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321743" y="1083588"/>
            <a:ext cx="1615678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0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УСПІШНИЙ ПРИКЛАД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206252" y="1429941"/>
            <a:ext cx="7704296" cy="1124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Досвід Швейцарії: монетарне таргетування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6206252" y="2799398"/>
            <a:ext cx="7704296" cy="1098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Національний банк Швейцарії запровадив монетарне таргетування наприкінці 1974 р. у відповідь на високу інфляцію та незбалансованість платіжного балансу. Першим кроком став перехід до режиму вільного курсоутворення, що дало змогу призупинити приток надлишкового капіталу.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206252" y="4081224"/>
            <a:ext cx="17990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206252" y="4364117"/>
            <a:ext cx="3770590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9" name="Text 6"/>
          <p:cNvSpPr/>
          <p:nvPr/>
        </p:nvSpPr>
        <p:spPr>
          <a:xfrm>
            <a:off x="6206252" y="4499729"/>
            <a:ext cx="3610094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Контроль грошової пропозиції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06252" y="4878824"/>
            <a:ext cx="3770590" cy="823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Ключовий фактор досягнення цінової стабільності — посилений контроль за пропозицією грошей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10139958" y="4081224"/>
            <a:ext cx="17990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10139958" y="4364117"/>
            <a:ext cx="3770590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10139958" y="4499729"/>
            <a:ext cx="2249686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Гнучкість стратегії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10139958" y="4878824"/>
            <a:ext cx="3770590" cy="549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Дотримання таргету — лише складова стратегії, а не кінцева мета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6206252" y="6000512"/>
            <a:ext cx="17990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6206252" y="6283404"/>
            <a:ext cx="7704296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7" name="Text 14"/>
          <p:cNvSpPr/>
          <p:nvPr/>
        </p:nvSpPr>
        <p:spPr>
          <a:xfrm>
            <a:off x="6206252" y="6419017"/>
            <a:ext cx="3622358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Пріоритет цінової стабільності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6206252" y="6798112"/>
            <a:ext cx="7704296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Єдина стратегічна мета, інші макропоказники не впливають на розрахунок таргету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5DADB2-7879-4EF4-AF8C-809191E1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875" y="664182"/>
            <a:ext cx="10191870" cy="4358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0609F-45C0-4765-B0C2-FD9BBC144D14}"/>
              </a:ext>
            </a:extLst>
          </p:cNvPr>
          <p:cNvSpPr txBox="1"/>
          <p:nvPr/>
        </p:nvSpPr>
        <p:spPr>
          <a:xfrm>
            <a:off x="2349305" y="5797823"/>
            <a:ext cx="7315200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0200">
              <a:lnSpc>
                <a:spcPct val="107000"/>
              </a:lnSpc>
              <a:spcAft>
                <a:spcPts val="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Рисунок 1.-  Концепція монетарної політики Національного банку Швейцарії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4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4410"/>
            <a:ext cx="109233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Еволюція монетарної політики Швейцарії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231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Період 1980–1999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731651"/>
            <a:ext cx="425029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НБШ обрав грошову базу як номінальний якір. Бажаний тренд річного зростання: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545324"/>
            <a:ext cx="4250293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1980–1985: 2–3% на рік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1986–1989: 2% на рік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1990–1999: 1% на рік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676595"/>
            <a:ext cx="425029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Поступове зниження було викликане прискоренням швидкості обертання грошової бази внаслідок інновацій у платіжній системі.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811" y="2135386"/>
            <a:ext cx="8308300" cy="401812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292681" y="4589192"/>
            <a:ext cx="2019856" cy="252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Перелом 2000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292681" y="4913490"/>
            <a:ext cx="3079158" cy="201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Перехід до прогнозу інфляції</a:t>
            </a:r>
            <a:endParaRPr lang="en-US" sz="10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4450" y="4589192"/>
            <a:ext cx="164534" cy="16453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292681" y="3749453"/>
            <a:ext cx="2019856" cy="252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Зниження темпів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6292681" y="4073751"/>
            <a:ext cx="3079158" cy="20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2→1% щорічно</a:t>
            </a:r>
            <a:endParaRPr lang="en-US" sz="10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4450" y="3749453"/>
            <a:ext cx="164534" cy="16453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292681" y="2770945"/>
            <a:ext cx="2019856" cy="252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Грошова база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6292681" y="3095244"/>
            <a:ext cx="3079158" cy="201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Якір політики 1980–1999</a:t>
            </a:r>
            <a:endParaRPr lang="en-US" sz="10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4450" y="2770945"/>
            <a:ext cx="164534" cy="16453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93790" y="646122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кінці 1999 р. НБШ модифікував концепцію: відмовився від таргетування грошей, помістив прогнозування інфляції в центр розгляду та встановив діапазон для тримісячної ставки LIBOR.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81990" y="727591"/>
            <a:ext cx="1670209" cy="320278"/>
          </a:xfrm>
          <a:prstGeom prst="roundRect">
            <a:avLst>
              <a:gd name="adj" fmla="val 38335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791885" y="786289"/>
            <a:ext cx="1450419" cy="202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НІМЕЦЬКИЙ ДОСВІД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81990" y="1106448"/>
            <a:ext cx="10198894" cy="532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Бундесбанк Німеччини: відкритість та довіра</a:t>
            </a:r>
            <a:endParaRPr lang="en-US" sz="3350" dirty="0"/>
          </a:p>
        </p:txBody>
      </p:sp>
      <p:sp>
        <p:nvSpPr>
          <p:cNvPr id="5" name="Text 3"/>
          <p:cNvSpPr/>
          <p:nvPr/>
        </p:nvSpPr>
        <p:spPr>
          <a:xfrm>
            <a:off x="681990" y="1859042"/>
            <a:ext cx="13266420" cy="506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 відміну від Швейцарії, Бундесбанк використовував оголошені монетарні таргети насамперед для роз'яснення власної політики. Така відкритість підвищувала довіру суспільства та дозволила уникнути значних втрат під час економічних і політичних зрушень, зокрема об'єднання Німеччини.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7303770" y="2530793"/>
            <a:ext cx="22860" cy="4971217"/>
          </a:xfrm>
          <a:prstGeom prst="roundRect">
            <a:avLst>
              <a:gd name="adj" fmla="val 671364"/>
            </a:avLst>
          </a:prstGeom>
          <a:solidFill>
            <a:srgbClr val="CED9CE"/>
          </a:solidFill>
          <a:ln/>
        </p:spPr>
      </p:sp>
      <p:sp>
        <p:nvSpPr>
          <p:cNvPr id="7" name="Shape 5"/>
          <p:cNvSpPr/>
          <p:nvPr/>
        </p:nvSpPr>
        <p:spPr>
          <a:xfrm>
            <a:off x="6634758" y="2711172"/>
            <a:ext cx="511492" cy="22860"/>
          </a:xfrm>
          <a:prstGeom prst="roundRect">
            <a:avLst>
              <a:gd name="adj" fmla="val 671364"/>
            </a:avLst>
          </a:prstGeom>
          <a:solidFill>
            <a:srgbClr val="CED9CE"/>
          </a:solidFill>
          <a:ln/>
        </p:spPr>
      </p:sp>
      <p:sp>
        <p:nvSpPr>
          <p:cNvPr id="8" name="Shape 6"/>
          <p:cNvSpPr/>
          <p:nvPr/>
        </p:nvSpPr>
        <p:spPr>
          <a:xfrm>
            <a:off x="7123390" y="2530793"/>
            <a:ext cx="383619" cy="383619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7187327" y="2562761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4331018" y="2589371"/>
            <a:ext cx="213157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1970–1973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681990" y="2943582"/>
            <a:ext cx="5780603" cy="506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Режим фіксованого валютного курсу та контроль ліквідних резервів (LRR)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7484150" y="3686175"/>
            <a:ext cx="511492" cy="22860"/>
          </a:xfrm>
          <a:prstGeom prst="roundRect">
            <a:avLst>
              <a:gd name="adj" fmla="val 671364"/>
            </a:avLst>
          </a:prstGeom>
          <a:solidFill>
            <a:srgbClr val="CED9CE"/>
          </a:solidFill>
          <a:ln/>
        </p:spPr>
      </p:sp>
      <p:sp>
        <p:nvSpPr>
          <p:cNvPr id="13" name="Shape 11"/>
          <p:cNvSpPr/>
          <p:nvPr/>
        </p:nvSpPr>
        <p:spPr>
          <a:xfrm>
            <a:off x="7123390" y="3505795"/>
            <a:ext cx="383619" cy="383619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14" name="Text 12"/>
          <p:cNvSpPr/>
          <p:nvPr/>
        </p:nvSpPr>
        <p:spPr>
          <a:xfrm>
            <a:off x="7187327" y="3537764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8167807" y="3564374"/>
            <a:ext cx="213157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1973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8167807" y="3918585"/>
            <a:ext cx="5780603" cy="506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Перехід до вільного курсоутворення та прямий контроль грошей центрального банку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6634758" y="4544020"/>
            <a:ext cx="511492" cy="22860"/>
          </a:xfrm>
          <a:prstGeom prst="roundRect">
            <a:avLst>
              <a:gd name="adj" fmla="val 671364"/>
            </a:avLst>
          </a:prstGeom>
          <a:solidFill>
            <a:srgbClr val="CED9CE"/>
          </a:solidFill>
          <a:ln/>
        </p:spPr>
      </p:sp>
      <p:sp>
        <p:nvSpPr>
          <p:cNvPr id="18" name="Shape 16"/>
          <p:cNvSpPr/>
          <p:nvPr/>
        </p:nvSpPr>
        <p:spPr>
          <a:xfrm>
            <a:off x="7123390" y="4363641"/>
            <a:ext cx="383619" cy="383619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19" name="Text 17"/>
          <p:cNvSpPr/>
          <p:nvPr/>
        </p:nvSpPr>
        <p:spPr>
          <a:xfrm>
            <a:off x="7187327" y="4395609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000" dirty="0"/>
          </a:p>
        </p:txBody>
      </p:sp>
      <p:sp>
        <p:nvSpPr>
          <p:cNvPr id="20" name="Text 18"/>
          <p:cNvSpPr/>
          <p:nvPr/>
        </p:nvSpPr>
        <p:spPr>
          <a:xfrm>
            <a:off x="4331018" y="4422219"/>
            <a:ext cx="213157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1975–1987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681990" y="4776430"/>
            <a:ext cx="5780603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Таргетування «грошей центрального банку»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7484150" y="5401866"/>
            <a:ext cx="511492" cy="22860"/>
          </a:xfrm>
          <a:prstGeom prst="roundRect">
            <a:avLst>
              <a:gd name="adj" fmla="val 671364"/>
            </a:avLst>
          </a:prstGeom>
          <a:solidFill>
            <a:srgbClr val="CED9CE"/>
          </a:solidFill>
          <a:ln/>
        </p:spPr>
      </p:sp>
      <p:sp>
        <p:nvSpPr>
          <p:cNvPr id="23" name="Shape 21"/>
          <p:cNvSpPr/>
          <p:nvPr/>
        </p:nvSpPr>
        <p:spPr>
          <a:xfrm>
            <a:off x="7123390" y="5221486"/>
            <a:ext cx="383619" cy="383619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24" name="Text 22"/>
          <p:cNvSpPr/>
          <p:nvPr/>
        </p:nvSpPr>
        <p:spPr>
          <a:xfrm>
            <a:off x="7187327" y="5253454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000" dirty="0"/>
          </a:p>
        </p:txBody>
      </p:sp>
      <p:sp>
        <p:nvSpPr>
          <p:cNvPr id="25" name="Text 23"/>
          <p:cNvSpPr/>
          <p:nvPr/>
        </p:nvSpPr>
        <p:spPr>
          <a:xfrm>
            <a:off x="8167807" y="5280065"/>
            <a:ext cx="213157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1988–1998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8167807" y="5634276"/>
            <a:ext cx="5780603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Перехід на таргетування агрегату M3</a:t>
            </a: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6634758" y="6259711"/>
            <a:ext cx="511492" cy="22860"/>
          </a:xfrm>
          <a:prstGeom prst="roundRect">
            <a:avLst>
              <a:gd name="adj" fmla="val 671364"/>
            </a:avLst>
          </a:prstGeom>
          <a:solidFill>
            <a:srgbClr val="CED9CE"/>
          </a:solidFill>
          <a:ln/>
        </p:spPr>
      </p:sp>
      <p:sp>
        <p:nvSpPr>
          <p:cNvPr id="28" name="Shape 26"/>
          <p:cNvSpPr/>
          <p:nvPr/>
        </p:nvSpPr>
        <p:spPr>
          <a:xfrm>
            <a:off x="7123390" y="6079331"/>
            <a:ext cx="383619" cy="383619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29" name="Text 27"/>
          <p:cNvSpPr/>
          <p:nvPr/>
        </p:nvSpPr>
        <p:spPr>
          <a:xfrm>
            <a:off x="7187327" y="6111300"/>
            <a:ext cx="255746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2000" dirty="0"/>
          </a:p>
        </p:txBody>
      </p:sp>
      <p:sp>
        <p:nvSpPr>
          <p:cNvPr id="30" name="Text 28"/>
          <p:cNvSpPr/>
          <p:nvPr/>
        </p:nvSpPr>
        <p:spPr>
          <a:xfrm>
            <a:off x="4331018" y="6137910"/>
            <a:ext cx="213157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1999</a:t>
            </a:r>
            <a:endParaRPr lang="en-US" sz="1650" dirty="0"/>
          </a:p>
        </p:txBody>
      </p:sp>
      <p:sp>
        <p:nvSpPr>
          <p:cNvPr id="31" name="Text 29"/>
          <p:cNvSpPr/>
          <p:nvPr/>
        </p:nvSpPr>
        <p:spPr>
          <a:xfrm>
            <a:off x="681990" y="6492121"/>
            <a:ext cx="5780603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Передача повноважень Євросистемі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42047" y="627578"/>
            <a:ext cx="107945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Формула розрахунку таргету в Німеччині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4449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Бундесбанк розраховував кількісне значення таргету за формулою «кількісного» рівняння: величина реального зростання випуску та рівень інфляції дорівнюють величині зростання грошей і зміні швидкості обігу грошей.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522131" y="6783229"/>
            <a:ext cx="198358" cy="198358"/>
          </a:xfrm>
          <a:prstGeom prst="roundRect">
            <a:avLst>
              <a:gd name="adj" fmla="val 9220"/>
            </a:avLst>
          </a:prstGeom>
          <a:solidFill>
            <a:srgbClr val="19331E"/>
          </a:solidFill>
          <a:ln/>
        </p:spPr>
      </p:sp>
      <p:sp>
        <p:nvSpPr>
          <p:cNvPr id="7" name="Shape 4"/>
          <p:cNvSpPr/>
          <p:nvPr/>
        </p:nvSpPr>
        <p:spPr>
          <a:xfrm>
            <a:off x="4673441" y="6783229"/>
            <a:ext cx="198358" cy="198358"/>
          </a:xfrm>
          <a:prstGeom prst="roundRect">
            <a:avLst>
              <a:gd name="adj" fmla="val 9220"/>
            </a:avLst>
          </a:prstGeom>
          <a:solidFill>
            <a:srgbClr val="346A3F"/>
          </a:solidFill>
          <a:ln/>
        </p:spPr>
      </p:sp>
      <p:sp>
        <p:nvSpPr>
          <p:cNvPr id="9" name="Text 6"/>
          <p:cNvSpPr/>
          <p:nvPr/>
        </p:nvSpPr>
        <p:spPr>
          <a:xfrm>
            <a:off x="11123414" y="3200400"/>
            <a:ext cx="27206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особливості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593818" y="3708916"/>
            <a:ext cx="42502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Перший таргет 1975 р. дорівнював 8% (реальне зростання ВВП 2% + інфляція 6%).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9593818" y="4840129"/>
            <a:ext cx="42502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1991 р. таргет було знижено з 4–6% до 3–5% через падіння виробництва у Східній Німеччині.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593818" y="5971342"/>
            <a:ext cx="42502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Бундесбанк брав відповідальність за інфляцію лише в частині, спричиненій надмірним монетарним розширенням.</a:t>
            </a:r>
            <a:endParaRPr lang="en-US" sz="155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6819E0-D7EB-4948-8A32-23C052DA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40" y="2334128"/>
            <a:ext cx="9008518" cy="41068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9508D4-AD94-4C80-BC7C-E94E1B11AC98}"/>
              </a:ext>
            </a:extLst>
          </p:cNvPr>
          <p:cNvSpPr txBox="1"/>
          <p:nvPr/>
        </p:nvSpPr>
        <p:spPr>
          <a:xfrm>
            <a:off x="367540" y="7160443"/>
            <a:ext cx="10016197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800" dirty="0">
                <a:solidFill>
                  <a:srgbClr val="127C3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—•—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Монетарне зростання* </a:t>
            </a:r>
            <a:r>
              <a:rPr lang="uk-UA" sz="1800" dirty="0">
                <a:solidFill>
                  <a:srgbClr val="EE21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^в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Монетарний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таргет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1644</Words>
  <Application>Microsoft Office PowerPoint</Application>
  <PresentationFormat>Довільний</PresentationFormat>
  <Paragraphs>194</Paragraphs>
  <Slides>20</Slides>
  <Notes>19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Calibri</vt:lpstr>
      <vt:lpstr>Arial</vt:lpstr>
      <vt:lpstr>Fraunces Light</vt:lpstr>
      <vt:lpstr>Fraunces Extra Bold</vt:lpstr>
      <vt:lpstr>Nobile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2</cp:revision>
  <dcterms:created xsi:type="dcterms:W3CDTF">2026-02-03T09:14:07Z</dcterms:created>
  <dcterms:modified xsi:type="dcterms:W3CDTF">2026-02-03T09:11:18Z</dcterms:modified>
</cp:coreProperties>
</file>