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Barlow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-139" y="15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AF8B5-1F37-46E4-8782-FCB4C7BABB5B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E5DD9-5FA6-4EE3-9B3A-4F94C589D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0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0" y="200025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9587" y="2457450"/>
            <a:ext cx="7381875" cy="2505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uk-UA" sz="4800" b="1" dirty="0" smtClean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Лекція 3</a:t>
            </a:r>
          </a:p>
          <a:p>
            <a:pPr marL="0" indent="0" algn="ctr">
              <a:lnSpc>
                <a:spcPts val="4800"/>
              </a:lnSpc>
              <a:buNone/>
            </a:pPr>
            <a:endParaRPr lang="uk-UA" sz="4800" b="1" dirty="0" smtClean="0">
              <a:solidFill>
                <a:srgbClr val="F0FCFF"/>
              </a:solidFill>
              <a:latin typeface="Spline Sans Bold" pitchFamily="34" charset="0"/>
              <a:ea typeface="Spline Sans Bold" pitchFamily="34" charset="-122"/>
              <a:cs typeface="Spline Sans Bold" pitchFamily="34" charset="-120"/>
            </a:endParaRPr>
          </a:p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 err="1" smtClean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</a:t>
            </a:r>
            <a:r>
              <a:rPr lang="en-US" sz="4800" b="1" dirty="0" smtClean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</a:t>
            </a:r>
            <a:r>
              <a:rPr lang="en-US" sz="48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 освітньому середовищі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01884" y="639842"/>
            <a:ext cx="5780961" cy="492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Чотири ролі учителя-лідера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08660" y="1333857"/>
            <a:ext cx="13213080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Ці ролі є практичним втіленням лідерських функцій у щоденній педагогічній діяльності.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3186113" y="1816537"/>
            <a:ext cx="1651635" cy="1273254"/>
          </a:xfrm>
          <a:prstGeom prst="roundRect">
            <a:avLst>
              <a:gd name="adj" fmla="val 20873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014913" y="1993702"/>
            <a:ext cx="1968579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Організатор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014913" y="2345888"/>
            <a:ext cx="8729663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Конструює освітнє середовище, керує груповою динамікою, організовує проєктну та командну роботу. Делегує повноваження, навчаючи учнів самоорганізації.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926330" y="3080266"/>
            <a:ext cx="8906828" cy="11430"/>
          </a:xfrm>
          <a:prstGeom prst="roundRect">
            <a:avLst>
              <a:gd name="adj" fmla="val 2325152"/>
            </a:avLst>
          </a:prstGeom>
          <a:solidFill>
            <a:srgbClr val="16FFBB"/>
          </a:solidFill>
          <a:ln/>
        </p:spPr>
      </p:sp>
      <p:sp>
        <p:nvSpPr>
          <p:cNvPr id="9" name="Shape 6"/>
          <p:cNvSpPr/>
          <p:nvPr/>
        </p:nvSpPr>
        <p:spPr>
          <a:xfrm>
            <a:off x="2360295" y="3178373"/>
            <a:ext cx="3303270" cy="1273254"/>
          </a:xfrm>
          <a:prstGeom prst="roundRect">
            <a:avLst>
              <a:gd name="adj" fmla="val 20873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840730" y="3355538"/>
            <a:ext cx="1968579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Наставник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5840730" y="3707725"/>
            <a:ext cx="7903845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Допомагає учневі усвідомити сильні сторони, визначити зони розвитку, поставити особисті цілі. Йде поруч, підтримуючи та даючи розвивальний зворотний зв'язок.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5752148" y="4442103"/>
            <a:ext cx="8081010" cy="11430"/>
          </a:xfrm>
          <a:prstGeom prst="roundRect">
            <a:avLst>
              <a:gd name="adj" fmla="val 2325152"/>
            </a:avLst>
          </a:prstGeom>
          <a:solidFill>
            <a:srgbClr val="29DDDA"/>
          </a:solidFill>
          <a:ln/>
        </p:spPr>
      </p:sp>
      <p:sp>
        <p:nvSpPr>
          <p:cNvPr id="14" name="Shape 10"/>
          <p:cNvSpPr/>
          <p:nvPr/>
        </p:nvSpPr>
        <p:spPr>
          <a:xfrm>
            <a:off x="1534478" y="4540210"/>
            <a:ext cx="4954905" cy="1556623"/>
          </a:xfrm>
          <a:prstGeom prst="roundRect">
            <a:avLst>
              <a:gd name="adj" fmla="val 17073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6666548" y="4717375"/>
            <a:ext cx="1968579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Мотиватор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6666548" y="5069562"/>
            <a:ext cx="7078028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Надихає учнів на навчання, викликає інтерес до пізнання. Апелює до внутрішніх мотивів (цікавість, компетентність, визнання). Гейміфікує процес, використовує сторітелінг.</a:t>
            </a:r>
            <a:endParaRPr lang="en-US" sz="1350" dirty="0"/>
          </a:p>
        </p:txBody>
      </p:sp>
      <p:sp>
        <p:nvSpPr>
          <p:cNvPr id="18" name="Shape 13"/>
          <p:cNvSpPr/>
          <p:nvPr/>
        </p:nvSpPr>
        <p:spPr>
          <a:xfrm>
            <a:off x="6577965" y="6087308"/>
            <a:ext cx="7255193" cy="11430"/>
          </a:xfrm>
          <a:prstGeom prst="roundRect">
            <a:avLst>
              <a:gd name="adj" fmla="val 2325152"/>
            </a:avLst>
          </a:prstGeom>
          <a:solidFill>
            <a:srgbClr val="37A7E7"/>
          </a:solidFill>
          <a:ln/>
        </p:spPr>
      </p:sp>
      <p:sp>
        <p:nvSpPr>
          <p:cNvPr id="19" name="Shape 14"/>
          <p:cNvSpPr/>
          <p:nvPr/>
        </p:nvSpPr>
        <p:spPr>
          <a:xfrm>
            <a:off x="708660" y="6185416"/>
            <a:ext cx="6606540" cy="1556623"/>
          </a:xfrm>
          <a:prstGeom prst="roundRect">
            <a:avLst>
              <a:gd name="adj" fmla="val 17073"/>
            </a:avLst>
          </a:prstGeom>
          <a:solidFill>
            <a:srgbClr val="0A081B"/>
          </a:solidFill>
          <a:ln w="15240">
            <a:solidFill>
              <a:srgbClr val="091231"/>
            </a:solidFill>
            <a:prstDash val="solid"/>
          </a:ln>
        </p:spPr>
      </p:sp>
      <p:sp>
        <p:nvSpPr>
          <p:cNvPr id="21" name="Text 15"/>
          <p:cNvSpPr/>
          <p:nvPr/>
        </p:nvSpPr>
        <p:spPr>
          <a:xfrm>
            <a:off x="7492365" y="6362581"/>
            <a:ext cx="1968579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Рольова модель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7492365" y="6714768"/>
            <a:ext cx="6252210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Демонструє зразок поведінки, цінностей, ставлення до життя. Діти копіюють його реакцію на стрес, ставлення до колег, допитливість. Лідерство – це «жити за тими цінностями, які декларуєш».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99216" y="910828"/>
            <a:ext cx="9560362" cy="539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Педагогічна етика, емпатія та комунікація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777240" y="1793319"/>
            <a:ext cx="13075920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Ці три елементи є «м'якою силою» лідерства, яка в освіті часто є дієвішою за формальну владу.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77240" y="2322790"/>
            <a:ext cx="4229100" cy="3890605"/>
          </a:xfrm>
          <a:prstGeom prst="roundRect">
            <a:avLst>
              <a:gd name="adj" fmla="val 7492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0100" y="2345650"/>
            <a:ext cx="4183380" cy="582930"/>
          </a:xfrm>
          <a:prstGeom prst="roundRect">
            <a:avLst>
              <a:gd name="adj" fmla="val 45298"/>
            </a:avLst>
          </a:prstGeom>
          <a:solidFill>
            <a:srgbClr val="0A081B"/>
          </a:solidFill>
          <a:ln/>
        </p:spPr>
      </p:sp>
      <p:sp>
        <p:nvSpPr>
          <p:cNvPr id="6" name="Text 4"/>
          <p:cNvSpPr/>
          <p:nvPr/>
        </p:nvSpPr>
        <p:spPr>
          <a:xfrm>
            <a:off x="2746058" y="2443520"/>
            <a:ext cx="291465" cy="36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994410" y="3122890"/>
            <a:ext cx="2159079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Педагогічна етика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994410" y="3509248"/>
            <a:ext cx="3794760" cy="24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Фундамент лідерської довіри. Ключові принципи: справедливість (однакові правила для всіх), конфіденційність (повага до особистої інформації), професійна гідність (неприпустимість приниження), відповідальність. Лідерство, що порушує етику, швидко руйнує авторитет.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5200650" y="2322790"/>
            <a:ext cx="4229100" cy="3890605"/>
          </a:xfrm>
          <a:prstGeom prst="roundRect">
            <a:avLst>
              <a:gd name="adj" fmla="val 7492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223510" y="2345650"/>
            <a:ext cx="4183380" cy="582930"/>
          </a:xfrm>
          <a:prstGeom prst="roundRect">
            <a:avLst>
              <a:gd name="adj" fmla="val 45298"/>
            </a:avLst>
          </a:prstGeom>
          <a:solidFill>
            <a:srgbClr val="0A081B"/>
          </a:solidFill>
          <a:ln/>
        </p:spPr>
      </p:sp>
      <p:sp>
        <p:nvSpPr>
          <p:cNvPr id="11" name="Text 9"/>
          <p:cNvSpPr/>
          <p:nvPr/>
        </p:nvSpPr>
        <p:spPr>
          <a:xfrm>
            <a:off x="7169468" y="2443520"/>
            <a:ext cx="291465" cy="36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250" dirty="0"/>
          </a:p>
        </p:txBody>
      </p:sp>
      <p:sp>
        <p:nvSpPr>
          <p:cNvPr id="12" name="Text 10"/>
          <p:cNvSpPr/>
          <p:nvPr/>
        </p:nvSpPr>
        <p:spPr>
          <a:xfrm>
            <a:off x="5417820" y="3122890"/>
            <a:ext cx="2159079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Емпатія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5417820" y="3509248"/>
            <a:ext cx="3794760" cy="24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Когнітивна: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розуміння того, що відчуває дитина. </a:t>
            </a: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Емоційна: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співпереживання. </a:t>
            </a: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Емпатична турбота: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готовність допомогти. Вчитель-лідер використовує емпатію для діагностики психологічного клімату, превенції конфліктів та індивідуальної підтримки.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9624060" y="2322790"/>
            <a:ext cx="4229100" cy="3890605"/>
          </a:xfrm>
          <a:prstGeom prst="roundRect">
            <a:avLst>
              <a:gd name="adj" fmla="val 7492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9646920" y="2345650"/>
            <a:ext cx="4183380" cy="582930"/>
          </a:xfrm>
          <a:prstGeom prst="roundRect">
            <a:avLst>
              <a:gd name="adj" fmla="val 45298"/>
            </a:avLst>
          </a:prstGeom>
          <a:solidFill>
            <a:srgbClr val="0A081B"/>
          </a:solidFill>
          <a:ln/>
        </p:spPr>
      </p:sp>
      <p:sp>
        <p:nvSpPr>
          <p:cNvPr id="16" name="Text 14"/>
          <p:cNvSpPr/>
          <p:nvPr/>
        </p:nvSpPr>
        <p:spPr>
          <a:xfrm>
            <a:off x="11592878" y="2443520"/>
            <a:ext cx="291465" cy="36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250" dirty="0"/>
          </a:p>
        </p:txBody>
      </p:sp>
      <p:sp>
        <p:nvSpPr>
          <p:cNvPr id="17" name="Text 15"/>
          <p:cNvSpPr/>
          <p:nvPr/>
        </p:nvSpPr>
        <p:spPr>
          <a:xfrm>
            <a:off x="9841230" y="3122890"/>
            <a:ext cx="2159079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Комунікація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9841230" y="3509248"/>
            <a:ext cx="3794760" cy="24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Активне слухання: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почути не лише слова, але й потреби. </a:t>
            </a: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«Я-повідомлення»: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замість звинувачень. </a:t>
            </a: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Ненасильницька комунікація: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модель (Факт – Почуття – Потреба – Прохання). </a:t>
            </a:r>
            <a:r>
              <a:rPr lang="en-US" sz="15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Чіткість: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зрозумілі інструкції. Комунікація – це «кровоносна система» лідерства.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777240" y="6431994"/>
            <a:ext cx="13075920" cy="93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Висновок:</a:t>
            </a: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особистість учителя-лідера є мультикомпонентною. Це сплав глибоких професійних знань та розвинених соціально-емоційних навичок, заснований на міцному фундаменті педагогічної етики. Лідерство вчителя початкової школи – це щоденна реалізація ролей організатора, наставника і мотиватора через емпатичну комунікацію та власний приклад.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1107400"/>
            <a:ext cx="7381875" cy="1223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 в освітньому середовищі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67462" y="2661761"/>
            <a:ext cx="7381875" cy="440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Специфіка й роль учителя початкової школи</a:t>
            </a:r>
            <a:endParaRPr lang="en-US" sz="2150" b="1" dirty="0"/>
          </a:p>
        </p:txBody>
      </p:sp>
      <p:sp>
        <p:nvSpPr>
          <p:cNvPr id="5" name="Text 2"/>
          <p:cNvSpPr/>
          <p:nvPr/>
        </p:nvSpPr>
        <p:spPr>
          <a:xfrm>
            <a:off x="6367462" y="3350062"/>
            <a:ext cx="7381875" cy="1762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Феномен лідерства традиційно досліджувався у контексті політики, бізнесу та військової справи. Проте у ХХІ столітті відбувається зміна парадигм, і лідерство дедалі частіше розглядається як ключова компетентність для фахівців у гуманітарній сфері, насамперед – в </a:t>
            </a:r>
            <a:r>
              <a:rPr lang="en-US" sz="1700" dirty="0" err="1" smtClean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освіті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367462" y="5359956"/>
            <a:ext cx="7381875" cy="1762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Для початкової школи ця тема набуває особливої ваги. Учитель початкових класів є не просто транслятором знань; він є архітектором особистості, соціальним інженером, який формує світогляд, цінності та навчальну мотивацію дитини на десятиліття вперед.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711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01431" y="805696"/>
            <a:ext cx="9316522" cy="564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Освітнє середовище: поняття та ознаки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812602" y="1690568"/>
            <a:ext cx="13005197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 сучасній педагогічній науці освітнє середовище трактується значно ширше, ніж просто «приміщення класу». Це багатокомпонентна, динамічна система, що охоплює сукупність психолого-педагогічних, матеріально-технічних, соціальних та дидактичних умов, які цілеспрямовано чи опосередковано впливають на процес розвитку особистості учня та характер педагогічної взаємодії.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812602" y="3218736"/>
            <a:ext cx="4199573" cy="3412569"/>
          </a:xfrm>
          <a:prstGeom prst="roundRect">
            <a:avLst>
              <a:gd name="adj" fmla="val 8931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38582" y="3444716"/>
            <a:ext cx="3747611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Просторово-предметний компонент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38582" y="4130873"/>
            <a:ext cx="3747611" cy="2274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Гнучкий, мобільний простір, поділений на освітні осередки (навчально-пізнавальної діяльності, ігровий, дослідницький, відпочинку). Учитель-лідер змінює простір під дидактичні завдання, спільно з учнями створюючи дизайн класу.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15295" y="3218736"/>
            <a:ext cx="4199692" cy="3412569"/>
          </a:xfrm>
          <a:prstGeom prst="roundRect">
            <a:avLst>
              <a:gd name="adj" fmla="val 8931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41275" y="3444716"/>
            <a:ext cx="3716417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Психодидактичний компонент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441275" y="3848695"/>
            <a:ext cx="3747730" cy="1949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Зміст освіти, форми, методи та технології навчання. Лідер виходить за межі жорсткої програми, інтегрує теми, використовує проєктну діяльність, впроваджує STEM-елементи.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18107" y="3218736"/>
            <a:ext cx="4199692" cy="3412569"/>
          </a:xfrm>
          <a:prstGeom prst="roundRect">
            <a:avLst>
              <a:gd name="adj" fmla="val 8931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44088" y="3444716"/>
            <a:ext cx="3747730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Соціально-психологічний компонент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844088" y="4130873"/>
            <a:ext cx="3747730" cy="162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Найважливіший аспект. Охоплює міжособистісні стосунки, домінуючий емоційний фон, систему цінностей та психологічну безпеку. Учитель-лідер формує культуру довіри.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812602" y="6859786"/>
            <a:ext cx="13005197" cy="649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Ознаки ефективного освітнього середовища:</a:t>
            </a: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безпека (фізична та психологічна), розвивальний характер, відкритість до залучення батьків та громади, ресурсооптимізованість.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4273" y="756642"/>
            <a:ext cx="11969591" cy="59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Педагогічне лідерство: специфіка та відмінності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854273" y="1776889"/>
            <a:ext cx="12921853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Педагогічне лідерство – це специфічний феномен, який кардинально відрізняється від лідерства в інших сферах.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854273" y="2358866"/>
            <a:ext cx="6354128" cy="2279452"/>
          </a:xfrm>
          <a:prstGeom prst="roundRect">
            <a:avLst>
              <a:gd name="adj" fmla="val 6418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23793" y="2358866"/>
            <a:ext cx="121920" cy="2279452"/>
          </a:xfrm>
          <a:prstGeom prst="roundRect">
            <a:avLst>
              <a:gd name="adj" fmla="val 262760"/>
            </a:avLst>
          </a:prstGeom>
          <a:solidFill>
            <a:srgbClr val="16FFBB"/>
          </a:solidFill>
          <a:ln/>
        </p:spPr>
      </p:sp>
      <p:sp>
        <p:nvSpPr>
          <p:cNvPr id="6" name="Text 4"/>
          <p:cNvSpPr/>
          <p:nvPr/>
        </p:nvSpPr>
        <p:spPr>
          <a:xfrm>
            <a:off x="1189673" y="2602825"/>
            <a:ext cx="3484483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Гуманістична детермінанта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189673" y="3027521"/>
            <a:ext cx="5774769" cy="1025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Якщо в бізнесі лідерство спрямоване на прибуток, то в освіті – на розвиток людського потенціалу. Це лідерство, орієнтоване на служіння (Servant Leadership).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21880" y="2358866"/>
            <a:ext cx="6354247" cy="2279452"/>
          </a:xfrm>
          <a:prstGeom prst="roundRect">
            <a:avLst>
              <a:gd name="adj" fmla="val 6418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1400" y="2358866"/>
            <a:ext cx="121920" cy="2279452"/>
          </a:xfrm>
          <a:prstGeom prst="roundRect">
            <a:avLst>
              <a:gd name="adj" fmla="val 262760"/>
            </a:avLst>
          </a:prstGeom>
          <a:solidFill>
            <a:srgbClr val="29DDDA"/>
          </a:solidFill>
          <a:ln/>
        </p:spPr>
      </p:sp>
      <p:sp>
        <p:nvSpPr>
          <p:cNvPr id="10" name="Text 8"/>
          <p:cNvSpPr/>
          <p:nvPr/>
        </p:nvSpPr>
        <p:spPr>
          <a:xfrm>
            <a:off x="7757279" y="2602825"/>
            <a:ext cx="3479602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Відтермінований результат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757279" y="3027521"/>
            <a:ext cx="5774888" cy="1366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Учитель-лідер працює на перспективу. Результат його впливу (сформовані цінності, критичне мислення, стійкість) може проявитися через 10-15 років. Це вимагає стратегічного бачення та віри у свою місію.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54273" y="4851797"/>
            <a:ext cx="6354128" cy="2621161"/>
          </a:xfrm>
          <a:prstGeom prst="roundRect">
            <a:avLst>
              <a:gd name="adj" fmla="val 5582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823793" y="4851797"/>
            <a:ext cx="121920" cy="2621161"/>
          </a:xfrm>
          <a:prstGeom prst="roundRect">
            <a:avLst>
              <a:gd name="adj" fmla="val 262760"/>
            </a:avLst>
          </a:prstGeom>
          <a:solidFill>
            <a:srgbClr val="37A7E7"/>
          </a:solidFill>
          <a:ln/>
        </p:spPr>
      </p:sp>
      <p:sp>
        <p:nvSpPr>
          <p:cNvPr id="14" name="Text 12"/>
          <p:cNvSpPr/>
          <p:nvPr/>
        </p:nvSpPr>
        <p:spPr>
          <a:xfrm>
            <a:off x="1189673" y="5095756"/>
            <a:ext cx="5335310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Висока морально-етична відповідальність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1189673" y="5520452"/>
            <a:ext cx="5774769" cy="1708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Учитель початкової школи є абсолютним рольовим зразком. Діти молодшого шкільного віку копіюють не лише поведінку, але й спосіб мислення, ціннісні установки, реакції на стрес. Лідерство неможливе без конгруентності.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7421880" y="4851797"/>
            <a:ext cx="6354247" cy="2621161"/>
          </a:xfrm>
          <a:prstGeom prst="roundRect">
            <a:avLst>
              <a:gd name="adj" fmla="val 5582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091231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91400" y="4851797"/>
            <a:ext cx="121920" cy="2621161"/>
          </a:xfrm>
          <a:prstGeom prst="roundRect">
            <a:avLst>
              <a:gd name="adj" fmla="val 262760"/>
            </a:avLst>
          </a:prstGeom>
          <a:solidFill>
            <a:srgbClr val="091231"/>
          </a:solidFill>
          <a:ln/>
        </p:spPr>
      </p:sp>
      <p:sp>
        <p:nvSpPr>
          <p:cNvPr id="18" name="Text 16"/>
          <p:cNvSpPr/>
          <p:nvPr/>
        </p:nvSpPr>
        <p:spPr>
          <a:xfrm>
            <a:off x="7757279" y="5095756"/>
            <a:ext cx="2372916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Полісуб'єктність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757279" y="5520452"/>
            <a:ext cx="5774888" cy="1708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Учитель-лідер не єдиний «вожак». Він веде за собою учнів, але водночас є партнером для батьків, колегою в педагогічному колективі та підлеглим в адміністративній ієрархії. Це вимагає гнучкості та вміння впливати, не маючи формальної влади.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639127"/>
            <a:ext cx="1000529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 як каталізатор ефективності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1691640"/>
            <a:ext cx="128682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Ефективність педагогічної взаємодії – це досягнення освітніх цілей за умов психологічного комфорту всіх учасників процесу. Лідерство є каталізатором цієї ефективності.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81063" y="2644259"/>
            <a:ext cx="495657" cy="495657"/>
          </a:xfrm>
          <a:prstGeom prst="roundRect">
            <a:avLst>
              <a:gd name="adj" fmla="val 66668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82028" y="2708493"/>
            <a:ext cx="293608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596985" y="2719983"/>
            <a:ext cx="393584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 як фактор мотивації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596985" y="3158133"/>
            <a:ext cx="5580578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Учитель-лідер трансформує зовнішню мотивацію (оцінки, похвала) у внутрішню пізнавальну мотивацію. Він не примушує, а надихає, показуючи особистий приклад захопленості предметом.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452836" y="2644259"/>
            <a:ext cx="495657" cy="495657"/>
          </a:xfrm>
          <a:prstGeom prst="roundRect">
            <a:avLst>
              <a:gd name="adj" fmla="val 66668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553801" y="2708493"/>
            <a:ext cx="293608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8168759" y="2719983"/>
            <a:ext cx="462926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 як інструмент фасилітації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8168759" y="3158133"/>
            <a:ext cx="5580578" cy="1762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Замість директивного стилю, лідер використовує фасилітацію – допомагає учням самостійно знаходити рішення, формулювати запитання, працювати в команді. Це реалізація суб'єкт-суб'єктного підходу.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881063" y="5360789"/>
            <a:ext cx="495657" cy="495657"/>
          </a:xfrm>
          <a:prstGeom prst="roundRect">
            <a:avLst>
              <a:gd name="adj" fmla="val 66668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82028" y="5425023"/>
            <a:ext cx="293608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596985" y="5436513"/>
            <a:ext cx="5580578" cy="611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 як засіб конструктивного менеджменту конфліктів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1596985" y="6180653"/>
            <a:ext cx="5580578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Конфлікти у дитячому колективі неминучі. Учитель-автократ їх придушує, а вчитель-лідер використовує як навчальну ситуацію для розвитку соціальних навичок та емпатії.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7452836" y="5360789"/>
            <a:ext cx="495657" cy="495657"/>
          </a:xfrm>
          <a:prstGeom prst="roundRect">
            <a:avLst>
              <a:gd name="adj" fmla="val 66668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553801" y="5425023"/>
            <a:ext cx="293608" cy="367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8168759" y="5436513"/>
            <a:ext cx="372487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Лідерство як чинник синергії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8168759" y="5874663"/>
            <a:ext cx="5580578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Лідер об'єднує індивідуальні зусилля учнів у спільний результат. Ефективність класу як команди стає вищою, ніж сума ефективностей окремих учнів (ефект 1+1=3).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405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875" y="2733913"/>
            <a:ext cx="8782050" cy="497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Адміністративне та педагогічне лідерство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16875" y="3500557"/>
            <a:ext cx="1319664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 освітньому середовищі важливо розрізняти два типи лідерства, які мають взаємно доповнювати одне одного.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16875" y="4168021"/>
            <a:ext cx="2837498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Адміністративне лідерство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16875" y="4596170"/>
            <a:ext cx="637972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Носії: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директор, заступник директора.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16875" y="5044083"/>
            <a:ext cx="637972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Основа влади: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посада, повноваження, нормативні документи.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16875" y="5491996"/>
            <a:ext cx="6379726" cy="573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Функції: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управління, стратегічне планування, розподіл ресурсів, контроль якості.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716875" y="6226612"/>
            <a:ext cx="637972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Завдання: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створити умови та систему для ефективної роботи вчителів.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7541419" y="4168021"/>
            <a:ext cx="2332434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Педагогічне лідерство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41419" y="4596170"/>
            <a:ext cx="637972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Носії: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учителі, класні керівники.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541419" y="5044083"/>
            <a:ext cx="6379726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Основа влади: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авторитет, експертність, довіра, особисті якості.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7541419" y="5491996"/>
            <a:ext cx="6379726" cy="573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Функції: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вплив та надихання, реалізація освітнього процесу, менторство, створення психологічного клімату.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7541419" y="6226612"/>
            <a:ext cx="6379726" cy="573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Завдання: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наповнити створені адміністрацією умови реальним змістом і розвитком.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716875" y="7162800"/>
            <a:ext cx="13196649" cy="573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Ідеальна модель взаємодії:</a:t>
            </a: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адміністративне лідерство підтримує та уможливлює педагогічне. Директор-лідер бачить своє завдання у тому, щоб усунути перешкоди для вчителя-лідера, надати йому автономію та ресурси.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099" y="760690"/>
            <a:ext cx="10825520" cy="548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Корпоративне та освітнє лідерство: порівняння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90099" y="1704380"/>
            <a:ext cx="13050203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Для майбутнього вчителя важливо розуміти, що моделі лідерства, успішні в бізнесі, не можна механічно переносити в клас.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0099" y="2242542"/>
            <a:ext cx="13050203" cy="4372213"/>
          </a:xfrm>
          <a:prstGeom prst="roundRect">
            <a:avLst>
              <a:gd name="adj" fmla="val 677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97719" y="2250162"/>
            <a:ext cx="13034962" cy="8841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5243" y="2376249"/>
            <a:ext cx="285988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Основна мета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257794" y="2376249"/>
            <a:ext cx="448544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Максимізація прибутку, ринкова частка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145905" y="2376249"/>
            <a:ext cx="4489252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Розвиток особистості, формування компетентностей та цінностей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7719" y="3134320"/>
            <a:ext cx="13034962" cy="8841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95243" y="3260408"/>
            <a:ext cx="285988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Кінцевий продукт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4257794" y="3260408"/>
            <a:ext cx="448544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Товар/послуга, чітко вимірюваний результат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145905" y="3260408"/>
            <a:ext cx="4489252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Людський потенціал, комплексний, відтермінований результат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7719" y="4018478"/>
            <a:ext cx="13034962" cy="5681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95243" y="4144566"/>
            <a:ext cx="285988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Характер клієнта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4257794" y="4144566"/>
            <a:ext cx="448544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Рівний суб'єкт ринку з вибором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145905" y="4144566"/>
            <a:ext cx="448925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Залежна, вразлива дитина, що формується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7719" y="4586645"/>
            <a:ext cx="13034962" cy="8841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5243" y="4712732"/>
            <a:ext cx="285988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Джерело влади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4257794" y="4712732"/>
            <a:ext cx="448544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Посада, контроль ресурсів, результативність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145905" y="4712732"/>
            <a:ext cx="4489252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Моральний авторитет, експертиза, довіра, емпатія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7719" y="5470803"/>
            <a:ext cx="13034962" cy="5681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995243" y="5596890"/>
            <a:ext cx="285988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Часовий горизонт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4257794" y="5596890"/>
            <a:ext cx="448544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Короткий (квартал, рік)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9145905" y="5596890"/>
            <a:ext cx="448925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Довгостроковий (покоління)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797719" y="6038969"/>
            <a:ext cx="13034962" cy="5681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995243" y="6165056"/>
            <a:ext cx="285988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Етичний імператив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4257794" y="6165056"/>
            <a:ext cx="448544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Прибуток у межах закону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9145905" y="6165056"/>
            <a:ext cx="448925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«Не нашкодь». Педагогічна етика – основа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790099" y="6836926"/>
            <a:ext cx="13050203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Спільні риси, що вчитель може запозичити з бізнесу:</a:t>
            </a: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стратегічне бачення, комунікаційні навички, гнучкість (Agility), тайм-менеджмент, командоутворення.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746760"/>
            <a:ext cx="12342376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Лідерські функції вчителя: три площини впливу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1799273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Учитель-лідер діє в трьох ключових площинах, і в кожній його лідерство </a:t>
            </a:r>
            <a:r>
              <a:rPr lang="en-US" sz="2000" dirty="0" err="1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проявляється</a:t>
            </a:r>
            <a:r>
              <a:rPr lang="en-US" sz="2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2000" dirty="0" err="1" smtClean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по-різному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3647361" y="3721060"/>
            <a:ext cx="2527935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Співпраця з учнями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2528888" y="4764881"/>
            <a:ext cx="3741658" cy="2466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Фасилітація: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ставить відкриті запитання, організовує дискусії. </a:t>
            </a: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Формування візії: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допомагає класу сформулювати спільні цілі. </a:t>
            </a: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Коучинг: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розвиває таланти кожного учня, створює ситуації успіху.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9567148" y="2399467"/>
            <a:ext cx="279142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Співпраця з колегами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567148" y="2837617"/>
            <a:ext cx="4182189" cy="1762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Інноватор: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пробує нові методики, ділиться результатами. </a:t>
            </a: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Ментор: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підтримує молодих спеціалістів. </a:t>
            </a: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Нетворкер: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будує професійні зв'язки, приносить нові знання.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9567148" y="4930140"/>
            <a:ext cx="2806065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Співпраця з батьками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9567148" y="5368290"/>
            <a:ext cx="4182189" cy="2114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Проактивна комунікація: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постійний конструктивний діалог. </a:t>
            </a: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Залучення: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перетворює батьків на активних партнерів. </a:t>
            </a: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Медіація:</a:t>
            </a: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виступає неупередженим посередником у складних ситуаціях.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9439" y="611505"/>
            <a:ext cx="7577376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Авторитет учителя: професійні та особистісні якості</a:t>
            </a:r>
            <a:endParaRPr lang="en-US" sz="2400" b="1" dirty="0"/>
          </a:p>
        </p:txBody>
      </p:sp>
      <p:sp>
        <p:nvSpPr>
          <p:cNvPr id="4" name="Text 1"/>
          <p:cNvSpPr/>
          <p:nvPr/>
        </p:nvSpPr>
        <p:spPr>
          <a:xfrm>
            <a:off x="5989439" y="1149548"/>
            <a:ext cx="8137922" cy="201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Традиційно авторитет учителя базувався на владі. В сучасній школі він базується на довірі. Лідерство неможливе без авторитету.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5989439" y="1492091"/>
            <a:ext cx="8137922" cy="1437203"/>
          </a:xfrm>
          <a:prstGeom prst="roundRect">
            <a:avLst>
              <a:gd name="adj" fmla="val 13128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30409" y="1633061"/>
            <a:ext cx="377309" cy="377309"/>
          </a:xfrm>
          <a:prstGeom prst="roundRect">
            <a:avLst>
              <a:gd name="adj" fmla="val 24232355"/>
            </a:avLst>
          </a:prstGeom>
          <a:solidFill>
            <a:srgbClr val="16FFBB"/>
          </a:solidFill>
          <a:ln/>
        </p:spPr>
      </p:sp>
      <p:sp>
        <p:nvSpPr>
          <p:cNvPr id="8" name="Text 4"/>
          <p:cNvSpPr/>
          <p:nvPr/>
        </p:nvSpPr>
        <p:spPr>
          <a:xfrm>
            <a:off x="6130409" y="2136100"/>
            <a:ext cx="1397556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Професійні якості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6130409" y="2386132"/>
            <a:ext cx="7855982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Глибока предметна та методична експертність, інформаційно-цифрова компетентність, дослідницька компетентність, стратегічне планування. Лідер володіє цілим арсеналом дидактичних інструментів.</a:t>
            </a:r>
            <a:endParaRPr lang="en-US" sz="950" dirty="0"/>
          </a:p>
        </p:txBody>
      </p:sp>
      <p:sp>
        <p:nvSpPr>
          <p:cNvPr id="10" name="Shape 6"/>
          <p:cNvSpPr/>
          <p:nvPr/>
        </p:nvSpPr>
        <p:spPr>
          <a:xfrm>
            <a:off x="5989439" y="3055025"/>
            <a:ext cx="8137922" cy="1437203"/>
          </a:xfrm>
          <a:prstGeom prst="roundRect">
            <a:avLst>
              <a:gd name="adj" fmla="val 13128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3" name="Text 8"/>
          <p:cNvSpPr/>
          <p:nvPr/>
        </p:nvSpPr>
        <p:spPr>
          <a:xfrm>
            <a:off x="6130409" y="3699034"/>
            <a:ext cx="1470541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Емоційний інтелект</a:t>
            </a:r>
            <a:endParaRPr lang="en-US" sz="1100" dirty="0"/>
          </a:p>
        </p:txBody>
      </p:sp>
      <p:sp>
        <p:nvSpPr>
          <p:cNvPr id="14" name="Text 9"/>
          <p:cNvSpPr/>
          <p:nvPr/>
        </p:nvSpPr>
        <p:spPr>
          <a:xfrm>
            <a:off x="6130409" y="3949065"/>
            <a:ext cx="7855982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Здатність розуміти власні емоції, керувати ними, розуміти емоції інших та будувати на цьому стосунки. Учитель з високим EQ створює психологічно безпечне середовище.</a:t>
            </a:r>
            <a:endParaRPr lang="en-US" sz="950" dirty="0"/>
          </a:p>
        </p:txBody>
      </p:sp>
      <p:sp>
        <p:nvSpPr>
          <p:cNvPr id="15" name="Shape 10"/>
          <p:cNvSpPr/>
          <p:nvPr/>
        </p:nvSpPr>
        <p:spPr>
          <a:xfrm>
            <a:off x="5989439" y="4617958"/>
            <a:ext cx="8137922" cy="1437203"/>
          </a:xfrm>
          <a:prstGeom prst="roundRect">
            <a:avLst>
              <a:gd name="adj" fmla="val 13128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130409" y="3187303"/>
            <a:ext cx="377309" cy="377309"/>
          </a:xfrm>
          <a:prstGeom prst="roundRect">
            <a:avLst>
              <a:gd name="adj" fmla="val 24232355"/>
            </a:avLst>
          </a:prstGeom>
          <a:solidFill>
            <a:srgbClr val="37A7E7"/>
          </a:solidFill>
          <a:ln/>
        </p:spPr>
      </p:sp>
      <p:sp>
        <p:nvSpPr>
          <p:cNvPr id="18" name="Text 12"/>
          <p:cNvSpPr/>
          <p:nvPr/>
        </p:nvSpPr>
        <p:spPr>
          <a:xfrm>
            <a:off x="6130409" y="5261967"/>
            <a:ext cx="2463165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Адаптивність та відповідальність</a:t>
            </a:r>
            <a:endParaRPr lang="en-US" sz="1100" dirty="0"/>
          </a:p>
        </p:txBody>
      </p:sp>
      <p:sp>
        <p:nvSpPr>
          <p:cNvPr id="19" name="Text 13"/>
          <p:cNvSpPr/>
          <p:nvPr/>
        </p:nvSpPr>
        <p:spPr>
          <a:xfrm>
            <a:off x="6130409" y="5511998"/>
            <a:ext cx="7855982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Здатність швидко реагувати на зміни, зберігаючи емоційну стійкість. Лідер не звинувачує у проблемах «систему», а бере на себе відповідальність і шукає рішення.</a:t>
            </a:r>
            <a:endParaRPr lang="en-US" sz="950" dirty="0"/>
          </a:p>
        </p:txBody>
      </p:sp>
      <p:sp>
        <p:nvSpPr>
          <p:cNvPr id="20" name="Shape 14"/>
          <p:cNvSpPr/>
          <p:nvPr/>
        </p:nvSpPr>
        <p:spPr>
          <a:xfrm>
            <a:off x="5989439" y="6180892"/>
            <a:ext cx="8137922" cy="1437203"/>
          </a:xfrm>
          <a:prstGeom prst="roundRect">
            <a:avLst>
              <a:gd name="adj" fmla="val 13128"/>
            </a:avLst>
          </a:prstGeom>
          <a:solidFill>
            <a:srgbClr val="0A081B"/>
          </a:solidFill>
          <a:ln w="15240">
            <a:solidFill>
              <a:srgbClr val="091231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6130409" y="6321862"/>
            <a:ext cx="377309" cy="377309"/>
          </a:xfrm>
          <a:prstGeom prst="roundRect">
            <a:avLst>
              <a:gd name="adj" fmla="val 24232355"/>
            </a:avLst>
          </a:prstGeom>
          <a:solidFill>
            <a:srgbClr val="091231"/>
          </a:solidFill>
          <a:ln/>
        </p:spPr>
      </p:sp>
      <p:sp>
        <p:nvSpPr>
          <p:cNvPr id="23" name="Text 16"/>
          <p:cNvSpPr/>
          <p:nvPr/>
        </p:nvSpPr>
        <p:spPr>
          <a:xfrm>
            <a:off x="6130409" y="6824901"/>
            <a:ext cx="1566743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Харизма та оптимізм</a:t>
            </a:r>
            <a:endParaRPr lang="en-US" sz="1100" dirty="0"/>
          </a:p>
        </p:txBody>
      </p:sp>
      <p:sp>
        <p:nvSpPr>
          <p:cNvPr id="24" name="Text 17"/>
          <p:cNvSpPr/>
          <p:nvPr/>
        </p:nvSpPr>
        <p:spPr>
          <a:xfrm>
            <a:off x="6130409" y="7074932"/>
            <a:ext cx="7855982" cy="40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Внутрішня енергія, віра у свою справу та у своїх учнів. Цей «здоровий оптимізм» є заразним і формує у дітей позитивне ставлення до навчання.</a:t>
            </a:r>
            <a:endParaRPr lang="en-US" sz="950" dirty="0"/>
          </a:p>
        </p:txBody>
      </p:sp>
      <p:sp>
        <p:nvSpPr>
          <p:cNvPr id="25" name="Shape 3"/>
          <p:cNvSpPr/>
          <p:nvPr/>
        </p:nvSpPr>
        <p:spPr>
          <a:xfrm>
            <a:off x="6181070" y="4781489"/>
            <a:ext cx="377309" cy="377309"/>
          </a:xfrm>
          <a:prstGeom prst="roundRect">
            <a:avLst>
              <a:gd name="adj" fmla="val 24232355"/>
            </a:avLst>
          </a:prstGeom>
          <a:solidFill>
            <a:srgbClr val="16FFBB"/>
          </a:solidFill>
          <a:ln/>
        </p:spPr>
      </p:sp>
      <p:sp>
        <p:nvSpPr>
          <p:cNvPr id="26" name="Shape 11"/>
          <p:cNvSpPr/>
          <p:nvPr/>
        </p:nvSpPr>
        <p:spPr>
          <a:xfrm>
            <a:off x="6145113" y="6321861"/>
            <a:ext cx="377309" cy="377309"/>
          </a:xfrm>
          <a:prstGeom prst="roundRect">
            <a:avLst>
              <a:gd name="adj" fmla="val 24232355"/>
            </a:avLst>
          </a:prstGeom>
          <a:solidFill>
            <a:srgbClr val="37A7E7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1431</Words>
  <Application>Microsoft Office PowerPoint</Application>
  <PresentationFormat>Произвольный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Spline Sans Bold</vt:lpstr>
      <vt:lpstr>Barlow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7</cp:revision>
  <dcterms:created xsi:type="dcterms:W3CDTF">2025-11-03T17:47:42Z</dcterms:created>
  <dcterms:modified xsi:type="dcterms:W3CDTF">2025-11-03T18:42:06Z</dcterms:modified>
</cp:coreProperties>
</file>