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176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Екологічне підприємництво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556001"/>
            <a:ext cx="7776864" cy="1473200"/>
          </a:xfrm>
        </p:spPr>
        <p:txBody>
          <a:bodyPr/>
          <a:lstStyle/>
          <a:p>
            <a:r>
              <a:rPr lang="uk-UA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Напрям підготовки </a:t>
            </a:r>
            <a:r>
              <a:rPr lang="uk-UA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магістрів спеціальності 051 Економіка</a:t>
            </a:r>
          </a:p>
          <a:p>
            <a:r>
              <a:rPr lang="uk-UA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Освітньо-професійна програма «Економіка </a:t>
            </a:r>
            <a:r>
              <a:rPr lang="uk-UA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та управління ринком землі</a:t>
            </a:r>
            <a:r>
              <a:rPr lang="uk-UA" b="1" dirty="0" smtClean="0">
                <a:solidFill>
                  <a:srgbClr val="0070C0"/>
                </a:solidFill>
              </a:rPr>
              <a:t>»</a:t>
            </a:r>
            <a:endParaRPr lang="uk-UA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855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41"/>
    </mc:Choice>
    <mc:Fallback xmlns="">
      <p:transition spd="slow" advTm="91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476672"/>
            <a:ext cx="7704855" cy="564949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3200" dirty="0">
                <a:solidFill>
                  <a:schemeClr val="bg2">
                    <a:lumMod val="25000"/>
                  </a:schemeClr>
                </a:solidFill>
              </a:rPr>
              <a:t>Курс  </a:t>
            </a:r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“Екологічне підприємництво” </a:t>
            </a:r>
            <a:r>
              <a:rPr lang="uk-UA" sz="3200" dirty="0">
                <a:solidFill>
                  <a:schemeClr val="bg2">
                    <a:lumMod val="25000"/>
                  </a:schemeClr>
                </a:solidFill>
              </a:rPr>
              <a:t>– це професійно орієнтована дисципліна, яка є підґрунтям для формування системи теоретичних знань і професійних навичок майбутніх фахівців. Основні розділи курсу є логічним продовженням таких дисциплін як </a:t>
            </a:r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«Економіка довкілля і природокористування», «Сценарії і стратегії розвитку земельних відносин», «Управління земельними ресурсами».</a:t>
            </a:r>
            <a:endParaRPr lang="uk-UA" sz="3200" dirty="0">
              <a:solidFill>
                <a:schemeClr val="bg2">
                  <a:lumMod val="25000"/>
                </a:schemeClr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1034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236">
        <p14:switch dir="r"/>
      </p:transition>
    </mc:Choice>
    <mc:Fallback xmlns="">
      <p:transition spd="slow" advTm="72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Мета вивчення навчального курсу</a:t>
            </a:r>
            <a:endParaRPr lang="uk-UA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16832"/>
            <a:ext cx="7984397" cy="43924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b="1" dirty="0" smtClean="0"/>
              <a:t> </a:t>
            </a:r>
            <a:r>
              <a:rPr lang="uk-UA" sz="3600" dirty="0"/>
              <a:t>засвоєння студентами основних </a:t>
            </a:r>
            <a:r>
              <a:rPr lang="uk-UA" sz="3600" dirty="0" smtClean="0"/>
              <a:t>теоретичних положень та набуття</a:t>
            </a:r>
            <a:r>
              <a:rPr lang="uk-UA" sz="3200" dirty="0" smtClean="0"/>
              <a:t> </a:t>
            </a:r>
            <a:r>
              <a:rPr lang="uk-UA" sz="3600" dirty="0" smtClean="0"/>
              <a:t>практичних </a:t>
            </a:r>
            <a:r>
              <a:rPr lang="uk-UA" sz="3600" dirty="0"/>
              <a:t>навичок </a:t>
            </a:r>
            <a:r>
              <a:rPr lang="uk-UA" sz="3200" dirty="0" smtClean="0"/>
              <a:t>у сфері </a:t>
            </a:r>
            <a:r>
              <a:rPr lang="uk-UA" sz="3200" dirty="0" err="1" smtClean="0"/>
              <a:t>екологізації</a:t>
            </a:r>
            <a:r>
              <a:rPr lang="uk-UA" sz="3200" dirty="0" smtClean="0"/>
              <a:t> </a:t>
            </a:r>
            <a:r>
              <a:rPr lang="uk-UA" sz="3200" dirty="0"/>
              <a:t>підприємницької діяльності; розвиток </a:t>
            </a:r>
            <a:r>
              <a:rPr lang="uk-UA" sz="3200" dirty="0" err="1"/>
              <a:t>соціо-економіко-екологічного</a:t>
            </a:r>
            <a:r>
              <a:rPr lang="uk-UA" sz="3200" dirty="0"/>
              <a:t> мислення щодо побудови екологічно безпечної територіальної організації життя, поглиблення категоріального апарату студентів</a:t>
            </a:r>
            <a:r>
              <a:rPr lang="uk-UA" sz="3600" dirty="0" smtClean="0"/>
              <a:t>.</a:t>
            </a:r>
            <a:endParaRPr lang="uk-UA" dirty="0"/>
          </a:p>
          <a:p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291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475">
        <p14:switch dir="r"/>
      </p:transition>
    </mc:Choice>
    <mc:Fallback xmlns="">
      <p:transition spd="slow" advTm="647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908720"/>
            <a:ext cx="8856984" cy="682336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Головними завданнями курсу </a:t>
            </a:r>
            <a:r>
              <a:rPr lang="uk-UA" b="1" dirty="0" smtClean="0"/>
              <a:t>є </a:t>
            </a:r>
            <a:r>
              <a:rPr lang="uk-UA" b="1" dirty="0" smtClean="0"/>
              <a:t>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61456"/>
            <a:ext cx="8208912" cy="4347864"/>
          </a:xfrm>
        </p:spPr>
        <p:txBody>
          <a:bodyPr>
            <a:normAutofit/>
          </a:bodyPr>
          <a:lstStyle/>
          <a:p>
            <a:pPr lvl="0"/>
            <a:r>
              <a:rPr lang="uk-UA" sz="2000" dirty="0"/>
              <a:t>вивчення теоретичних і практичних основ екологічного підприємництва;</a:t>
            </a:r>
          </a:p>
          <a:p>
            <a:pPr lvl="0"/>
            <a:r>
              <a:rPr lang="uk-UA" sz="2000" dirty="0"/>
              <a:t>набуття навичок щодо оцінювання екологічного потенціалу підприємства;</a:t>
            </a:r>
          </a:p>
          <a:p>
            <a:pPr lvl="0"/>
            <a:r>
              <a:rPr lang="uk-UA" sz="2000" dirty="0"/>
              <a:t>визначення особливостей організації діяльності екологічно безпечного підприємства;</a:t>
            </a:r>
          </a:p>
          <a:p>
            <a:r>
              <a:rPr lang="uk-UA" sz="2000" dirty="0"/>
              <a:t>визначення </a:t>
            </a:r>
            <a:r>
              <a:rPr lang="uk-UA" sz="2000" dirty="0" err="1"/>
              <a:t>теоретико-методичних</a:t>
            </a:r>
            <a:r>
              <a:rPr lang="uk-UA" sz="2000" dirty="0"/>
              <a:t> та організаційних основ контролю за діяльністю екологічно орієнтованого </a:t>
            </a:r>
            <a:r>
              <a:rPr lang="uk-UA" sz="2000" dirty="0" err="1"/>
              <a:t>суб</a:t>
            </a:r>
            <a:r>
              <a:rPr lang="ru-RU" sz="2000" dirty="0"/>
              <a:t>’</a:t>
            </a:r>
            <a:r>
              <a:rPr lang="uk-UA" sz="2000" dirty="0" err="1"/>
              <a:t>єкта</a:t>
            </a:r>
            <a:r>
              <a:rPr lang="uk-UA" sz="2000" dirty="0"/>
              <a:t> господарювання</a:t>
            </a:r>
            <a:endParaRPr lang="uk-UA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627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8853">
        <p14:switch dir="r"/>
      </p:transition>
    </mc:Choice>
    <mc:Fallback xmlns="">
      <p:transition spd="slow" advTm="1885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728192"/>
          </a:xfrm>
        </p:spPr>
        <p:txBody>
          <a:bodyPr>
            <a:normAutofit/>
          </a:bodyPr>
          <a:lstStyle/>
          <a:p>
            <a:pPr algn="ctr"/>
            <a:r>
              <a:rPr lang="uk-UA" b="1" dirty="0"/>
              <a:t>Курс  </a:t>
            </a:r>
            <a:r>
              <a:rPr lang="uk-UA" b="1" dirty="0" smtClean="0"/>
              <a:t>“екологічне підприємництво”</a:t>
            </a:r>
            <a:endParaRPr lang="uk-UA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636912"/>
            <a:ext cx="7408333" cy="3450696"/>
          </a:xfrm>
        </p:spPr>
        <p:txBody>
          <a:bodyPr/>
          <a:lstStyle/>
          <a:p>
            <a:pPr marL="0" indent="0" algn="ctr">
              <a:buNone/>
            </a:pPr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складається з 2 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змістових модулів: </a:t>
            </a:r>
          </a:p>
          <a:p>
            <a:pPr marL="0" indent="0" algn="ctr">
              <a:buNone/>
            </a:pPr>
            <a:r>
              <a:rPr lang="uk-UA" sz="3200" i="1" dirty="0" smtClean="0"/>
              <a:t>1. </a:t>
            </a:r>
            <a:r>
              <a:rPr lang="uk-UA" sz="3200" i="1" dirty="0" smtClean="0"/>
              <a:t>«</a:t>
            </a:r>
            <a:r>
              <a:rPr lang="uk-UA" sz="3200" dirty="0" smtClean="0"/>
              <a:t>Роль </a:t>
            </a:r>
            <a:r>
              <a:rPr lang="uk-UA" sz="3200" dirty="0"/>
              <a:t>і значення підприємництва в </a:t>
            </a:r>
            <a:r>
              <a:rPr lang="uk-UA" sz="3200" dirty="0" smtClean="0"/>
              <a:t>економіці</a:t>
            </a:r>
            <a:r>
              <a:rPr lang="uk-UA" sz="3200" i="1" dirty="0" smtClean="0"/>
              <a:t>», </a:t>
            </a:r>
            <a:endParaRPr lang="uk-UA" sz="3200" i="1" dirty="0"/>
          </a:p>
          <a:p>
            <a:pPr marL="0" indent="0" algn="ctr">
              <a:buNone/>
            </a:pPr>
            <a:r>
              <a:rPr lang="uk-UA" sz="3200" i="1" dirty="0" smtClean="0"/>
              <a:t>2. </a:t>
            </a:r>
            <a:r>
              <a:rPr lang="uk-UA" sz="3200" i="1" dirty="0" smtClean="0"/>
              <a:t>"</a:t>
            </a:r>
            <a:r>
              <a:rPr lang="uk-UA" sz="3200" dirty="0"/>
              <a:t>Механізм екологічного підприємництва</a:t>
            </a:r>
            <a:r>
              <a:rPr lang="uk-UA" sz="3200" i="1" dirty="0" smtClean="0"/>
              <a:t>».</a:t>
            </a:r>
            <a:endParaRPr lang="uk-UA" sz="3200" i="1" dirty="0"/>
          </a:p>
          <a:p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278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3012">
        <p14:switch dir="r"/>
      </p:transition>
    </mc:Choice>
    <mc:Fallback xmlns="">
      <p:transition spd="slow" advTm="1301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Теми змістового модуля 1</a:t>
            </a:r>
            <a:endParaRPr lang="uk-UA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772817"/>
            <a:ext cx="8568952" cy="2448272"/>
          </a:xfrm>
        </p:spPr>
        <p:txBody>
          <a:bodyPr>
            <a:normAutofit fontScale="92500"/>
          </a:bodyPr>
          <a:lstStyle/>
          <a:p>
            <a:r>
              <a:rPr lang="uk-UA" b="1" dirty="0"/>
              <a:t>Тема 1. </a:t>
            </a:r>
            <a:r>
              <a:rPr lang="ru-RU" dirty="0" err="1"/>
              <a:t>Підприємництво</a:t>
            </a:r>
            <a:r>
              <a:rPr lang="ru-RU" dirty="0"/>
              <a:t>: </a:t>
            </a:r>
            <a:r>
              <a:rPr lang="ru-RU" dirty="0" err="1"/>
              <a:t>сутність</a:t>
            </a:r>
            <a:r>
              <a:rPr lang="ru-RU" dirty="0"/>
              <a:t> та </a:t>
            </a:r>
            <a:r>
              <a:rPr lang="ru-RU" dirty="0" err="1"/>
              <a:t>об’єктивні</a:t>
            </a:r>
            <a:r>
              <a:rPr lang="ru-RU" dirty="0"/>
              <a:t> засади</a:t>
            </a:r>
            <a:endParaRPr lang="uk-UA" dirty="0"/>
          </a:p>
          <a:p>
            <a:r>
              <a:rPr lang="uk-UA" b="1" dirty="0"/>
              <a:t>Тема 2. </a:t>
            </a:r>
            <a:r>
              <a:rPr lang="uk-UA" dirty="0"/>
              <a:t>Організація підприємництва в Україні</a:t>
            </a:r>
          </a:p>
          <a:p>
            <a:r>
              <a:rPr lang="uk-UA" b="1" dirty="0"/>
              <a:t>Тема 3. </a:t>
            </a:r>
            <a:r>
              <a:rPr lang="uk-UA" dirty="0"/>
              <a:t>Державне регулювання підприємницької діяльності.</a:t>
            </a:r>
          </a:p>
          <a:p>
            <a:r>
              <a:rPr lang="uk-UA" b="1" dirty="0"/>
              <a:t>Тема 4.</a:t>
            </a:r>
            <a:r>
              <a:rPr lang="uk-UA" dirty="0"/>
              <a:t> </a:t>
            </a:r>
            <a:r>
              <a:rPr lang="ru-RU" dirty="0" err="1"/>
              <a:t>Інноваційне</a:t>
            </a:r>
            <a:r>
              <a:rPr lang="ru-RU" dirty="0"/>
              <a:t> </a:t>
            </a:r>
            <a:r>
              <a:rPr lang="ru-RU" dirty="0" err="1"/>
              <a:t>підприємництво</a:t>
            </a:r>
            <a:endParaRPr lang="uk-UA" dirty="0"/>
          </a:p>
          <a:p>
            <a:endParaRPr lang="uk-UA" dirty="0"/>
          </a:p>
        </p:txBody>
      </p:sp>
      <p:pic>
        <p:nvPicPr>
          <p:cNvPr id="1025" name="Picture 1" descr="C:\Users\Наташа\Desktop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48868">
            <a:off x="1919645" y="4015292"/>
            <a:ext cx="2721818" cy="239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Наташа\Desktop\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025" y="4005064"/>
            <a:ext cx="2676351" cy="2354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73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314">
        <p14:switch dir="r"/>
      </p:transition>
    </mc:Choice>
    <mc:Fallback xmlns="">
      <p:transition spd="slow" advTm="731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Теми змістового модуля 2</a:t>
            </a:r>
            <a:endParaRPr lang="uk-UA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5" y="1772816"/>
            <a:ext cx="8496945" cy="208823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Тема </a:t>
            </a:r>
            <a:r>
              <a:rPr lang="uk-UA" b="1" dirty="0"/>
              <a:t>5</a:t>
            </a:r>
            <a:r>
              <a:rPr lang="ru-RU" b="1" dirty="0"/>
              <a:t>.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підприємницької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на </a:t>
            </a:r>
            <a:r>
              <a:rPr lang="ru-RU" dirty="0" err="1"/>
              <a:t>довкілля</a:t>
            </a:r>
            <a:endParaRPr lang="uk-UA" dirty="0"/>
          </a:p>
          <a:p>
            <a:r>
              <a:rPr lang="uk-UA" b="1" dirty="0"/>
              <a:t>Тема 6. </a:t>
            </a:r>
            <a:r>
              <a:rPr lang="uk-UA" dirty="0"/>
              <a:t>Основні джерела антропогенного забруднення довкілля </a:t>
            </a:r>
          </a:p>
          <a:p>
            <a:r>
              <a:rPr lang="ru-RU" b="1" dirty="0"/>
              <a:t>Тема </a:t>
            </a:r>
            <a:r>
              <a:rPr lang="uk-UA" b="1" dirty="0"/>
              <a:t>7</a:t>
            </a:r>
            <a:r>
              <a:rPr lang="ru-RU" b="1" dirty="0"/>
              <a:t>. </a:t>
            </a:r>
            <a:r>
              <a:rPr lang="ru-RU" dirty="0" err="1"/>
              <a:t>Соціоекологічні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 smtClean="0"/>
              <a:t>літосфери</a:t>
            </a:r>
            <a:endParaRPr lang="ru-RU" dirty="0" smtClean="0"/>
          </a:p>
          <a:p>
            <a:r>
              <a:rPr lang="ru-RU" b="1" dirty="0" smtClean="0"/>
              <a:t>Тема 8.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на </a:t>
            </a:r>
            <a:r>
              <a:rPr lang="ru-RU" dirty="0" err="1"/>
              <a:t>гідросферу</a:t>
            </a:r>
            <a:endParaRPr lang="ru-RU" dirty="0" smtClean="0"/>
          </a:p>
          <a:p>
            <a:r>
              <a:rPr lang="uk-UA" b="1" dirty="0" smtClean="0"/>
              <a:t>Тема </a:t>
            </a:r>
            <a:r>
              <a:rPr lang="uk-UA" b="1" dirty="0"/>
              <a:t>9. </a:t>
            </a:r>
            <a:r>
              <a:rPr lang="uk-UA" dirty="0"/>
              <a:t>Природоохоронна діяльність підприємств</a:t>
            </a:r>
          </a:p>
        </p:txBody>
      </p:sp>
      <p:pic>
        <p:nvPicPr>
          <p:cNvPr id="2049" name="Picture 1" descr="C:\Users\Наташа\Desktop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83646">
            <a:off x="707205" y="3956055"/>
            <a:ext cx="2457450" cy="2046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Наташа\Desktop\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922924"/>
            <a:ext cx="2974256" cy="202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Наташа\Desktop\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088" y="383381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Наташа\Desktop\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5663">
            <a:off x="6042120" y="3833812"/>
            <a:ext cx="257941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30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944">
        <p14:switch dir="r"/>
      </p:transition>
    </mc:Choice>
    <mc:Fallback xmlns="">
      <p:transition spd="slow" advTm="694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У результаті вивчення навчальної дисципліни студент повинен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844824"/>
            <a:ext cx="8568952" cy="4608512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/>
              <a:t>Знати:</a:t>
            </a:r>
            <a:r>
              <a:rPr lang="uk-UA" dirty="0"/>
              <a:t> основні концепції екології та наслідки впливу діяльності людини на довкілля; структуру та зміст природоохоронного законодавства; основи взаємодії промислових підприємств із навколишнім середовищем; методи і засоби охорони та раціонального використання ресурсів; основні підходи до контролю та стимулювання розвитку екологічного підприємництва в Україні.</a:t>
            </a:r>
          </a:p>
          <a:p>
            <a:r>
              <a:rPr lang="uk-UA" b="1" dirty="0"/>
              <a:t>Вміти</a:t>
            </a:r>
            <a:r>
              <a:rPr lang="uk-UA" dirty="0"/>
              <a:t>:</a:t>
            </a:r>
            <a:r>
              <a:rPr lang="uk-UA" b="1" dirty="0"/>
              <a:t> </a:t>
            </a:r>
            <a:r>
              <a:rPr lang="uk-UA" dirty="0"/>
              <a:t>формувати і використовувати теоретичні концепції в області природоохоронної діяльності підприємницьких суб’єктів; визначати економічну та соціальну ефективність екологічних заходів; вимірювати та оцінювати ефективність підвищення якості життя та конкурентоспроможності виготовленої продукції за умов </a:t>
            </a:r>
            <a:r>
              <a:rPr lang="uk-UA" dirty="0" err="1"/>
              <a:t>екологізації</a:t>
            </a:r>
            <a:r>
              <a:rPr lang="uk-UA" dirty="0"/>
              <a:t> виробничих процесів; аналізувати та  раціоналізувати рівень використання природних ресурсів; досліджувати результативність </a:t>
            </a:r>
            <a:r>
              <a:rPr lang="uk-UA" dirty="0" err="1"/>
              <a:t>екологізації</a:t>
            </a:r>
            <a:r>
              <a:rPr lang="uk-UA"/>
              <a:t> підприємницької діяльності</a:t>
            </a:r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579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5341">
        <p14:switch dir="r"/>
      </p:transition>
    </mc:Choice>
    <mc:Fallback xmlns="">
      <p:transition spd="slow" advTm="1534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3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5|2.4|2.9|2.5|2.4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3.2|3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6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99</TotalTime>
  <Words>346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Екологічне підприємництво</vt:lpstr>
      <vt:lpstr>Презентация PowerPoint</vt:lpstr>
      <vt:lpstr>Мета вивчення навчального курсу</vt:lpstr>
      <vt:lpstr>Головними завданнями курсу є : </vt:lpstr>
      <vt:lpstr>Курс  “екологічне підприємництво”</vt:lpstr>
      <vt:lpstr>Теми змістового модуля 1</vt:lpstr>
      <vt:lpstr>Теми змістового модуля 2</vt:lpstr>
      <vt:lpstr>У результаті вивчення навчальної дисципліни студент повинен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ЗОВНІШНЬОЕКОНОМІЧНОЇ ДІЯЛЬНОСТІ ПІДПРИЄМСТВА</dc:title>
  <dc:creator>Наташа</dc:creator>
  <cp:lastModifiedBy>Наташа</cp:lastModifiedBy>
  <cp:revision>16</cp:revision>
  <dcterms:created xsi:type="dcterms:W3CDTF">2016-01-28T05:54:17Z</dcterms:created>
  <dcterms:modified xsi:type="dcterms:W3CDTF">2020-11-10T17:17:52Z</dcterms:modified>
</cp:coreProperties>
</file>