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B88880-95ED-4E88-9D48-F161690A6EBB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DD11FF-34BF-4079-B63A-3FD0AC842D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1828800"/>
          </a:xfrm>
        </p:spPr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Технічні засоби охорони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653136"/>
            <a:ext cx="4104456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4338" name="Picture 2" descr="Технічні засоби охорони, відеоспостереження, сигналізація, кварти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520280" cy="1764196"/>
          </a:xfrm>
          <a:prstGeom prst="rect">
            <a:avLst/>
          </a:prstGeom>
          <a:noFill/>
        </p:spPr>
      </p:pic>
      <p:pic>
        <p:nvPicPr>
          <p:cNvPr id="25602" name="Picture 2" descr="Як працює система відеоспостереження «Безпечне місто» у Полтаві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2987824" cy="1942086"/>
          </a:xfrm>
          <a:prstGeom prst="rect">
            <a:avLst/>
          </a:prstGeom>
          <a:noFill/>
        </p:spPr>
      </p:pic>
      <p:pic>
        <p:nvPicPr>
          <p:cNvPr id="7" name="Рисунок 6" descr="Охоронна сигналізація – ТОВ &quot;КСП ГРУП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717032"/>
            <a:ext cx="2286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840760" cy="79208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складності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побудови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функціональних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можливостей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поділяються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на: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060848"/>
            <a:ext cx="2304256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Датчик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виявлення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1880" y="2060848"/>
            <a:ext cx="22322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Датчик-детектор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56176" y="2060848"/>
            <a:ext cx="2304256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Прилад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виявлення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2" idx="2"/>
            <a:endCxn id="4" idx="0"/>
          </p:cNvCxnSpPr>
          <p:nvPr/>
        </p:nvCxnSpPr>
        <p:spPr>
          <a:xfrm>
            <a:off x="4608004" y="12687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  <a:endCxn id="3" idx="0"/>
          </p:cNvCxnSpPr>
          <p:nvPr/>
        </p:nvCxnSpPr>
        <p:spPr>
          <a:xfrm flipH="1">
            <a:off x="1907704" y="1268760"/>
            <a:ext cx="270030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" idx="2"/>
            <a:endCxn id="5" idx="0"/>
          </p:cNvCxnSpPr>
          <p:nvPr/>
        </p:nvCxnSpPr>
        <p:spPr>
          <a:xfrm>
            <a:off x="4608004" y="1268760"/>
            <a:ext cx="270030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11560" y="3284984"/>
            <a:ext cx="2520280" cy="288032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чутливий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реєструє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сигнал про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зміну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конкретної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фізичної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величини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параметру (тепло,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світло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звук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передає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сигнал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подальшої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чутливого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елемента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47864" y="3284984"/>
            <a:ext cx="2520280" cy="288032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реєструє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аналізує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сигнал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порушення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контрольованій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елемента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схеми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сигналу.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84168" y="3284984"/>
            <a:ext cx="2520280" cy="288032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чутливий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реєструє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аналізує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тривожний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сигнал про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порушення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контрольованій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заборонених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речей)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місці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пристрою.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1619672" y="2636912"/>
            <a:ext cx="484632" cy="64807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4355976" y="2636912"/>
            <a:ext cx="484632" cy="64807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7092280" y="2636912"/>
            <a:ext cx="484632" cy="64807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404664"/>
            <a:ext cx="7776864" cy="57606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забезпечувати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484784"/>
            <a:ext cx="662473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спробі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подолати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лінію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периметру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об’єкту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204864"/>
            <a:ext cx="662473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забороненого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металевого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предмету при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спробі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пронести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через пункт контролю;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924944"/>
            <a:ext cx="662473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достовірність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завданою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вірогідністю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допустимому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рівні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перешкод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645024"/>
            <a:ext cx="6624736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подачу сигналу про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зручній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перетворення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наступним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оповіщенням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варти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чергового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наряду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вказівкою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часу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порушення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4581128"/>
            <a:ext cx="662473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подачу сигналу при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спробі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виводу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ладу;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301208"/>
            <a:ext cx="6624736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надійність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безпеку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зручність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1600" y="980728"/>
            <a:ext cx="0" cy="4608512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971600" y="1772816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971600" y="2492896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971600" y="3212976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71600" y="4005064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71600" y="4869160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71600" y="5589240"/>
            <a:ext cx="864096" cy="0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центральними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будьякої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забезпечує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прийом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встановлених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світлову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звукову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індикацію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надходження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включення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виконавчих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Передача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здійснюватись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автоматичному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режимі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без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втручання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сигналізація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місцях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служби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тривожна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сигналізація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основних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функцій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забезпечувати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самоблокування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вхідних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запам’ятовування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лічильник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спрацювань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ОЗП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комп’ютера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3528" y="548680"/>
            <a:ext cx="360040" cy="21602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221088"/>
            <a:ext cx="5472608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збору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517232"/>
            <a:ext cx="3096344" cy="576064"/>
          </a:xfrm>
          <a:prstGeom prst="rect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прийомно-контрольні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(ППК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базі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ПК)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5517232"/>
            <a:ext cx="3096344" cy="576064"/>
          </a:xfrm>
          <a:prstGeom prst="rect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концентратори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2159732" y="4797152"/>
            <a:ext cx="2412268" cy="72008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4499992" y="4797152"/>
            <a:ext cx="2412268" cy="72008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виконавчі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призначені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особового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складу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спрацювання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ТЗО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подачі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світлового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звукового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сигналів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напад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надзвичайні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обставини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виклику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посадових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осіб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особового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складу по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тривозі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різноманітними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механізмами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забезпечують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посилення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безпеки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3528" y="548680"/>
            <a:ext cx="360040" cy="21602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79712" y="2204864"/>
            <a:ext cx="5040560" cy="43204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складаються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140968"/>
            <a:ext cx="3096344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звукових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прийомних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апаратів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дзвінків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ревунів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сирен,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гучномовців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3140968"/>
            <a:ext cx="3096344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звукових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прийомних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апаратів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дзвінків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ревунів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сирен,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гучномовців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83768" y="2636912"/>
            <a:ext cx="484632" cy="50405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24128" y="2636912"/>
            <a:ext cx="484632" cy="50405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4365104"/>
            <a:ext cx="5760640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виконавчих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пристроїв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належать: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301208"/>
            <a:ext cx="3312368" cy="13681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магнітофони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забезпечують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запис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дій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варти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спрацюванні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ТЗО);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5301208"/>
            <a:ext cx="3528392" cy="13681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принтери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(на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виводиться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інформація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місце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час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спрацювання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ТЗО), а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також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механізми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включення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додаткового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освітлення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індикації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кількості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спрацювань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ділянок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т.п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339752" y="4797152"/>
            <a:ext cx="484632" cy="50405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868144" y="4797152"/>
            <a:ext cx="484632" cy="50405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7772400" cy="189624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відеоспостереження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Система відеоспостереження — Українські Інфосисте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4464496" cy="1839372"/>
          </a:xfrm>
          <a:prstGeom prst="rect">
            <a:avLst/>
          </a:prstGeom>
          <a:noFill/>
        </p:spPr>
      </p:pic>
      <p:pic>
        <p:nvPicPr>
          <p:cNvPr id="12292" name="Picture 4" descr="Принцип роботи системи відеоспостереження для дом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17032"/>
            <a:ext cx="2857500" cy="2286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призначені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візуального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охоронюваним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відеокамер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Вони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дозволяють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стежити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одночасно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одним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декількома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розташовані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усередині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так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548680"/>
            <a:ext cx="360040" cy="21602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6984776" cy="5760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вирішують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ці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полягають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у: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01008"/>
            <a:ext cx="2592288" cy="2448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забезпеченні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візуального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контролю за оперативною обстановкою;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501008"/>
            <a:ext cx="2520280" cy="2448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візуального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контролю за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організацією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несення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служби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особовим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складом;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3501008"/>
            <a:ext cx="2520280" cy="24482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периметром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об’єкту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2564904"/>
            <a:ext cx="484632" cy="936104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2564904"/>
            <a:ext cx="484632" cy="936104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164288" y="2564904"/>
            <a:ext cx="484632" cy="936104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разом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системами ОТС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дозволяють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створити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гнучку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нарощувану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безпеки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3568" y="692696"/>
            <a:ext cx="360040" cy="21602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1700808"/>
            <a:ext cx="6264696" cy="6480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Загальна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з: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01008"/>
            <a:ext cx="2520280" cy="22322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засіб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відеокамера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501008"/>
            <a:ext cx="2520280" cy="22322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засіб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відеосигналів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дешифратори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квадратори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мультиплексори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системний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блок РС);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3501008"/>
            <a:ext cx="2520280" cy="22322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виконавчий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пристрій</a:t>
            </a:r>
            <a:r>
              <a:rPr lang="ru-RU" sz="2000" dirty="0" smtClean="0"/>
              <a:t> (</a:t>
            </a:r>
            <a:r>
              <a:rPr lang="ru-RU" sz="2000" dirty="0" err="1" smtClean="0"/>
              <a:t>монітор</a:t>
            </a:r>
            <a:r>
              <a:rPr lang="ru-RU" sz="2000" dirty="0" smtClean="0"/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>
            <a:off x="4463988" y="2348880"/>
            <a:ext cx="0" cy="115212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flipH="1">
            <a:off x="1727684" y="2348880"/>
            <a:ext cx="2736304" cy="115212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>
            <a:off x="4463988" y="2348880"/>
            <a:ext cx="2736304" cy="115212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Найпростіша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включає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себе одну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кілька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відеокамер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монітор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встановлені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поворотних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пристроях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усередині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дозволяють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здійснювати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цілодобове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охоронюваною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територією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системами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залежно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їхньої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обстановки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автоматичним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ручним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Разом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використовувати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детектори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руху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освітлення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додаткові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У системах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розрахованих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декількох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камер,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екрані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одного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монітора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одночасно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відображати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зображення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усіх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камер.При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необхідності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зображення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будь-якої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камери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оперативно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розгорнути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весь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екран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послідовно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виводити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зображення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монітор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552" y="908720"/>
            <a:ext cx="360040" cy="21602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851648" cy="18288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Системи</a:t>
            </a:r>
            <a:r>
              <a:rPr lang="ru-RU" dirty="0" smtClean="0">
                <a:solidFill>
                  <a:schemeClr val="tx1"/>
                </a:solidFill>
              </a:rPr>
              <a:t> контролю та </a:t>
            </a:r>
            <a:r>
              <a:rPr lang="ru-RU" dirty="0" err="1" smtClean="0">
                <a:solidFill>
                  <a:schemeClr val="tx1"/>
                </a:solidFill>
              </a:rPr>
              <a:t>управління</a:t>
            </a:r>
            <a:r>
              <a:rPr lang="ru-RU" dirty="0" smtClean="0">
                <a:solidFill>
                  <a:schemeClr val="tx1"/>
                </a:solidFill>
              </a:rPr>
              <a:t> доступом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контролю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доступом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призначені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автоматизованого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допуску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користувачів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дозволено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відвідування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Вони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засновані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використанні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електронних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керують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пересуванням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людей через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контрольовані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точки проходу.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невеликі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1-3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двері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контролюють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декількох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тисяч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чоловік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Користувач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ідентифікує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себе за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цифрового коду, ключа,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електронної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магнітної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картки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476672"/>
            <a:ext cx="360040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708920"/>
            <a:ext cx="583264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обмеження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вирішується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двома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напрямками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7704" y="3789040"/>
            <a:ext cx="244827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обмеження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локальних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3789040"/>
            <a:ext cx="244827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обмеження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приміщень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059832" y="3284984"/>
            <a:ext cx="1440160" cy="504056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4463988" y="3284984"/>
            <a:ext cx="1404156" cy="504056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11560" y="501317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Кожний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працівник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можливість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увійти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визначаються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службовими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обов’язками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цією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метою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установа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обладнується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декількома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видами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механічних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b="1" dirty="0">
                <a:latin typeface="Arial" pitchFamily="34" charset="0"/>
                <a:cs typeface="Arial" pitchFamily="34" charset="0"/>
              </a:rPr>
              <a:t>Техні́чні за́соби охоро́ни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—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технічні засоби, що використовуються під час провадження охоронної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діяльно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сті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системи, прилади та обладнання для виявлення, оповіщення й попередження про наявність небезпеки для життя людей та/або майна.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980728"/>
            <a:ext cx="504056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996952"/>
            <a:ext cx="7704856" cy="22322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повинні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надійно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спрацьовувати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різноманітних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обставинах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складуються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об’єкті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погодних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умов, температура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повітря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рельєф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місцевості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перепади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електроживленням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параметри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можуть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впливати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надійність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19672" y="476672"/>
            <a:ext cx="6264696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Загальна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система контролю та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доступом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з: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72816"/>
            <a:ext cx="7344816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засіб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доступом (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спецключ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магнітна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картка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набору коду):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2564904"/>
            <a:ext cx="669674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зберігається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користувача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доступ 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цієї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3356992"/>
            <a:ext cx="6696744" cy="25202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Вони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розрізняються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фізичними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принципами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реалізації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кнопкові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клавіатури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спецключі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пластикові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магнітною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смугою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штриховим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кодом,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безконтактні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ключі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вбудованими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інтегральними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мікросхемами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смарт-картки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т.п.).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розташовуються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дверей та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проходу,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повинні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обмежувати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переміщення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користувачів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турнікет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шлюз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т. п.).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Крім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того,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сучасні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виконувати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ряд таких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функцій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як контроль часу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відкриття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двері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контроль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однієї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1520" y="836712"/>
            <a:ext cx="1368152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836712"/>
            <a:ext cx="0" cy="6021288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1520" y="2132856"/>
            <a:ext cx="864096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87624" y="2420888"/>
            <a:ext cx="0" cy="2088232"/>
          </a:xfrm>
          <a:prstGeom prst="line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87624" y="2852936"/>
            <a:ext cx="567680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187624" y="4509120"/>
            <a:ext cx="567680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344816" cy="5760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засіб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(дешифратор коду, контролер, ПК):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63688" y="1916832"/>
            <a:ext cx="6696744" cy="20162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управляють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роботою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приймають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щодо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можливості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проходу людей. Вони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зчитують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дешифрують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отриману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алгоритму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підставі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зберігається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ньому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про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конфігурацію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обмеження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правах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користувачів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цієї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приймають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рішення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 доступ конкретного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користувача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пред’явив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ідентифікації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через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конкретну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точку проходу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конкретний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час.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4149080"/>
            <a:ext cx="6696744" cy="3600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принципом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побудови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поділяють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на: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4797152"/>
            <a:ext cx="5400600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автоматизовані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до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приміщень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проходить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керівництвом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Вона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керує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процесом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віддаленого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використовуються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простіші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шифратори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дешифратори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1520" y="980728"/>
            <a:ext cx="864096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87624" y="1268760"/>
            <a:ext cx="0" cy="3096344"/>
          </a:xfrm>
          <a:prstGeom prst="line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87624" y="2852936"/>
            <a:ext cx="576064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87624" y="4365104"/>
            <a:ext cx="576064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23728" y="4509120"/>
            <a:ext cx="0" cy="234888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23728" y="5517232"/>
            <a:ext cx="936104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620688"/>
            <a:ext cx="5400600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автоматичні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доступу до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приміщень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проходить без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закладеної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тут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використовуються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контролери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персональні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комп’ютери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348880"/>
            <a:ext cx="7344816" cy="5760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виконавчий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електромагнітний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замок):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3284984"/>
            <a:ext cx="6696744" cy="86409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електромагнітні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замки,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встановлюються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місцях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проходу.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51520" y="0"/>
            <a:ext cx="0" cy="2636912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3" idx="1"/>
          </p:cNvCxnSpPr>
          <p:nvPr/>
        </p:nvCxnSpPr>
        <p:spPr>
          <a:xfrm>
            <a:off x="251520" y="2636912"/>
            <a:ext cx="792088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23728" y="0"/>
            <a:ext cx="0" cy="1340768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123728" y="1340768"/>
            <a:ext cx="792088" cy="0"/>
          </a:xfrm>
          <a:prstGeom prst="straightConnector1">
            <a:avLst/>
          </a:prstGeom>
          <a:ln w="190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59632" y="2924944"/>
            <a:ext cx="0" cy="792088"/>
          </a:xfrm>
          <a:prstGeom prst="line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4" idx="1"/>
          </p:cNvCxnSpPr>
          <p:nvPr/>
        </p:nvCxnSpPr>
        <p:spPr>
          <a:xfrm>
            <a:off x="1259632" y="3717032"/>
            <a:ext cx="504056" cy="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err="1" smtClean="0">
                <a:latin typeface="Arial" pitchFamily="34" charset="0"/>
                <a:cs typeface="Arial" pitchFamily="34" charset="0"/>
              </a:rPr>
              <a:t>службового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err="1" smtClean="0">
                <a:latin typeface="Arial" pitchFamily="34" charset="0"/>
                <a:cs typeface="Arial" pitchFamily="34" charset="0"/>
              </a:rPr>
              <a:t>зв’язку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Нові абонентські пристрої GPON ONU PICOTEL | romsat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2592289" cy="1901926"/>
          </a:xfrm>
          <a:prstGeom prst="rect">
            <a:avLst/>
          </a:prstGeom>
          <a:noFill/>
        </p:spPr>
      </p:pic>
      <p:pic>
        <p:nvPicPr>
          <p:cNvPr id="3076" name="Picture 4" descr="Нові абонентські пристрої GPON ONU PICOTEL | romsat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5"/>
            <a:ext cx="3672408" cy="1768415"/>
          </a:xfrm>
          <a:prstGeom prst="rect">
            <a:avLst/>
          </a:prstGeom>
          <a:noFill/>
        </p:spPr>
      </p:pic>
      <p:pic>
        <p:nvPicPr>
          <p:cNvPr id="3080" name="Picture 8" descr="Система селекторной связи СДС-32 - ООО &quot;Телерадиосеть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212976"/>
            <a:ext cx="2052981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548680"/>
            <a:ext cx="360040" cy="21602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7667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службового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зв’язку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призначені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прийому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оброки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передачі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речової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За способом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передачі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розрізняють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провідний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зв’язок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радіозв’язок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484784"/>
            <a:ext cx="5616624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службового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зв’язку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212976"/>
            <a:ext cx="2304256" cy="7200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лінії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зв’язку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4221088"/>
            <a:ext cx="2304256" cy="79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абонентські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5229200"/>
            <a:ext cx="2304256" cy="79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комутатори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оперативного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зв’язку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5229200"/>
            <a:ext cx="2304256" cy="79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установки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гучномовного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зв’язку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24128" y="4221088"/>
            <a:ext cx="2304256" cy="7920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телефонного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зв’язку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системах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3212976"/>
            <a:ext cx="2304256" cy="7200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переносні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радіостанції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2483768" y="2060848"/>
            <a:ext cx="2088232" cy="216024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572000" y="2060848"/>
            <a:ext cx="2088232" cy="216024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7" idx="0"/>
          </p:cNvCxnSpPr>
          <p:nvPr/>
        </p:nvCxnSpPr>
        <p:spPr>
          <a:xfrm flipH="1">
            <a:off x="3203848" y="2060848"/>
            <a:ext cx="1368152" cy="3168352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4572000" y="2060848"/>
            <a:ext cx="1080120" cy="3168352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5" idx="0"/>
          </p:cNvCxnSpPr>
          <p:nvPr/>
        </p:nvCxnSpPr>
        <p:spPr>
          <a:xfrm flipH="1">
            <a:off x="1403648" y="2060848"/>
            <a:ext cx="3168352" cy="1152128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10" idx="0"/>
          </p:cNvCxnSpPr>
          <p:nvPr/>
        </p:nvCxnSpPr>
        <p:spPr>
          <a:xfrm>
            <a:off x="4572000" y="2060848"/>
            <a:ext cx="3096344" cy="1152128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err="1" smtClean="0"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ТЗО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91680" y="836712"/>
            <a:ext cx="5688632" cy="72008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492896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джерела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змінного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постійного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струму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861048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випрямлячі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301208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стабілізатори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861048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розподільні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зарядно-розподільні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2492896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комутаційні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установчі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апарати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5301208"/>
            <a:ext cx="2232248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лінії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живлення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>
            <a:stCxn id="2" idx="2"/>
            <a:endCxn id="8" idx="0"/>
          </p:cNvCxnSpPr>
          <p:nvPr/>
        </p:nvCxnSpPr>
        <p:spPr>
          <a:xfrm flipH="1">
            <a:off x="3527884" y="1556792"/>
            <a:ext cx="1008112" cy="3744416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>
            <a:off x="4535996" y="1556792"/>
            <a:ext cx="1368152" cy="3744416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flipH="1">
            <a:off x="2483768" y="1556792"/>
            <a:ext cx="2052228" cy="2304256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>
            <a:off x="4535996" y="1556792"/>
            <a:ext cx="2196244" cy="2304256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2" idx="1"/>
          </p:cNvCxnSpPr>
          <p:nvPr/>
        </p:nvCxnSpPr>
        <p:spPr>
          <a:xfrm flipH="1">
            <a:off x="1187624" y="1196752"/>
            <a:ext cx="504056" cy="0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87624" y="1196752"/>
            <a:ext cx="0" cy="1296144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7380312" y="1196752"/>
            <a:ext cx="504056" cy="0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884368" y="1196752"/>
            <a:ext cx="0" cy="1296144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620688"/>
            <a:ext cx="6120680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забезпечувати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1556792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установлену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потужність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всіх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споживачів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ТЗО;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2132856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аварійне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6 годин;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2708920"/>
            <a:ext cx="6984776" cy="57606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стабільність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напруги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межах норм,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встановлених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3429000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роздільне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споживачів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664" y="4005064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контроль за параметрами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напруги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струму;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664" y="4581128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захист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джерел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струму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коротких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замикань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перевантажень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5157192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автономне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ручне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перемикання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джерел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664" y="5733256"/>
            <a:ext cx="6984776" cy="43204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надійність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безпеку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зручність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2" idx="1"/>
          </p:cNvCxnSpPr>
          <p:nvPr/>
        </p:nvCxnSpPr>
        <p:spPr>
          <a:xfrm flipH="1">
            <a:off x="467544" y="908720"/>
            <a:ext cx="1512168" cy="0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544" y="908720"/>
            <a:ext cx="0" cy="5040560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3" idx="1"/>
          </p:cNvCxnSpPr>
          <p:nvPr/>
        </p:nvCxnSpPr>
        <p:spPr>
          <a:xfrm>
            <a:off x="467544" y="1772816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7544" y="2348880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67544" y="2996952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67544" y="3645024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7544" y="4221088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67544" y="4797152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7544" y="5373216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67544" y="5949280"/>
            <a:ext cx="1080120" cy="0"/>
          </a:xfrm>
          <a:prstGeom prst="straightConnector1">
            <a:avLst/>
          </a:prstGeom>
          <a:ln w="2222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20688"/>
            <a:ext cx="6552728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джерел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змінного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струму належать: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2" y="1340768"/>
            <a:ext cx="727280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лінії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подачі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через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місцеву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електромережу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916832"/>
            <a:ext cx="727280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дизель-генератори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бензо-електричні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генератори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2" idx="1"/>
          </p:cNvCxnSpPr>
          <p:nvPr/>
        </p:nvCxnSpPr>
        <p:spPr>
          <a:xfrm flipH="1">
            <a:off x="539552" y="836712"/>
            <a:ext cx="936104" cy="0"/>
          </a:xfrm>
          <a:prstGeom prst="line">
            <a:avLst/>
          </a:prstGeom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552" y="836712"/>
            <a:ext cx="0" cy="1296144"/>
          </a:xfrm>
          <a:prstGeom prst="line">
            <a:avLst/>
          </a:prstGeom>
          <a:ln w="222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1"/>
          </p:cNvCxnSpPr>
          <p:nvPr/>
        </p:nvCxnSpPr>
        <p:spPr>
          <a:xfrm>
            <a:off x="539552" y="2132856"/>
            <a:ext cx="720080" cy="0"/>
          </a:xfrm>
          <a:prstGeom prst="straightConnector1">
            <a:avLst/>
          </a:prstGeom>
          <a:ln w="2222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39552" y="1556792"/>
            <a:ext cx="720080" cy="0"/>
          </a:xfrm>
          <a:prstGeom prst="straightConnector1">
            <a:avLst/>
          </a:prstGeom>
          <a:ln w="2222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75656" y="2708920"/>
            <a:ext cx="6552728" cy="288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джерел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постійного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струму належать: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056" y="3501008"/>
            <a:ext cx="2160240" cy="360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акумулятори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23728" y="3501008"/>
            <a:ext cx="2160240" cy="360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батареї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>
            <a:stCxn id="14" idx="2"/>
            <a:endCxn id="16" idx="0"/>
          </p:cNvCxnSpPr>
          <p:nvPr/>
        </p:nvCxnSpPr>
        <p:spPr>
          <a:xfrm flipH="1">
            <a:off x="3203848" y="2996952"/>
            <a:ext cx="1548172" cy="504056"/>
          </a:xfrm>
          <a:prstGeom prst="straightConnector1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  <a:endCxn id="15" idx="0"/>
          </p:cNvCxnSpPr>
          <p:nvPr/>
        </p:nvCxnSpPr>
        <p:spPr>
          <a:xfrm>
            <a:off x="4752020" y="2996952"/>
            <a:ext cx="1404156" cy="504056"/>
          </a:xfrm>
          <a:prstGeom prst="straightConnector1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83568" y="458112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захисні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ізолюючі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діелектричні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рукавиці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інструмент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ізольованими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ручками,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указники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напруги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додаткові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захисні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ізолюючі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діелектричні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колоші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діелектричні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резинові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килимки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ізолюючі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підставки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67544" y="4653136"/>
            <a:ext cx="360040" cy="21602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696" y="332656"/>
            <a:ext cx="5904656" cy="50405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Під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надійністю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розуміти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12776"/>
            <a:ext cx="74168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високу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стійкість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перешкод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741682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умовах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оговорюються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технічній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780928"/>
            <a:ext cx="741682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повинні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працювати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розрив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замикання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блокувального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шлейфа;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573016"/>
            <a:ext cx="74168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автономності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роботі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149080"/>
            <a:ext cx="741682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самоблокування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схеми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надходженні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сигналу “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Тривога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941168"/>
            <a:ext cx="741682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обладнання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лічильника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спрацювань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>
            <a:off x="467544" y="584684"/>
            <a:ext cx="1368152" cy="36004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7544" y="620688"/>
            <a:ext cx="0" cy="4536504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7544" y="1556792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4" idx="1"/>
          </p:cNvCxnSpPr>
          <p:nvPr/>
        </p:nvCxnSpPr>
        <p:spPr>
          <a:xfrm>
            <a:off x="467544" y="2276872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5" idx="1"/>
          </p:cNvCxnSpPr>
          <p:nvPr/>
        </p:nvCxnSpPr>
        <p:spPr>
          <a:xfrm>
            <a:off x="467544" y="3068960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67544" y="3789040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7" idx="1"/>
          </p:cNvCxnSpPr>
          <p:nvPr/>
        </p:nvCxnSpPr>
        <p:spPr>
          <a:xfrm>
            <a:off x="467544" y="4437112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7544" y="50851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67544" y="5157192"/>
            <a:ext cx="576064" cy="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!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Одне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відкритих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ділянках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місцевості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по периметру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установ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викликано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наявністю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багатьох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витоків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перешкод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дестабілізуючих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факторів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повітря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дощ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сніг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сонце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Тому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великих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ділянок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місцевості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повинно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вирішуватись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урахуванням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особливостей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експлуатації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кліматичних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умовах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2088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Головне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яке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повинні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вирішувати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сприяти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підвищенню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надійності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максимальній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надійності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ефективності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501008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ctr">
              <a:buFontTx/>
              <a:buChar char="-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контролю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доступом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виконавчі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службового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зв’язку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електроживлення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2780928"/>
            <a:ext cx="504056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базі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перерахованих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будується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будь-яка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будь-якої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загальне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визначення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Система ТЗО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сукупність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різноманітних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забезпечують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подання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276872"/>
            <a:ext cx="6048672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Залежно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включаються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складу систем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поділяють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3501008"/>
            <a:ext cx="720080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охоронно-тривожної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4293096"/>
            <a:ext cx="720080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відеоспостереження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5013176"/>
            <a:ext cx="7200800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контролю та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доступом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66124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яка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включає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себе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декілька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отримала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назву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охоронний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комплекс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7544" y="2708920"/>
            <a:ext cx="1152128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2708920"/>
            <a:ext cx="0" cy="252028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5" idx="1"/>
          </p:cNvCxnSpPr>
          <p:nvPr/>
        </p:nvCxnSpPr>
        <p:spPr>
          <a:xfrm>
            <a:off x="467544" y="3717032"/>
            <a:ext cx="64807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7544" y="4509120"/>
            <a:ext cx="64807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67544" y="5229200"/>
            <a:ext cx="64807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охоронно-тривожної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принципи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класифікація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56490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охоронно-тривожної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далі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- СТС)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призначена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фактів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несанкціонованого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заборонені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приміщення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передачі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сигналу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тривоги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пульт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ввімкнення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кінцевих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(сирена,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освітлення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принтер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9269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Охоронна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сигналізація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(ОС)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комплекс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(датчики,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лінії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прийомо-контрольні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прилади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концентратори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малої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місткості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пульти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централізованого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спостереження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сповіщають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особовий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склад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спроби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проникання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прагнення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виходу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них),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охороняються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сторонніх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осіб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виникнення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пожеж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050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охоронно-тривожної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3-х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частин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обробки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оповіщення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виконавчі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476672"/>
            <a:ext cx="8352928" cy="58326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дії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охоронної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сигнализації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сприймає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очима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форму,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розміри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колір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навколишніх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вухами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чує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звуки, носом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почуває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запахи. Для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відчуттів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зовнішнє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роздратування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визначених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"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почуттів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". Через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роздратування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зовнішнього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нервових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волокнах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головний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мозок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вже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ньому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відчуття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Аналогічна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автоматиці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охоронної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Датчик -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елемент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технічної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сигналізації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сприймає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визначені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об'єкта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перетворить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лінії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зв'язку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надходять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пристрій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За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захищаються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місця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можливого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об'єкті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вікна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кватирки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двері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Установка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робиться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таким чином,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щоб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спробі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сторонніх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осіб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охоронюваний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об'єкт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тобто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момент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відкривання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дверей,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вікон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розбиття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т.п.)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змінювався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нормальний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стан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Окремі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датчики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з'єднуються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між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собою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провідниками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підключаються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прийому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обробки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Послідовно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з'єднані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датчики разом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сполучними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провідниками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утворюють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електричний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ланцюг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називається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шлейфом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променем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При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спробі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об'єкті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змінюється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стан одного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декількох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унаслідок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чого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порушується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об'єкта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електричний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ланцюг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(шлейф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блокування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розмикається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замикається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виду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встановлених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датчиків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система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охоронної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сигналізація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спрацьовує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видає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сигнал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тривоги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пристрої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здатні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реєструвати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передавати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сигнал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ними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засудженого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заборонених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речей.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встановлюються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забороненій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на контрольно-перепускному пункту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внутрішній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території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Одне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головних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яке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вирішують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СТС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заборонених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зонах.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Периметрові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охорони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ефективними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запобігання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втечам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засуджених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захисту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несанкціонованого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проникнення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об’єкт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Спектр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периметрових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систем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достатньо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широкий.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конструктивним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виконанням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розподілити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на: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сигнально-загороджувальні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елементів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паркани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спеціальної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конструкції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(до них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електромеханічні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датчики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спеціальної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конструкції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сигнальні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чутливі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елементи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перешкодою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шляху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руху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порушника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(до них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відносяться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радіопроменеві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ємнісні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системи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інфрачервоні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бар’єри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9512" y="692696"/>
            <a:ext cx="360040" cy="21602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1050</TotalTime>
  <Words>1813</Words>
  <Application>Microsoft Office PowerPoint</Application>
  <PresentationFormat>Экран (4:3)</PresentationFormat>
  <Paragraphs>141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Технічні засоби охорони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Системи відеоспостереження</vt:lpstr>
      <vt:lpstr>Презентация PowerPoint</vt:lpstr>
      <vt:lpstr>Презентация PowerPoint</vt:lpstr>
      <vt:lpstr>Презентация PowerPoint</vt:lpstr>
      <vt:lpstr>Системи контролю та управління доступом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Технічні засоби охорони</dc:title>
  <dc:creator>Елена</dc:creator>
  <cp:lastModifiedBy>User</cp:lastModifiedBy>
  <cp:revision>86</cp:revision>
  <dcterms:created xsi:type="dcterms:W3CDTF">2020-04-28T13:03:52Z</dcterms:created>
  <dcterms:modified xsi:type="dcterms:W3CDTF">2021-01-10T16:42:05Z</dcterms:modified>
</cp:coreProperties>
</file>