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87F-ADBF-4AB9-904F-6EB8259E25D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B1FA-4A88-4C50-9366-B25EF0AC5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4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87F-ADBF-4AB9-904F-6EB8259E25D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B1FA-4A88-4C50-9366-B25EF0AC5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9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87F-ADBF-4AB9-904F-6EB8259E25D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B1FA-4A88-4C50-9366-B25EF0AC5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6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87F-ADBF-4AB9-904F-6EB8259E25D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B1FA-4A88-4C50-9366-B25EF0AC5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2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87F-ADBF-4AB9-904F-6EB8259E25D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B1FA-4A88-4C50-9366-B25EF0AC5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87F-ADBF-4AB9-904F-6EB8259E25D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B1FA-4A88-4C50-9366-B25EF0AC5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9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87F-ADBF-4AB9-904F-6EB8259E25D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B1FA-4A88-4C50-9366-B25EF0AC5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1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87F-ADBF-4AB9-904F-6EB8259E25D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B1FA-4A88-4C50-9366-B25EF0AC5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4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87F-ADBF-4AB9-904F-6EB8259E25D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B1FA-4A88-4C50-9366-B25EF0AC5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5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87F-ADBF-4AB9-904F-6EB8259E25D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B1FA-4A88-4C50-9366-B25EF0AC5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9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87F-ADBF-4AB9-904F-6EB8259E25D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B1FA-4A88-4C50-9366-B25EF0AC5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1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887F-ADBF-4AB9-904F-6EB8259E25D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8B1FA-4A88-4C50-9366-B25EF0AC5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1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80728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solidFill>
                  <a:srgbClr val="FF0000"/>
                </a:solidFill>
              </a:rPr>
              <a:t>Тема 11. План маркетингу </a:t>
            </a:r>
            <a:r>
              <a:rPr lang="uk-UA" sz="4000" b="1" i="1" dirty="0" smtClean="0">
                <a:solidFill>
                  <a:srgbClr val="FF0000"/>
                </a:solidFill>
              </a:rPr>
              <a:t>підприємства</a:t>
            </a:r>
          </a:p>
          <a:p>
            <a:r>
              <a:rPr lang="uk-UA" sz="4000" dirty="0"/>
              <a:t>Сутність маркетингового планування. </a:t>
            </a:r>
            <a:endParaRPr lang="uk-UA" sz="4000" dirty="0" smtClean="0"/>
          </a:p>
          <a:p>
            <a:r>
              <a:rPr lang="uk-UA" sz="4000" dirty="0" smtClean="0"/>
              <a:t>Зміст </a:t>
            </a:r>
            <a:r>
              <a:rPr lang="uk-UA" sz="4000" dirty="0"/>
              <a:t>плану маркетингу. </a:t>
            </a:r>
            <a:endParaRPr lang="uk-UA" sz="4000" dirty="0" smtClean="0"/>
          </a:p>
          <a:p>
            <a:r>
              <a:rPr lang="uk-UA" sz="4000" dirty="0" smtClean="0"/>
              <a:t>Розробка </a:t>
            </a:r>
            <a:r>
              <a:rPr lang="uk-UA" sz="4000" dirty="0"/>
              <a:t>плану маркетингу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0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Содержимое 1"/>
          <p:cNvSpPr>
            <a:spLocks noGrp="1"/>
          </p:cNvSpPr>
          <p:nvPr>
            <p:ph idx="1"/>
          </p:nvPr>
        </p:nvSpPr>
        <p:spPr>
          <a:xfrm>
            <a:off x="457200" y="260350"/>
            <a:ext cx="8507413" cy="574675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Д. Аналіз факторів зовнішнього середовища:</a:t>
            </a:r>
          </a:p>
          <a:p>
            <a:pPr>
              <a:buFont typeface="Wingdings" pitchFamily="2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- Інфляція - Податки - Мінімальний рівень зарплати - Рівень доходів населення-Платоспроможність організацій - Розмір процентної ставки за кредит -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Юридичні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- Закони загально-державного призначення - Приватизація - Закони в області навколишнього середовища - Закони місцевого значення.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Соціально-культурні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- Демографічні зміни - Зміни стилю життя - Зміни житлових умов - Освітній рівень - Рівень урбанізації 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Науково-технічні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- Досягнення в області нових технологій - Поява товарів-замінників - Існування на ринку патентів, ліцензій 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9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Содержимое 1"/>
          <p:cNvSpPr>
            <a:spLocks noGrp="1"/>
          </p:cNvSpPr>
          <p:nvPr>
            <p:ph idx="1"/>
          </p:nvPr>
        </p:nvSpPr>
        <p:spPr>
          <a:xfrm>
            <a:off x="457200" y="188913"/>
            <a:ext cx="8507413" cy="61928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3. “Аналіз положення підприємства на ринку”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SWOT-аналіз підприємства.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Сильні сторони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– це достоїнства підприємства, що виділяють його серед конкурентів.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Слабкі сторони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- це недоліки підприємства, що вимагають негайного виправлення, інакше вони стануть сильними сторонами конкурентів.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- це привабливі перспективні напрямки розвитку компанії.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  Небезпеки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- це потенційні ускладнення, що можуть зашкодити вашій компанії. </a:t>
            </a:r>
          </a:p>
          <a:p>
            <a:pPr>
              <a:buFont typeface="Wingdings" pitchFamily="2" charset="2"/>
              <a:buNone/>
            </a:pPr>
            <a:r>
              <a:rPr lang="uk-UA" u="sng" smtClean="0">
                <a:latin typeface="Times New Roman" pitchFamily="18" charset="0"/>
                <a:cs typeface="Times New Roman" pitchFamily="18" charset="0"/>
              </a:rPr>
              <a:t>Визначте слабкі сторони ваших конкурентів і перетворіть їх у ваші переваги!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113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Содержимое 1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170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4. “Місія підприємства і цілі маркетингу”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       Місія підприємства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- це основна мета, чітко виражена причина існування підприємства.</a:t>
            </a: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Цілі маркетингу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– це те, чого Ви б хотіли досягти в результаті маркетингової діяльності за період, встановлений планом.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8192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581525"/>
            <a:ext cx="26638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867025"/>
            <a:ext cx="39957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141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88913"/>
          <a:ext cx="8785225" cy="6053141"/>
        </p:xfrm>
        <a:graphic>
          <a:graphicData uri="http://schemas.openxmlformats.org/drawingml/2006/table">
            <a:tbl>
              <a:tblPr/>
              <a:tblGrid>
                <a:gridCol w="2311400"/>
                <a:gridCol w="1692275"/>
                <a:gridCol w="2584450"/>
                <a:gridCol w="2197100"/>
              </a:tblGrid>
              <a:tr h="3032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Цілі компаніі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2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Виживання і розвиток: чого ми бажаємо досягти при існуючих можливостях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2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 мета маркетинговоі діяльності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8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Забезпечення мети розвитку компанії шляхом проведення ефективної маркетингової політики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2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Цілі для окремих товарів ринків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8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Одержання визначеного прибутку (частки продажів) на визначеному ринку при реалізації визначеного товару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2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Цілі окремих елементів комплексу маркетингу для окремих товарів і ринків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Ціна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Просування продукту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Доведення продукту до споживача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Розробка продукту з потрібними параметрами . Забезпечення потрібного обсягу виробництва при мінімальній собівартості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Одержання звичайної норми прибутку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Цілі в області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Тестування ринку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Організації спробних продаж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Персонального продажу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Цілі в області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Вибору каналів товарообігу - Складування та відгрузки товарів - Транспотування - Післяпродажного обслуговування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51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Содержимое 1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81818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5. “Стратегія маркетингу”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        Стратегія маркетингу встановлює способи досягнення цілей.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        Наприклад: ціль “збільшення виторгу на 10%” може бути досягнута за допомогою: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- підвищення ціни на товар;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- збільшення попиту на товар завдяки інтенсивній рекламі і заходам по стимулюванню збуту;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- розширення території збуту даного товару;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- інших заходів.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8397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92600"/>
            <a:ext cx="48768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654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74675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Стратегія маркетингу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 — це загальна, ґрунтована на оцінці ринкової ситуації та власних можливостей, модель дій, необхідних для досягнення поставленої мети підприємства загалом і маркетингу зокрема.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Елементи стратегії : 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визначення одного чи декількох сегментів;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позиціонування щодо конкурентів;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вимоги до асортименту товарів;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ціни й умови продажів;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канали збуту;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торговий персонал, його задачі;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реклама і стимулювання збуту;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післяпродажне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обслуговування, гарантії, послуги;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визначення конкурентних переваг.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82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350"/>
            <a:ext cx="8686800" cy="6408738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Аспекти програми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“маркетинг-мікс”для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кондитерської фабрики: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Цільовий ринок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домогосподарки з прилеглих будинків, кафе, ресторани й інші міські підприємства роздрібної торгівлі.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Позиціонування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відмінний смак, висока якість, екологічно чисті складові, корисно для здоров'я.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Асортиментна група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хліб, кондитерські вироби, тістечка і батони для бутербродів.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не більш ніж на 10% вище ціни конкурентів на тістечка і кондитерські вироби і на рівні ціни конкурентів на хліб і батони.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Збут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використання, головним чином, підприємств роздрібної торгівлі і ресторанів. Поставлено задачу збільшити обсяг продукції, переданої на реалізацію, на 25% за 6 місяців.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Просування товарів на ринок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персональний продаж товарів ресторанам, спеціальні знижки для нових підприємств роздрібної торгівлі, клієнтів, що купують товари у великому обсязі, реклама святкових тортів, що випікаються за замовленнями клієнтів.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15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350"/>
            <a:ext cx="8435975" cy="4897438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5100" b="1" i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5100" b="1" i="1" dirty="0" err="1" smtClean="0">
                <a:latin typeface="Times New Roman" pitchFamily="18" charset="0"/>
                <a:cs typeface="Times New Roman" pitchFamily="18" charset="0"/>
              </a:rPr>
              <a:t>“Формування</a:t>
            </a:r>
            <a:r>
              <a:rPr lang="uk-UA" sz="5100" b="1" i="1" dirty="0" smtClean="0">
                <a:latin typeface="Times New Roman" pitchFamily="18" charset="0"/>
                <a:cs typeface="Times New Roman" pitchFamily="18" charset="0"/>
              </a:rPr>
              <a:t> робочої </a:t>
            </a:r>
            <a:r>
              <a:rPr lang="uk-UA" sz="5100" b="1" i="1" dirty="0" err="1" smtClean="0">
                <a:latin typeface="Times New Roman" pitchFamily="18" charset="0"/>
                <a:cs typeface="Times New Roman" pitchFamily="18" charset="0"/>
              </a:rPr>
              <a:t>програми”</a:t>
            </a:r>
            <a:r>
              <a:rPr lang="uk-UA" sz="5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5100" u="sng" dirty="0" smtClean="0">
                <a:latin typeface="Times New Roman" pitchFamily="18" charset="0"/>
                <a:cs typeface="Times New Roman" pitchFamily="18" charset="0"/>
              </a:rPr>
              <a:t>Робоча програма</a:t>
            </a: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 – це план заходів щодо здійснення стратегії маркетингу.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Дає відповіді на наступні питання: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- Що саме буде зроблено?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 - Коли це буде зроблено?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- Хто це буде робити?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 - Скільки це буде коштувати?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5100" u="sng" dirty="0" smtClean="0">
                <a:latin typeface="Times New Roman" pitchFamily="18" charset="0"/>
                <a:cs typeface="Times New Roman" pitchFamily="18" charset="0"/>
              </a:rPr>
              <a:t>План заходів щодо здійснення стратегії маркетингу</a:t>
            </a:r>
            <a:endParaRPr lang="ru-RU" sz="51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4868863"/>
          <a:ext cx="8353425" cy="1368425"/>
        </p:xfrm>
        <a:graphic>
          <a:graphicData uri="http://schemas.openxmlformats.org/drawingml/2006/table">
            <a:tbl>
              <a:tblPr/>
              <a:tblGrid>
                <a:gridCol w="503238"/>
                <a:gridCol w="1873250"/>
                <a:gridCol w="1943100"/>
                <a:gridCol w="2362200"/>
                <a:gridCol w="1671637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Заплановані заходи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Період виконання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Відповідальний виконавець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Вартість заходу, грн.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525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Содержимое 1"/>
          <p:cNvSpPr>
            <a:spLocks noGrp="1"/>
          </p:cNvSpPr>
          <p:nvPr>
            <p:ph idx="1"/>
          </p:nvPr>
        </p:nvSpPr>
        <p:spPr>
          <a:xfrm>
            <a:off x="0" y="260350"/>
            <a:ext cx="8686800" cy="59769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   7. “Планований бюджет. Прибутки та збитки”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u="sng" smtClean="0">
                <a:latin typeface="Times New Roman" pitchFamily="18" charset="0"/>
                <a:cs typeface="Times New Roman" pitchFamily="18" charset="0"/>
              </a:rPr>
              <a:t>Бюджет маркетингу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– це розділ плану маркетингу, що віддзеркалює проектовані величини доходів, витрат і прибутку. </a:t>
            </a:r>
          </a:p>
          <a:p>
            <a:pPr>
              <a:buFont typeface="Wingdings" pitchFamily="2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     8. “Контроль за реалізацією”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u="sng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- це оцінка результатів реалізації маркетингового плану і вживання необхідних заходів по виправленню небажаних наслідків.</a:t>
            </a:r>
          </a:p>
          <a:p>
            <a:pPr>
              <a:buFont typeface="Wingdings" pitchFamily="2" charset="2"/>
              <a:buNone/>
            </a:pPr>
            <a:r>
              <a:rPr lang="uk-UA" u="sng" smtClean="0">
                <a:latin typeface="Times New Roman" pitchFamily="18" charset="0"/>
                <a:cs typeface="Times New Roman" pitchFamily="18" charset="0"/>
              </a:rPr>
              <a:t>Типи маркетингового контролю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Контроль за виконанням річних планів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Контроль прибутковості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Стратегічний контроль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65625"/>
            <a:ext cx="32766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30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765175"/>
            <a:ext cx="8229600" cy="532765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Маркетингове планування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– це процес визначення цілей маркетингової діяльності, необхідних для їх досягнення засобів, а також розробки  найефективніших в конкретних умовах методів дій.</a:t>
            </a:r>
          </a:p>
          <a:p>
            <a:pPr marL="274320" indent="-274320" algn="just" fontAlgn="auto">
              <a:spcAft>
                <a:spcPts val="0"/>
              </a:spcAft>
              <a:buFontTx/>
              <a:buNone/>
              <a:defRPr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Tx/>
              <a:buNone/>
              <a:defRPr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Мета планування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полягає в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зменшенні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підприємницького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за рахунок зниження невизначеності майбутніх підприємницьких дій і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концентрації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на пріоритетних напрямках діяльності організації.</a:t>
            </a:r>
          </a:p>
        </p:txBody>
      </p:sp>
    </p:spTree>
    <p:extLst>
      <p:ext uri="{BB962C8B-B14F-4D97-AF65-F5344CB8AC3E}">
        <p14:creationId xmlns:p14="http://schemas.microsoft.com/office/powerpoint/2010/main" val="37457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765175"/>
            <a:ext cx="8435975" cy="5327650"/>
          </a:xfrm>
        </p:spPr>
        <p:txBody>
          <a:bodyPr/>
          <a:lstStyle/>
          <a:p>
            <a:pPr>
              <a:buFontTx/>
              <a:buNone/>
            </a:pP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Основні завдання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маркетингового планування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вироблення рішень з приведення потенціалу підприємства у відповідність із запитами споживачів обраних цільових сегментів;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оптимальне об'єднання всіх видів і напрямків маркетингової діяльності підприємства;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визначення та обґрунтування переліку маркетингових дій;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конкретизація маркетингових дій щодо того, хто їх буде виконувати, де, як і коли.</a:t>
            </a:r>
          </a:p>
        </p:txBody>
      </p:sp>
    </p:spTree>
    <p:extLst>
      <p:ext uri="{BB962C8B-B14F-4D97-AF65-F5344CB8AC3E}">
        <p14:creationId xmlns:p14="http://schemas.microsoft.com/office/powerpoint/2010/main" val="293619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332656"/>
            <a:ext cx="8435975" cy="5327650"/>
          </a:xfrm>
        </p:spPr>
        <p:txBody>
          <a:bodyPr>
            <a:noAutofit/>
          </a:bodyPr>
          <a:lstStyle/>
          <a:p>
            <a:pPr marL="268288" indent="-268288">
              <a:buFontTx/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Класифікація планів маркетингу підприємства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в залежності від:</a:t>
            </a:r>
          </a:p>
          <a:p>
            <a:pPr marL="268288" indent="-268288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тривалості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короткострокові (до 1 року), середньострокові (1 – 3 роки), довгострокові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масштабів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продуктові (окремий продукт), асортиментні та як частина загальногосподарського плану;</a:t>
            </a: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68288" indent="-268288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методів розробки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 принципом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„знизу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догори” та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„згори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донизу”;</a:t>
            </a: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68288" indent="-268288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об’єкту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корпоративні (для всієї фірми), дивізійні (окремих підрозділів), бізнесові (окремих напрямків діяльності) та продуктові (окремих груп чи видів продукції);</a:t>
            </a: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68288" indent="-268288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змісту планування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стратегічні (пошук нових можливостей і продуктів виробництва), тактичні (створення умов для існуючих можливостей і продуктів), оперативні (реалізація конкретних можливостей);</a:t>
            </a: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68288" indent="-268288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предмету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цільові (визначення загальних стратегічних, тактичних і оперативних цілей та обмежень) предметні (планування реклами і просування продукції, маркетингового персоналу тощо), програмні (створення передумов для реалізації маркетингових заходів) і процесуальні (планування конкретних дій, наприклад, збуту продукції).</a:t>
            </a:r>
          </a:p>
        </p:txBody>
      </p:sp>
    </p:spTree>
    <p:extLst>
      <p:ext uri="{BB962C8B-B14F-4D97-AF65-F5344CB8AC3E}">
        <p14:creationId xmlns:p14="http://schemas.microsoft.com/office/powerpoint/2010/main" val="414694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765175"/>
            <a:ext cx="8435975" cy="5832475"/>
          </a:xfrm>
        </p:spPr>
        <p:txBody>
          <a:bodyPr>
            <a:normAutofit fontScale="92500" lnSpcReduction="20000"/>
          </a:bodyPr>
          <a:lstStyle/>
          <a:p>
            <a:pPr marL="268288" indent="-268288">
              <a:lnSpc>
                <a:spcPct val="90000"/>
              </a:lnSpc>
              <a:buFontTx/>
              <a:buNone/>
            </a:pPr>
            <a:r>
              <a:rPr lang="uk-UA" b="1" i="1" smtClean="0">
                <a:latin typeface="Comic Sans MS" pitchFamily="66" charset="0"/>
              </a:rPr>
              <a:t>Структура плану маркетингу підприємства</a:t>
            </a:r>
            <a:r>
              <a:rPr lang="uk-UA" i="1" smtClean="0">
                <a:latin typeface="Comic Sans MS" pitchFamily="66" charset="0"/>
              </a:rPr>
              <a:t>:</a:t>
            </a:r>
          </a:p>
          <a:p>
            <a:pPr marL="268288" indent="-268288">
              <a:lnSpc>
                <a:spcPct val="90000"/>
              </a:lnSpc>
              <a:buFontTx/>
              <a:buNone/>
            </a:pPr>
            <a:endParaRPr lang="uk-UA" i="1" smtClean="0">
              <a:latin typeface="Comic Sans MS" pitchFamily="66" charset="0"/>
            </a:endParaRPr>
          </a:p>
          <a:p>
            <a:pPr marL="268288" indent="-268288">
              <a:lnSpc>
                <a:spcPct val="90000"/>
              </a:lnSpc>
              <a:buFontTx/>
              <a:buNone/>
            </a:pPr>
            <a:r>
              <a:rPr lang="uk-UA" smtClean="0"/>
              <a:t>1. Аналіз поточної ситуації та маркетингових можливостей підприємства.</a:t>
            </a:r>
          </a:p>
          <a:p>
            <a:pPr marL="268288" indent="-268288">
              <a:lnSpc>
                <a:spcPct val="90000"/>
              </a:lnSpc>
              <a:buFontTx/>
              <a:buNone/>
            </a:pPr>
            <a:endParaRPr lang="uk-UA" smtClean="0"/>
          </a:p>
          <a:p>
            <a:pPr marL="268288" indent="-268288">
              <a:lnSpc>
                <a:spcPct val="90000"/>
              </a:lnSpc>
              <a:buFontTx/>
              <a:buNone/>
            </a:pPr>
            <a:r>
              <a:rPr lang="uk-UA" smtClean="0"/>
              <a:t>2. Визначення цілей.</a:t>
            </a:r>
          </a:p>
          <a:p>
            <a:pPr marL="268288" indent="-268288">
              <a:lnSpc>
                <a:spcPct val="90000"/>
              </a:lnSpc>
              <a:buFontTx/>
              <a:buNone/>
            </a:pPr>
            <a:endParaRPr lang="uk-UA" smtClean="0"/>
          </a:p>
          <a:p>
            <a:pPr marL="268288" indent="-268288">
              <a:lnSpc>
                <a:spcPct val="90000"/>
              </a:lnSpc>
              <a:buFontTx/>
              <a:buNone/>
            </a:pPr>
            <a:r>
              <a:rPr lang="uk-UA" smtClean="0"/>
              <a:t>3. Ухвалення стратегічних рішень.</a:t>
            </a:r>
          </a:p>
          <a:p>
            <a:pPr marL="268288" indent="-268288">
              <a:lnSpc>
                <a:spcPct val="90000"/>
              </a:lnSpc>
              <a:buFontTx/>
              <a:buNone/>
            </a:pPr>
            <a:endParaRPr lang="uk-UA" smtClean="0"/>
          </a:p>
          <a:p>
            <a:pPr marL="268288" indent="-268288">
              <a:lnSpc>
                <a:spcPct val="90000"/>
              </a:lnSpc>
              <a:buFontTx/>
              <a:buNone/>
            </a:pPr>
            <a:r>
              <a:rPr lang="uk-UA" smtClean="0"/>
              <a:t>4. План маркетингових заходів.</a:t>
            </a:r>
          </a:p>
          <a:p>
            <a:pPr marL="268288" indent="-268288">
              <a:lnSpc>
                <a:spcPct val="90000"/>
              </a:lnSpc>
              <a:buFontTx/>
              <a:buNone/>
            </a:pPr>
            <a:endParaRPr lang="uk-UA" smtClean="0"/>
          </a:p>
          <a:p>
            <a:pPr marL="268288" indent="-268288">
              <a:lnSpc>
                <a:spcPct val="90000"/>
              </a:lnSpc>
              <a:buFontTx/>
              <a:buNone/>
            </a:pPr>
            <a:r>
              <a:rPr lang="uk-UA" smtClean="0"/>
              <a:t>5. Бюджет маркетингу.</a:t>
            </a:r>
          </a:p>
          <a:p>
            <a:pPr marL="268288" indent="-268288">
              <a:lnSpc>
                <a:spcPct val="90000"/>
              </a:lnSpc>
              <a:buFontTx/>
              <a:buNone/>
            </a:pPr>
            <a:endParaRPr lang="uk-UA" smtClean="0"/>
          </a:p>
          <a:p>
            <a:pPr marL="268288" indent="-268288">
              <a:lnSpc>
                <a:spcPct val="90000"/>
              </a:lnSpc>
              <a:buFontTx/>
              <a:buNone/>
            </a:pPr>
            <a:r>
              <a:rPr lang="uk-UA" smtClean="0"/>
              <a:t>6. Контроль і корегування плану.</a:t>
            </a:r>
          </a:p>
        </p:txBody>
      </p:sp>
    </p:spTree>
    <p:extLst>
      <p:ext uri="{BB962C8B-B14F-4D97-AF65-F5344CB8AC3E}">
        <p14:creationId xmlns:p14="http://schemas.microsoft.com/office/powerpoint/2010/main" val="78606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765175"/>
            <a:ext cx="8435975" cy="5327650"/>
          </a:xfrm>
        </p:spPr>
        <p:txBody>
          <a:bodyPr/>
          <a:lstStyle/>
          <a:p>
            <a:pPr marL="268288" indent="-268288" algn="just">
              <a:lnSpc>
                <a:spcPct val="90000"/>
              </a:lnSpc>
              <a:buFontTx/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Маркетингове стратегічне планування – 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це управлінський процес досягнення і підтримки стійкого балансу цілей, можливостей і ресурсів організації та нових ринкових можливостей. </a:t>
            </a:r>
          </a:p>
          <a:p>
            <a:pPr marL="268288" indent="-268288" algn="just">
              <a:lnSpc>
                <a:spcPct val="90000"/>
              </a:lnSpc>
              <a:buFontTx/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lnSpc>
                <a:spcPct val="90000"/>
              </a:lnSpc>
              <a:buFontTx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Цей процес передбачає </a:t>
            </a:r>
          </a:p>
          <a:p>
            <a:pPr marL="268288" indent="-268288" algn="just">
              <a:lnSpc>
                <a:spcPct val="9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аналіз маркетингового середовища і можливостей фірми, </a:t>
            </a:r>
          </a:p>
          <a:p>
            <a:pPr marL="268288" indent="-268288" algn="just">
              <a:lnSpc>
                <a:spcPct val="9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визначення місії і маркетингових цілей, </a:t>
            </a:r>
          </a:p>
          <a:p>
            <a:pPr marL="268288" indent="-268288" algn="just">
              <a:lnSpc>
                <a:spcPct val="9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прийняття рішень щодо маркетингової стратегії та її реалізації. 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lnSpc>
                <a:spcPct val="90000"/>
              </a:lnSpc>
              <a:buFontTx/>
              <a:buNone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2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Содержимое 1"/>
          <p:cNvSpPr>
            <a:spLocks noGrp="1"/>
          </p:cNvSpPr>
          <p:nvPr>
            <p:ph idx="1"/>
          </p:nvPr>
        </p:nvSpPr>
        <p:spPr>
          <a:xfrm>
            <a:off x="457200" y="333375"/>
            <a:ext cx="8291513" cy="65246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Маркетинговий план</a:t>
            </a: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 — це документ, у якому сформульовані основні цілі маркетингу та шляхи їх досягнення.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Складові плану маркетингу: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1. Анотація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2. Аналіз ситуації на ринку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3. Аналіз положення компанії на ринку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4. Місія підприємства і цілі маркетингу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5. Стратегія маркетингу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6. Робоча програма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7. Планований бюджет, прибутки та збитки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8. Контроль за реалізацією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69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386387"/>
          </a:xfrm>
        </p:spPr>
        <p:txBody>
          <a:bodyPr>
            <a:normAutofit/>
          </a:bodyPr>
          <a:lstStyle/>
          <a:p>
            <a:pPr marL="624078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       1. Розділ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“Анотація”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містить  основні задачі, рішення і рекомендації, що розроблені в плані.</a:t>
            </a:r>
          </a:p>
          <a:p>
            <a:pPr marL="624078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Це стиснута форма плану.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Пам’ятайте: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Анотацію варто складати після того, як підготовлені і написані всі інші розділи плану.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292600"/>
            <a:ext cx="47053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71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Содержимое 1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81818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2. Аналіз ситуації на ринку</a:t>
            </a:r>
          </a:p>
          <a:p>
            <a:pPr>
              <a:buFont typeface="Wingdings" pitchFamily="2" charset="2"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А. Аналіз покупців.</a:t>
            </a:r>
          </a:p>
          <a:p>
            <a:pPr>
              <a:buFont typeface="Wingdings" pitchFamily="2" charset="2"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Б. Аналіз ринкових тенденцій. </a:t>
            </a:r>
          </a:p>
          <a:p>
            <a:pPr>
              <a:buFont typeface="Wingdings" pitchFamily="2" charset="2"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В. Аналіз конкурентів. </a:t>
            </a: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• Скільки є прямих конкурентів?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• Які обсяги продажів трьох-п'яти найбільших конкурентів?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• Наскільки сильні торгові марки конкурентів?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• Яка їхня програма маркетингових заходів на ринку?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uk-UA" u="sng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Г. Аналіз товару (послуги) і каналів його збуту.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4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983</Words>
  <Application>Microsoft Office PowerPoint</Application>
  <PresentationFormat>Экран (4:3)</PresentationFormat>
  <Paragraphs>147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2</cp:revision>
  <dcterms:created xsi:type="dcterms:W3CDTF">2022-02-21T21:43:53Z</dcterms:created>
  <dcterms:modified xsi:type="dcterms:W3CDTF">2022-02-21T21:48:47Z</dcterms:modified>
</cp:coreProperties>
</file>