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4"/>
  </p:notesMasterIdLst>
  <p:sldIdLst>
    <p:sldId id="256" r:id="rId2"/>
    <p:sldId id="269" r:id="rId3"/>
    <p:sldId id="257" r:id="rId4"/>
    <p:sldId id="270" r:id="rId5"/>
    <p:sldId id="259" r:id="rId6"/>
    <p:sldId id="260" r:id="rId7"/>
    <p:sldId id="261" r:id="rId8"/>
    <p:sldId id="273" r:id="rId9"/>
    <p:sldId id="262" r:id="rId10"/>
    <p:sldId id="271" r:id="rId11"/>
    <p:sldId id="272" r:id="rId12"/>
    <p:sldId id="268"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ascadia Mono Light" panose="020B0604020202020204" charset="0"/>
      <p:regular r:id="rId19"/>
      <p:italic r:id="rId20"/>
    </p:embeddedFont>
    <p:embeddedFont>
      <p:font typeface="Century Gothic" panose="020B0502020202020204" pitchFamily="34" charset="0"/>
      <p:regular r:id="rId21"/>
      <p:bold r:id="rId22"/>
      <p:italic r:id="rId23"/>
      <p:boldItalic r:id="rId24"/>
    </p:embeddedFont>
    <p:embeddedFont>
      <p:font typeface="Roboto" panose="020B0604020202020204" charset="0"/>
      <p:regular r:id="rId25"/>
      <p:bold r:id="rId26"/>
      <p:italic r:id="rId27"/>
      <p:boldItalic r:id="rId28"/>
    </p:embeddedFont>
    <p:embeddedFont>
      <p:font typeface="Wingdings 3" panose="05040102010807070707" pitchFamily="18" charset="2"/>
      <p:regular r:id="rId29"/>
    </p:embeddedFont>
    <p:embeddedFont>
      <p:font typeface="Cascadia Code Light" panose="020B0604020202020204" charset="0"/>
      <p:regular r:id="rId30"/>
      <p:italic r:id="rId31"/>
    </p:embeddedFont>
    <p:embeddedFont>
      <p:font typeface="Century Schoolbook" panose="02040604050505020304" pitchFamily="18"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Kovalova" initials="JK" lastIdx="1" clrIdx="0">
    <p:extLst>
      <p:ext uri="{19B8F6BF-5375-455C-9EA6-DF929625EA0E}">
        <p15:presenceInfo xmlns:p15="http://schemas.microsoft.com/office/powerpoint/2012/main" userId="f7207ff5b1be07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E6E6E6"/>
    <a:srgbClr val="480048"/>
    <a:srgbClr val="3F2B61"/>
    <a:srgbClr val="005800"/>
    <a:srgbClr val="009900"/>
    <a:srgbClr val="101E1D"/>
    <a:srgbClr val="2C4B4D"/>
    <a:srgbClr val="435441"/>
    <a:srgbClr val="304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332" autoAdjust="0"/>
  </p:normalViewPr>
  <p:slideViewPr>
    <p:cSldViewPr snapToGrid="0">
      <p:cViewPr varScale="1">
        <p:scale>
          <a:sx n="111" d="100"/>
          <a:sy n="111" d="100"/>
        </p:scale>
        <p:origin x="634" y="77"/>
      </p:cViewPr>
      <p:guideLst>
        <p:guide orient="horz" pos="1620"/>
        <p:guide pos="2880"/>
      </p:guideLst>
    </p:cSldViewPr>
  </p:slideViewPr>
  <p:notesTextViewPr>
    <p:cViewPr>
      <p:scale>
        <a:sx n="1" d="1"/>
        <a:sy n="1" d="1"/>
      </p:scale>
      <p:origin x="0" y="0"/>
    </p:cViewPr>
  </p:notesTextViewPr>
  <p:gridSpacing cx="120000" cy="12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10T07:24:46.185" idx="1">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d7f9b790-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d7f9b790-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d7f9b795-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d7f9b795-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822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d7f9b795-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d7f9b795-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84700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d7f9b79b-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d7f9b79b-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disclaimerslide: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disclaimerslide: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915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disclaimerslide: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disclaimerslide: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disclaimerslide: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disclaimerslide: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419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d7f9b792-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d7f9b792-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d7f9b793-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d7f9b793-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d7f9b794-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d7f9b794-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d7f9b794-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d7f9b794-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59246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d7f9b795-be88-11ed-acc0-0d059e5fb19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d7f9b795-be88-11ed-acc0-0d059e5fb1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1574800"/>
            <a:ext cx="6619244" cy="2008236"/>
          </a:xfrm>
        </p:spPr>
        <p:txBody>
          <a:bodyPr anchor="b"/>
          <a:lstStyle>
            <a:lvl1pPr>
              <a:defRPr sz="405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bwMode="gray">
          <a:xfrm>
            <a:off x="866216" y="3583035"/>
            <a:ext cx="6619244" cy="646065"/>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bwMode="gray">
          <a:xfrm rot="5400000">
            <a:off x="7619239" y="1344169"/>
            <a:ext cx="742949" cy="228599"/>
          </a:xfrm>
        </p:spPr>
        <p:txBody>
          <a:bodyPr anchor="t"/>
          <a:lstStyle>
            <a:lvl1pPr algn="l">
              <a:defRPr b="0" i="0">
                <a:solidFill>
                  <a:schemeClr val="bg1">
                    <a:alpha val="60000"/>
                  </a:schemeClr>
                </a:solidFill>
              </a:defRPr>
            </a:lvl1pPr>
          </a:lstStyle>
          <a:p>
            <a:fld id="{5923F103-BC34-4FE4-A40E-EDDEECFDA5D0}" type="datetimeFigureOut">
              <a:rPr lang="en-US" dirty="0"/>
              <a:pPr/>
              <a:t>3/3/2024</a:t>
            </a:fld>
            <a:endParaRPr lang="en-US" dirty="0"/>
          </a:p>
        </p:txBody>
      </p:sp>
      <p:sp>
        <p:nvSpPr>
          <p:cNvPr id="5" name="Footer Placeholder 4"/>
          <p:cNvSpPr>
            <a:spLocks noGrp="1"/>
          </p:cNvSpPr>
          <p:nvPr>
            <p:ph type="ftr" sz="quarter" idx="11"/>
          </p:nvPr>
        </p:nvSpPr>
        <p:spPr bwMode="gray">
          <a:xfrm rot="5400000">
            <a:off x="6713982" y="2420874"/>
            <a:ext cx="2894846" cy="2286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21797"/>
            <a:ext cx="628649" cy="575765"/>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8164635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3727445"/>
            <a:ext cx="6619244" cy="425054"/>
          </a:xfrm>
        </p:spPr>
        <p:txBody>
          <a:bodyPr anchor="b">
            <a:normAutofit/>
          </a:bodyPr>
          <a:lstStyle>
            <a:lvl1pPr algn="l">
              <a:defRPr sz="18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866216" y="514350"/>
            <a:ext cx="6619244" cy="257175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uk-UA" dirty="0"/>
              <a:t>Клацніть піктограму, щоб додати зображення</a:t>
            </a:r>
            <a:endParaRPr lang="en-US" dirty="0"/>
          </a:p>
        </p:txBody>
      </p:sp>
      <p:sp>
        <p:nvSpPr>
          <p:cNvPr id="4" name="Text Placeholder 3"/>
          <p:cNvSpPr>
            <a:spLocks noGrp="1"/>
          </p:cNvSpPr>
          <p:nvPr>
            <p:ph type="body" sz="half" idx="2"/>
          </p:nvPr>
        </p:nvSpPr>
        <p:spPr>
          <a:xfrm>
            <a:off x="866215" y="4152499"/>
            <a:ext cx="6619244" cy="370284"/>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923A1CC3-2375-41D4-9E03-427CAF2A4C1A}" type="datetimeFigureOut">
              <a:rPr lang="en-US" dirty="0"/>
              <a:t>3/3/2024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9608834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Назва та підпис">
    <p:spTree>
      <p:nvGrpSpPr>
        <p:cNvPr id="1" name=""/>
        <p:cNvGrpSpPr/>
        <p:nvPr/>
      </p:nvGrpSpPr>
      <p:grpSpPr>
        <a:xfrm>
          <a:off x="0" y="0"/>
          <a:ext cx="0" cy="0"/>
          <a:chOff x="0" y="0"/>
          <a:chExt cx="0" cy="0"/>
        </a:xfrm>
      </p:grpSpPr>
      <p:grpSp>
        <p:nvGrpSpPr>
          <p:cNvPr id="7" name="Group 6"/>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797563"/>
            <a:ext cx="6623862" cy="1029740"/>
          </a:xfrm>
        </p:spPr>
        <p:txBody>
          <a:bodyPr/>
          <a:lstStyle>
            <a:lvl1pPr>
              <a:defRPr sz="3000"/>
            </a:lvl1pPr>
          </a:lstStyle>
          <a:p>
            <a:r>
              <a:rPr lang="uk-UA"/>
              <a:t>Клацніть, щоб редагувати стиль зразка заголовка</a:t>
            </a:r>
            <a:endParaRPr lang="en-US" dirty="0"/>
          </a:p>
        </p:txBody>
      </p:sp>
      <p:sp>
        <p:nvSpPr>
          <p:cNvPr id="8" name="Text Placeholder 3"/>
          <p:cNvSpPr>
            <a:spLocks noGrp="1"/>
          </p:cNvSpPr>
          <p:nvPr>
            <p:ph type="body" sz="half" idx="2"/>
          </p:nvPr>
        </p:nvSpPr>
        <p:spPr>
          <a:xfrm>
            <a:off x="866216" y="2657475"/>
            <a:ext cx="6619244" cy="1857375"/>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AFF16868-8199-4C2C-A5B1-63AEE139F88E}" type="datetimeFigureOut">
              <a:rPr lang="en-US" dirty="0"/>
              <a:t>3/3/2024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074599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з підписом">
    <p:spTree>
      <p:nvGrpSpPr>
        <p:cNvPr id="1" name=""/>
        <p:cNvGrpSpPr/>
        <p:nvPr/>
      </p:nvGrpSpPr>
      <p:grpSpPr>
        <a:xfrm>
          <a:off x="0" y="0"/>
          <a:ext cx="0" cy="0"/>
          <a:chOff x="0" y="0"/>
          <a:chExt cx="0" cy="0"/>
        </a:xfrm>
      </p:grpSpPr>
      <p:grpSp>
        <p:nvGrpSpPr>
          <p:cNvPr id="3" name="Group 2"/>
          <p:cNvGrpSpPr/>
          <p:nvPr/>
        </p:nvGrpSpPr>
        <p:grpSpPr>
          <a:xfrm>
            <a:off x="0" y="0"/>
            <a:ext cx="9144000" cy="51435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455502"/>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1960341"/>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736600"/>
            <a:ext cx="6340430" cy="2022474"/>
          </a:xfrm>
        </p:spPr>
        <p:txBody>
          <a:bodyPr/>
          <a:lstStyle>
            <a:lvl1pPr>
              <a:defRPr sz="3000"/>
            </a:lvl1pPr>
          </a:lstStyle>
          <a:p>
            <a:r>
              <a:rPr lang="uk-UA"/>
              <a:t>Клацніть, щоб редагувати стиль зразка заголовка</a:t>
            </a:r>
            <a:endParaRPr lang="en-US" dirty="0"/>
          </a:p>
        </p:txBody>
      </p:sp>
      <p:sp>
        <p:nvSpPr>
          <p:cNvPr id="14" name="Text Placeholder 3"/>
          <p:cNvSpPr>
            <a:spLocks noGrp="1"/>
          </p:cNvSpPr>
          <p:nvPr>
            <p:ph type="body" sz="half" idx="13"/>
          </p:nvPr>
        </p:nvSpPr>
        <p:spPr bwMode="gray">
          <a:xfrm>
            <a:off x="1459459" y="2759074"/>
            <a:ext cx="5798414" cy="256631"/>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10" name="Text Placeholder 3"/>
          <p:cNvSpPr>
            <a:spLocks noGrp="1"/>
          </p:cNvSpPr>
          <p:nvPr>
            <p:ph type="body" sz="half" idx="2"/>
          </p:nvPr>
        </p:nvSpPr>
        <p:spPr>
          <a:xfrm>
            <a:off x="866216" y="3771899"/>
            <a:ext cx="6933673" cy="748393"/>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AAD9FF7F-6988-44CC-821B-644E70CD2F73}" type="datetimeFigureOut">
              <a:rPr lang="en-US" dirty="0"/>
              <a:t>3/3/2024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4888278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ка назви">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778000"/>
            <a:ext cx="6619245" cy="1366886"/>
          </a:xfrm>
        </p:spPr>
        <p:txBody>
          <a:bodyPr anchor="b"/>
          <a:lstStyle>
            <a:lvl1pPr algn="l">
              <a:defRPr sz="3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866216" y="3768725"/>
            <a:ext cx="6619244" cy="6453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5C12C299-16B2-4475-990D-751901EACC14}" type="datetimeFigureOut">
              <a:rPr lang="en-US" dirty="0"/>
              <a:t>3/3/2024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3352136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866215" y="1952626"/>
            <a:ext cx="235640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16" name="Text Placeholder 3"/>
          <p:cNvSpPr>
            <a:spLocks noGrp="1"/>
          </p:cNvSpPr>
          <p:nvPr>
            <p:ph type="body" sz="half" idx="15"/>
          </p:nvPr>
        </p:nvSpPr>
        <p:spPr>
          <a:xfrm>
            <a:off x="866215" y="2384823"/>
            <a:ext cx="2356409"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5" name="Text Placeholder 4"/>
          <p:cNvSpPr>
            <a:spLocks noGrp="1"/>
          </p:cNvSpPr>
          <p:nvPr>
            <p:ph type="body" sz="quarter" idx="3"/>
          </p:nvPr>
        </p:nvSpPr>
        <p:spPr>
          <a:xfrm>
            <a:off x="3384541" y="1952625"/>
            <a:ext cx="2360257"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19" name="Text Placeholder 3"/>
          <p:cNvSpPr>
            <a:spLocks noGrp="1"/>
          </p:cNvSpPr>
          <p:nvPr>
            <p:ph type="body" sz="half" idx="16"/>
          </p:nvPr>
        </p:nvSpPr>
        <p:spPr>
          <a:xfrm>
            <a:off x="3384541" y="2384823"/>
            <a:ext cx="2360257"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14" name="Text Placeholder 4"/>
          <p:cNvSpPr>
            <a:spLocks noGrp="1"/>
          </p:cNvSpPr>
          <p:nvPr>
            <p:ph type="body" sz="quarter" idx="13"/>
          </p:nvPr>
        </p:nvSpPr>
        <p:spPr>
          <a:xfrm>
            <a:off x="5916101" y="1952626"/>
            <a:ext cx="2359298"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20" name="Text Placeholder 3"/>
          <p:cNvSpPr>
            <a:spLocks noGrp="1"/>
          </p:cNvSpPr>
          <p:nvPr>
            <p:ph type="body" sz="half" idx="17"/>
          </p:nvPr>
        </p:nvSpPr>
        <p:spPr>
          <a:xfrm>
            <a:off x="5916247" y="2384822"/>
            <a:ext cx="2359152" cy="2135470"/>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cxnSp>
        <p:nvCxnSpPr>
          <p:cNvPr id="17" name="Straight Connector 16"/>
          <p:cNvCxnSpPr/>
          <p:nvPr/>
        </p:nvCxnSpPr>
        <p:spPr>
          <a:xfrm>
            <a:off x="3302978"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3/3/2024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9211279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lvl1pPr>
              <a:defRPr sz="27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866215" y="3399633"/>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19" name="Picture Placeholder 2"/>
          <p:cNvSpPr>
            <a:spLocks noGrp="1" noChangeAspect="1"/>
          </p:cNvSpPr>
          <p:nvPr>
            <p:ph type="pic" idx="15"/>
          </p:nvPr>
        </p:nvSpPr>
        <p:spPr>
          <a:xfrm>
            <a:off x="1000915"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uk-UA" dirty="0"/>
              <a:t>Клацніть піктограму, щоб додати зображення</a:t>
            </a:r>
            <a:endParaRPr lang="en-US" dirty="0"/>
          </a:p>
        </p:txBody>
      </p:sp>
      <p:sp>
        <p:nvSpPr>
          <p:cNvPr id="22" name="Text Placeholder 3"/>
          <p:cNvSpPr>
            <a:spLocks noGrp="1"/>
          </p:cNvSpPr>
          <p:nvPr>
            <p:ph type="body" sz="half" idx="18"/>
          </p:nvPr>
        </p:nvSpPr>
        <p:spPr>
          <a:xfrm>
            <a:off x="866215" y="3831830"/>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5" name="Text Placeholder 4"/>
          <p:cNvSpPr>
            <a:spLocks noGrp="1"/>
          </p:cNvSpPr>
          <p:nvPr>
            <p:ph type="body" sz="quarter" idx="3"/>
          </p:nvPr>
        </p:nvSpPr>
        <p:spPr>
          <a:xfrm>
            <a:off x="3426649" y="3399634"/>
            <a:ext cx="2287829"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41" name="Picture Placeholder 2"/>
          <p:cNvSpPr>
            <a:spLocks noGrp="1" noChangeAspect="1"/>
          </p:cNvSpPr>
          <p:nvPr>
            <p:ph type="pic" idx="21"/>
          </p:nvPr>
        </p:nvSpPr>
        <p:spPr>
          <a:xfrm>
            <a:off x="3561347"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uk-UA" dirty="0"/>
              <a:t>Клацніть піктограму, щоб додати зображення</a:t>
            </a:r>
            <a:endParaRPr lang="en-US" dirty="0"/>
          </a:p>
        </p:txBody>
      </p:sp>
      <p:sp>
        <p:nvSpPr>
          <p:cNvPr id="23" name="Text Placeholder 3"/>
          <p:cNvSpPr>
            <a:spLocks noGrp="1"/>
          </p:cNvSpPr>
          <p:nvPr>
            <p:ph type="body" sz="half" idx="19"/>
          </p:nvPr>
        </p:nvSpPr>
        <p:spPr>
          <a:xfrm>
            <a:off x="3427629" y="3831829"/>
            <a:ext cx="2287829"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14" name="Text Placeholder 4"/>
          <p:cNvSpPr>
            <a:spLocks noGrp="1"/>
          </p:cNvSpPr>
          <p:nvPr>
            <p:ph type="body" sz="quarter" idx="13"/>
          </p:nvPr>
        </p:nvSpPr>
        <p:spPr>
          <a:xfrm>
            <a:off x="5987082" y="3399634"/>
            <a:ext cx="2288321" cy="432197"/>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42" name="Picture Placeholder 2"/>
          <p:cNvSpPr>
            <a:spLocks noGrp="1" noChangeAspect="1"/>
          </p:cNvSpPr>
          <p:nvPr>
            <p:ph type="pic" idx="22"/>
          </p:nvPr>
        </p:nvSpPr>
        <p:spPr>
          <a:xfrm>
            <a:off x="6122273" y="1952625"/>
            <a:ext cx="2018432" cy="119363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uk-UA" dirty="0"/>
              <a:t>Клацніть піктограму, щоб додати зображення</a:t>
            </a:r>
            <a:endParaRPr lang="en-US" dirty="0"/>
          </a:p>
        </p:txBody>
      </p:sp>
      <p:sp>
        <p:nvSpPr>
          <p:cNvPr id="24" name="Text Placeholder 3"/>
          <p:cNvSpPr>
            <a:spLocks noGrp="1"/>
          </p:cNvSpPr>
          <p:nvPr>
            <p:ph type="body" sz="half" idx="20"/>
          </p:nvPr>
        </p:nvSpPr>
        <p:spPr>
          <a:xfrm>
            <a:off x="5987081" y="3831828"/>
            <a:ext cx="2288322" cy="6884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cxnSp>
        <p:nvCxnSpPr>
          <p:cNvPr id="43" name="Straight Connector 42"/>
          <p:cNvCxnSpPr/>
          <p:nvPr/>
        </p:nvCxnSpPr>
        <p:spPr>
          <a:xfrm>
            <a:off x="3304373"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1927225"/>
            <a:ext cx="0" cy="261937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3/3/2024</a:t>
            </a:fld>
            <a:endParaRPr lang="en-US" dirty="0"/>
          </a:p>
        </p:txBody>
      </p:sp>
      <p:sp>
        <p:nvSpPr>
          <p:cNvPr id="8" name="Footer Placeholder 7"/>
          <p:cNvSpPr>
            <a:spLocks noGrp="1"/>
          </p:cNvSpPr>
          <p:nvPr>
            <p:ph type="ftr" sz="quarter" idx="11"/>
          </p:nvPr>
        </p:nvSpPr>
        <p:spPr>
          <a:xfrm>
            <a:off x="420833" y="4793879"/>
            <a:ext cx="2733212" cy="228601"/>
          </a:xfrm>
        </p:spPr>
        <p:txBody>
          <a:bodyPr/>
          <a:lstStyle/>
          <a:p>
            <a:r>
              <a:rPr lang="en-US" dirty="0"/>
              <a:t>
              </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7033097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866216" y="730251"/>
            <a:ext cx="6619244" cy="530223"/>
          </a:xfrm>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866216" y="1952625"/>
            <a:ext cx="6619244" cy="2562225"/>
          </a:xfrm>
        </p:spPr>
        <p:txBody>
          <a:bodyPr vert="eaVert" anchor="t" anchorCtr="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a:xfrm>
            <a:off x="8021580" y="4793879"/>
            <a:ext cx="742949" cy="228599"/>
          </a:xfrm>
        </p:spPr>
        <p:txBody>
          <a:bodyPr/>
          <a:lstStyle/>
          <a:p>
            <a:fld id="{53086D93-FCAC-47E0-A2EE-787E62CA814C}" type="datetimeFigureOut">
              <a:rPr lang="en-US" dirty="0"/>
              <a:t>3/3/2024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2934762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ий заголовок і текст">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958850"/>
            <a:ext cx="1057474" cy="3561443"/>
          </a:xfrm>
        </p:spPr>
        <p:txBody>
          <a:bodyPr vert="eaVert" anchor="b" anchorCtr="0"/>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866216" y="958850"/>
            <a:ext cx="4692019" cy="3561443"/>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a:xfrm>
            <a:off x="7989829" y="4793879"/>
            <a:ext cx="744101" cy="228599"/>
          </a:xfrm>
        </p:spPr>
        <p:txBody>
          <a:bodyPr/>
          <a:lstStyle/>
          <a:p>
            <a:fld id="{CDA879A6-0FD0-4734-A311-86BFCA472E6E}" type="datetimeFigureOut">
              <a:rPr lang="en-US" dirty="0"/>
              <a:t>3/3/2024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2149096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4228841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387900" y="1532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25" name="Google Shape;25;p4"/>
          <p:cNvSpPr txBox="1">
            <a:spLocks noGrp="1"/>
          </p:cNvSpPr>
          <p:nvPr>
            <p:ph type="subTitle" idx="2"/>
          </p:nvPr>
        </p:nvSpPr>
        <p:spPr>
          <a:xfrm>
            <a:off x="386975" y="1016400"/>
            <a:ext cx="8368200" cy="84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800"/>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Tree>
    <p:extLst>
      <p:ext uri="{BB962C8B-B14F-4D97-AF65-F5344CB8AC3E}">
        <p14:creationId xmlns:p14="http://schemas.microsoft.com/office/powerpoint/2010/main" val="384157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3/3/2024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5842525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6" name="Google Shape;46;p9"/>
          <p:cNvSpPr txBox="1">
            <a:spLocks noGrp="1"/>
          </p:cNvSpPr>
          <p:nvPr>
            <p:ph type="subTitle" idx="1"/>
          </p:nvPr>
        </p:nvSpPr>
        <p:spPr>
          <a:xfrm>
            <a:off x="386975" y="1016400"/>
            <a:ext cx="8368200" cy="842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800"/>
              <a:buNone/>
              <a:defRPr sz="1800"/>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
        <p:nvSpPr>
          <p:cNvPr id="49" name="Google Shape;49;p9"/>
          <p:cNvSpPr txBox="1">
            <a:spLocks noGrp="1"/>
          </p:cNvSpPr>
          <p:nvPr>
            <p:ph type="title"/>
          </p:nvPr>
        </p:nvSpPr>
        <p:spPr>
          <a:xfrm>
            <a:off x="387900" y="1532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9"/>
          <p:cNvSpPr txBox="1">
            <a:spLocks noGrp="1"/>
          </p:cNvSpPr>
          <p:nvPr>
            <p:ph type="body" idx="2"/>
          </p:nvPr>
        </p:nvSpPr>
        <p:spPr>
          <a:xfrm>
            <a:off x="387900" y="1790875"/>
            <a:ext cx="3999900" cy="26253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1" name="Google Shape;51;p9"/>
          <p:cNvSpPr txBox="1">
            <a:spLocks noGrp="1"/>
          </p:cNvSpPr>
          <p:nvPr>
            <p:ph type="body" idx="3"/>
          </p:nvPr>
        </p:nvSpPr>
        <p:spPr>
          <a:xfrm>
            <a:off x="4756200" y="17946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36140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Назва розділу">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008234"/>
            <a:ext cx="3263269" cy="1712868"/>
          </a:xfrm>
        </p:spPr>
        <p:txBody>
          <a:bodyPr anchor="ctr"/>
          <a:lstStyle>
            <a:lvl1pPr algn="l">
              <a:defRPr sz="3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71670" y="2008233"/>
            <a:ext cx="2818159" cy="171286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F34E6425-0181-43F2-84FC-787E803FD2F8}" type="datetimeFigureOut">
              <a:rPr lang="en-US" dirty="0"/>
              <a:t>3/3/2024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5876834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866215" y="1952625"/>
            <a:ext cx="3618869" cy="2562226"/>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4656535" y="1952625"/>
            <a:ext cx="3618869" cy="2562225"/>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3/3/2024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8261777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866216" y="1952625"/>
            <a:ext cx="3618868"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866215" y="2384822"/>
            <a:ext cx="3618869" cy="2130029"/>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4656535" y="1952625"/>
            <a:ext cx="3618869" cy="432197"/>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4656535" y="2384822"/>
            <a:ext cx="3618869" cy="213002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3/3/2024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80449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9" name="Title 1"/>
          <p:cNvSpPr>
            <a:spLocks noGrp="1"/>
          </p:cNvSpPr>
          <p:nvPr>
            <p:ph type="title"/>
          </p:nvPr>
        </p:nvSpPr>
        <p:spPr>
          <a:xfrm>
            <a:off x="866216" y="730251"/>
            <a:ext cx="6571060" cy="530223"/>
          </a:xfrm>
        </p:spPr>
        <p:txBody>
          <a:bodyPr/>
          <a:lstStyle>
            <a:lvl1pPr>
              <a:defRPr/>
            </a:lvl1p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3/3/2024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693584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3/3/2024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7170640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Вміст і підпис">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971550"/>
            <a:ext cx="2094869" cy="1200150"/>
          </a:xfrm>
        </p:spPr>
        <p:txBody>
          <a:bodyPr anchor="b"/>
          <a:lstStyle>
            <a:lvl1pPr algn="l">
              <a:defRPr sz="1800" b="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335859" y="1085850"/>
            <a:ext cx="3892550" cy="3429000"/>
          </a:xfrm>
        </p:spPr>
        <p:txBody>
          <a:bodyPr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bwMode="gray">
          <a:xfrm>
            <a:off x="866215" y="2346961"/>
            <a:ext cx="2094869" cy="21716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76E86A4C-8E40-4F87-A4F0-01A0687C5742}" type="datetimeFigureOut">
              <a:rPr lang="en-US" dirty="0"/>
              <a:t>3/3/2024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9995396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і підпис">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70000"/>
            <a:ext cx="2898851" cy="1301750"/>
          </a:xfrm>
        </p:spPr>
        <p:txBody>
          <a:bodyPr anchor="b">
            <a:normAutofit/>
          </a:bodyPr>
          <a:lstStyle>
            <a:lvl1pPr algn="l">
              <a:defRPr sz="27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4910903" y="857250"/>
            <a:ext cx="2420395"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uk-UA" dirty="0"/>
              <a:t>Клацніть піктограму, щоб додати зображення</a:t>
            </a:r>
            <a:endParaRPr lang="en-US" dirty="0"/>
          </a:p>
        </p:txBody>
      </p:sp>
      <p:sp>
        <p:nvSpPr>
          <p:cNvPr id="4" name="Text Placeholder 3"/>
          <p:cNvSpPr>
            <a:spLocks noGrp="1"/>
          </p:cNvSpPr>
          <p:nvPr>
            <p:ph type="body" sz="half" idx="2"/>
          </p:nvPr>
        </p:nvSpPr>
        <p:spPr bwMode="gray">
          <a:xfrm>
            <a:off x="866216" y="2743200"/>
            <a:ext cx="2894409" cy="10287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35E72C73-2D91-4E12-BA25-F0AA0C03599B}" type="datetimeFigureOut">
              <a:rPr lang="en-US" dirty="0"/>
              <a:t>3/3/2024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4261797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12192000" cy="6858000"/>
          </a:xfrm>
        </p:grpSpPr>
        <p:sp>
          <p:nvSpPr>
            <p:cNvPr id="7" name="Rectangle 6"/>
            <p:cNvSpPr/>
            <p:nvPr/>
          </p:nvSpPr>
          <p:spPr>
            <a:xfrm>
              <a:off x="0" y="0"/>
              <a:ext cx="12192000" cy="6858000"/>
            </a:xfrm>
            <a:prstGeom prst="rect">
              <a:avLst/>
            </a:prstGeom>
            <a:blipFill>
              <a:blip r:embed="rId2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730251"/>
            <a:ext cx="6571060" cy="530223"/>
          </a:xfrm>
          <a:prstGeom prst="rect">
            <a:avLst/>
          </a:prstGeom>
        </p:spPr>
        <p:txBody>
          <a:bodyPr vert="horz" lIns="91440" tIns="45720" rIns="91440" bIns="45720" rtlCol="0" anchor="ctr">
            <a:no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866216" y="1952625"/>
            <a:ext cx="6571060" cy="2562225"/>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7989829" y="4793879"/>
            <a:ext cx="742949" cy="228599"/>
          </a:xfrm>
          <a:prstGeom prst="rect">
            <a:avLst/>
          </a:prstGeom>
        </p:spPr>
        <p:txBody>
          <a:bodyPr vert="horz" lIns="91440" tIns="45720" rIns="91440" bIns="45720" rtlCol="0" anchor="ctr"/>
          <a:lstStyle>
            <a:lvl1pPr algn="r">
              <a:defRPr sz="750" b="1" i="0">
                <a:solidFill>
                  <a:schemeClr val="accent1"/>
                </a:solidFill>
              </a:defRPr>
            </a:lvl1pPr>
          </a:lstStyle>
          <a:p>
            <a:fld id="{2BE451C3-0FF4-47C4-B829-773ADF60F88C}" type="datetimeFigureOut">
              <a:rPr lang="en-US" dirty="0"/>
              <a:t>3/3/2024</a:t>
            </a:fld>
            <a:endParaRPr lang="en-US" dirty="0"/>
          </a:p>
        </p:txBody>
      </p:sp>
      <p:sp>
        <p:nvSpPr>
          <p:cNvPr id="5" name="Footer Placeholder 4"/>
          <p:cNvSpPr>
            <a:spLocks noGrp="1"/>
          </p:cNvSpPr>
          <p:nvPr>
            <p:ph type="ftr" sz="quarter" idx="3"/>
          </p:nvPr>
        </p:nvSpPr>
        <p:spPr>
          <a:xfrm>
            <a:off x="420833" y="4793879"/>
            <a:ext cx="2894846" cy="228601"/>
          </a:xfrm>
          <a:prstGeom prst="rect">
            <a:avLst/>
          </a:prstGeom>
        </p:spPr>
        <p:txBody>
          <a:bodyPr vert="horz" lIns="91440" tIns="45720" rIns="91440" bIns="45720" rtlCol="0" anchor="ctr"/>
          <a:lstStyle>
            <a:lvl1pPr algn="l">
              <a:defRPr sz="750" b="1" i="0">
                <a:solidFill>
                  <a:schemeClr val="accent1"/>
                </a:solidFill>
              </a:defRPr>
            </a:lvl1pPr>
          </a:lstStyle>
          <a:p>
            <a:r>
              <a:rPr lang="en-US" dirty="0"/>
              <a:t>
              </a:t>
            </a:r>
          </a:p>
        </p:txBody>
      </p:sp>
      <p:sp>
        <p:nvSpPr>
          <p:cNvPr id="21" name="Rectangle 20"/>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bg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7485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217961" y="1809750"/>
            <a:ext cx="4867598" cy="3032759"/>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ru-RU" sz="2400" i="1" dirty="0">
                <a:solidFill>
                  <a:schemeClr val="accent6">
                    <a:lumMod val="50000"/>
                  </a:schemeClr>
                </a:solidFill>
                <a:effectLst>
                  <a:outerShdw blurRad="38100" dist="38100" dir="2700000" algn="tl">
                    <a:srgbClr val="000000">
                      <a:alpha val="43137"/>
                    </a:srgbClr>
                  </a:outerShdw>
                </a:effectLst>
              </a:rPr>
              <a:t>Раціональне та ефективне використання ресурсів. Сталий розвиток, як спосіб збереження довкілля</a:t>
            </a:r>
            <a:endParaRPr sz="2400" i="1" dirty="0">
              <a:solidFill>
                <a:schemeClr val="accent6">
                  <a:lumMod val="50000"/>
                </a:schemeClr>
              </a:solidFill>
              <a:effectLst>
                <a:outerShdw blurRad="38100" dist="38100" dir="2700000" algn="tl">
                  <a:srgbClr val="000000">
                    <a:alpha val="43137"/>
                  </a:srgbClr>
                </a:outerShdw>
              </a:effectLst>
            </a:endParaRPr>
          </a:p>
        </p:txBody>
      </p:sp>
      <p:pic>
        <p:nvPicPr>
          <p:cNvPr id="4" name="Рисунок 3">
            <a:extLst>
              <a:ext uri="{FF2B5EF4-FFF2-40B4-BE49-F238E27FC236}">
                <a16:creationId xmlns:a16="http://schemas.microsoft.com/office/drawing/2014/main" id="{4D12FCAE-CDF4-C916-02C6-F2EA7E984058}"/>
              </a:ext>
            </a:extLst>
          </p:cNvPr>
          <p:cNvPicPr>
            <a:picLocks noChangeAspect="1"/>
          </p:cNvPicPr>
          <p:nvPr/>
        </p:nvPicPr>
        <p:blipFill>
          <a:blip r:embed="rId3"/>
          <a:stretch>
            <a:fillRect/>
          </a:stretch>
        </p:blipFill>
        <p:spPr>
          <a:xfrm>
            <a:off x="5085559" y="1824989"/>
            <a:ext cx="3840480" cy="3017520"/>
          </a:xfrm>
          <a:prstGeom prst="rect">
            <a:avLst/>
          </a:prstGeom>
        </p:spPr>
      </p:pic>
      <p:sp>
        <p:nvSpPr>
          <p:cNvPr id="5" name="Прямоугольник 4"/>
          <p:cNvSpPr/>
          <p:nvPr/>
        </p:nvSpPr>
        <p:spPr>
          <a:xfrm>
            <a:off x="5085560" y="4832892"/>
            <a:ext cx="3840480" cy="30495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uk-UA" sz="1400" b="0" u="none" strike="noStrike" kern="0" cap="none" spc="0" normalizeH="0" baseline="0" noProof="0" dirty="0">
                <a:ln>
                  <a:noFill/>
                </a:ln>
                <a:solidFill>
                  <a:srgbClr val="660066"/>
                </a:solidFill>
                <a:effectLst/>
                <a:uLnTx/>
                <a:uFillTx/>
                <a:latin typeface="+mj-lt"/>
                <a:ea typeface="Calibri" panose="020F0502020204030204" pitchFamily="34" charset="0"/>
                <a:cs typeface="Arial" panose="020B0604020202020204" pitchFamily="34" charset="0"/>
                <a:sym typeface="Arial"/>
              </a:rPr>
              <a:t>Вчитель історії </a:t>
            </a:r>
            <a:r>
              <a:rPr kumimoji="0" lang="uk-UA" sz="1400" b="1" u="none" strike="noStrike" kern="0" cap="none" spc="0" normalizeH="0" baseline="0" noProof="0" dirty="0" err="1">
                <a:ln>
                  <a:noFill/>
                </a:ln>
                <a:solidFill>
                  <a:srgbClr val="660066"/>
                </a:solidFill>
                <a:effectLst/>
                <a:uLnTx/>
                <a:uFillTx/>
                <a:latin typeface="+mj-lt"/>
                <a:ea typeface="Calibri" panose="020F0502020204030204" pitchFamily="34" charset="0"/>
                <a:cs typeface="Arial" panose="020B0604020202020204" pitchFamily="34" charset="0"/>
                <a:sym typeface="Arial"/>
              </a:rPr>
              <a:t>Любива</a:t>
            </a:r>
            <a:r>
              <a:rPr kumimoji="0" lang="uk-UA" sz="1400" b="1" u="none" strike="noStrike" kern="0" cap="none" spc="0" normalizeH="0" baseline="0" noProof="0" dirty="0">
                <a:ln>
                  <a:noFill/>
                </a:ln>
                <a:solidFill>
                  <a:srgbClr val="660066"/>
                </a:solidFill>
                <a:effectLst/>
                <a:uLnTx/>
                <a:uFillTx/>
                <a:latin typeface="+mj-lt"/>
                <a:ea typeface="Calibri" panose="020F0502020204030204" pitchFamily="34" charset="0"/>
                <a:cs typeface="Arial" panose="020B0604020202020204" pitchFamily="34" charset="0"/>
                <a:sym typeface="Arial"/>
              </a:rPr>
              <a:t> Н.Г.</a:t>
            </a:r>
            <a:endParaRPr kumimoji="0" lang="uk-UA" sz="1100" b="1" u="none" strike="noStrike" kern="0" cap="none" spc="0" normalizeH="0" baseline="0" noProof="0" dirty="0">
              <a:ln>
                <a:noFill/>
              </a:ln>
              <a:solidFill>
                <a:srgbClr val="660066"/>
              </a:solidFill>
              <a:effectLst/>
              <a:uLnTx/>
              <a:uFillTx/>
              <a:latin typeface="+mj-lt"/>
              <a:ea typeface="Calibri" panose="020F0502020204030204" pitchFamily="34" charset="0"/>
              <a:cs typeface="Arial" panose="020B0604020202020204" pitchFamily="34" charset="0"/>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7" name="Заголовок 6">
            <a:extLst>
              <a:ext uri="{FF2B5EF4-FFF2-40B4-BE49-F238E27FC236}">
                <a16:creationId xmlns:a16="http://schemas.microsoft.com/office/drawing/2014/main" id="{94157B76-FF9E-F765-0D2B-F00697D54E0F}"/>
              </a:ext>
            </a:extLst>
          </p:cNvPr>
          <p:cNvSpPr>
            <a:spLocks noGrp="1"/>
          </p:cNvSpPr>
          <p:nvPr>
            <p:ph type="title"/>
          </p:nvPr>
        </p:nvSpPr>
        <p:spPr>
          <a:xfrm>
            <a:off x="378372" y="358094"/>
            <a:ext cx="7430281" cy="530223"/>
          </a:xfrm>
        </p:spPr>
        <p:txBody>
          <a:bodyPr/>
          <a:lstStyle/>
          <a:p>
            <a:pPr algn="ctr"/>
            <a:r>
              <a:rPr lang="uk-UA" sz="1800" spc="600" dirty="0"/>
              <a:t>Вплив діяльності людини на довкілля</a:t>
            </a:r>
            <a:endParaRPr lang="ru-KZ" sz="1800" spc="600" dirty="0"/>
          </a:p>
        </p:txBody>
      </p:sp>
      <p:sp>
        <p:nvSpPr>
          <p:cNvPr id="9" name="Місце для тексту 8">
            <a:extLst>
              <a:ext uri="{FF2B5EF4-FFF2-40B4-BE49-F238E27FC236}">
                <a16:creationId xmlns:a16="http://schemas.microsoft.com/office/drawing/2014/main" id="{53895063-7328-FA13-E121-F9B7C2F2DEC9}"/>
              </a:ext>
            </a:extLst>
          </p:cNvPr>
          <p:cNvSpPr>
            <a:spLocks noGrp="1"/>
          </p:cNvSpPr>
          <p:nvPr>
            <p:ph type="body" sz="half" idx="18"/>
          </p:nvPr>
        </p:nvSpPr>
        <p:spPr>
          <a:xfrm>
            <a:off x="208114" y="1636566"/>
            <a:ext cx="3097923" cy="349141"/>
          </a:xfrm>
          <a:prstGeom prst="roundRect">
            <a:avLst/>
          </a:prstGeom>
          <a:ln w="12700">
            <a:solidFill>
              <a:srgbClr val="660066"/>
            </a:solidFill>
          </a:ln>
        </p:spPr>
        <p:txBody>
          <a:bodyPr>
            <a:normAutofit/>
          </a:bodyPr>
          <a:lstStyle/>
          <a:p>
            <a:pPr algn="ctr"/>
            <a:r>
              <a:rPr lang="uk-UA" sz="1100" b="1" i="1" spc="600" dirty="0"/>
              <a:t>Втрата </a:t>
            </a:r>
            <a:r>
              <a:rPr lang="uk-UA" sz="1100" b="1" i="1" spc="300" dirty="0"/>
              <a:t>біорізноманіття</a:t>
            </a:r>
            <a:endParaRPr lang="ru-KZ" spc="300" dirty="0"/>
          </a:p>
        </p:txBody>
      </p:sp>
      <p:sp>
        <p:nvSpPr>
          <p:cNvPr id="15" name="Місце для тексту 14">
            <a:extLst>
              <a:ext uri="{FF2B5EF4-FFF2-40B4-BE49-F238E27FC236}">
                <a16:creationId xmlns:a16="http://schemas.microsoft.com/office/drawing/2014/main" id="{26B70678-1528-DDDF-BA74-85125AB18FF5}"/>
              </a:ext>
            </a:extLst>
          </p:cNvPr>
          <p:cNvSpPr>
            <a:spLocks noGrp="1"/>
          </p:cNvSpPr>
          <p:nvPr>
            <p:ph type="body" sz="quarter" idx="3"/>
          </p:nvPr>
        </p:nvSpPr>
        <p:spPr>
          <a:xfrm>
            <a:off x="145050" y="2020083"/>
            <a:ext cx="3097922" cy="2984078"/>
          </a:xfrm>
          <a:prstGeom prst="roundRect">
            <a:avLst/>
          </a:prstGeom>
          <a:noFill/>
          <a:ln w="12700">
            <a:solidFill>
              <a:srgbClr val="660066"/>
            </a:solidFill>
          </a:ln>
        </p:spPr>
        <p:txBody>
          <a:bodyPr lIns="0" tIns="0" rIns="0" bIns="0" anchor="t" anchorCtr="0">
            <a:normAutofit/>
          </a:bodyPr>
          <a:lstStyle/>
          <a:p>
            <a:pPr algn="ctr">
              <a:spcBef>
                <a:spcPts val="0"/>
              </a:spcBef>
            </a:pPr>
            <a:r>
              <a:rPr lang="uk-UA" sz="1100" b="1" spc="300" dirty="0">
                <a:solidFill>
                  <a:schemeClr val="tx1"/>
                </a:solidFill>
              </a:rPr>
              <a:t>Вплив діяльності людини на біорізноманіття:</a:t>
            </a: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Знищення середовища існування: знищення природного середовища існування для розвитку та сільського господарства</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Надмірний вилов: надмірний вилов морських видів може призвести до зменшення популяції</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Зміна клімату: зміни температури та погодних умов можуть вплинути на біорізноманіття</a:t>
            </a:r>
            <a:endParaRPr lang="ru-KZ"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grpSp>
        <p:nvGrpSpPr>
          <p:cNvPr id="6" name="Групувати 5">
            <a:extLst>
              <a:ext uri="{FF2B5EF4-FFF2-40B4-BE49-F238E27FC236}">
                <a16:creationId xmlns:a16="http://schemas.microsoft.com/office/drawing/2014/main" id="{D0C9543D-310B-739C-6172-093B30AAA199}"/>
              </a:ext>
            </a:extLst>
          </p:cNvPr>
          <p:cNvGrpSpPr/>
          <p:nvPr/>
        </p:nvGrpSpPr>
        <p:grpSpPr>
          <a:xfrm>
            <a:off x="1548958" y="863526"/>
            <a:ext cx="7484679" cy="4205087"/>
            <a:chOff x="1548958" y="863526"/>
            <a:chExt cx="7484679" cy="4205087"/>
          </a:xfrm>
        </p:grpSpPr>
        <p:grpSp>
          <p:nvGrpSpPr>
            <p:cNvPr id="5" name="Групувати 4">
              <a:extLst>
                <a:ext uri="{FF2B5EF4-FFF2-40B4-BE49-F238E27FC236}">
                  <a16:creationId xmlns:a16="http://schemas.microsoft.com/office/drawing/2014/main" id="{EAC58328-BF6D-645E-2F97-FC40C3DC8720}"/>
                </a:ext>
              </a:extLst>
            </p:cNvPr>
            <p:cNvGrpSpPr/>
            <p:nvPr/>
          </p:nvGrpSpPr>
          <p:grpSpPr>
            <a:xfrm>
              <a:off x="3335213" y="1734208"/>
              <a:ext cx="2475186" cy="3269953"/>
              <a:chOff x="3335213" y="1734208"/>
              <a:chExt cx="2475186" cy="3269953"/>
            </a:xfrm>
          </p:grpSpPr>
          <p:sp>
            <p:nvSpPr>
              <p:cNvPr id="21" name="Місце для тексту 8">
                <a:extLst>
                  <a:ext uri="{FF2B5EF4-FFF2-40B4-BE49-F238E27FC236}">
                    <a16:creationId xmlns:a16="http://schemas.microsoft.com/office/drawing/2014/main" id="{5DA2E9AE-BE1A-9631-C5D8-9B7071CF7BCA}"/>
                  </a:ext>
                </a:extLst>
              </p:cNvPr>
              <p:cNvSpPr txBox="1">
                <a:spLocks/>
              </p:cNvSpPr>
              <p:nvPr/>
            </p:nvSpPr>
            <p:spPr>
              <a:xfrm>
                <a:off x="3335213" y="1734208"/>
                <a:ext cx="2475186" cy="408037"/>
              </a:xfrm>
              <a:prstGeom prst="roundRect">
                <a:avLst/>
              </a:prstGeom>
              <a:ln w="12700">
                <a:solidFill>
                  <a:srgbClr val="660066"/>
                </a:solidFill>
              </a:ln>
            </p:spPr>
            <p:txBody>
              <a:bodyPr vert="horz" lIns="91440" tIns="45720" rIns="91440" bIns="45720" rtlCol="0" anchor="t">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050" b="0" i="0" kern="1200">
                    <a:solidFill>
                      <a:schemeClr val="tx1">
                        <a:lumMod val="75000"/>
                        <a:lumOff val="25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750" b="0"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9pPr>
              </a:lstStyle>
              <a:p>
                <a:pPr algn="ctr"/>
                <a:r>
                  <a:rPr lang="uk-UA" sz="1100" b="1" i="1" spc="300" dirty="0"/>
                  <a:t>Землекористування</a:t>
                </a:r>
                <a:endParaRPr lang="ru-KZ" spc="300" dirty="0"/>
              </a:p>
            </p:txBody>
          </p:sp>
          <p:sp>
            <p:nvSpPr>
              <p:cNvPr id="23" name="Місце для тексту 14">
                <a:extLst>
                  <a:ext uri="{FF2B5EF4-FFF2-40B4-BE49-F238E27FC236}">
                    <a16:creationId xmlns:a16="http://schemas.microsoft.com/office/drawing/2014/main" id="{73B743D1-A8EC-1F0D-3CBE-B8CFDFCA1DDC}"/>
                  </a:ext>
                </a:extLst>
              </p:cNvPr>
              <p:cNvSpPr txBox="1">
                <a:spLocks/>
              </p:cNvSpPr>
              <p:nvPr/>
            </p:nvSpPr>
            <p:spPr>
              <a:xfrm>
                <a:off x="3367518" y="2190018"/>
                <a:ext cx="2408963" cy="2814143"/>
              </a:xfrm>
              <a:prstGeom prst="roundRect">
                <a:avLst/>
              </a:prstGeom>
              <a:noFill/>
              <a:ln w="12700">
                <a:solidFill>
                  <a:srgbClr val="660066"/>
                </a:solidFill>
              </a:ln>
            </p:spPr>
            <p:txBody>
              <a:bodyPr vert="horz" lIns="0" tIns="0" rIns="0" bIns="0" rtlCol="0" anchor="ctr" anchorCtr="0">
                <a:no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800" b="0" i="0" kern="1200">
                    <a:solidFill>
                      <a:schemeClr val="accent1">
                        <a:lumMod val="60000"/>
                        <a:lumOff val="4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500" b="1"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350" b="1"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9pPr>
              </a:lstStyle>
              <a:p>
                <a:pPr algn="ctr">
                  <a:spcBef>
                    <a:spcPts val="0"/>
                  </a:spcBef>
                </a:pPr>
                <a:r>
                  <a:rPr lang="ru-RU" sz="1100" b="1" spc="300" dirty="0">
                    <a:solidFill>
                      <a:schemeClr val="tx1"/>
                    </a:solidFill>
                  </a:rPr>
                  <a:t>Вплив діяльності людини на землекористування</a:t>
                </a: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Урбанізація: перетворення природних земель на міські території</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Знищення лісів: вирубка лісів для сільського господарства та розвитку</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Гірнича справа: Видобуток корисних копалин із землі</a:t>
                </a:r>
                <a:endParaRPr lang="ru-KZ"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grpSp>
        <p:grpSp>
          <p:nvGrpSpPr>
            <p:cNvPr id="2" name="Групувати 1">
              <a:extLst>
                <a:ext uri="{FF2B5EF4-FFF2-40B4-BE49-F238E27FC236}">
                  <a16:creationId xmlns:a16="http://schemas.microsoft.com/office/drawing/2014/main" id="{487FBE5C-9169-86EE-D179-3C615399F3D6}"/>
                </a:ext>
              </a:extLst>
            </p:cNvPr>
            <p:cNvGrpSpPr/>
            <p:nvPr/>
          </p:nvGrpSpPr>
          <p:grpSpPr>
            <a:xfrm>
              <a:off x="5935714" y="1836682"/>
              <a:ext cx="3097923" cy="3231931"/>
              <a:chOff x="5935714" y="1836682"/>
              <a:chExt cx="3097923" cy="3231931"/>
            </a:xfrm>
          </p:grpSpPr>
          <p:sp>
            <p:nvSpPr>
              <p:cNvPr id="22" name="Місце для тексту 8">
                <a:extLst>
                  <a:ext uri="{FF2B5EF4-FFF2-40B4-BE49-F238E27FC236}">
                    <a16:creationId xmlns:a16="http://schemas.microsoft.com/office/drawing/2014/main" id="{CC0AF566-C807-EDDF-81FB-B2C2ED527667}"/>
                  </a:ext>
                </a:extLst>
              </p:cNvPr>
              <p:cNvSpPr txBox="1">
                <a:spLocks/>
              </p:cNvSpPr>
              <p:nvPr/>
            </p:nvSpPr>
            <p:spPr>
              <a:xfrm>
                <a:off x="5935714" y="1836682"/>
                <a:ext cx="3097923" cy="350089"/>
              </a:xfrm>
              <a:prstGeom prst="roundRect">
                <a:avLst/>
              </a:prstGeom>
              <a:ln w="12700">
                <a:solidFill>
                  <a:srgbClr val="660066"/>
                </a:solidFill>
              </a:ln>
            </p:spPr>
            <p:txBody>
              <a:bodyPr vert="horz" lIns="91440" tIns="45720" rIns="91440" bIns="45720" rtlCol="0" anchor="t" anchorCtr="0">
                <a:no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050" b="0" i="0" kern="1200">
                    <a:solidFill>
                      <a:schemeClr val="tx1">
                        <a:lumMod val="75000"/>
                        <a:lumOff val="25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750" b="0"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9pPr>
              </a:lstStyle>
              <a:p>
                <a:pPr algn="ctr"/>
                <a:r>
                  <a:rPr lang="uk-UA" sz="1100" b="1" i="1" spc="300" dirty="0"/>
                  <a:t>Екологічна політика</a:t>
                </a:r>
                <a:endParaRPr lang="ru-KZ" sz="1100" spc="300" dirty="0"/>
              </a:p>
            </p:txBody>
          </p:sp>
          <p:sp>
            <p:nvSpPr>
              <p:cNvPr id="24" name="Місце для тексту 14">
                <a:extLst>
                  <a:ext uri="{FF2B5EF4-FFF2-40B4-BE49-F238E27FC236}">
                    <a16:creationId xmlns:a16="http://schemas.microsoft.com/office/drawing/2014/main" id="{A037F84C-1D0B-E552-5DFC-0F2CF9ED197F}"/>
                  </a:ext>
                </a:extLst>
              </p:cNvPr>
              <p:cNvSpPr txBox="1">
                <a:spLocks/>
              </p:cNvSpPr>
              <p:nvPr/>
            </p:nvSpPr>
            <p:spPr>
              <a:xfrm>
                <a:off x="5935714" y="2254470"/>
                <a:ext cx="3097923" cy="2814143"/>
              </a:xfrm>
              <a:prstGeom prst="roundRect">
                <a:avLst/>
              </a:prstGeom>
              <a:noFill/>
              <a:ln w="12700">
                <a:solidFill>
                  <a:srgbClr val="660066"/>
                </a:solidFill>
              </a:ln>
            </p:spPr>
            <p:txBody>
              <a:bodyPr vert="horz" lIns="0" tIns="0" rIns="0" bIns="0" rtlCol="0" anchor="t" anchorCtr="0">
                <a:normAutofit lnSpcReduction="10000"/>
              </a:bodyPr>
              <a:lstStyle>
                <a:lvl1pPr marL="0" indent="0" algn="l" defTabSz="342900" rtl="0" eaLnBrk="1" latinLnBrk="0" hangingPunct="1">
                  <a:spcBef>
                    <a:spcPts val="750"/>
                  </a:spcBef>
                  <a:spcAft>
                    <a:spcPts val="0"/>
                  </a:spcAft>
                  <a:buClr>
                    <a:schemeClr val="accent1"/>
                  </a:buClr>
                  <a:buSzPct val="80000"/>
                  <a:buFont typeface="Wingdings 3" charset="2"/>
                  <a:buNone/>
                  <a:defRPr sz="1800" b="0" i="0" kern="1200">
                    <a:solidFill>
                      <a:schemeClr val="accent1">
                        <a:lumMod val="60000"/>
                        <a:lumOff val="4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500" b="1"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350" b="1"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9pPr>
              </a:lstStyle>
              <a:p>
                <a:pPr algn="ctr">
                  <a:spcBef>
                    <a:spcPts val="0"/>
                  </a:spcBef>
                </a:pPr>
                <a:r>
                  <a:rPr lang="ru-RU" sz="1200" b="1" spc="300" dirty="0">
                    <a:solidFill>
                      <a:schemeClr val="tx1"/>
                    </a:solidFill>
                  </a:rPr>
                  <a:t>Правила пом'якшення впливу людської діяльності</a:t>
                </a: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Закон про чисте повітря: регулює викиди забруднюючих речовин промисловістю та транспортом</a:t>
                </a:r>
              </a:p>
              <a:p>
                <a:pPr>
                  <a:spcBef>
                    <a:spcPts val="0"/>
                  </a:spcBef>
                  <a:buSzPct val="150000"/>
                </a:pPr>
                <a:endPar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Закон про чисту воду: регулює забруднення води та захищає джерела води</a:t>
                </a:r>
              </a:p>
              <a:p>
                <a:pPr>
                  <a:spcBef>
                    <a:spcPts val="0"/>
                  </a:spcBef>
                  <a:buSzPct val="150000"/>
                </a:pPr>
                <a:endPar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Закон про зникаючі види: захищає зникаючі види та середовища їх існування</a:t>
                </a:r>
                <a:endParaRPr lang="ru-KZ"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grpSp>
        <p:sp>
          <p:nvSpPr>
            <p:cNvPr id="25" name="TextBox 24">
              <a:extLst>
                <a:ext uri="{FF2B5EF4-FFF2-40B4-BE49-F238E27FC236}">
                  <a16:creationId xmlns:a16="http://schemas.microsoft.com/office/drawing/2014/main" id="{DE25789E-4698-5A27-5241-768905F895A5}"/>
                </a:ext>
              </a:extLst>
            </p:cNvPr>
            <p:cNvSpPr txBox="1"/>
            <p:nvPr/>
          </p:nvSpPr>
          <p:spPr>
            <a:xfrm>
              <a:off x="1548958" y="863526"/>
              <a:ext cx="5935717" cy="738664"/>
            </a:xfrm>
            <a:prstGeom prst="rect">
              <a:avLst/>
            </a:prstGeom>
            <a:noFill/>
          </p:spPr>
          <p:txBody>
            <a:bodyPr wrap="square" rtlCol="0">
              <a:spAutoFit/>
            </a:bodyPr>
            <a:lstStyle/>
            <a:p>
              <a:pPr algn="r"/>
              <a:r>
                <a:rPr lang="ru-RU" sz="1050" b="0"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t>Ми всі несемося вдалину на одній і тій самій планеті — ми екіпаж одного корабля.</a:t>
              </a:r>
            </a:p>
            <a:p>
              <a:pPr algn="r"/>
              <a:r>
                <a:rPr lang="ru-RU" sz="1050" b="1"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t>Антуан де Сент-Екзюпері</a:t>
              </a:r>
              <a:r>
                <a:rPr lang="ru-RU" sz="1050" b="0" i="1" dirty="0">
                  <a:solidFill>
                    <a:srgbClr val="292B2C"/>
                  </a:solidFill>
                  <a:effectLst/>
                  <a:latin typeface="Cascadia Code Light" panose="020B0609020000020004" pitchFamily="49" charset="0"/>
                  <a:ea typeface="Cascadia Code Light" panose="020B0609020000020004" pitchFamily="49" charset="0"/>
                  <a:cs typeface="Cascadia Code Light" panose="020B0609020000020004" pitchFamily="49" charset="0"/>
                </a:rPr>
                <a:t/>
              </a:r>
              <a:br>
                <a:rPr lang="ru-RU" sz="1050" b="0" i="1" dirty="0">
                  <a:solidFill>
                    <a:srgbClr val="292B2C"/>
                  </a:solidFill>
                  <a:effectLst/>
                  <a:latin typeface="Cascadia Code Light" panose="020B0609020000020004" pitchFamily="49" charset="0"/>
                  <a:ea typeface="Cascadia Code Light" panose="020B0609020000020004" pitchFamily="49" charset="0"/>
                  <a:cs typeface="Cascadia Code Light" panose="020B0609020000020004" pitchFamily="49" charset="0"/>
                </a:rPr>
              </a:br>
              <a:endParaRPr lang="ru-KZ" sz="1050" i="1" dirty="0">
                <a:latin typeface="Cascadia Code Light" panose="020B0609020000020004" pitchFamily="49" charset="0"/>
                <a:ea typeface="Cascadia Code Light" panose="020B0609020000020004" pitchFamily="49" charset="0"/>
                <a:cs typeface="Cascadia Code Light" panose="020B0609020000020004" pitchFamily="49" charset="0"/>
              </a:endParaRPr>
            </a:p>
          </p:txBody>
        </p:sp>
      </p:grpSp>
    </p:spTree>
    <p:extLst>
      <p:ext uri="{BB962C8B-B14F-4D97-AF65-F5344CB8AC3E}">
        <p14:creationId xmlns:p14="http://schemas.microsoft.com/office/powerpoint/2010/main" val="3091640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7" name="Заголовок 6">
            <a:extLst>
              <a:ext uri="{FF2B5EF4-FFF2-40B4-BE49-F238E27FC236}">
                <a16:creationId xmlns:a16="http://schemas.microsoft.com/office/drawing/2014/main" id="{94157B76-FF9E-F765-0D2B-F00697D54E0F}"/>
              </a:ext>
            </a:extLst>
          </p:cNvPr>
          <p:cNvSpPr>
            <a:spLocks noGrp="1"/>
          </p:cNvSpPr>
          <p:nvPr>
            <p:ph type="title"/>
          </p:nvPr>
        </p:nvSpPr>
        <p:spPr>
          <a:xfrm>
            <a:off x="378372" y="358094"/>
            <a:ext cx="7430281" cy="530223"/>
          </a:xfrm>
        </p:spPr>
        <p:txBody>
          <a:bodyPr/>
          <a:lstStyle/>
          <a:p>
            <a:pPr algn="ctr"/>
            <a:r>
              <a:rPr lang="uk-UA" sz="1800" spc="600" dirty="0"/>
              <a:t>Вплив діяльності людини на довкілля</a:t>
            </a:r>
            <a:endParaRPr lang="ru-KZ" sz="1800" spc="600" dirty="0"/>
          </a:p>
        </p:txBody>
      </p:sp>
      <p:sp>
        <p:nvSpPr>
          <p:cNvPr id="9" name="Місце для тексту 8">
            <a:extLst>
              <a:ext uri="{FF2B5EF4-FFF2-40B4-BE49-F238E27FC236}">
                <a16:creationId xmlns:a16="http://schemas.microsoft.com/office/drawing/2014/main" id="{53895063-7328-FA13-E121-F9B7C2F2DEC9}"/>
              </a:ext>
            </a:extLst>
          </p:cNvPr>
          <p:cNvSpPr>
            <a:spLocks noGrp="1"/>
          </p:cNvSpPr>
          <p:nvPr>
            <p:ph type="body" sz="half" idx="18"/>
          </p:nvPr>
        </p:nvSpPr>
        <p:spPr>
          <a:xfrm>
            <a:off x="378372" y="1660349"/>
            <a:ext cx="2860230" cy="352666"/>
          </a:xfrm>
          <a:prstGeom prst="roundRect">
            <a:avLst/>
          </a:prstGeom>
          <a:ln w="12700">
            <a:solidFill>
              <a:srgbClr val="660066"/>
            </a:solidFill>
          </a:ln>
        </p:spPr>
        <p:txBody>
          <a:bodyPr>
            <a:normAutofit/>
          </a:bodyPr>
          <a:lstStyle/>
          <a:p>
            <a:pPr algn="ctr"/>
            <a:r>
              <a:rPr lang="uk-UA" sz="1100" b="1" i="1" spc="300" dirty="0"/>
              <a:t>Відновлювальна енергія</a:t>
            </a:r>
            <a:endParaRPr lang="ru-KZ" spc="300" dirty="0"/>
          </a:p>
        </p:txBody>
      </p:sp>
      <p:sp>
        <p:nvSpPr>
          <p:cNvPr id="15" name="Місце для тексту 14">
            <a:extLst>
              <a:ext uri="{FF2B5EF4-FFF2-40B4-BE49-F238E27FC236}">
                <a16:creationId xmlns:a16="http://schemas.microsoft.com/office/drawing/2014/main" id="{26B70678-1528-DDDF-BA74-85125AB18FF5}"/>
              </a:ext>
            </a:extLst>
          </p:cNvPr>
          <p:cNvSpPr>
            <a:spLocks noGrp="1"/>
          </p:cNvSpPr>
          <p:nvPr>
            <p:ph type="body" sz="quarter" idx="3"/>
          </p:nvPr>
        </p:nvSpPr>
        <p:spPr>
          <a:xfrm>
            <a:off x="230989" y="2107622"/>
            <a:ext cx="2944991" cy="2890876"/>
          </a:xfrm>
          <a:prstGeom prst="roundRect">
            <a:avLst/>
          </a:prstGeom>
          <a:solidFill>
            <a:schemeClr val="bg1"/>
          </a:solidFill>
          <a:ln w="12700">
            <a:solidFill>
              <a:srgbClr val="660066"/>
            </a:solidFill>
          </a:ln>
        </p:spPr>
        <p:txBody>
          <a:bodyPr lIns="0" tIns="0" rIns="0" bIns="0" anchor="t" anchorCtr="0">
            <a:normAutofit lnSpcReduction="10000"/>
          </a:bodyPr>
          <a:lstStyle/>
          <a:p>
            <a:pPr algn="ctr">
              <a:spcBef>
                <a:spcPts val="0"/>
              </a:spcBef>
            </a:pPr>
            <a:r>
              <a:rPr lang="ru-RU" sz="1050" b="1" spc="300" dirty="0">
                <a:solidFill>
                  <a:schemeClr val="tx1"/>
                </a:solidFill>
              </a:rPr>
              <a:t>Роль відновлюваної енергії в пом'якшенні впливу на навколишнє </a:t>
            </a:r>
            <a:r>
              <a:rPr lang="ru-RU" sz="1100" b="1" spc="300" dirty="0">
                <a:solidFill>
                  <a:schemeClr val="tx1"/>
                </a:solidFill>
              </a:rPr>
              <a:t>середовище</a:t>
            </a: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Сонячна енергія: використання енергії сонця для виробництва електроенергії</a:t>
            </a:r>
          </a:p>
          <a:p>
            <a:pPr marL="171450" indent="-171450">
              <a:spcBef>
                <a:spcPts val="0"/>
              </a:spcBef>
              <a:buSzPct val="150000"/>
              <a:buBlip>
                <a:blip r:embed="rId3">
                  <a:extLst>
                    <a:ext uri="{96DAC541-7B7A-43D3-8B79-37D633B846F1}">
                      <asvg:svgBlip xmlns:asvg="http://schemas.microsoft.com/office/drawing/2016/SVG/main" xmlns="" r:embed="rId4"/>
                    </a:ext>
                  </a:extLst>
                </a:blip>
              </a:buBlip>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Енергія вітру: використання енергії вітру для виробництва електроенергії</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Гідроенергетика: використання потужності води для виробництва електроенергії</a:t>
            </a:r>
            <a:endParaRPr lang="ru-KZ"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grpSp>
        <p:nvGrpSpPr>
          <p:cNvPr id="6" name="Групувати 5">
            <a:extLst>
              <a:ext uri="{FF2B5EF4-FFF2-40B4-BE49-F238E27FC236}">
                <a16:creationId xmlns:a16="http://schemas.microsoft.com/office/drawing/2014/main" id="{C0F21FFB-0C75-26BC-1AC6-1EFAA80C0D90}"/>
              </a:ext>
            </a:extLst>
          </p:cNvPr>
          <p:cNvGrpSpPr/>
          <p:nvPr/>
        </p:nvGrpSpPr>
        <p:grpSpPr>
          <a:xfrm>
            <a:off x="1072056" y="934473"/>
            <a:ext cx="7840955" cy="4064025"/>
            <a:chOff x="1072056" y="934473"/>
            <a:chExt cx="7840955" cy="4064025"/>
          </a:xfrm>
        </p:grpSpPr>
        <p:grpSp>
          <p:nvGrpSpPr>
            <p:cNvPr id="5" name="Групувати 4">
              <a:extLst>
                <a:ext uri="{FF2B5EF4-FFF2-40B4-BE49-F238E27FC236}">
                  <a16:creationId xmlns:a16="http://schemas.microsoft.com/office/drawing/2014/main" id="{73F972CD-7E8A-B8B2-04E9-DEFCA0070C02}"/>
                </a:ext>
              </a:extLst>
            </p:cNvPr>
            <p:cNvGrpSpPr/>
            <p:nvPr/>
          </p:nvGrpSpPr>
          <p:grpSpPr>
            <a:xfrm>
              <a:off x="5968019" y="1808996"/>
              <a:ext cx="2944992" cy="3189502"/>
              <a:chOff x="5968019" y="1808996"/>
              <a:chExt cx="2944992" cy="3189502"/>
            </a:xfrm>
          </p:grpSpPr>
          <p:sp>
            <p:nvSpPr>
              <p:cNvPr id="21" name="Місце для тексту 8">
                <a:extLst>
                  <a:ext uri="{FF2B5EF4-FFF2-40B4-BE49-F238E27FC236}">
                    <a16:creationId xmlns:a16="http://schemas.microsoft.com/office/drawing/2014/main" id="{5DA2E9AE-BE1A-9631-C5D8-9B7071CF7BCA}"/>
                  </a:ext>
                </a:extLst>
              </p:cNvPr>
              <p:cNvSpPr txBox="1">
                <a:spLocks/>
              </p:cNvSpPr>
              <p:nvPr/>
            </p:nvSpPr>
            <p:spPr>
              <a:xfrm>
                <a:off x="6004953" y="1808996"/>
                <a:ext cx="2760675" cy="408037"/>
              </a:xfrm>
              <a:prstGeom prst="roundRect">
                <a:avLst/>
              </a:prstGeom>
              <a:ln w="12700">
                <a:solidFill>
                  <a:srgbClr val="660066"/>
                </a:solidFill>
              </a:ln>
            </p:spPr>
            <p:txBody>
              <a:bodyPr vert="horz" lIns="91440" tIns="45720" rIns="91440" bIns="45720" rtlCol="0" anchor="t">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050" b="0" i="0" kern="1200">
                    <a:solidFill>
                      <a:schemeClr val="tx1">
                        <a:lumMod val="75000"/>
                        <a:lumOff val="25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750" b="0"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9pPr>
              </a:lstStyle>
              <a:p>
                <a:pPr algn="ctr"/>
                <a:r>
                  <a:rPr lang="uk-UA" sz="1100" b="1" i="1" spc="600" dirty="0"/>
                  <a:t>Зелені технології</a:t>
                </a:r>
                <a:endParaRPr lang="ru-KZ" spc="600" dirty="0"/>
              </a:p>
            </p:txBody>
          </p:sp>
          <p:sp>
            <p:nvSpPr>
              <p:cNvPr id="23" name="Місце для тексту 14">
                <a:extLst>
                  <a:ext uri="{FF2B5EF4-FFF2-40B4-BE49-F238E27FC236}">
                    <a16:creationId xmlns:a16="http://schemas.microsoft.com/office/drawing/2014/main" id="{73B743D1-A8EC-1F0D-3CBE-B8CFDFCA1DDC}"/>
                  </a:ext>
                </a:extLst>
              </p:cNvPr>
              <p:cNvSpPr txBox="1">
                <a:spLocks/>
              </p:cNvSpPr>
              <p:nvPr/>
            </p:nvSpPr>
            <p:spPr>
              <a:xfrm>
                <a:off x="5968019" y="2329357"/>
                <a:ext cx="2944992" cy="2669141"/>
              </a:xfrm>
              <a:prstGeom prst="roundRect">
                <a:avLst/>
              </a:prstGeom>
              <a:solidFill>
                <a:schemeClr val="bg1"/>
              </a:solidFill>
              <a:ln w="12700">
                <a:solidFill>
                  <a:srgbClr val="660066"/>
                </a:solidFill>
              </a:ln>
            </p:spPr>
            <p:txBody>
              <a:bodyPr vert="horz" lIns="0" tIns="0" rIns="0" bIns="0" rtlCol="0" anchor="ctr" anchorCtr="0">
                <a:no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800" b="0" i="0" kern="1200">
                    <a:solidFill>
                      <a:schemeClr val="accent1">
                        <a:lumMod val="60000"/>
                        <a:lumOff val="4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500" b="1"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350" b="1"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9pPr>
              </a:lstStyle>
              <a:p>
                <a:pPr algn="ctr">
                  <a:spcBef>
                    <a:spcPts val="0"/>
                  </a:spcBef>
                </a:pPr>
                <a:r>
                  <a:rPr lang="ru-RU" sz="1100" b="1" spc="300" dirty="0">
                    <a:solidFill>
                      <a:schemeClr val="tx1"/>
                    </a:solidFill>
                  </a:rPr>
                  <a:t>Сприяння сталому розвитку за допомогою зелених технологій</a:t>
                </a: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Електричні транспортні засоби: Зменшення викидів від транспорту</a:t>
                </a: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Проектування зелених будівель: сприяння енергоефективності та сталості в проектуванні будівель</a:t>
                </a: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Стале сільське господарство: просування екологічних методів ведення сільського господарства та зменшення впливу на навколишнє середовище</a:t>
                </a:r>
                <a:endParaRPr lang="ru-KZ"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grpSp>
        <p:grpSp>
          <p:nvGrpSpPr>
            <p:cNvPr id="4" name="Групувати 3">
              <a:extLst>
                <a:ext uri="{FF2B5EF4-FFF2-40B4-BE49-F238E27FC236}">
                  <a16:creationId xmlns:a16="http://schemas.microsoft.com/office/drawing/2014/main" id="{17D3A01F-9B2A-9E33-7994-76BB78F2A8E2}"/>
                </a:ext>
              </a:extLst>
            </p:cNvPr>
            <p:cNvGrpSpPr/>
            <p:nvPr/>
          </p:nvGrpSpPr>
          <p:grpSpPr>
            <a:xfrm>
              <a:off x="3367518" y="1753285"/>
              <a:ext cx="2427430" cy="3245213"/>
              <a:chOff x="3367518" y="1753285"/>
              <a:chExt cx="2427430" cy="3245213"/>
            </a:xfrm>
          </p:grpSpPr>
          <p:sp>
            <p:nvSpPr>
              <p:cNvPr id="22" name="Місце для тексту 8">
                <a:extLst>
                  <a:ext uri="{FF2B5EF4-FFF2-40B4-BE49-F238E27FC236}">
                    <a16:creationId xmlns:a16="http://schemas.microsoft.com/office/drawing/2014/main" id="{CC0AF566-C807-EDDF-81FB-B2C2ED527667}"/>
                  </a:ext>
                </a:extLst>
              </p:cNvPr>
              <p:cNvSpPr txBox="1">
                <a:spLocks/>
              </p:cNvSpPr>
              <p:nvPr/>
            </p:nvSpPr>
            <p:spPr>
              <a:xfrm>
                <a:off x="3385985" y="1753285"/>
                <a:ext cx="2408963" cy="352666"/>
              </a:xfrm>
              <a:prstGeom prst="roundRect">
                <a:avLst/>
              </a:prstGeom>
              <a:ln w="12700">
                <a:solidFill>
                  <a:srgbClr val="660066"/>
                </a:solidFill>
              </a:ln>
            </p:spPr>
            <p:txBody>
              <a:bodyPr vert="horz" lIns="91440" tIns="45720" rIns="91440" bIns="45720" rtlCol="0" anchor="t" anchorCtr="0">
                <a:no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050" b="0" i="0" kern="1200">
                    <a:solidFill>
                      <a:schemeClr val="tx1">
                        <a:lumMod val="75000"/>
                        <a:lumOff val="25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750" b="0"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9pPr>
              </a:lstStyle>
              <a:p>
                <a:pPr algn="ctr"/>
                <a:r>
                  <a:rPr lang="uk-UA" sz="1100" b="1" i="1" spc="300" dirty="0"/>
                  <a:t>Дослідження</a:t>
                </a:r>
                <a:endParaRPr lang="ru-KZ" sz="1100" spc="300" dirty="0"/>
              </a:p>
            </p:txBody>
          </p:sp>
          <p:sp>
            <p:nvSpPr>
              <p:cNvPr id="24" name="Місце для тексту 14">
                <a:extLst>
                  <a:ext uri="{FF2B5EF4-FFF2-40B4-BE49-F238E27FC236}">
                    <a16:creationId xmlns:a16="http://schemas.microsoft.com/office/drawing/2014/main" id="{A037F84C-1D0B-E552-5DFC-0F2CF9ED197F}"/>
                  </a:ext>
                </a:extLst>
              </p:cNvPr>
              <p:cNvSpPr txBox="1">
                <a:spLocks/>
              </p:cNvSpPr>
              <p:nvPr/>
            </p:nvSpPr>
            <p:spPr>
              <a:xfrm>
                <a:off x="3367518" y="2257046"/>
                <a:ext cx="2408963" cy="2741452"/>
              </a:xfrm>
              <a:prstGeom prst="roundRect">
                <a:avLst/>
              </a:prstGeom>
              <a:solidFill>
                <a:schemeClr val="bg1"/>
              </a:solidFill>
              <a:ln w="12700">
                <a:solidFill>
                  <a:srgbClr val="660066"/>
                </a:solidFill>
              </a:ln>
            </p:spPr>
            <p:txBody>
              <a:bodyPr vert="horz" lIns="0" tIns="0" rIns="0" bIns="0" rtlCol="0" anchor="t" anchorCtr="0">
                <a:normAutofit fontScale="92500" lnSpcReduction="20000"/>
              </a:bodyPr>
              <a:lstStyle>
                <a:lvl1pPr marL="0" indent="0" algn="l" defTabSz="342900" rtl="0" eaLnBrk="1" latinLnBrk="0" hangingPunct="1">
                  <a:spcBef>
                    <a:spcPts val="750"/>
                  </a:spcBef>
                  <a:spcAft>
                    <a:spcPts val="0"/>
                  </a:spcAft>
                  <a:buClr>
                    <a:schemeClr val="accent1"/>
                  </a:buClr>
                  <a:buSzPct val="80000"/>
                  <a:buFont typeface="Wingdings 3" charset="2"/>
                  <a:buNone/>
                  <a:defRPr sz="1800" b="0" i="0" kern="1200">
                    <a:solidFill>
                      <a:schemeClr val="accent1">
                        <a:lumMod val="60000"/>
                        <a:lumOff val="4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500" b="1"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350" b="1"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9pPr>
              </a:lstStyle>
              <a:p>
                <a:pPr algn="ctr">
                  <a:spcBef>
                    <a:spcPts val="0"/>
                  </a:spcBef>
                </a:pPr>
                <a:r>
                  <a:rPr lang="ru-RU" sz="1200" b="1" spc="300" dirty="0">
                    <a:solidFill>
                      <a:schemeClr val="tx1"/>
                    </a:solidFill>
                  </a:rPr>
                  <a:t>Приклади впливу на навколишнє середовище та </a:t>
                </a:r>
                <a:r>
                  <a:rPr lang="uk-UA" sz="1200" b="1" spc="300" dirty="0">
                    <a:solidFill>
                      <a:schemeClr val="tx1"/>
                    </a:solidFill>
                  </a:rPr>
                  <a:t>поліпшення </a:t>
                </a:r>
                <a:endParaRPr lang="ru-RU" sz="1200" b="1" spc="300" dirty="0">
                  <a:solidFill>
                    <a:schemeClr val="tx1"/>
                  </a:solidFill>
                </a:endParaRP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en-US"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BP Oil Spill: </a:t>
                </a:r>
                <a:r>
                  <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вплив розливів нафти на навколишнє середовище та заходи щодо пом’якшення наслідків</a:t>
                </a:r>
              </a:p>
              <a:p>
                <a:pPr>
                  <a:spcBef>
                    <a:spcPts val="0"/>
                  </a:spcBef>
                  <a:buSzPct val="150000"/>
                </a:pPr>
                <a:endPar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Дощовий ліс Амазонки: вплив вирубки лісів на біорізноманіття та заходи щодо пом’якшення наслідків</a:t>
                </a:r>
              </a:p>
              <a:p>
                <a:pPr>
                  <a:spcBef>
                    <a:spcPts val="0"/>
                  </a:spcBef>
                  <a:buSzPct val="150000"/>
                </a:pPr>
                <a:endPar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Копенгаген: Сталий розвиток і зелені технології в міському плануванні</a:t>
                </a:r>
                <a:endParaRPr lang="ru-KZ"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grpSp>
        <p:sp>
          <p:nvSpPr>
            <p:cNvPr id="25" name="TextBox 24">
              <a:extLst>
                <a:ext uri="{FF2B5EF4-FFF2-40B4-BE49-F238E27FC236}">
                  <a16:creationId xmlns:a16="http://schemas.microsoft.com/office/drawing/2014/main" id="{DE25789E-4698-5A27-5241-768905F895A5}"/>
                </a:ext>
              </a:extLst>
            </p:cNvPr>
            <p:cNvSpPr txBox="1"/>
            <p:nvPr/>
          </p:nvSpPr>
          <p:spPr>
            <a:xfrm>
              <a:off x="1072056" y="934473"/>
              <a:ext cx="6412620" cy="577081"/>
            </a:xfrm>
            <a:prstGeom prst="rect">
              <a:avLst/>
            </a:prstGeom>
            <a:noFill/>
          </p:spPr>
          <p:txBody>
            <a:bodyPr wrap="square" rtlCol="0">
              <a:spAutoFit/>
            </a:bodyPr>
            <a:lstStyle/>
            <a:p>
              <a:pPr algn="r"/>
              <a:r>
                <a:rPr lang="ru-RU" sz="1050" b="0"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t>У давнину найбагатшими країнами були ті, природа яких найбільш щедра; нині найбагатші країни — ті, де людина найбільш діяльна.</a:t>
              </a:r>
            </a:p>
            <a:p>
              <a:pPr algn="r"/>
              <a:r>
                <a:rPr lang="ru-RU" sz="1050" b="1"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t>Генрі Бокль</a:t>
              </a:r>
              <a:endParaRPr lang="ru-KZ" sz="1050" b="1" i="1" dirty="0">
                <a:latin typeface="Cascadia Code Light" panose="020B0609020000020004" pitchFamily="49" charset="0"/>
                <a:ea typeface="Cascadia Code Light" panose="020B0609020000020004" pitchFamily="49" charset="0"/>
                <a:cs typeface="Cascadia Code Light" panose="020B0609020000020004" pitchFamily="49" charset="0"/>
              </a:endParaRPr>
            </a:p>
          </p:txBody>
        </p:sp>
      </p:grpSp>
    </p:spTree>
    <p:extLst>
      <p:ext uri="{BB962C8B-B14F-4D97-AF65-F5344CB8AC3E}">
        <p14:creationId xmlns:p14="http://schemas.microsoft.com/office/powerpoint/2010/main" val="1504765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8" name="Заголовок 7">
            <a:extLst>
              <a:ext uri="{FF2B5EF4-FFF2-40B4-BE49-F238E27FC236}">
                <a16:creationId xmlns:a16="http://schemas.microsoft.com/office/drawing/2014/main" id="{E1142BF5-8739-3C79-10E5-ECFBBB6E4776}"/>
              </a:ext>
            </a:extLst>
          </p:cNvPr>
          <p:cNvSpPr>
            <a:spLocks noGrp="1"/>
          </p:cNvSpPr>
          <p:nvPr>
            <p:ph type="title"/>
          </p:nvPr>
        </p:nvSpPr>
        <p:spPr>
          <a:xfrm>
            <a:off x="495726" y="387132"/>
            <a:ext cx="3682136" cy="535152"/>
          </a:xfrm>
        </p:spPr>
        <p:txBody>
          <a:bodyPr>
            <a:normAutofit/>
          </a:bodyPr>
          <a:lstStyle/>
          <a:p>
            <a:pPr algn="ctr"/>
            <a:r>
              <a:rPr lang="uk-UA" sz="2400" spc="600" dirty="0"/>
              <a:t>Висновки</a:t>
            </a:r>
            <a:endParaRPr lang="ru-KZ" sz="2400" spc="600" dirty="0"/>
          </a:p>
        </p:txBody>
      </p:sp>
      <p:sp>
        <p:nvSpPr>
          <p:cNvPr id="170" name="Google Shape;170;p25"/>
          <p:cNvSpPr txBox="1">
            <a:spLocks noGrp="1"/>
          </p:cNvSpPr>
          <p:nvPr>
            <p:ph type="body" sz="half" idx="2"/>
          </p:nvPr>
        </p:nvSpPr>
        <p:spPr>
          <a:xfrm>
            <a:off x="425669" y="1016876"/>
            <a:ext cx="3807429" cy="3739492"/>
          </a:xfrm>
          <a:prstGeom prst="rect">
            <a:avLst/>
          </a:prstGeom>
        </p:spPr>
        <p:txBody>
          <a:bodyPr spcFirstLastPara="1" wrap="square" lIns="91425" tIns="91425" rIns="91425" bIns="91425" anchor="t" anchorCtr="0">
            <a:noAutofit/>
          </a:bodyPr>
          <a:lstStyle/>
          <a:p>
            <a:pPr marL="139700" lvl="0" algn="l" rtl="0">
              <a:spcBef>
                <a:spcPts val="0"/>
              </a:spcBef>
              <a:spcAft>
                <a:spcPts val="0"/>
              </a:spcAft>
              <a:buSzPts val="1400"/>
            </a:pPr>
            <a:r>
              <a:rPr lang="ru-RU" sz="1100" b="1" i="1" dirty="0">
                <a:solidFill>
                  <a:srgbClr val="E6E6E6"/>
                </a:solidFill>
                <a:latin typeface="Cascadia Code Light" panose="020B0609020000020004" pitchFamily="49" charset="0"/>
                <a:ea typeface="Cascadia Code Light" panose="020B0609020000020004" pitchFamily="49" charset="0"/>
                <a:cs typeface="Cascadia Code Light" panose="020B0609020000020004" pitchFamily="49" charset="0"/>
              </a:rPr>
              <a:t>Сталий розвиток є ключем до збереження навколишнього середовища для майбутніх поколінь</a:t>
            </a:r>
          </a:p>
          <a:p>
            <a:pPr marL="139700" lvl="0" algn="l" rtl="0">
              <a:spcBef>
                <a:spcPts val="0"/>
              </a:spcBef>
              <a:spcAft>
                <a:spcPts val="0"/>
              </a:spcAft>
              <a:buSzPts val="1400"/>
            </a:pPr>
            <a:endParaRPr lang="ru-RU" sz="1100" b="1" i="1" dirty="0">
              <a:solidFill>
                <a:srgbClr val="E6E6E6"/>
              </a:solidFill>
              <a:latin typeface="Cascadia Code Light" panose="020B0609020000020004" pitchFamily="49" charset="0"/>
              <a:ea typeface="Cascadia Code Light" panose="020B0609020000020004" pitchFamily="49" charset="0"/>
              <a:cs typeface="Cascadia Code Light" panose="020B0609020000020004" pitchFamily="49" charset="0"/>
            </a:endParaRPr>
          </a:p>
          <a:p>
            <a:pPr marL="139700" lvl="0" algn="l" rtl="0">
              <a:spcBef>
                <a:spcPts val="0"/>
              </a:spcBef>
              <a:spcAft>
                <a:spcPts val="0"/>
              </a:spcAft>
              <a:buSzPts val="1400"/>
            </a:pPr>
            <a:r>
              <a:rPr lang="ru-RU" sz="1100" b="1" i="1" dirty="0">
                <a:solidFill>
                  <a:srgbClr val="E6E6E6"/>
                </a:solidFill>
                <a:latin typeface="Cascadia Code Light" panose="020B0609020000020004" pitchFamily="49" charset="0"/>
                <a:ea typeface="Cascadia Code Light" panose="020B0609020000020004" pitchFamily="49" charset="0"/>
                <a:cs typeface="Cascadia Code Light" panose="020B0609020000020004" pitchFamily="49" charset="0"/>
              </a:rPr>
              <a:t>Раціональне та ефективне використання ресурсів має важливе значення для досягнення сталого розвитку</a:t>
            </a:r>
          </a:p>
          <a:p>
            <a:pPr marL="139700" lvl="0" algn="l" rtl="0">
              <a:spcBef>
                <a:spcPts val="0"/>
              </a:spcBef>
              <a:spcAft>
                <a:spcPts val="0"/>
              </a:spcAft>
              <a:buSzPts val="1400"/>
            </a:pPr>
            <a:endParaRPr lang="ru-RU" sz="1100" b="1" i="1" dirty="0">
              <a:solidFill>
                <a:srgbClr val="E6E6E6"/>
              </a:solidFill>
              <a:latin typeface="Cascadia Code Light" panose="020B0609020000020004" pitchFamily="49" charset="0"/>
              <a:ea typeface="Cascadia Code Light" panose="020B0609020000020004" pitchFamily="49" charset="0"/>
              <a:cs typeface="Cascadia Code Light" panose="020B0609020000020004" pitchFamily="49" charset="0"/>
            </a:endParaRPr>
          </a:p>
          <a:p>
            <a:pPr marL="139700" lvl="0" algn="l" rtl="0">
              <a:spcBef>
                <a:spcPts val="0"/>
              </a:spcBef>
              <a:spcAft>
                <a:spcPts val="0"/>
              </a:spcAft>
              <a:buSzPts val="1400"/>
            </a:pPr>
            <a:r>
              <a:rPr lang="ru-RU" sz="1100" b="1" i="1" dirty="0">
                <a:solidFill>
                  <a:srgbClr val="E6E6E6"/>
                </a:solidFill>
                <a:latin typeface="Cascadia Code Light" panose="020B0609020000020004" pitchFamily="49" charset="0"/>
                <a:ea typeface="Cascadia Code Light" panose="020B0609020000020004" pitchFamily="49" charset="0"/>
                <a:cs typeface="Cascadia Code Light" panose="020B0609020000020004" pitchFamily="49" charset="0"/>
              </a:rPr>
              <a:t>Стратегії управління ресурсами, енергозбереження, вторинної переробки, сталого сільського господарства, екологічного транспорту, зелених будівель і корпоративного сталого розвитку можуть сприяти сталому розвитку</a:t>
            </a:r>
          </a:p>
          <a:p>
            <a:pPr marL="139700" lvl="0" algn="l" rtl="0">
              <a:spcBef>
                <a:spcPts val="0"/>
              </a:spcBef>
              <a:spcAft>
                <a:spcPts val="0"/>
              </a:spcAft>
              <a:buSzPts val="1400"/>
            </a:pPr>
            <a:endParaRPr lang="ru-RU" sz="1100" b="1" i="1" dirty="0">
              <a:solidFill>
                <a:srgbClr val="E6E6E6"/>
              </a:solidFill>
              <a:latin typeface="Cascadia Code Light" panose="020B0609020000020004" pitchFamily="49" charset="0"/>
              <a:ea typeface="Cascadia Code Light" panose="020B0609020000020004" pitchFamily="49" charset="0"/>
              <a:cs typeface="Cascadia Code Light" panose="020B0609020000020004" pitchFamily="49" charset="0"/>
            </a:endParaRPr>
          </a:p>
          <a:p>
            <a:pPr marL="139700" lvl="0" algn="l" rtl="0">
              <a:spcBef>
                <a:spcPts val="0"/>
              </a:spcBef>
              <a:spcAft>
                <a:spcPts val="0"/>
              </a:spcAft>
              <a:buSzPts val="1400"/>
            </a:pPr>
            <a:r>
              <a:rPr lang="ru-RU" sz="1100" b="1" i="1" dirty="0">
                <a:solidFill>
                  <a:srgbClr val="E6E6E6"/>
                </a:solidFill>
                <a:latin typeface="Cascadia Code Light" panose="020B0609020000020004" pitchFamily="49" charset="0"/>
                <a:ea typeface="Cascadia Code Light" panose="020B0609020000020004" pitchFamily="49" charset="0"/>
                <a:cs typeface="Cascadia Code Light" panose="020B0609020000020004" pitchFamily="49" charset="0"/>
              </a:rPr>
              <a:t>Впровадження стійких практик у повсякденне життя може допомогти зменшити вплив на навколишнє середовище та сприяти більш стійкому майбутньому</a:t>
            </a:r>
            <a:endParaRPr sz="1100" b="1" i="1" dirty="0">
              <a:solidFill>
                <a:srgbClr val="E6E6E6"/>
              </a:solidFill>
              <a:latin typeface="Cascadia Code Light" panose="020B0609020000020004" pitchFamily="49" charset="0"/>
              <a:ea typeface="Cascadia Code Light" panose="020B0609020000020004" pitchFamily="49" charset="0"/>
              <a:cs typeface="Cascadia Code Light" panose="020B0609020000020004" pitchFamily="49" charset="0"/>
            </a:endParaRPr>
          </a:p>
        </p:txBody>
      </p:sp>
      <p:pic>
        <p:nvPicPr>
          <p:cNvPr id="10" name="Графіка 9" descr="Лампочка та триб">
            <a:extLst>
              <a:ext uri="{FF2B5EF4-FFF2-40B4-BE49-F238E27FC236}">
                <a16:creationId xmlns:a16="http://schemas.microsoft.com/office/drawing/2014/main" id="{1E383333-CB46-C095-A622-280A7FEE1C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25669" y="1235898"/>
            <a:ext cx="214526" cy="216000"/>
          </a:xfrm>
          <a:prstGeom prst="rect">
            <a:avLst/>
          </a:prstGeom>
        </p:spPr>
      </p:pic>
      <p:pic>
        <p:nvPicPr>
          <p:cNvPr id="11" name="Графіка 10" descr="Лампочка та триб">
            <a:extLst>
              <a:ext uri="{FF2B5EF4-FFF2-40B4-BE49-F238E27FC236}">
                <a16:creationId xmlns:a16="http://schemas.microsoft.com/office/drawing/2014/main" id="{29D2A48F-65BA-1F3C-02BE-06A6CCD8967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25669" y="1973642"/>
            <a:ext cx="214526" cy="216000"/>
          </a:xfrm>
          <a:prstGeom prst="rect">
            <a:avLst/>
          </a:prstGeom>
        </p:spPr>
      </p:pic>
      <p:pic>
        <p:nvPicPr>
          <p:cNvPr id="12" name="Графіка 11" descr="Лампочка та триб">
            <a:extLst>
              <a:ext uri="{FF2B5EF4-FFF2-40B4-BE49-F238E27FC236}">
                <a16:creationId xmlns:a16="http://schemas.microsoft.com/office/drawing/2014/main" id="{7EDC5E08-F0EB-E183-2587-4965D42DF6C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25669" y="2778622"/>
            <a:ext cx="214526" cy="216000"/>
          </a:xfrm>
          <a:prstGeom prst="rect">
            <a:avLst/>
          </a:prstGeom>
        </p:spPr>
      </p:pic>
      <p:pic>
        <p:nvPicPr>
          <p:cNvPr id="13" name="Графіка 12" descr="Лампочка та триб">
            <a:extLst>
              <a:ext uri="{FF2B5EF4-FFF2-40B4-BE49-F238E27FC236}">
                <a16:creationId xmlns:a16="http://schemas.microsoft.com/office/drawing/2014/main" id="{BA90E796-7E4D-E7DF-0F58-05B1230B49A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25669" y="3799602"/>
            <a:ext cx="214526" cy="216000"/>
          </a:xfrm>
          <a:prstGeom prst="rect">
            <a:avLst/>
          </a:prstGeom>
        </p:spPr>
      </p:pic>
      <p:grpSp>
        <p:nvGrpSpPr>
          <p:cNvPr id="19" name="Групувати 18">
            <a:extLst>
              <a:ext uri="{FF2B5EF4-FFF2-40B4-BE49-F238E27FC236}">
                <a16:creationId xmlns:a16="http://schemas.microsoft.com/office/drawing/2014/main" id="{063140E3-528F-6588-95FF-270730275501}"/>
              </a:ext>
            </a:extLst>
          </p:cNvPr>
          <p:cNvGrpSpPr/>
          <p:nvPr/>
        </p:nvGrpSpPr>
        <p:grpSpPr>
          <a:xfrm>
            <a:off x="4675038" y="512368"/>
            <a:ext cx="4127773" cy="4133284"/>
            <a:chOff x="4564676" y="914401"/>
            <a:chExt cx="4127773" cy="4133284"/>
          </a:xfrm>
        </p:grpSpPr>
        <p:pic>
          <p:nvPicPr>
            <p:cNvPr id="14" name="Рисунок 13">
              <a:extLst>
                <a:ext uri="{FF2B5EF4-FFF2-40B4-BE49-F238E27FC236}">
                  <a16:creationId xmlns:a16="http://schemas.microsoft.com/office/drawing/2014/main" id="{585BD548-B34A-49AC-41B7-64698A506DEE}"/>
                </a:ext>
              </a:extLst>
            </p:cNvPr>
            <p:cNvPicPr>
              <a:picLocks noChangeAspect="1"/>
            </p:cNvPicPr>
            <p:nvPr/>
          </p:nvPicPr>
          <p:blipFill>
            <a:blip r:embed="rId5"/>
            <a:stretch>
              <a:fillRect/>
            </a:stretch>
          </p:blipFill>
          <p:spPr>
            <a:xfrm>
              <a:off x="4572000" y="914401"/>
              <a:ext cx="2048400" cy="2048400"/>
            </a:xfrm>
            <a:prstGeom prst="rect">
              <a:avLst/>
            </a:prstGeom>
          </p:spPr>
        </p:pic>
        <p:pic>
          <p:nvPicPr>
            <p:cNvPr id="15" name="Рисунок 14">
              <a:extLst>
                <a:ext uri="{FF2B5EF4-FFF2-40B4-BE49-F238E27FC236}">
                  <a16:creationId xmlns:a16="http://schemas.microsoft.com/office/drawing/2014/main" id="{C1C39D37-923E-7CDE-D507-83BA4474017E}"/>
                </a:ext>
              </a:extLst>
            </p:cNvPr>
            <p:cNvPicPr>
              <a:picLocks noChangeAspect="1"/>
            </p:cNvPicPr>
            <p:nvPr/>
          </p:nvPicPr>
          <p:blipFill>
            <a:blip r:embed="rId6"/>
            <a:stretch>
              <a:fillRect/>
            </a:stretch>
          </p:blipFill>
          <p:spPr>
            <a:xfrm>
              <a:off x="6644049" y="2999285"/>
              <a:ext cx="2048400" cy="2048400"/>
            </a:xfrm>
            <a:prstGeom prst="rect">
              <a:avLst/>
            </a:prstGeom>
          </p:spPr>
        </p:pic>
        <p:pic>
          <p:nvPicPr>
            <p:cNvPr id="16" name="Рисунок 15">
              <a:extLst>
                <a:ext uri="{FF2B5EF4-FFF2-40B4-BE49-F238E27FC236}">
                  <a16:creationId xmlns:a16="http://schemas.microsoft.com/office/drawing/2014/main" id="{CB51F180-B543-2678-0F6A-3BB1AB3D2CF0}"/>
                </a:ext>
              </a:extLst>
            </p:cNvPr>
            <p:cNvPicPr>
              <a:picLocks noChangeAspect="1"/>
            </p:cNvPicPr>
            <p:nvPr/>
          </p:nvPicPr>
          <p:blipFill>
            <a:blip r:embed="rId7"/>
            <a:stretch>
              <a:fillRect/>
            </a:stretch>
          </p:blipFill>
          <p:spPr>
            <a:xfrm>
              <a:off x="4564676" y="2999285"/>
              <a:ext cx="2048400" cy="2048400"/>
            </a:xfrm>
            <a:prstGeom prst="rect">
              <a:avLst/>
            </a:prstGeom>
          </p:spPr>
        </p:pic>
        <p:pic>
          <p:nvPicPr>
            <p:cNvPr id="18" name="Рисунок 17">
              <a:extLst>
                <a:ext uri="{FF2B5EF4-FFF2-40B4-BE49-F238E27FC236}">
                  <a16:creationId xmlns:a16="http://schemas.microsoft.com/office/drawing/2014/main" id="{D9C966B5-1789-9203-318C-BDA8156DEA31}"/>
                </a:ext>
              </a:extLst>
            </p:cNvPr>
            <p:cNvPicPr>
              <a:picLocks noChangeAspect="1"/>
            </p:cNvPicPr>
            <p:nvPr/>
          </p:nvPicPr>
          <p:blipFill>
            <a:blip r:embed="rId8"/>
            <a:stretch>
              <a:fillRect/>
            </a:stretch>
          </p:blipFill>
          <p:spPr>
            <a:xfrm>
              <a:off x="6644049" y="922284"/>
              <a:ext cx="2048400" cy="2048400"/>
            </a:xfrm>
            <a:prstGeom prst="rect">
              <a:avLst/>
            </a:prstGeom>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90937" y="2838644"/>
            <a:ext cx="3223187" cy="1938376"/>
          </a:xfrm>
          <a:prstGeom prst="rect">
            <a:avLst/>
          </a:prstGeom>
        </p:spPr>
        <p:txBody>
          <a:bodyPr spcFirstLastPara="1" wrap="square" lIns="91425" tIns="91425" rIns="91425" bIns="91425" anchor="b" anchorCtr="0">
            <a:noAutofit/>
          </a:bodyPr>
          <a:lstStyle/>
          <a:p>
            <a:pPr>
              <a:spcBef>
                <a:spcPts val="0"/>
              </a:spcBef>
              <a:spcAft>
                <a:spcPts val="1200"/>
              </a:spcAft>
              <a:buClr>
                <a:schemeClr val="accent1"/>
              </a:buClr>
              <a:buSzPct val="80000"/>
            </a:pPr>
            <a:r>
              <a:rPr lang="ru-KZ" sz="12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В економічній науці все необхідне для виробництва товарів та послуг називають економічними ресурсами, які охоплюють фінансові, інформаційні, виробничі ресурси. Виробничі ресурси безпосередньо використовують у процесі виробництва товарів і послуг.</a:t>
            </a:r>
          </a:p>
        </p:txBody>
      </p:sp>
      <p:sp>
        <p:nvSpPr>
          <p:cNvPr id="72" name="Google Shape;72;p14"/>
          <p:cNvSpPr txBox="1">
            <a:spLocks noGrp="1"/>
          </p:cNvSpPr>
          <p:nvPr>
            <p:ph type="body" sz="half" idx="2"/>
          </p:nvPr>
        </p:nvSpPr>
        <p:spPr>
          <a:xfrm>
            <a:off x="335736" y="604761"/>
            <a:ext cx="3278388" cy="1887015"/>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uk-UA" sz="12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Ресурси (</a:t>
            </a:r>
            <a:r>
              <a:rPr lang="uk-UA" sz="1200" i="1" dirty="0" err="1">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англ</a:t>
            </a:r>
            <a:r>
              <a:rPr lang="uk-UA" sz="12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a:t>
            </a:r>
            <a:r>
              <a:rPr lang="en-US" sz="12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resources) — </a:t>
            </a:r>
            <a:r>
              <a:rPr lang="uk-UA" sz="12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все, що можна використати для виробництва благ для задоволення потреб людини. Включають природні і людські ресурси. Також ресурсами вважають інвестиції і інфраструктуру</a:t>
            </a:r>
          </a:p>
        </p:txBody>
      </p:sp>
      <p:sp>
        <p:nvSpPr>
          <p:cNvPr id="11" name="TextBox 10">
            <a:extLst>
              <a:ext uri="{FF2B5EF4-FFF2-40B4-BE49-F238E27FC236}">
                <a16:creationId xmlns:a16="http://schemas.microsoft.com/office/drawing/2014/main" id="{B75D69AC-AAE7-04CD-8118-0C0151D015F8}"/>
              </a:ext>
            </a:extLst>
          </p:cNvPr>
          <p:cNvSpPr txBox="1"/>
          <p:nvPr/>
        </p:nvSpPr>
        <p:spPr>
          <a:xfrm>
            <a:off x="4088296" y="1797860"/>
            <a:ext cx="1722782" cy="369332"/>
          </a:xfrm>
          <a:prstGeom prst="rect">
            <a:avLst/>
          </a:prstGeom>
          <a:noFill/>
        </p:spPr>
        <p:txBody>
          <a:bodyPr wrap="square" rtlCol="0">
            <a:spAutoFit/>
          </a:bodyPr>
          <a:lstStyle/>
          <a:p>
            <a:endParaRPr lang="ru-KZ" dirty="0"/>
          </a:p>
        </p:txBody>
      </p:sp>
      <p:grpSp>
        <p:nvGrpSpPr>
          <p:cNvPr id="31" name="Групувати 30">
            <a:extLst>
              <a:ext uri="{FF2B5EF4-FFF2-40B4-BE49-F238E27FC236}">
                <a16:creationId xmlns:a16="http://schemas.microsoft.com/office/drawing/2014/main" id="{DDA428E6-0B27-FE66-522A-49AED578F73A}"/>
              </a:ext>
            </a:extLst>
          </p:cNvPr>
          <p:cNvGrpSpPr/>
          <p:nvPr/>
        </p:nvGrpSpPr>
        <p:grpSpPr>
          <a:xfrm>
            <a:off x="3696173" y="1737205"/>
            <a:ext cx="5341145" cy="3164935"/>
            <a:chOff x="3696173" y="1737205"/>
            <a:chExt cx="5341145" cy="3164935"/>
          </a:xfrm>
        </p:grpSpPr>
        <p:sp>
          <p:nvSpPr>
            <p:cNvPr id="22" name="Підзаголовок 5">
              <a:extLst>
                <a:ext uri="{FF2B5EF4-FFF2-40B4-BE49-F238E27FC236}">
                  <a16:creationId xmlns:a16="http://schemas.microsoft.com/office/drawing/2014/main" id="{35B32F48-9EB3-E3CD-2EE1-82F65EFC3B1D}"/>
                </a:ext>
              </a:extLst>
            </p:cNvPr>
            <p:cNvSpPr txBox="1">
              <a:spLocks/>
            </p:cNvSpPr>
            <p:nvPr/>
          </p:nvSpPr>
          <p:spPr>
            <a:xfrm>
              <a:off x="3741419" y="1737205"/>
              <a:ext cx="5295899" cy="922175"/>
            </a:xfrm>
            <a:prstGeom prst="roundRect">
              <a:avLst/>
            </a:prstGeom>
            <a:ln>
              <a:solidFill>
                <a:srgbClr val="660066"/>
              </a:solidFill>
              <a:prstDash val="sysDot"/>
            </a:ln>
          </p:spPr>
          <p:txBody>
            <a:bodyPr vert="horz" lIns="91440" tIns="45720" rIns="91440" bIns="45720" rtlCol="0" anchor="ctr">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a:lstStyle>
            <a:p>
              <a:pPr>
                <a:lnSpc>
                  <a:spcPct val="120000"/>
                </a:lnSpc>
              </a:pPr>
              <a:r>
                <a:rPr lang="ru-RU" sz="1200" b="1" i="1" dirty="0"/>
                <a:t>Природні ресурси: </a:t>
              </a:r>
              <a:r>
                <a:rPr lang="ru-RU" sz="1200" dirty="0"/>
                <a:t>ресурси, які надходять із навколишнього середовища, такі як вода, повітря та земля і перетворює за допомогою своєї праці на продукт для задоволення власних потреб</a:t>
              </a:r>
              <a:r>
                <a:rPr lang="ru-RU" sz="1150" dirty="0"/>
                <a:t>.</a:t>
              </a:r>
              <a:endParaRPr lang="ru-KZ" sz="1150" dirty="0"/>
            </a:p>
          </p:txBody>
        </p:sp>
        <p:pic>
          <p:nvPicPr>
            <p:cNvPr id="2050" name="Picture 2">
              <a:extLst>
                <a:ext uri="{FF2B5EF4-FFF2-40B4-BE49-F238E27FC236}">
                  <a16:creationId xmlns:a16="http://schemas.microsoft.com/office/drawing/2014/main" id="{DEE318BC-A03A-00C3-181E-9D58A61E6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173" y="2853884"/>
              <a:ext cx="2048256" cy="2048256"/>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B0C1E435-6278-D659-48B8-7486AA568AED}"/>
                </a:ext>
              </a:extLst>
            </p:cNvPr>
            <p:cNvPicPr>
              <a:picLocks noChangeAspect="1"/>
            </p:cNvPicPr>
            <p:nvPr/>
          </p:nvPicPr>
          <p:blipFill>
            <a:blip r:embed="rId4"/>
            <a:stretch>
              <a:fillRect/>
            </a:stretch>
          </p:blipFill>
          <p:spPr>
            <a:xfrm>
              <a:off x="6989062" y="2838644"/>
              <a:ext cx="2048256" cy="2048256"/>
            </a:xfrm>
            <a:prstGeom prst="rect">
              <a:avLst/>
            </a:prstGeom>
          </p:spPr>
        </p:pic>
        <p:grpSp>
          <p:nvGrpSpPr>
            <p:cNvPr id="9" name="Групувати 8">
              <a:extLst>
                <a:ext uri="{FF2B5EF4-FFF2-40B4-BE49-F238E27FC236}">
                  <a16:creationId xmlns:a16="http://schemas.microsoft.com/office/drawing/2014/main" id="{A3150126-A6B7-B61E-B70D-F4CE90499CAC}"/>
                </a:ext>
              </a:extLst>
            </p:cNvPr>
            <p:cNvGrpSpPr/>
            <p:nvPr/>
          </p:nvGrpSpPr>
          <p:grpSpPr>
            <a:xfrm>
              <a:off x="5752049" y="2880827"/>
              <a:ext cx="1282733" cy="1769161"/>
              <a:chOff x="5752049" y="2880827"/>
              <a:chExt cx="1282733" cy="1769161"/>
            </a:xfrm>
          </p:grpSpPr>
          <p:pic>
            <p:nvPicPr>
              <p:cNvPr id="5" name="Графіка 4" descr="Головоломка">
                <a:extLst>
                  <a:ext uri="{FF2B5EF4-FFF2-40B4-BE49-F238E27FC236}">
                    <a16:creationId xmlns:a16="http://schemas.microsoft.com/office/drawing/2014/main" id="{506E512C-2DB9-FA0F-BD89-2A811BA86B09}"/>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 r="3432"/>
              <a:stretch/>
            </p:blipFill>
            <p:spPr>
              <a:xfrm>
                <a:off x="5802179" y="2880827"/>
                <a:ext cx="450335" cy="466344"/>
              </a:xfrm>
              <a:prstGeom prst="rect">
                <a:avLst/>
              </a:prstGeom>
            </p:spPr>
          </p:pic>
          <p:sp>
            <p:nvSpPr>
              <p:cNvPr id="3" name="TextBox 2">
                <a:extLst>
                  <a:ext uri="{FF2B5EF4-FFF2-40B4-BE49-F238E27FC236}">
                    <a16:creationId xmlns:a16="http://schemas.microsoft.com/office/drawing/2014/main" id="{02EE408A-4AEC-E705-A0B8-99CE0C79535D}"/>
                  </a:ext>
                </a:extLst>
              </p:cNvPr>
              <p:cNvSpPr txBox="1"/>
              <p:nvPr/>
            </p:nvSpPr>
            <p:spPr>
              <a:xfrm>
                <a:off x="5752049" y="3027254"/>
                <a:ext cx="1282733" cy="1622734"/>
              </a:xfrm>
              <a:prstGeom prst="rect">
                <a:avLst/>
              </a:prstGeom>
              <a:noFill/>
            </p:spPr>
            <p:txBody>
              <a:bodyPr wrap="square" lIns="72000" tIns="72000" rIns="0" bIns="72000" rtlCol="0" anchor="ctr" anchorCtr="1">
                <a:spAutoFit/>
              </a:bodyPr>
              <a:lstStyle/>
              <a:p>
                <a:r>
                  <a:rPr lang="ru-RU" sz="12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rPr>
                  <a:t>          Інколи в літературі їм дають загальну </a:t>
                </a:r>
                <a:r>
                  <a:rPr lang="ru-RU" sz="1200" dirty="0" err="1">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rPr>
                  <a:t>назву</a:t>
                </a:r>
                <a:r>
                  <a:rPr lang="ru-RU" sz="12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rPr>
                  <a:t> </a:t>
                </a:r>
                <a:r>
                  <a:rPr lang="uk-UA" sz="12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rPr>
                  <a:t>«</a:t>
                </a:r>
                <a:r>
                  <a:rPr lang="ru-RU" sz="12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rPr>
                  <a:t>земля</a:t>
                </a:r>
                <a:r>
                  <a:rPr lang="uk-UA" sz="12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rPr>
                  <a:t>» </a:t>
                </a:r>
                <a:r>
                  <a:rPr lang="ru-RU" sz="12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rPr>
                  <a:t>, розуміючи дари природи в широкому сенсі. </a:t>
                </a:r>
                <a:endParaRPr lang="ru-KZ" sz="12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ndParaRPr>
              </a:p>
            </p:txBody>
          </p:sp>
        </p:grpSp>
      </p:grpSp>
      <p:grpSp>
        <p:nvGrpSpPr>
          <p:cNvPr id="12" name="Групувати 11">
            <a:extLst>
              <a:ext uri="{FF2B5EF4-FFF2-40B4-BE49-F238E27FC236}">
                <a16:creationId xmlns:a16="http://schemas.microsoft.com/office/drawing/2014/main" id="{68F582F2-5248-CF4D-93E8-FC59B2774384}"/>
              </a:ext>
            </a:extLst>
          </p:cNvPr>
          <p:cNvGrpSpPr/>
          <p:nvPr/>
        </p:nvGrpSpPr>
        <p:grpSpPr>
          <a:xfrm>
            <a:off x="485140" y="2349564"/>
            <a:ext cx="2934478" cy="341548"/>
            <a:chOff x="475777" y="2856769"/>
            <a:chExt cx="2934478" cy="341548"/>
          </a:xfrm>
        </p:grpSpPr>
        <p:grpSp>
          <p:nvGrpSpPr>
            <p:cNvPr id="13" name="Групувати 12">
              <a:extLst>
                <a:ext uri="{FF2B5EF4-FFF2-40B4-BE49-F238E27FC236}">
                  <a16:creationId xmlns:a16="http://schemas.microsoft.com/office/drawing/2014/main" id="{EF44537C-CA09-98B8-7CE4-C7BDCFAE1F8D}"/>
                </a:ext>
              </a:extLst>
            </p:cNvPr>
            <p:cNvGrpSpPr>
              <a:grpSpLocks noChangeAspect="1"/>
            </p:cNvGrpSpPr>
            <p:nvPr/>
          </p:nvGrpSpPr>
          <p:grpSpPr>
            <a:xfrm>
              <a:off x="475777" y="2893310"/>
              <a:ext cx="1420950" cy="305007"/>
              <a:chOff x="483690" y="2013006"/>
              <a:chExt cx="2951168" cy="633464"/>
            </a:xfrm>
          </p:grpSpPr>
          <p:pic>
            <p:nvPicPr>
              <p:cNvPr id="27" name="Графіка 26" descr="Фрагменти головоломки">
                <a:extLst>
                  <a:ext uri="{FF2B5EF4-FFF2-40B4-BE49-F238E27FC236}">
                    <a16:creationId xmlns:a16="http://schemas.microsoft.com/office/drawing/2014/main" id="{F4D8F206-A73C-8238-8AFC-D0FB0185522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3690" y="2057246"/>
                <a:ext cx="589224" cy="589224"/>
              </a:xfrm>
              <a:prstGeom prst="rect">
                <a:avLst/>
              </a:prstGeom>
            </p:spPr>
          </p:pic>
          <p:pic>
            <p:nvPicPr>
              <p:cNvPr id="28" name="Графіка 27" descr="Фрагменти головоломки">
                <a:extLst>
                  <a:ext uri="{FF2B5EF4-FFF2-40B4-BE49-F238E27FC236}">
                    <a16:creationId xmlns:a16="http://schemas.microsoft.com/office/drawing/2014/main" id="{5C56A1CB-0D34-4F04-C6E4-E27A40C067F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5400000">
                <a:off x="1267639" y="2039172"/>
                <a:ext cx="589224" cy="589224"/>
              </a:xfrm>
              <a:prstGeom prst="rect">
                <a:avLst/>
              </a:prstGeom>
            </p:spPr>
          </p:pic>
          <p:pic>
            <p:nvPicPr>
              <p:cNvPr id="29" name="Графіка 28" descr="Фрагменти головоломки">
                <a:extLst>
                  <a:ext uri="{FF2B5EF4-FFF2-40B4-BE49-F238E27FC236}">
                    <a16:creationId xmlns:a16="http://schemas.microsoft.com/office/drawing/2014/main" id="{912D4D14-5E45-005C-31E6-268F2469104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a:off x="2049137" y="2028246"/>
                <a:ext cx="589224" cy="589224"/>
              </a:xfrm>
              <a:prstGeom prst="rect">
                <a:avLst/>
              </a:prstGeom>
            </p:spPr>
          </p:pic>
          <p:pic>
            <p:nvPicPr>
              <p:cNvPr id="30" name="Графіка 29" descr="Фрагменти головоломки">
                <a:extLst>
                  <a:ext uri="{FF2B5EF4-FFF2-40B4-BE49-F238E27FC236}">
                    <a16:creationId xmlns:a16="http://schemas.microsoft.com/office/drawing/2014/main" id="{9387F37C-7A8C-0C0C-14C5-523C16C7031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0800000">
                <a:off x="2845634" y="2013006"/>
                <a:ext cx="589224" cy="589224"/>
              </a:xfrm>
              <a:prstGeom prst="rect">
                <a:avLst/>
              </a:prstGeom>
            </p:spPr>
          </p:pic>
        </p:grpSp>
        <p:grpSp>
          <p:nvGrpSpPr>
            <p:cNvPr id="15" name="Групувати 14">
              <a:extLst>
                <a:ext uri="{FF2B5EF4-FFF2-40B4-BE49-F238E27FC236}">
                  <a16:creationId xmlns:a16="http://schemas.microsoft.com/office/drawing/2014/main" id="{14844478-068F-444A-D46D-96C38FEFDB4B}"/>
                </a:ext>
              </a:extLst>
            </p:cNvPr>
            <p:cNvGrpSpPr>
              <a:grpSpLocks noChangeAspect="1"/>
            </p:cNvGrpSpPr>
            <p:nvPr/>
          </p:nvGrpSpPr>
          <p:grpSpPr>
            <a:xfrm>
              <a:off x="1989305" y="2856769"/>
              <a:ext cx="1420950" cy="305007"/>
              <a:chOff x="483690" y="2013006"/>
              <a:chExt cx="2951168" cy="633464"/>
            </a:xfrm>
          </p:grpSpPr>
          <p:pic>
            <p:nvPicPr>
              <p:cNvPr id="23" name="Графіка 22" descr="Фрагменти головоломки">
                <a:extLst>
                  <a:ext uri="{FF2B5EF4-FFF2-40B4-BE49-F238E27FC236}">
                    <a16:creationId xmlns:a16="http://schemas.microsoft.com/office/drawing/2014/main" id="{02E9AECE-274A-1D17-04A6-A4EF4DD8B74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3690" y="2057246"/>
                <a:ext cx="589224" cy="589224"/>
              </a:xfrm>
              <a:prstGeom prst="rect">
                <a:avLst/>
              </a:prstGeom>
            </p:spPr>
          </p:pic>
          <p:pic>
            <p:nvPicPr>
              <p:cNvPr id="24" name="Графіка 23" descr="Фрагменти головоломки">
                <a:extLst>
                  <a:ext uri="{FF2B5EF4-FFF2-40B4-BE49-F238E27FC236}">
                    <a16:creationId xmlns:a16="http://schemas.microsoft.com/office/drawing/2014/main" id="{6B6CA326-6BCE-E20D-47A4-63D0DFB6368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5400000">
                <a:off x="1267639" y="2039172"/>
                <a:ext cx="589224" cy="589224"/>
              </a:xfrm>
              <a:prstGeom prst="rect">
                <a:avLst/>
              </a:prstGeom>
            </p:spPr>
          </p:pic>
          <p:pic>
            <p:nvPicPr>
              <p:cNvPr id="25" name="Графіка 24" descr="Фрагменти головоломки">
                <a:extLst>
                  <a:ext uri="{FF2B5EF4-FFF2-40B4-BE49-F238E27FC236}">
                    <a16:creationId xmlns:a16="http://schemas.microsoft.com/office/drawing/2014/main" id="{8C24572C-A313-25A8-5C7F-DC12FD151ED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a:off x="2049137" y="2028246"/>
                <a:ext cx="589224" cy="589224"/>
              </a:xfrm>
              <a:prstGeom prst="rect">
                <a:avLst/>
              </a:prstGeom>
            </p:spPr>
          </p:pic>
          <p:pic>
            <p:nvPicPr>
              <p:cNvPr id="26" name="Графіка 25" descr="Фрагменти головоломки">
                <a:extLst>
                  <a:ext uri="{FF2B5EF4-FFF2-40B4-BE49-F238E27FC236}">
                    <a16:creationId xmlns:a16="http://schemas.microsoft.com/office/drawing/2014/main" id="{12B7E587-A5DB-03A3-8734-7F69BE2AC3B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0800000">
                <a:off x="2845634" y="2013006"/>
                <a:ext cx="589224" cy="589224"/>
              </a:xfrm>
              <a:prstGeom prst="rect">
                <a:avLst/>
              </a:prstGeom>
            </p:spPr>
          </p:pic>
        </p:grpSp>
      </p:grpSp>
      <p:sp>
        <p:nvSpPr>
          <p:cNvPr id="34" name="Google Shape;79;p15">
            <a:extLst>
              <a:ext uri="{FF2B5EF4-FFF2-40B4-BE49-F238E27FC236}">
                <a16:creationId xmlns:a16="http://schemas.microsoft.com/office/drawing/2014/main" id="{BDC9663E-4061-11DB-2D02-ED9B0A0744E6}"/>
              </a:ext>
            </a:extLst>
          </p:cNvPr>
          <p:cNvSpPr txBox="1">
            <a:spLocks noGrp="1" noChangeAspect="1"/>
          </p:cNvSpPr>
          <p:nvPr>
            <p:ph idx="1"/>
          </p:nvPr>
        </p:nvSpPr>
        <p:spPr>
          <a:xfrm>
            <a:off x="3650453" y="79888"/>
            <a:ext cx="5242088" cy="923299"/>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spAutoFit/>
          </a:bodyPr>
          <a:lstStyle/>
          <a:p>
            <a:pPr marL="0" lvl="0" indent="0" algn="ctr" rtl="0">
              <a:spcBef>
                <a:spcPts val="0"/>
              </a:spcBef>
              <a:spcAft>
                <a:spcPts val="0"/>
              </a:spcAft>
              <a:buNone/>
            </a:pPr>
            <a:r>
              <a:rPr lang="uk-UA" sz="2400" b="1" i="1" kern="1600" spc="800" dirty="0">
                <a:effectLst>
                  <a:outerShdw blurRad="38100" dist="38100" dir="2700000" algn="tl">
                    <a:srgbClr val="000000">
                      <a:alpha val="43137"/>
                    </a:srgbClr>
                  </a:outerShdw>
                </a:effectLst>
              </a:rPr>
              <a:t>Визначення ресурсів</a:t>
            </a:r>
            <a:endParaRPr sz="2400" b="1" i="1" kern="1600" spc="800" dirty="0">
              <a:effectLst>
                <a:outerShdw blurRad="38100" dist="38100" dir="2700000" algn="tl">
                  <a:srgbClr val="000000">
                    <a:alpha val="43137"/>
                  </a:srgbClr>
                </a:outerShdw>
              </a:effectLst>
            </a:endParaRPr>
          </a:p>
        </p:txBody>
      </p:sp>
      <p:sp>
        <p:nvSpPr>
          <p:cNvPr id="35" name="Google Shape;78;p15">
            <a:extLst>
              <a:ext uri="{FF2B5EF4-FFF2-40B4-BE49-F238E27FC236}">
                <a16:creationId xmlns:a16="http://schemas.microsoft.com/office/drawing/2014/main" id="{0E74D701-16C2-CECE-1B63-DFF823EC767D}"/>
              </a:ext>
            </a:extLst>
          </p:cNvPr>
          <p:cNvSpPr txBox="1">
            <a:spLocks noChangeAspect="1"/>
          </p:cNvSpPr>
          <p:nvPr/>
        </p:nvSpPr>
        <p:spPr>
          <a:xfrm>
            <a:off x="3741419" y="1103044"/>
            <a:ext cx="5242088" cy="489200"/>
          </a:xfrm>
          <a:prstGeom prst="roundRect">
            <a:avLst/>
          </a:prstGeom>
          <a:ln w="12700">
            <a:solidFill>
              <a:srgbClr val="660066"/>
            </a:solidFill>
            <a:prstDash val="sysDash"/>
          </a:ln>
        </p:spPr>
        <p:txBody>
          <a:bodyPr spcFirstLastPara="1" vert="horz" wrap="square" lIns="91425" tIns="91425" rIns="91425" bIns="91425" rtlCol="0" anchor="ctr" anchorCtr="0">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uk-UA" sz="1800" spc="600" dirty="0">
                <a:solidFill>
                  <a:srgbClr val="660066"/>
                </a:solidFill>
              </a:rPr>
              <a:t>Види ресурсів</a:t>
            </a:r>
          </a:p>
        </p:txBody>
      </p:sp>
    </p:spTree>
    <p:extLst>
      <p:ext uri="{BB962C8B-B14F-4D97-AF65-F5344CB8AC3E}">
        <p14:creationId xmlns:p14="http://schemas.microsoft.com/office/powerpoint/2010/main" val="1007535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90938" y="3218188"/>
            <a:ext cx="3066780" cy="1562431"/>
          </a:xfrm>
          <a:prstGeom prst="rect">
            <a:avLst/>
          </a:prstGeom>
        </p:spPr>
        <p:txBody>
          <a:bodyPr spcFirstLastPara="1" wrap="square" lIns="91425" tIns="91425" rIns="91425" bIns="91425" anchor="b" anchorCtr="0">
            <a:noAutofit/>
          </a:bodyPr>
          <a:lstStyle/>
          <a:p>
            <a:pPr>
              <a:spcBef>
                <a:spcPts val="0"/>
              </a:spcBef>
              <a:spcAft>
                <a:spcPts val="1200"/>
              </a:spcAft>
              <a:buClr>
                <a:schemeClr val="accent1"/>
              </a:buClr>
              <a:buSzPct val="80000"/>
            </a:pPr>
            <a:r>
              <a:rPr lang="ru-RU" sz="115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Речовини, що попередньо зазнали впливу людської праці і при-значені для подальшого використання у виробничому процесі, називають сировиною (або сировинними матеріалами)</a:t>
            </a:r>
          </a:p>
        </p:txBody>
      </p:sp>
      <p:sp>
        <p:nvSpPr>
          <p:cNvPr id="72" name="Google Shape;72;p14"/>
          <p:cNvSpPr txBox="1">
            <a:spLocks noGrp="1"/>
          </p:cNvSpPr>
          <p:nvPr>
            <p:ph type="body" sz="half" idx="2"/>
          </p:nvPr>
        </p:nvSpPr>
        <p:spPr>
          <a:xfrm>
            <a:off x="390938" y="385741"/>
            <a:ext cx="3011579" cy="2258399"/>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ru-RU" sz="115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Проте слід зважати на те, що речовини природи перетворюються на ресурси, якщо їх застосовують в процесі вироблення благ, коли до них докладено працю людини. Поза цим процесом це просто речовини природи. Сонячна енергія стає ресурсом, якщо її використовують для опалення теплиць чи житла, або за її допомогою вирощують сільськогосподарські культури.</a:t>
            </a:r>
            <a:endParaRPr lang="uk-UA" sz="115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endParaRPr>
          </a:p>
        </p:txBody>
      </p:sp>
      <p:grpSp>
        <p:nvGrpSpPr>
          <p:cNvPr id="34" name="Групувати 33">
            <a:extLst>
              <a:ext uri="{FF2B5EF4-FFF2-40B4-BE49-F238E27FC236}">
                <a16:creationId xmlns:a16="http://schemas.microsoft.com/office/drawing/2014/main" id="{D8CB295B-5AF1-714D-B1F4-DE5D43287922}"/>
              </a:ext>
            </a:extLst>
          </p:cNvPr>
          <p:cNvGrpSpPr/>
          <p:nvPr/>
        </p:nvGrpSpPr>
        <p:grpSpPr>
          <a:xfrm>
            <a:off x="475777" y="2856769"/>
            <a:ext cx="2934478" cy="341548"/>
            <a:chOff x="475777" y="2856769"/>
            <a:chExt cx="2934478" cy="341548"/>
          </a:xfrm>
        </p:grpSpPr>
        <p:grpSp>
          <p:nvGrpSpPr>
            <p:cNvPr id="24" name="Групувати 23">
              <a:extLst>
                <a:ext uri="{FF2B5EF4-FFF2-40B4-BE49-F238E27FC236}">
                  <a16:creationId xmlns:a16="http://schemas.microsoft.com/office/drawing/2014/main" id="{1151AB32-81C4-8E4B-F29A-472C5D401899}"/>
                </a:ext>
              </a:extLst>
            </p:cNvPr>
            <p:cNvGrpSpPr>
              <a:grpSpLocks noChangeAspect="1"/>
            </p:cNvGrpSpPr>
            <p:nvPr/>
          </p:nvGrpSpPr>
          <p:grpSpPr>
            <a:xfrm>
              <a:off x="475777" y="2893310"/>
              <a:ext cx="1420950" cy="305007"/>
              <a:chOff x="483690" y="2013006"/>
              <a:chExt cx="2951168" cy="633464"/>
            </a:xfrm>
          </p:grpSpPr>
          <p:pic>
            <p:nvPicPr>
              <p:cNvPr id="25" name="Графіка 24" descr="Фрагменти головоломки">
                <a:extLst>
                  <a:ext uri="{FF2B5EF4-FFF2-40B4-BE49-F238E27FC236}">
                    <a16:creationId xmlns:a16="http://schemas.microsoft.com/office/drawing/2014/main" id="{21F3CEC9-E5D3-75A1-3947-E23B7C9DB0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3690" y="2057246"/>
                <a:ext cx="589224" cy="589224"/>
              </a:xfrm>
              <a:prstGeom prst="rect">
                <a:avLst/>
              </a:prstGeom>
            </p:spPr>
          </p:pic>
          <p:pic>
            <p:nvPicPr>
              <p:cNvPr id="26" name="Графіка 25" descr="Фрагменти головоломки">
                <a:extLst>
                  <a:ext uri="{FF2B5EF4-FFF2-40B4-BE49-F238E27FC236}">
                    <a16:creationId xmlns:a16="http://schemas.microsoft.com/office/drawing/2014/main" id="{ED4C2B74-E640-0F67-D431-98AD303EC6C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00000">
                <a:off x="1267639" y="2039172"/>
                <a:ext cx="589224" cy="589224"/>
              </a:xfrm>
              <a:prstGeom prst="rect">
                <a:avLst/>
              </a:prstGeom>
            </p:spPr>
          </p:pic>
          <p:pic>
            <p:nvPicPr>
              <p:cNvPr id="27" name="Графіка 26" descr="Фрагменти головоломки">
                <a:extLst>
                  <a:ext uri="{FF2B5EF4-FFF2-40B4-BE49-F238E27FC236}">
                    <a16:creationId xmlns:a16="http://schemas.microsoft.com/office/drawing/2014/main" id="{5944A81C-A4E8-BD97-076E-7C4D8354DA8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049137" y="2028246"/>
                <a:ext cx="589224" cy="589224"/>
              </a:xfrm>
              <a:prstGeom prst="rect">
                <a:avLst/>
              </a:prstGeom>
            </p:spPr>
          </p:pic>
          <p:pic>
            <p:nvPicPr>
              <p:cNvPr id="28" name="Графіка 27" descr="Фрагменти головоломки">
                <a:extLst>
                  <a:ext uri="{FF2B5EF4-FFF2-40B4-BE49-F238E27FC236}">
                    <a16:creationId xmlns:a16="http://schemas.microsoft.com/office/drawing/2014/main" id="{B8710001-AEE8-8DD6-DA43-0E3C9B4BC28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800000">
                <a:off x="2845634" y="2013006"/>
                <a:ext cx="589224" cy="589224"/>
              </a:xfrm>
              <a:prstGeom prst="rect">
                <a:avLst/>
              </a:prstGeom>
            </p:spPr>
          </p:pic>
        </p:grpSp>
        <p:grpSp>
          <p:nvGrpSpPr>
            <p:cNvPr id="29" name="Групувати 28">
              <a:extLst>
                <a:ext uri="{FF2B5EF4-FFF2-40B4-BE49-F238E27FC236}">
                  <a16:creationId xmlns:a16="http://schemas.microsoft.com/office/drawing/2014/main" id="{4139E90E-CEA6-E67E-53A3-DD0961F8EF96}"/>
                </a:ext>
              </a:extLst>
            </p:cNvPr>
            <p:cNvGrpSpPr>
              <a:grpSpLocks noChangeAspect="1"/>
            </p:cNvGrpSpPr>
            <p:nvPr/>
          </p:nvGrpSpPr>
          <p:grpSpPr>
            <a:xfrm>
              <a:off x="1989305" y="2856769"/>
              <a:ext cx="1420950" cy="305007"/>
              <a:chOff x="483690" y="2013006"/>
              <a:chExt cx="2951168" cy="633464"/>
            </a:xfrm>
          </p:grpSpPr>
          <p:pic>
            <p:nvPicPr>
              <p:cNvPr id="30" name="Графіка 29" descr="Фрагменти головоломки">
                <a:extLst>
                  <a:ext uri="{FF2B5EF4-FFF2-40B4-BE49-F238E27FC236}">
                    <a16:creationId xmlns:a16="http://schemas.microsoft.com/office/drawing/2014/main" id="{AE115D55-E3BD-1A10-1BB4-E31B799613C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3690" y="2057246"/>
                <a:ext cx="589224" cy="589224"/>
              </a:xfrm>
              <a:prstGeom prst="rect">
                <a:avLst/>
              </a:prstGeom>
            </p:spPr>
          </p:pic>
          <p:pic>
            <p:nvPicPr>
              <p:cNvPr id="31" name="Графіка 30" descr="Фрагменти головоломки">
                <a:extLst>
                  <a:ext uri="{FF2B5EF4-FFF2-40B4-BE49-F238E27FC236}">
                    <a16:creationId xmlns:a16="http://schemas.microsoft.com/office/drawing/2014/main" id="{C5C2C9D8-898D-39C9-99E2-55458533081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00000">
                <a:off x="1267639" y="2039172"/>
                <a:ext cx="589224" cy="589224"/>
              </a:xfrm>
              <a:prstGeom prst="rect">
                <a:avLst/>
              </a:prstGeom>
            </p:spPr>
          </p:pic>
          <p:pic>
            <p:nvPicPr>
              <p:cNvPr id="32" name="Графіка 31" descr="Фрагменти головоломки">
                <a:extLst>
                  <a:ext uri="{FF2B5EF4-FFF2-40B4-BE49-F238E27FC236}">
                    <a16:creationId xmlns:a16="http://schemas.microsoft.com/office/drawing/2014/main" id="{6EFAC7A1-8921-CFDD-3F08-8222796AE95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049137" y="2028246"/>
                <a:ext cx="589224" cy="589224"/>
              </a:xfrm>
              <a:prstGeom prst="rect">
                <a:avLst/>
              </a:prstGeom>
            </p:spPr>
          </p:pic>
          <p:pic>
            <p:nvPicPr>
              <p:cNvPr id="33" name="Графіка 32" descr="Фрагменти головоломки">
                <a:extLst>
                  <a:ext uri="{FF2B5EF4-FFF2-40B4-BE49-F238E27FC236}">
                    <a16:creationId xmlns:a16="http://schemas.microsoft.com/office/drawing/2014/main" id="{ED4822AA-916D-FCB0-73E1-BC36BEF8BDF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800000">
                <a:off x="2845634" y="2013006"/>
                <a:ext cx="589224" cy="589224"/>
              </a:xfrm>
              <a:prstGeom prst="rect">
                <a:avLst/>
              </a:prstGeom>
            </p:spPr>
          </p:pic>
        </p:grpSp>
      </p:grpSp>
      <p:sp>
        <p:nvSpPr>
          <p:cNvPr id="45" name="Google Shape;79;p15">
            <a:extLst>
              <a:ext uri="{FF2B5EF4-FFF2-40B4-BE49-F238E27FC236}">
                <a16:creationId xmlns:a16="http://schemas.microsoft.com/office/drawing/2014/main" id="{42D877C6-BDDD-FDA7-35AB-F577BAE06958}"/>
              </a:ext>
            </a:extLst>
          </p:cNvPr>
          <p:cNvSpPr txBox="1">
            <a:spLocks noGrp="1" noChangeAspect="1"/>
          </p:cNvSpPr>
          <p:nvPr>
            <p:ph idx="1"/>
          </p:nvPr>
        </p:nvSpPr>
        <p:spPr>
          <a:xfrm>
            <a:off x="3658073" y="72268"/>
            <a:ext cx="5242088" cy="923299"/>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spAutoFit/>
          </a:bodyPr>
          <a:lstStyle/>
          <a:p>
            <a:pPr marL="0" lvl="0" indent="0" algn="ctr" rtl="0">
              <a:spcBef>
                <a:spcPts val="0"/>
              </a:spcBef>
              <a:spcAft>
                <a:spcPts val="0"/>
              </a:spcAft>
              <a:buNone/>
            </a:pPr>
            <a:r>
              <a:rPr lang="uk-UA" sz="2400" b="1" i="1" kern="1600" spc="800" dirty="0">
                <a:effectLst>
                  <a:outerShdw blurRad="38100" dist="38100" dir="2700000" algn="tl">
                    <a:srgbClr val="000000">
                      <a:alpha val="43137"/>
                    </a:srgbClr>
                  </a:outerShdw>
                </a:effectLst>
              </a:rPr>
              <a:t>Визначення ресурсів</a:t>
            </a:r>
            <a:endParaRPr sz="2400" b="1" i="1" kern="1600" spc="800" dirty="0">
              <a:effectLst>
                <a:outerShdw blurRad="38100" dist="38100" dir="2700000" algn="tl">
                  <a:srgbClr val="000000">
                    <a:alpha val="43137"/>
                  </a:srgbClr>
                </a:outerShdw>
              </a:effectLst>
            </a:endParaRPr>
          </a:p>
        </p:txBody>
      </p:sp>
      <p:grpSp>
        <p:nvGrpSpPr>
          <p:cNvPr id="58" name="Групувати 57">
            <a:extLst>
              <a:ext uri="{FF2B5EF4-FFF2-40B4-BE49-F238E27FC236}">
                <a16:creationId xmlns:a16="http://schemas.microsoft.com/office/drawing/2014/main" id="{3836B138-CB64-8B2A-634F-854B845BC3BC}"/>
              </a:ext>
            </a:extLst>
          </p:cNvPr>
          <p:cNvGrpSpPr/>
          <p:nvPr/>
        </p:nvGrpSpPr>
        <p:grpSpPr>
          <a:xfrm>
            <a:off x="3682330" y="1103044"/>
            <a:ext cx="5354988" cy="3920927"/>
            <a:chOff x="3682330" y="1103044"/>
            <a:chExt cx="5354988" cy="3920927"/>
          </a:xfrm>
        </p:grpSpPr>
        <p:sp>
          <p:nvSpPr>
            <p:cNvPr id="46" name="Google Shape;78;p15">
              <a:extLst>
                <a:ext uri="{FF2B5EF4-FFF2-40B4-BE49-F238E27FC236}">
                  <a16:creationId xmlns:a16="http://schemas.microsoft.com/office/drawing/2014/main" id="{FD39EB1A-FCD6-0ADE-BF95-ACA9523C52B3}"/>
                </a:ext>
              </a:extLst>
            </p:cNvPr>
            <p:cNvSpPr txBox="1">
              <a:spLocks noChangeAspect="1"/>
            </p:cNvSpPr>
            <p:nvPr/>
          </p:nvSpPr>
          <p:spPr>
            <a:xfrm>
              <a:off x="3741419" y="1103044"/>
              <a:ext cx="5242088" cy="489200"/>
            </a:xfrm>
            <a:prstGeom prst="roundRect">
              <a:avLst/>
            </a:prstGeom>
            <a:ln w="12700">
              <a:solidFill>
                <a:srgbClr val="660066"/>
              </a:solidFill>
              <a:prstDash val="sysDash"/>
            </a:ln>
          </p:spPr>
          <p:txBody>
            <a:bodyPr spcFirstLastPara="1" vert="horz" wrap="square" lIns="91425" tIns="91425" rIns="91425" bIns="91425" rtlCol="0" anchor="ctr" anchorCtr="0">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uk-UA" sz="1800" spc="600" dirty="0">
                  <a:solidFill>
                    <a:srgbClr val="660066"/>
                  </a:solidFill>
                </a:rPr>
                <a:t>Види ресурсів</a:t>
              </a:r>
            </a:p>
          </p:txBody>
        </p:sp>
        <p:grpSp>
          <p:nvGrpSpPr>
            <p:cNvPr id="57" name="Групувати 56">
              <a:extLst>
                <a:ext uri="{FF2B5EF4-FFF2-40B4-BE49-F238E27FC236}">
                  <a16:creationId xmlns:a16="http://schemas.microsoft.com/office/drawing/2014/main" id="{D771EDE9-A3A7-9874-FA6A-8817A0272285}"/>
                </a:ext>
              </a:extLst>
            </p:cNvPr>
            <p:cNvGrpSpPr/>
            <p:nvPr/>
          </p:nvGrpSpPr>
          <p:grpSpPr>
            <a:xfrm>
              <a:off x="3682330" y="1721381"/>
              <a:ext cx="5354988" cy="3302590"/>
              <a:chOff x="3682330" y="1721381"/>
              <a:chExt cx="5354988" cy="3302590"/>
            </a:xfrm>
          </p:grpSpPr>
          <p:sp>
            <p:nvSpPr>
              <p:cNvPr id="48" name="Підзаголовок 5">
                <a:extLst>
                  <a:ext uri="{FF2B5EF4-FFF2-40B4-BE49-F238E27FC236}">
                    <a16:creationId xmlns:a16="http://schemas.microsoft.com/office/drawing/2014/main" id="{B2D063D4-5B46-B246-AB8C-BFF9AD7C37B9}"/>
                  </a:ext>
                </a:extLst>
              </p:cNvPr>
              <p:cNvSpPr txBox="1">
                <a:spLocks/>
              </p:cNvSpPr>
              <p:nvPr/>
            </p:nvSpPr>
            <p:spPr>
              <a:xfrm>
                <a:off x="3741419" y="1721381"/>
                <a:ext cx="5295899" cy="1116751"/>
              </a:xfrm>
              <a:prstGeom prst="roundRect">
                <a:avLst/>
              </a:prstGeom>
              <a:ln>
                <a:solidFill>
                  <a:srgbClr val="660066"/>
                </a:solidFill>
                <a:prstDash val="sysDot"/>
              </a:ln>
            </p:spPr>
            <p:txBody>
              <a:bodyPr vert="horz" lIns="91440" tIns="45720" rIns="91440" bIns="45720" rtlCol="0" anchor="ctr">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a:lstStyle>
              <a:p>
                <a:pPr>
                  <a:lnSpc>
                    <a:spcPct val="120000"/>
                  </a:lnSpc>
                </a:pPr>
                <a:r>
                  <a:rPr lang="ru-RU" sz="1150" b="1" i="1" dirty="0"/>
                  <a:t>Людські ресурси:</a:t>
                </a:r>
                <a:r>
                  <a:rPr lang="ru-RU" sz="1150" dirty="0"/>
                  <a:t> ресурси, які надходять від людей, такі як знання, навички та праця. Трудові ресурси (праця) - це здатність людини до продуктивної осмисленої праці, основними складовими якої є здоров'я, розумові та фізичні здібності і професійні навички</a:t>
                </a:r>
                <a:endParaRPr lang="ru-KZ" sz="1150" dirty="0"/>
              </a:p>
            </p:txBody>
          </p:sp>
          <p:grpSp>
            <p:nvGrpSpPr>
              <p:cNvPr id="56" name="Групувати 55">
                <a:extLst>
                  <a:ext uri="{FF2B5EF4-FFF2-40B4-BE49-F238E27FC236}">
                    <a16:creationId xmlns:a16="http://schemas.microsoft.com/office/drawing/2014/main" id="{4D4BF2F5-49D3-7709-0BD9-FC301831AA7A}"/>
                  </a:ext>
                </a:extLst>
              </p:cNvPr>
              <p:cNvGrpSpPr/>
              <p:nvPr/>
            </p:nvGrpSpPr>
            <p:grpSpPr>
              <a:xfrm>
                <a:off x="3682330" y="3035163"/>
                <a:ext cx="2992789" cy="1770985"/>
                <a:chOff x="3682330" y="3035163"/>
                <a:chExt cx="2992789" cy="1770985"/>
              </a:xfrm>
            </p:grpSpPr>
            <p:pic>
              <p:nvPicPr>
                <p:cNvPr id="52" name="Графіка 51" descr="Головоломка">
                  <a:extLst>
                    <a:ext uri="{FF2B5EF4-FFF2-40B4-BE49-F238E27FC236}">
                      <a16:creationId xmlns:a16="http://schemas.microsoft.com/office/drawing/2014/main" id="{3097B0AD-0AB1-384C-ECC2-39D1DE6BADC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 r="3432"/>
                <a:stretch/>
              </p:blipFill>
              <p:spPr>
                <a:xfrm>
                  <a:off x="3886334" y="3035163"/>
                  <a:ext cx="508028" cy="533592"/>
                </a:xfrm>
                <a:prstGeom prst="rect">
                  <a:avLst/>
                </a:prstGeom>
              </p:spPr>
            </p:pic>
            <p:sp>
              <p:nvSpPr>
                <p:cNvPr id="53" name="TextBox 52">
                  <a:extLst>
                    <a:ext uri="{FF2B5EF4-FFF2-40B4-BE49-F238E27FC236}">
                      <a16:creationId xmlns:a16="http://schemas.microsoft.com/office/drawing/2014/main" id="{18247812-D13E-CC5C-982B-4F170D244ED3}"/>
                    </a:ext>
                  </a:extLst>
                </p:cNvPr>
                <p:cNvSpPr txBox="1"/>
                <p:nvPr/>
              </p:nvSpPr>
              <p:spPr>
                <a:xfrm>
                  <a:off x="3682330" y="3275747"/>
                  <a:ext cx="2992789" cy="1530401"/>
                </a:xfrm>
                <a:prstGeom prst="rect">
                  <a:avLst/>
                </a:prstGeom>
                <a:noFill/>
              </p:spPr>
              <p:txBody>
                <a:bodyPr wrap="square" lIns="72000" tIns="72000" rIns="10800" bIns="72000" rtlCol="0" anchor="ctr" anchorCtr="1">
                  <a:spAutoFit/>
                </a:bodyPr>
                <a:lstStyle/>
                <a:p>
                  <a:r>
                    <a:rPr lang="ru-RU" sz="10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rPr>
                    <a:t>                Важливими  для процесу  виробництва є  здібності й таланти людини, пов'язані з організацією та управлінням самого виробництва. В економічній науці вирізняють такий різновид ресурсів, як підприємницькі здібності. Вважають, що лише 5-7% населення певної країни можуть стати успішними підприємцями. Тому цей ресурс також є обмеженим.</a:t>
                  </a:r>
                  <a:endParaRPr lang="ru-KZ" sz="1000" dirty="0">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ndParaRPr>
                </a:p>
              </p:txBody>
            </p:sp>
          </p:grpSp>
          <p:pic>
            <p:nvPicPr>
              <p:cNvPr id="54" name="Рисунок 53">
                <a:extLst>
                  <a:ext uri="{FF2B5EF4-FFF2-40B4-BE49-F238E27FC236}">
                    <a16:creationId xmlns:a16="http://schemas.microsoft.com/office/drawing/2014/main" id="{C1438BF9-FCD0-42F6-F8E6-3B127C4915DA}"/>
                  </a:ext>
                </a:extLst>
              </p:cNvPr>
              <p:cNvPicPr>
                <a:picLocks noChangeAspect="1"/>
              </p:cNvPicPr>
              <p:nvPr/>
            </p:nvPicPr>
            <p:blipFill>
              <a:blip r:embed="rId7"/>
              <a:stretch>
                <a:fillRect/>
              </a:stretch>
            </p:blipFill>
            <p:spPr>
              <a:xfrm>
                <a:off x="6706362" y="2975571"/>
                <a:ext cx="2048400" cy="2048400"/>
              </a:xfrm>
              <a:prstGeom prst="rect">
                <a:avLst/>
              </a:prstGeom>
            </p:spPr>
          </p:pic>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2" name="Google Shape;72;p14"/>
          <p:cNvSpPr txBox="1">
            <a:spLocks noGrp="1"/>
          </p:cNvSpPr>
          <p:nvPr>
            <p:ph type="body" sz="half" idx="2"/>
          </p:nvPr>
        </p:nvSpPr>
        <p:spPr>
          <a:xfrm>
            <a:off x="335736" y="419101"/>
            <a:ext cx="3278388" cy="4168140"/>
          </a:xfrm>
          <a:prstGeom prst="rect">
            <a:avLst/>
          </a:prstGeom>
        </p:spPr>
        <p:txBody>
          <a:bodyPr spcFirstLastPara="1" wrap="square" lIns="91425" tIns="91425" rIns="91425" bIns="91425" anchor="t" anchorCtr="0">
            <a:noAutofit/>
          </a:bodyPr>
          <a:lstStyle/>
          <a:p>
            <a:pPr marL="0" lvl="0" indent="0" rtl="0">
              <a:spcBef>
                <a:spcPts val="0"/>
              </a:spcBef>
              <a:spcAft>
                <a:spcPts val="1200"/>
              </a:spcAft>
              <a:buNone/>
            </a:pPr>
            <a:r>
              <a:rPr lang="uk-UA" sz="12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a:t>
            </a: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Виробник використовує ресурси, які відіграють активну посередницьку роль між людиною, природними ресурсами та проміжними товарами у виробничому процесі. І з їхньою допомогою людина цілеспрямовано діє на природні ресурси або застосовує їх як обов’язкову умову виробництва товарів і послуг. Це капітальні ресурси. До капітальних ресурсів належать: будинки, верстати, обладнання, передавальні пристрої, інструменти, транспортні засоби, споруди тощо.</a:t>
            </a:r>
          </a:p>
          <a:p>
            <a:pPr marL="0" lvl="0" indent="0" rtl="0">
              <a:spcBef>
                <a:spcPts val="0"/>
              </a:spcBef>
              <a:spcAft>
                <a:spcPts val="1200"/>
              </a:spcAft>
              <a:buNone/>
            </a:pPr>
            <a:endPar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endParaRPr>
          </a:p>
          <a:p>
            <a:pPr marL="0" lvl="0" indent="0" rtl="0">
              <a:spcBef>
                <a:spcPts val="0"/>
              </a:spcBef>
              <a:spcAft>
                <a:spcPts val="1200"/>
              </a:spcAft>
              <a:buNone/>
            </a:pPr>
            <a:endPar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endParaRPr>
          </a:p>
          <a:p>
            <a:pPr marL="0" lvl="0" indent="0" rtl="0">
              <a:spcBef>
                <a:spcPts val="0"/>
              </a:spcBef>
              <a:spcAft>
                <a:spcPts val="1200"/>
              </a:spcAft>
              <a:buNone/>
            </a:pP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Саме капітальні ресурси (знаряддя праці та технології) визначали рівень розвитку суспільства. Тому в історії існує поняття «кам’яний вік», «залізний вік», атомний вік» тощо.</a:t>
            </a:r>
          </a:p>
        </p:txBody>
      </p:sp>
      <p:sp>
        <p:nvSpPr>
          <p:cNvPr id="11" name="TextBox 10">
            <a:extLst>
              <a:ext uri="{FF2B5EF4-FFF2-40B4-BE49-F238E27FC236}">
                <a16:creationId xmlns:a16="http://schemas.microsoft.com/office/drawing/2014/main" id="{B75D69AC-AAE7-04CD-8118-0C0151D015F8}"/>
              </a:ext>
            </a:extLst>
          </p:cNvPr>
          <p:cNvSpPr txBox="1"/>
          <p:nvPr/>
        </p:nvSpPr>
        <p:spPr>
          <a:xfrm>
            <a:off x="4088296" y="1797860"/>
            <a:ext cx="1722782" cy="369332"/>
          </a:xfrm>
          <a:prstGeom prst="rect">
            <a:avLst/>
          </a:prstGeom>
          <a:noFill/>
        </p:spPr>
        <p:txBody>
          <a:bodyPr wrap="square" rtlCol="0">
            <a:spAutoFit/>
          </a:bodyPr>
          <a:lstStyle/>
          <a:p>
            <a:endParaRPr lang="ru-KZ" dirty="0"/>
          </a:p>
        </p:txBody>
      </p:sp>
      <p:grpSp>
        <p:nvGrpSpPr>
          <p:cNvPr id="12" name="Групувати 11">
            <a:extLst>
              <a:ext uri="{FF2B5EF4-FFF2-40B4-BE49-F238E27FC236}">
                <a16:creationId xmlns:a16="http://schemas.microsoft.com/office/drawing/2014/main" id="{68F582F2-5248-CF4D-93E8-FC59B2774384}"/>
              </a:ext>
            </a:extLst>
          </p:cNvPr>
          <p:cNvGrpSpPr/>
          <p:nvPr/>
        </p:nvGrpSpPr>
        <p:grpSpPr>
          <a:xfrm>
            <a:off x="431800" y="2880808"/>
            <a:ext cx="2934478" cy="341548"/>
            <a:chOff x="475777" y="2856769"/>
            <a:chExt cx="2934478" cy="341548"/>
          </a:xfrm>
        </p:grpSpPr>
        <p:grpSp>
          <p:nvGrpSpPr>
            <p:cNvPr id="13" name="Групувати 12">
              <a:extLst>
                <a:ext uri="{FF2B5EF4-FFF2-40B4-BE49-F238E27FC236}">
                  <a16:creationId xmlns:a16="http://schemas.microsoft.com/office/drawing/2014/main" id="{EF44537C-CA09-98B8-7CE4-C7BDCFAE1F8D}"/>
                </a:ext>
              </a:extLst>
            </p:cNvPr>
            <p:cNvGrpSpPr>
              <a:grpSpLocks noChangeAspect="1"/>
            </p:cNvGrpSpPr>
            <p:nvPr/>
          </p:nvGrpSpPr>
          <p:grpSpPr>
            <a:xfrm>
              <a:off x="475777" y="2893310"/>
              <a:ext cx="1420950" cy="305007"/>
              <a:chOff x="483690" y="2013006"/>
              <a:chExt cx="2951168" cy="633464"/>
            </a:xfrm>
          </p:grpSpPr>
          <p:pic>
            <p:nvPicPr>
              <p:cNvPr id="27" name="Графіка 26" descr="Фрагменти головоломки">
                <a:extLst>
                  <a:ext uri="{FF2B5EF4-FFF2-40B4-BE49-F238E27FC236}">
                    <a16:creationId xmlns:a16="http://schemas.microsoft.com/office/drawing/2014/main" id="{F4D8F206-A73C-8238-8AFC-D0FB018552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3690" y="2057246"/>
                <a:ext cx="589224" cy="589224"/>
              </a:xfrm>
              <a:prstGeom prst="rect">
                <a:avLst/>
              </a:prstGeom>
            </p:spPr>
          </p:pic>
          <p:pic>
            <p:nvPicPr>
              <p:cNvPr id="28" name="Графіка 27" descr="Фрагменти головоломки">
                <a:extLst>
                  <a:ext uri="{FF2B5EF4-FFF2-40B4-BE49-F238E27FC236}">
                    <a16:creationId xmlns:a16="http://schemas.microsoft.com/office/drawing/2014/main" id="{5C56A1CB-0D34-4F04-C6E4-E27A40C067F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00000">
                <a:off x="1267639" y="2039172"/>
                <a:ext cx="589224" cy="589224"/>
              </a:xfrm>
              <a:prstGeom prst="rect">
                <a:avLst/>
              </a:prstGeom>
            </p:spPr>
          </p:pic>
          <p:pic>
            <p:nvPicPr>
              <p:cNvPr id="29" name="Графіка 28" descr="Фрагменти головоломки">
                <a:extLst>
                  <a:ext uri="{FF2B5EF4-FFF2-40B4-BE49-F238E27FC236}">
                    <a16:creationId xmlns:a16="http://schemas.microsoft.com/office/drawing/2014/main" id="{912D4D14-5E45-005C-31E6-268F2469104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049137" y="2028246"/>
                <a:ext cx="589224" cy="589224"/>
              </a:xfrm>
              <a:prstGeom prst="rect">
                <a:avLst/>
              </a:prstGeom>
            </p:spPr>
          </p:pic>
          <p:pic>
            <p:nvPicPr>
              <p:cNvPr id="30" name="Графіка 29" descr="Фрагменти головоломки">
                <a:extLst>
                  <a:ext uri="{FF2B5EF4-FFF2-40B4-BE49-F238E27FC236}">
                    <a16:creationId xmlns:a16="http://schemas.microsoft.com/office/drawing/2014/main" id="{9387F37C-7A8C-0C0C-14C5-523C16C7031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800000">
                <a:off x="2845634" y="2013006"/>
                <a:ext cx="589224" cy="589224"/>
              </a:xfrm>
              <a:prstGeom prst="rect">
                <a:avLst/>
              </a:prstGeom>
            </p:spPr>
          </p:pic>
        </p:grpSp>
        <p:grpSp>
          <p:nvGrpSpPr>
            <p:cNvPr id="15" name="Групувати 14">
              <a:extLst>
                <a:ext uri="{FF2B5EF4-FFF2-40B4-BE49-F238E27FC236}">
                  <a16:creationId xmlns:a16="http://schemas.microsoft.com/office/drawing/2014/main" id="{14844478-068F-444A-D46D-96C38FEFDB4B}"/>
                </a:ext>
              </a:extLst>
            </p:cNvPr>
            <p:cNvGrpSpPr>
              <a:grpSpLocks noChangeAspect="1"/>
            </p:cNvGrpSpPr>
            <p:nvPr/>
          </p:nvGrpSpPr>
          <p:grpSpPr>
            <a:xfrm>
              <a:off x="1989305" y="2856769"/>
              <a:ext cx="1420950" cy="305007"/>
              <a:chOff x="483690" y="2013006"/>
              <a:chExt cx="2951168" cy="633464"/>
            </a:xfrm>
          </p:grpSpPr>
          <p:pic>
            <p:nvPicPr>
              <p:cNvPr id="23" name="Графіка 22" descr="Фрагменти головоломки">
                <a:extLst>
                  <a:ext uri="{FF2B5EF4-FFF2-40B4-BE49-F238E27FC236}">
                    <a16:creationId xmlns:a16="http://schemas.microsoft.com/office/drawing/2014/main" id="{02E9AECE-274A-1D17-04A6-A4EF4DD8B74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83690" y="2057246"/>
                <a:ext cx="589224" cy="589224"/>
              </a:xfrm>
              <a:prstGeom prst="rect">
                <a:avLst/>
              </a:prstGeom>
            </p:spPr>
          </p:pic>
          <p:pic>
            <p:nvPicPr>
              <p:cNvPr id="24" name="Графіка 23" descr="Фрагменти головоломки">
                <a:extLst>
                  <a:ext uri="{FF2B5EF4-FFF2-40B4-BE49-F238E27FC236}">
                    <a16:creationId xmlns:a16="http://schemas.microsoft.com/office/drawing/2014/main" id="{6B6CA326-6BCE-E20D-47A4-63D0DFB6368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400000">
                <a:off x="1267639" y="2039172"/>
                <a:ext cx="589224" cy="589224"/>
              </a:xfrm>
              <a:prstGeom prst="rect">
                <a:avLst/>
              </a:prstGeom>
            </p:spPr>
          </p:pic>
          <p:pic>
            <p:nvPicPr>
              <p:cNvPr id="25" name="Графіка 24" descr="Фрагменти головоломки">
                <a:extLst>
                  <a:ext uri="{FF2B5EF4-FFF2-40B4-BE49-F238E27FC236}">
                    <a16:creationId xmlns:a16="http://schemas.microsoft.com/office/drawing/2014/main" id="{8C24572C-A313-25A8-5C7F-DC12FD151E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049137" y="2028246"/>
                <a:ext cx="589224" cy="589224"/>
              </a:xfrm>
              <a:prstGeom prst="rect">
                <a:avLst/>
              </a:prstGeom>
            </p:spPr>
          </p:pic>
          <p:pic>
            <p:nvPicPr>
              <p:cNvPr id="26" name="Графіка 25" descr="Фрагменти головоломки">
                <a:extLst>
                  <a:ext uri="{FF2B5EF4-FFF2-40B4-BE49-F238E27FC236}">
                    <a16:creationId xmlns:a16="http://schemas.microsoft.com/office/drawing/2014/main" id="{12B7E587-A5DB-03A3-8734-7F69BE2AC3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0800000">
                <a:off x="2845634" y="2013006"/>
                <a:ext cx="589224" cy="589224"/>
              </a:xfrm>
              <a:prstGeom prst="rect">
                <a:avLst/>
              </a:prstGeom>
            </p:spPr>
          </p:pic>
        </p:grpSp>
      </p:grpSp>
      <p:sp>
        <p:nvSpPr>
          <p:cNvPr id="34" name="Google Shape;79;p15">
            <a:extLst>
              <a:ext uri="{FF2B5EF4-FFF2-40B4-BE49-F238E27FC236}">
                <a16:creationId xmlns:a16="http://schemas.microsoft.com/office/drawing/2014/main" id="{BDC9663E-4061-11DB-2D02-ED9B0A0744E6}"/>
              </a:ext>
            </a:extLst>
          </p:cNvPr>
          <p:cNvSpPr txBox="1">
            <a:spLocks noGrp="1" noChangeAspect="1"/>
          </p:cNvSpPr>
          <p:nvPr>
            <p:ph idx="1"/>
          </p:nvPr>
        </p:nvSpPr>
        <p:spPr>
          <a:xfrm>
            <a:off x="3650453" y="79888"/>
            <a:ext cx="5242088" cy="923299"/>
          </a:xfrm>
          <a:prstGeom prst="rect">
            <a:avLst/>
          </a:pr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spAutoFit/>
          </a:bodyPr>
          <a:lstStyle/>
          <a:p>
            <a:pPr marL="0" lvl="0" indent="0" algn="ctr" rtl="0">
              <a:spcBef>
                <a:spcPts val="0"/>
              </a:spcBef>
              <a:spcAft>
                <a:spcPts val="0"/>
              </a:spcAft>
              <a:buNone/>
            </a:pPr>
            <a:r>
              <a:rPr lang="uk-UA" sz="2400" b="1" i="1" kern="1600" spc="800" dirty="0">
                <a:effectLst>
                  <a:outerShdw blurRad="38100" dist="38100" dir="2700000" algn="tl">
                    <a:srgbClr val="000000">
                      <a:alpha val="43137"/>
                    </a:srgbClr>
                  </a:outerShdw>
                </a:effectLst>
              </a:rPr>
              <a:t>Визначення ресурсів</a:t>
            </a:r>
            <a:endParaRPr sz="2400" b="1" i="1" kern="1600" spc="800" dirty="0">
              <a:effectLst>
                <a:outerShdw blurRad="38100" dist="38100" dir="2700000" algn="tl">
                  <a:srgbClr val="000000">
                    <a:alpha val="43137"/>
                  </a:srgbClr>
                </a:outerShdw>
              </a:effectLst>
            </a:endParaRPr>
          </a:p>
        </p:txBody>
      </p:sp>
      <p:grpSp>
        <p:nvGrpSpPr>
          <p:cNvPr id="16" name="Групувати 15">
            <a:extLst>
              <a:ext uri="{FF2B5EF4-FFF2-40B4-BE49-F238E27FC236}">
                <a16:creationId xmlns:a16="http://schemas.microsoft.com/office/drawing/2014/main" id="{A7B4914A-E528-F615-E8F2-F886D51C96E7}"/>
              </a:ext>
            </a:extLst>
          </p:cNvPr>
          <p:cNvGrpSpPr/>
          <p:nvPr/>
        </p:nvGrpSpPr>
        <p:grpSpPr>
          <a:xfrm>
            <a:off x="3680458" y="988744"/>
            <a:ext cx="5356860" cy="4075196"/>
            <a:chOff x="3680458" y="988744"/>
            <a:chExt cx="5356860" cy="4075196"/>
          </a:xfrm>
        </p:grpSpPr>
        <p:sp>
          <p:nvSpPr>
            <p:cNvPr id="22" name="Підзаголовок 5">
              <a:extLst>
                <a:ext uri="{FF2B5EF4-FFF2-40B4-BE49-F238E27FC236}">
                  <a16:creationId xmlns:a16="http://schemas.microsoft.com/office/drawing/2014/main" id="{35B32F48-9EB3-E3CD-2EE1-82F65EFC3B1D}"/>
                </a:ext>
              </a:extLst>
            </p:cNvPr>
            <p:cNvSpPr txBox="1">
              <a:spLocks/>
            </p:cNvSpPr>
            <p:nvPr/>
          </p:nvSpPr>
          <p:spPr>
            <a:xfrm>
              <a:off x="3741419" y="1547322"/>
              <a:ext cx="5295899" cy="1414878"/>
            </a:xfrm>
            <a:prstGeom prst="roundRect">
              <a:avLst/>
            </a:prstGeom>
            <a:ln>
              <a:solidFill>
                <a:srgbClr val="660066"/>
              </a:solidFill>
              <a:prstDash val="sysDot"/>
            </a:ln>
          </p:spPr>
          <p:txBody>
            <a:bodyPr vert="horz" lIns="0" tIns="0" rIns="0" bIns="0" rtlCol="0" anchor="ctr">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a:lstStyle>
            <a:p>
              <a:pPr>
                <a:lnSpc>
                  <a:spcPct val="120000"/>
                </a:lnSpc>
                <a:buSzPct val="75000"/>
              </a:pPr>
              <a:r>
                <a:rPr lang="ru-RU" sz="1050" b="1" i="1" dirty="0"/>
                <a:t>Технологічні ресурси , капітальні ресурси (капітал) :</a:t>
              </a:r>
              <a:r>
                <a:rPr lang="ru-RU" sz="1050" i="1" dirty="0"/>
                <a:t> ресурси, які надходять із технологій, наприклад машини, інструменти та програмне забезпечення. Це створені людиною виробничі ресурси. Різноманітність капітальних ресурсів, які використовують, залежить від технологічної бази кожного суспільства. Чим розвиненішою в економічному відношенні є країна, тим більш високотехнологічні капітальні ресурси вона застосовує. </a:t>
              </a:r>
              <a:endParaRPr lang="ru-KZ" sz="1050" dirty="0"/>
            </a:p>
          </p:txBody>
        </p:sp>
        <p:sp>
          <p:nvSpPr>
            <p:cNvPr id="35" name="Google Shape;78;p15">
              <a:extLst>
                <a:ext uri="{FF2B5EF4-FFF2-40B4-BE49-F238E27FC236}">
                  <a16:creationId xmlns:a16="http://schemas.microsoft.com/office/drawing/2014/main" id="{0E74D701-16C2-CECE-1B63-DFF823EC767D}"/>
                </a:ext>
              </a:extLst>
            </p:cNvPr>
            <p:cNvSpPr txBox="1">
              <a:spLocks noChangeAspect="1"/>
            </p:cNvSpPr>
            <p:nvPr/>
          </p:nvSpPr>
          <p:spPr>
            <a:xfrm>
              <a:off x="3741419" y="988744"/>
              <a:ext cx="5242088" cy="489200"/>
            </a:xfrm>
            <a:prstGeom prst="roundRect">
              <a:avLst/>
            </a:prstGeom>
            <a:ln w="12700">
              <a:solidFill>
                <a:srgbClr val="660066"/>
              </a:solidFill>
              <a:prstDash val="sysDash"/>
            </a:ln>
          </p:spPr>
          <p:txBody>
            <a:bodyPr spcFirstLastPara="1" vert="horz" wrap="square" lIns="91425" tIns="91425" rIns="91425" bIns="91425" rtlCol="0" anchor="ctr" anchorCtr="0">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uk-UA" sz="1800" spc="600" dirty="0">
                  <a:solidFill>
                    <a:srgbClr val="660066"/>
                  </a:solidFill>
                </a:rPr>
                <a:t>Види ресурсів</a:t>
              </a:r>
            </a:p>
          </p:txBody>
        </p:sp>
        <p:grpSp>
          <p:nvGrpSpPr>
            <p:cNvPr id="14" name="Групувати 13">
              <a:extLst>
                <a:ext uri="{FF2B5EF4-FFF2-40B4-BE49-F238E27FC236}">
                  <a16:creationId xmlns:a16="http://schemas.microsoft.com/office/drawing/2014/main" id="{AA1E3BB6-3352-16E1-9D2C-BCD97A6C2C7D}"/>
                </a:ext>
              </a:extLst>
            </p:cNvPr>
            <p:cNvGrpSpPr/>
            <p:nvPr/>
          </p:nvGrpSpPr>
          <p:grpSpPr>
            <a:xfrm>
              <a:off x="3680458" y="3007592"/>
              <a:ext cx="5348450" cy="2056348"/>
              <a:chOff x="3680458" y="3007592"/>
              <a:chExt cx="5348450" cy="2056348"/>
            </a:xfrm>
          </p:grpSpPr>
          <p:pic>
            <p:nvPicPr>
              <p:cNvPr id="7" name="Рисунок 6">
                <a:extLst>
                  <a:ext uri="{FF2B5EF4-FFF2-40B4-BE49-F238E27FC236}">
                    <a16:creationId xmlns:a16="http://schemas.microsoft.com/office/drawing/2014/main" id="{C9514399-AA21-5A24-9041-246DC20704EF}"/>
                  </a:ext>
                </a:extLst>
              </p:cNvPr>
              <p:cNvPicPr>
                <a:picLocks noChangeAspect="1"/>
              </p:cNvPicPr>
              <p:nvPr/>
            </p:nvPicPr>
            <p:blipFill rotWithShape="1">
              <a:blip r:embed="rId5"/>
              <a:srcRect l="3426" r="5783"/>
              <a:stretch/>
            </p:blipFill>
            <p:spPr>
              <a:xfrm>
                <a:off x="3680458" y="3015212"/>
                <a:ext cx="1859759" cy="2048400"/>
              </a:xfrm>
              <a:prstGeom prst="rect">
                <a:avLst/>
              </a:prstGeom>
            </p:spPr>
          </p:pic>
          <p:pic>
            <p:nvPicPr>
              <p:cNvPr id="8" name="Рисунок 7">
                <a:extLst>
                  <a:ext uri="{FF2B5EF4-FFF2-40B4-BE49-F238E27FC236}">
                    <a16:creationId xmlns:a16="http://schemas.microsoft.com/office/drawing/2014/main" id="{7A5A78B5-5EC6-75C4-0C13-0C51813667F5}"/>
                  </a:ext>
                </a:extLst>
              </p:cNvPr>
              <p:cNvPicPr>
                <a:picLocks noChangeAspect="1"/>
              </p:cNvPicPr>
              <p:nvPr/>
            </p:nvPicPr>
            <p:blipFill rotWithShape="1">
              <a:blip r:embed="rId6"/>
              <a:srcRect l="7624" r="7970"/>
              <a:stretch/>
            </p:blipFill>
            <p:spPr>
              <a:xfrm>
                <a:off x="5563392" y="3007592"/>
                <a:ext cx="1728948" cy="2048400"/>
              </a:xfrm>
              <a:prstGeom prst="rect">
                <a:avLst/>
              </a:prstGeom>
            </p:spPr>
          </p:pic>
          <p:pic>
            <p:nvPicPr>
              <p:cNvPr id="10" name="Рисунок 9">
                <a:extLst>
                  <a:ext uri="{FF2B5EF4-FFF2-40B4-BE49-F238E27FC236}">
                    <a16:creationId xmlns:a16="http://schemas.microsoft.com/office/drawing/2014/main" id="{8404FF56-957E-FD9A-C53B-0A98DA6321EA}"/>
                  </a:ext>
                </a:extLst>
              </p:cNvPr>
              <p:cNvPicPr>
                <a:picLocks noChangeAspect="1"/>
              </p:cNvPicPr>
              <p:nvPr/>
            </p:nvPicPr>
            <p:blipFill rotWithShape="1">
              <a:blip r:embed="rId7"/>
              <a:srcRect l="7177" r="8418"/>
              <a:stretch/>
            </p:blipFill>
            <p:spPr>
              <a:xfrm>
                <a:off x="7299960" y="3015540"/>
                <a:ext cx="1728948" cy="2048400"/>
              </a:xfrm>
              <a:prstGeom prst="rect">
                <a:avLst/>
              </a:prstGeom>
            </p:spPr>
          </p:pic>
        </p:grpSp>
      </p:grpSp>
    </p:spTree>
    <p:extLst>
      <p:ext uri="{BB962C8B-B14F-4D97-AF65-F5344CB8AC3E}">
        <p14:creationId xmlns:p14="http://schemas.microsoft.com/office/powerpoint/2010/main" val="731814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16"/>
          <p:cNvSpPr txBox="1">
            <a:spLocks noGrp="1"/>
          </p:cNvSpPr>
          <p:nvPr>
            <p:ph type="ctrTitle"/>
          </p:nvPr>
        </p:nvSpPr>
        <p:spPr>
          <a:xfrm>
            <a:off x="515696" y="342035"/>
            <a:ext cx="7294804" cy="8239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uk-UA" sz="2400" spc="300" dirty="0"/>
              <a:t>Управління ресурсами. </a:t>
            </a:r>
            <a:r>
              <a:rPr lang="ru-RU" sz="2400" spc="300" dirty="0"/>
              <a:t>Раціональне та ефективне використання ресурсів</a:t>
            </a:r>
            <a:endParaRPr sz="2400" spc="300" dirty="0"/>
          </a:p>
        </p:txBody>
      </p:sp>
      <p:sp>
        <p:nvSpPr>
          <p:cNvPr id="89" name="Google Shape;89;p16"/>
          <p:cNvSpPr txBox="1">
            <a:spLocks noGrp="1"/>
          </p:cNvSpPr>
          <p:nvPr>
            <p:ph type="subTitle" idx="1"/>
          </p:nvPr>
        </p:nvSpPr>
        <p:spPr>
          <a:xfrm>
            <a:off x="572677" y="1128954"/>
            <a:ext cx="3999323" cy="1218430"/>
          </a:xfrm>
          <a:prstGeom prst="roundRect">
            <a:avLst/>
          </a:prstGeom>
          <a:ln w="38100" cap="rnd">
            <a:solidFill>
              <a:srgbClr val="005800"/>
            </a:solidFill>
            <a:prstDash val="sysDot"/>
          </a:ln>
        </p:spPr>
        <p:txBody>
          <a:bodyPr spcFirstLastPara="1" wrap="square" lIns="91425" tIns="91425" rIns="91425" bIns="91425" anchor="t" anchorCtr="0">
            <a:normAutofit fontScale="85000" lnSpcReduction="10000"/>
          </a:bodyPr>
          <a:lstStyle/>
          <a:p>
            <a:pPr marL="0" lvl="0" indent="0" algn="l" rtl="0">
              <a:spcBef>
                <a:spcPts val="1200"/>
              </a:spcBef>
              <a:spcAft>
                <a:spcPts val="1200"/>
              </a:spcAft>
              <a:buNone/>
            </a:pPr>
            <a:r>
              <a:rPr lang="uk-UA" sz="115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Основна характеристика всіх виробничих ресурсів — це їхня обмеженість. Умови обмеженості виникають із невідповідності між відносно необмеженими потребами й відносно обмеженими ресурсами</a:t>
            </a:r>
            <a:r>
              <a:rPr lang="uk-UA" b="0" i="0" dirty="0">
                <a:solidFill>
                  <a:srgbClr val="292B2C"/>
                </a:solidFill>
                <a:effectLst/>
                <a:latin typeface="Roboto" panose="02000000000000000000" pitchFamily="2" charset="0"/>
              </a:rPr>
              <a:t>.</a:t>
            </a:r>
            <a:endParaRPr dirty="0"/>
          </a:p>
        </p:txBody>
      </p:sp>
      <p:sp>
        <p:nvSpPr>
          <p:cNvPr id="90" name="Google Shape;90;p16"/>
          <p:cNvSpPr txBox="1">
            <a:spLocks noGrp="1"/>
          </p:cNvSpPr>
          <p:nvPr>
            <p:ph type="body" sz="quarter" idx="4294967295"/>
          </p:nvPr>
        </p:nvSpPr>
        <p:spPr>
          <a:xfrm>
            <a:off x="0" y="1952625"/>
            <a:ext cx="2360613" cy="4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dirty="0"/>
          </a:p>
          <a:p>
            <a:pPr marL="0" lvl="0" indent="0" algn="l" rtl="0">
              <a:spcBef>
                <a:spcPts val="1200"/>
              </a:spcBef>
              <a:spcAft>
                <a:spcPts val="1200"/>
              </a:spcAft>
              <a:buNone/>
            </a:pPr>
            <a:endParaRPr dirty="0"/>
          </a:p>
        </p:txBody>
      </p:sp>
      <p:grpSp>
        <p:nvGrpSpPr>
          <p:cNvPr id="11" name="Групувати 10">
            <a:extLst>
              <a:ext uri="{FF2B5EF4-FFF2-40B4-BE49-F238E27FC236}">
                <a16:creationId xmlns:a16="http://schemas.microsoft.com/office/drawing/2014/main" id="{CE705AD5-C161-5DA8-A723-1C9D9702561C}"/>
              </a:ext>
            </a:extLst>
          </p:cNvPr>
          <p:cNvGrpSpPr/>
          <p:nvPr/>
        </p:nvGrpSpPr>
        <p:grpSpPr>
          <a:xfrm>
            <a:off x="572677" y="1128954"/>
            <a:ext cx="8335795" cy="3639458"/>
            <a:chOff x="572677" y="1128954"/>
            <a:chExt cx="8335795" cy="3639458"/>
          </a:xfrm>
        </p:grpSpPr>
        <p:sp>
          <p:nvSpPr>
            <p:cNvPr id="5" name="TextBox 4">
              <a:extLst>
                <a:ext uri="{FF2B5EF4-FFF2-40B4-BE49-F238E27FC236}">
                  <a16:creationId xmlns:a16="http://schemas.microsoft.com/office/drawing/2014/main" id="{DEF587AD-B38F-6D03-0ECF-75582C761913}"/>
                </a:ext>
              </a:extLst>
            </p:cNvPr>
            <p:cNvSpPr txBox="1"/>
            <p:nvPr/>
          </p:nvSpPr>
          <p:spPr>
            <a:xfrm>
              <a:off x="4682835" y="1128954"/>
              <a:ext cx="4225637" cy="3639458"/>
            </a:xfrm>
            <a:prstGeom prst="rect">
              <a:avLst/>
            </a:prstGeom>
            <a:noFill/>
          </p:spPr>
          <p:txBody>
            <a:bodyPr wrap="square" rtlCol="0">
              <a:spAutoFit/>
            </a:bodyPr>
            <a:lstStyle/>
            <a:p>
              <a:pPr defTabSz="342900">
                <a:spcBef>
                  <a:spcPts val="120"/>
                </a:spcBef>
                <a:spcAft>
                  <a:spcPts val="120"/>
                </a:spcAft>
                <a:buClr>
                  <a:schemeClr val="accent1"/>
                </a:buClr>
                <a:buSzPct val="80000"/>
              </a:pPr>
              <a:r>
                <a:rPr lang="uk-UA" sz="115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a:t>
              </a: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Виробничі ресурси поділяються на </a:t>
              </a:r>
              <a:r>
                <a:rPr lang="uk-UA" sz="1100" dirty="0">
                  <a:ln w="10160">
                    <a:noFill/>
                    <a:prstDash val="solid"/>
                  </a:ln>
                  <a:solidFill>
                    <a:schemeClr val="bg1"/>
                  </a:solidFill>
                  <a:effectLst>
                    <a:outerShdw blurRad="38100" dist="38100" dir="2700000" algn="tl">
                      <a:srgbClr val="000000">
                        <a:alpha val="43137"/>
                      </a:srgbClr>
                    </a:outerShdw>
                  </a:effectLst>
                  <a:latin typeface="Cascadia Mono Light" panose="020B0609020000020004" pitchFamily="49" charset="0"/>
                  <a:ea typeface="Cascadia Mono Light" panose="020B0609020000020004" pitchFamily="49" charset="0"/>
                  <a:cs typeface="Cascadia Mono Light" panose="020B0609020000020004" pitchFamily="49" charset="0"/>
                </a:rPr>
                <a:t>ВІДТВОРЮВАНІ</a:t>
              </a:r>
              <a:r>
                <a:rPr lang="uk-UA" sz="1100" b="1"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a:t>
              </a: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та </a:t>
              </a:r>
              <a:r>
                <a:rPr lang="uk-UA" sz="1100" dirty="0">
                  <a:ln w="10160">
                    <a:noFill/>
                    <a:prstDash val="solid"/>
                  </a:ln>
                  <a:solidFill>
                    <a:schemeClr val="bg1"/>
                  </a:solidFill>
                  <a:effectLst>
                    <a:outerShdw blurRad="38100" dist="38100" dir="2700000" algn="tl">
                      <a:srgbClr val="000000">
                        <a:alpha val="43137"/>
                      </a:srgbClr>
                    </a:outerShdw>
                  </a:effectLst>
                  <a:latin typeface="Cascadia Mono Light" panose="020B0609020000020004" pitchFamily="49" charset="0"/>
                  <a:ea typeface="Cascadia Mono Light" panose="020B0609020000020004" pitchFamily="49" charset="0"/>
                  <a:cs typeface="Cascadia Mono Light" panose="020B0609020000020004" pitchFamily="49" charset="0"/>
                </a:rPr>
                <a:t>НЕВІДТВОРЮВАНІ</a:t>
              </a: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a:t>
              </a:r>
            </a:p>
            <a:p>
              <a:pPr defTabSz="342900">
                <a:spcBef>
                  <a:spcPts val="120"/>
                </a:spcBef>
                <a:spcAft>
                  <a:spcPts val="120"/>
                </a:spcAft>
                <a:buClr>
                  <a:schemeClr val="accent1"/>
                </a:buClr>
                <a:buSzPct val="80000"/>
              </a:pPr>
              <a:endPar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endParaRPr>
            </a:p>
            <a:p>
              <a:pPr defTabSz="342900">
                <a:spcBef>
                  <a:spcPts val="120"/>
                </a:spcBef>
                <a:spcAft>
                  <a:spcPts val="120"/>
                </a:spcAft>
                <a:buClr>
                  <a:schemeClr val="accent1"/>
                </a:buClr>
                <a:buSzPct val="120000"/>
              </a:pP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До відтворюваних ресурсів належать ті, що створюються й відновлюються природою (водні басейни, ґрунт, флора, фауна) та суспільством (засоби виробництва).</a:t>
              </a:r>
            </a:p>
            <a:p>
              <a:pPr defTabSz="342900">
                <a:spcBef>
                  <a:spcPts val="120"/>
                </a:spcBef>
                <a:spcAft>
                  <a:spcPts val="120"/>
                </a:spcAft>
                <a:buClr>
                  <a:schemeClr val="accent1"/>
                </a:buClr>
                <a:buSzPct val="120000"/>
              </a:pP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a:t>
              </a:r>
            </a:p>
            <a:p>
              <a:pPr defTabSz="342900">
                <a:spcBef>
                  <a:spcPts val="120"/>
                </a:spcBef>
                <a:spcAft>
                  <a:spcPts val="120"/>
                </a:spcAft>
                <a:buClr>
                  <a:schemeClr val="accent1"/>
                </a:buClr>
                <a:buSzPct val="80000"/>
              </a:pP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До відтворюваних одночасно і природою, і суспільством належать трудові ресурси: люди з’являються на світ як біологічні істоти та набувають у суспільстві необхідних знань і навичок для виробничої діяльності.</a:t>
              </a:r>
            </a:p>
            <a:p>
              <a:pPr defTabSz="342900">
                <a:spcBef>
                  <a:spcPts val="120"/>
                </a:spcBef>
                <a:spcAft>
                  <a:spcPts val="120"/>
                </a:spcAft>
                <a:buClr>
                  <a:schemeClr val="accent1"/>
                </a:buClr>
                <a:buSzPct val="80000"/>
              </a:pP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a:t>
              </a:r>
            </a:p>
            <a:p>
              <a:pPr defTabSz="342900">
                <a:spcBef>
                  <a:spcPts val="120"/>
                </a:spcBef>
                <a:spcAft>
                  <a:spcPts val="120"/>
                </a:spcAft>
                <a:buClr>
                  <a:schemeClr val="accent1"/>
                </a:buClr>
                <a:buSzPct val="80000"/>
              </a:pPr>
              <a:r>
                <a:rPr lang="uk-UA"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	До невідтворюваних належать корисні копалини, що споживають як сировину. Крім того, процес відтворення деяких ресурсів є таким тривалим, що їх можна віднести до невідтворюваних (чорноземи, вирубані ліси, забруднені водойми).</a:t>
              </a:r>
              <a:endParaRPr lang="ru-KZ" sz="1100" i="1"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endParaRPr>
            </a:p>
          </p:txBody>
        </p:sp>
        <p:pic>
          <p:nvPicPr>
            <p:cNvPr id="6" name="Рисунок 5">
              <a:extLst>
                <a:ext uri="{FF2B5EF4-FFF2-40B4-BE49-F238E27FC236}">
                  <a16:creationId xmlns:a16="http://schemas.microsoft.com/office/drawing/2014/main" id="{3120FDDC-71DE-24DC-C1BC-084A7A857A27}"/>
                </a:ext>
              </a:extLst>
            </p:cNvPr>
            <p:cNvPicPr>
              <a:picLocks noChangeAspect="1"/>
            </p:cNvPicPr>
            <p:nvPr/>
          </p:nvPicPr>
          <p:blipFill>
            <a:blip r:embed="rId3"/>
            <a:stretch>
              <a:fillRect/>
            </a:stretch>
          </p:blipFill>
          <p:spPr>
            <a:xfrm>
              <a:off x="572677" y="2384425"/>
              <a:ext cx="3999323" cy="2249619"/>
            </a:xfrm>
            <a:prstGeom prst="rect">
              <a:avLst/>
            </a:prstGeom>
          </p:spPr>
        </p:pic>
      </p:grpSp>
      <p:pic>
        <p:nvPicPr>
          <p:cNvPr id="8" name="Графіка 7" descr="Лампочка та триб">
            <a:extLst>
              <a:ext uri="{FF2B5EF4-FFF2-40B4-BE49-F238E27FC236}">
                <a16:creationId xmlns:a16="http://schemas.microsoft.com/office/drawing/2014/main" id="{1CF4B103-73D2-481C-FAD0-F6634CF1CF0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809003" y="1700980"/>
            <a:ext cx="214526" cy="216000"/>
          </a:xfrm>
          <a:prstGeom prst="rect">
            <a:avLst/>
          </a:prstGeom>
        </p:spPr>
      </p:pic>
      <p:pic>
        <p:nvPicPr>
          <p:cNvPr id="9" name="Графіка 8" descr="Лампочка та триб">
            <a:extLst>
              <a:ext uri="{FF2B5EF4-FFF2-40B4-BE49-F238E27FC236}">
                <a16:creationId xmlns:a16="http://schemas.microsoft.com/office/drawing/2014/main" id="{56C427A7-ADBF-E1BE-631E-7F1D40FA350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804807" y="2571750"/>
            <a:ext cx="214526" cy="216000"/>
          </a:xfrm>
          <a:prstGeom prst="rect">
            <a:avLst/>
          </a:prstGeom>
        </p:spPr>
      </p:pic>
      <p:pic>
        <p:nvPicPr>
          <p:cNvPr id="10" name="Графіка 9" descr="Лампочка та триб">
            <a:extLst>
              <a:ext uri="{FF2B5EF4-FFF2-40B4-BE49-F238E27FC236}">
                <a16:creationId xmlns:a16="http://schemas.microsoft.com/office/drawing/2014/main" id="{9C0A5BEC-3A62-5A5E-02CA-FF9953845A3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804807" y="3655624"/>
            <a:ext cx="214526" cy="216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7"/>
          <p:cNvSpPr txBox="1">
            <a:spLocks noGrp="1"/>
          </p:cNvSpPr>
          <p:nvPr>
            <p:ph type="ctrTitle"/>
          </p:nvPr>
        </p:nvSpPr>
        <p:spPr>
          <a:xfrm>
            <a:off x="374074" y="322215"/>
            <a:ext cx="7481454" cy="746466"/>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uk-UA" sz="2000" spc="1300" dirty="0"/>
              <a:t>Виробничі</a:t>
            </a:r>
            <a:r>
              <a:rPr lang="uk-UA" sz="2400" spc="1300" dirty="0"/>
              <a:t> можливості. </a:t>
            </a:r>
            <a:br>
              <a:rPr lang="uk-UA" sz="2400" spc="1300" dirty="0"/>
            </a:br>
            <a:r>
              <a:rPr lang="uk-UA" sz="2400" spc="1300" dirty="0"/>
              <a:t>Сталий розвиток</a:t>
            </a:r>
            <a:endParaRPr sz="2400" spc="1300" dirty="0"/>
          </a:p>
        </p:txBody>
      </p:sp>
      <p:sp>
        <p:nvSpPr>
          <p:cNvPr id="98" name="Google Shape;98;p17"/>
          <p:cNvSpPr txBox="1">
            <a:spLocks noGrp="1"/>
          </p:cNvSpPr>
          <p:nvPr>
            <p:ph type="subTitle" idx="1"/>
          </p:nvPr>
        </p:nvSpPr>
        <p:spPr>
          <a:xfrm>
            <a:off x="2422938" y="1129631"/>
            <a:ext cx="6346988" cy="1739693"/>
          </a:xfrm>
          <a:prstGeom prst="rect">
            <a:avLst/>
          </a:prstGeom>
        </p:spPr>
        <p:txBody>
          <a:bodyPr spcFirstLastPara="1" wrap="square" lIns="91425" tIns="91425" rIns="91425" bIns="91425" anchor="t" anchorCtr="0">
            <a:noAutofit/>
          </a:bodyPr>
          <a:lstStyle/>
          <a:p>
            <a:pPr lvl="0" indent="0" defTabSz="457200">
              <a:spcBef>
                <a:spcPts val="120"/>
              </a:spcBef>
              <a:spcAft>
                <a:spcPts val="120"/>
              </a:spcAft>
              <a:buNone/>
            </a:pPr>
            <a:r>
              <a:rPr lang="ru-RU" sz="1100" cap="none" dirty="0">
                <a:ln w="10160">
                  <a:noFill/>
                  <a:prstDash val="solid"/>
                </a:ln>
                <a:solidFill>
                  <a:schemeClr val="bg1"/>
                </a:solidFill>
                <a:latin typeface="Cascadia Mono Light" panose="020B0609020000020004" pitchFamily="49" charset="0"/>
                <a:ea typeface="Cascadia Mono Light" panose="020B0609020000020004" pitchFamily="49" charset="0"/>
                <a:cs typeface="Cascadia Mono Light" panose="020B0609020000020004" pitchFamily="49" charset="0"/>
              </a:rPr>
              <a:t>Обмеженість ресурсів породжує потребу в їх раціональному використанні та дбайливому ставленні до них, що є однією з глобальних проблем сучасної цивілізації. За умов раціонального природокористування здійснюється максимально повне задоволення потреб у матеріальних благах при збереженні екологічного балансу та можливостей відновлення природно-ресурсного потенціалу. Досягнення балансу між використанням природних ресурсів і незавданням шкоди природі отримало назву концепції сталого розвитку. Вона була розроблена ООН наприкінці XX ст.</a:t>
            </a:r>
          </a:p>
        </p:txBody>
      </p:sp>
      <p:pic>
        <p:nvPicPr>
          <p:cNvPr id="12" name="Рисунок 11">
            <a:extLst>
              <a:ext uri="{FF2B5EF4-FFF2-40B4-BE49-F238E27FC236}">
                <a16:creationId xmlns:a16="http://schemas.microsoft.com/office/drawing/2014/main" id="{144725CA-C20F-4028-C3B8-96CD4ACC2C24}"/>
              </a:ext>
            </a:extLst>
          </p:cNvPr>
          <p:cNvPicPr>
            <a:picLocks noChangeAspect="1"/>
          </p:cNvPicPr>
          <p:nvPr/>
        </p:nvPicPr>
        <p:blipFill>
          <a:blip r:embed="rId3"/>
          <a:stretch>
            <a:fillRect/>
          </a:stretch>
        </p:blipFill>
        <p:spPr>
          <a:xfrm>
            <a:off x="490040" y="3179781"/>
            <a:ext cx="258389" cy="258389"/>
          </a:xfrm>
          <a:prstGeom prst="rect">
            <a:avLst/>
          </a:prstGeom>
        </p:spPr>
      </p:pic>
      <p:grpSp>
        <p:nvGrpSpPr>
          <p:cNvPr id="17" name="Групувати 16">
            <a:extLst>
              <a:ext uri="{FF2B5EF4-FFF2-40B4-BE49-F238E27FC236}">
                <a16:creationId xmlns:a16="http://schemas.microsoft.com/office/drawing/2014/main" id="{E08ADEF1-5B57-DD1D-85EE-E2F7EF8C0744}"/>
              </a:ext>
            </a:extLst>
          </p:cNvPr>
          <p:cNvGrpSpPr/>
          <p:nvPr/>
        </p:nvGrpSpPr>
        <p:grpSpPr>
          <a:xfrm>
            <a:off x="439696" y="1132610"/>
            <a:ext cx="8579918" cy="3558518"/>
            <a:chOff x="439696" y="1132610"/>
            <a:chExt cx="8579918" cy="3558518"/>
          </a:xfrm>
        </p:grpSpPr>
        <p:pic>
          <p:nvPicPr>
            <p:cNvPr id="7" name="Рисунок 6">
              <a:extLst>
                <a:ext uri="{FF2B5EF4-FFF2-40B4-BE49-F238E27FC236}">
                  <a16:creationId xmlns:a16="http://schemas.microsoft.com/office/drawing/2014/main" id="{5B4E7DE1-1F1A-3371-F0F8-59A8E6D630CC}"/>
                </a:ext>
              </a:extLst>
            </p:cNvPr>
            <p:cNvPicPr>
              <a:picLocks noChangeAspect="1"/>
            </p:cNvPicPr>
            <p:nvPr/>
          </p:nvPicPr>
          <p:blipFill>
            <a:blip r:embed="rId4"/>
            <a:stretch>
              <a:fillRect/>
            </a:stretch>
          </p:blipFill>
          <p:spPr>
            <a:xfrm>
              <a:off x="439696" y="1132610"/>
              <a:ext cx="1983242" cy="1983242"/>
            </a:xfrm>
            <a:prstGeom prst="rect">
              <a:avLst/>
            </a:prstGeom>
          </p:spPr>
        </p:pic>
        <p:grpSp>
          <p:nvGrpSpPr>
            <p:cNvPr id="16" name="Групувати 15">
              <a:extLst>
                <a:ext uri="{FF2B5EF4-FFF2-40B4-BE49-F238E27FC236}">
                  <a16:creationId xmlns:a16="http://schemas.microsoft.com/office/drawing/2014/main" id="{8F5DE17C-C8B2-2559-32CB-92E392ED2E80}"/>
                </a:ext>
              </a:extLst>
            </p:cNvPr>
            <p:cNvGrpSpPr/>
            <p:nvPr/>
          </p:nvGrpSpPr>
          <p:grpSpPr>
            <a:xfrm>
              <a:off x="439696" y="2651764"/>
              <a:ext cx="8579918" cy="2039364"/>
              <a:chOff x="439696" y="2651764"/>
              <a:chExt cx="8579918" cy="2039364"/>
            </a:xfrm>
          </p:grpSpPr>
          <p:sp>
            <p:nvSpPr>
              <p:cNvPr id="6" name="TextBox 5">
                <a:extLst>
                  <a:ext uri="{FF2B5EF4-FFF2-40B4-BE49-F238E27FC236}">
                    <a16:creationId xmlns:a16="http://schemas.microsoft.com/office/drawing/2014/main" id="{89041943-96E4-B492-9461-FEA3406DFB89}"/>
                  </a:ext>
                </a:extLst>
              </p:cNvPr>
              <p:cNvSpPr txBox="1"/>
              <p:nvPr/>
            </p:nvSpPr>
            <p:spPr>
              <a:xfrm>
                <a:off x="439696" y="3142530"/>
                <a:ext cx="2896312" cy="1372425"/>
              </a:xfrm>
              <a:prstGeom prst="rect">
                <a:avLst/>
              </a:prstGeom>
              <a:noFill/>
            </p:spPr>
            <p:txBody>
              <a:bodyPr wrap="square" rtlCol="0">
                <a:spAutoFit/>
              </a:bodyPr>
              <a:lstStyle/>
              <a:p>
                <a:r>
                  <a:rPr lang="ru-RU" sz="1200" b="1" i="1" dirty="0">
                    <a:ln w="10160">
                      <a:noFill/>
                      <a:prstDash val="solid"/>
                    </a:ln>
                    <a:solidFill>
                      <a:schemeClr val="bg1"/>
                    </a:solidFill>
                    <a:effectLst>
                      <a:outerShdw blurRad="38100" dist="38100" dir="2700000" algn="tl">
                        <a:srgbClr val="000000">
                          <a:alpha val="43137"/>
                        </a:srgbClr>
                      </a:outerShdw>
                    </a:effectLst>
                    <a:latin typeface="Cascadia Mono Light" panose="020B0609020000020004" pitchFamily="49" charset="0"/>
                    <a:ea typeface="Cascadia Mono Light" panose="020B0609020000020004" pitchFamily="49" charset="0"/>
                    <a:cs typeface="Cascadia Mono Light" panose="020B0609020000020004" pitchFamily="49" charset="0"/>
                  </a:rPr>
                  <a:t>   Виробничі можливості — це   </a:t>
                </a:r>
              </a:p>
              <a:p>
                <a:r>
                  <a:rPr lang="ru-RU" sz="1200" b="1" i="1" dirty="0">
                    <a:ln w="10160">
                      <a:noFill/>
                      <a:prstDash val="solid"/>
                    </a:ln>
                    <a:solidFill>
                      <a:schemeClr val="bg1"/>
                    </a:solidFill>
                    <a:effectLst>
                      <a:outerShdw blurRad="38100" dist="38100" dir="2700000" algn="tl">
                        <a:srgbClr val="000000">
                          <a:alpha val="43137"/>
                        </a:srgbClr>
                      </a:outerShdw>
                    </a:effectLst>
                    <a:latin typeface="Cascadia Mono Light" panose="020B0609020000020004" pitchFamily="49" charset="0"/>
                    <a:ea typeface="Cascadia Mono Light" panose="020B0609020000020004" pitchFamily="49" charset="0"/>
                    <a:cs typeface="Cascadia Mono Light" panose="020B0609020000020004" pitchFamily="49" charset="0"/>
                  </a:rPr>
                  <a:t>   можливості суспільства виробляти економічні блага за умови повного й ефективного використання всіх наявних ресурсів та рівня розвитку технологій</a:t>
                </a:r>
                <a:endParaRPr lang="ru-KZ" sz="1200" b="1" i="1" dirty="0">
                  <a:ln w="10160">
                    <a:noFill/>
                    <a:prstDash val="solid"/>
                  </a:ln>
                  <a:solidFill>
                    <a:schemeClr val="bg1"/>
                  </a:solidFill>
                  <a:effectLst>
                    <a:outerShdw blurRad="38100" dist="38100" dir="2700000" algn="tl">
                      <a:srgbClr val="000000">
                        <a:alpha val="43137"/>
                      </a:srgbClr>
                    </a:outerShdw>
                  </a:effectLst>
                  <a:latin typeface="Cascadia Mono Light" panose="020B0609020000020004" pitchFamily="49" charset="0"/>
                  <a:ea typeface="Cascadia Mono Light" panose="020B0609020000020004" pitchFamily="49" charset="0"/>
                  <a:cs typeface="Cascadia Mono Light" panose="020B0609020000020004" pitchFamily="49" charset="0"/>
                </a:endParaRPr>
              </a:p>
            </p:txBody>
          </p:sp>
          <p:grpSp>
            <p:nvGrpSpPr>
              <p:cNvPr id="15" name="Групувати 14">
                <a:extLst>
                  <a:ext uri="{FF2B5EF4-FFF2-40B4-BE49-F238E27FC236}">
                    <a16:creationId xmlns:a16="http://schemas.microsoft.com/office/drawing/2014/main" id="{0C565C3E-6ACE-75F4-2167-4B680DC57D82}"/>
                  </a:ext>
                </a:extLst>
              </p:cNvPr>
              <p:cNvGrpSpPr/>
              <p:nvPr/>
            </p:nvGrpSpPr>
            <p:grpSpPr>
              <a:xfrm>
                <a:off x="3321149" y="2651764"/>
                <a:ext cx="5698465" cy="2039364"/>
                <a:chOff x="3321149" y="2651764"/>
                <a:chExt cx="5698465" cy="2039364"/>
              </a:xfrm>
            </p:grpSpPr>
            <p:grpSp>
              <p:nvGrpSpPr>
                <p:cNvPr id="14" name="Групувати 13">
                  <a:extLst>
                    <a:ext uri="{FF2B5EF4-FFF2-40B4-BE49-F238E27FC236}">
                      <a16:creationId xmlns:a16="http://schemas.microsoft.com/office/drawing/2014/main" id="{54053DE1-98B9-E061-D78C-407ECA4BCCC5}"/>
                    </a:ext>
                  </a:extLst>
                </p:cNvPr>
                <p:cNvGrpSpPr/>
                <p:nvPr/>
              </p:nvGrpSpPr>
              <p:grpSpPr>
                <a:xfrm>
                  <a:off x="5564900" y="2651764"/>
                  <a:ext cx="3454714" cy="1267362"/>
                  <a:chOff x="5564900" y="2651764"/>
                  <a:chExt cx="3454714" cy="1267362"/>
                </a:xfrm>
              </p:grpSpPr>
              <p:sp>
                <p:nvSpPr>
                  <p:cNvPr id="10" name="TextBox 9">
                    <a:extLst>
                      <a:ext uri="{FF2B5EF4-FFF2-40B4-BE49-F238E27FC236}">
                        <a16:creationId xmlns:a16="http://schemas.microsoft.com/office/drawing/2014/main" id="{65C54A18-3D1E-95AE-EBF5-87A7D6191BD5}"/>
                      </a:ext>
                    </a:extLst>
                  </p:cNvPr>
                  <p:cNvSpPr txBox="1"/>
                  <p:nvPr/>
                </p:nvSpPr>
                <p:spPr>
                  <a:xfrm>
                    <a:off x="5754413" y="2688020"/>
                    <a:ext cx="3265201" cy="1231106"/>
                  </a:xfrm>
                  <a:prstGeom prst="rect">
                    <a:avLst/>
                  </a:prstGeom>
                  <a:noFill/>
                </p:spPr>
                <p:txBody>
                  <a:bodyPr wrap="square" rtlCol="0">
                    <a:spAutoFit/>
                  </a:bodyPr>
                  <a:lstStyle/>
                  <a:p>
                    <a:r>
                      <a:rPr lang="uk-UA" sz="1200" b="1" i="1" dirty="0">
                        <a:ln w="10160">
                          <a:noFill/>
                          <a:prstDash val="solid"/>
                        </a:ln>
                        <a:solidFill>
                          <a:schemeClr val="bg1"/>
                        </a:solidFill>
                        <a:effectLst>
                          <a:outerShdw blurRad="38100" dist="38100" dir="2700000" algn="tl">
                            <a:srgbClr val="000000">
                              <a:alpha val="43137"/>
                            </a:srgbClr>
                          </a:outerShdw>
                        </a:effectLst>
                        <a:latin typeface="Cascadia Mono Light" panose="020B0609020000020004" pitchFamily="49" charset="0"/>
                        <a:ea typeface="Cascadia Mono Light" panose="020B0609020000020004" pitchFamily="49" charset="0"/>
                        <a:cs typeface="Cascadia Mono Light" panose="020B0609020000020004" pitchFamily="49" charset="0"/>
                      </a:rPr>
                      <a:t>Сталий розвиток (</a:t>
                    </a:r>
                    <a:r>
                      <a:rPr lang="en-US" sz="1200" b="1" i="1" dirty="0">
                        <a:ln w="10160">
                          <a:noFill/>
                          <a:prstDash val="solid"/>
                        </a:ln>
                        <a:solidFill>
                          <a:schemeClr val="bg1"/>
                        </a:solidFill>
                        <a:effectLst>
                          <a:outerShdw blurRad="38100" dist="38100" dir="2700000" algn="tl">
                            <a:srgbClr val="000000">
                              <a:alpha val="43137"/>
                            </a:srgbClr>
                          </a:outerShdw>
                        </a:effectLst>
                        <a:latin typeface="Cascadia Mono Light" panose="020B0609020000020004" pitchFamily="49" charset="0"/>
                        <a:ea typeface="Cascadia Mono Light" panose="020B0609020000020004" pitchFamily="49" charset="0"/>
                        <a:cs typeface="Cascadia Mono Light" panose="020B0609020000020004" pitchFamily="49" charset="0"/>
                      </a:rPr>
                      <a:t>sustainable development) — </a:t>
                    </a:r>
                    <a:r>
                      <a:rPr lang="uk-UA" sz="1200" b="1" i="1" dirty="0">
                        <a:ln w="10160">
                          <a:noFill/>
                          <a:prstDash val="solid"/>
                        </a:ln>
                        <a:solidFill>
                          <a:schemeClr val="bg1"/>
                        </a:solidFill>
                        <a:effectLst>
                          <a:outerShdw blurRad="38100" dist="38100" dir="2700000" algn="tl">
                            <a:srgbClr val="000000">
                              <a:alpha val="43137"/>
                            </a:srgbClr>
                          </a:outerShdw>
                        </a:effectLst>
                        <a:latin typeface="Cascadia Mono Light" panose="020B0609020000020004" pitchFamily="49" charset="0"/>
                        <a:ea typeface="Cascadia Mono Light" panose="020B0609020000020004" pitchFamily="49" charset="0"/>
                        <a:cs typeface="Cascadia Mono Light" panose="020B0609020000020004" pitchFamily="49" charset="0"/>
                      </a:rPr>
                      <a:t>це розвиток, який задовольняє потреби нинішнього покоління без шкоди для можливостей майбутніх поколінь задовольняти власні потреби</a:t>
                    </a:r>
                    <a:r>
                      <a:rPr lang="uk-UA" sz="1400" b="0" i="0" dirty="0">
                        <a:solidFill>
                          <a:schemeClr val="bg1"/>
                        </a:solidFill>
                        <a:effectLst/>
                      </a:rPr>
                      <a:t>.</a:t>
                    </a:r>
                    <a:endParaRPr lang="ru-KZ" sz="1400" dirty="0">
                      <a:solidFill>
                        <a:schemeClr val="bg1"/>
                      </a:solidFill>
                    </a:endParaRPr>
                  </a:p>
                </p:txBody>
              </p:sp>
              <p:pic>
                <p:nvPicPr>
                  <p:cNvPr id="11" name="Рисунок 10">
                    <a:extLst>
                      <a:ext uri="{FF2B5EF4-FFF2-40B4-BE49-F238E27FC236}">
                        <a16:creationId xmlns:a16="http://schemas.microsoft.com/office/drawing/2014/main" id="{9AFE5A0E-6FD0-4651-7ADB-F3C5BA18DB1F}"/>
                      </a:ext>
                    </a:extLst>
                  </p:cNvPr>
                  <p:cNvPicPr>
                    <a:picLocks noChangeAspect="1"/>
                  </p:cNvPicPr>
                  <p:nvPr/>
                </p:nvPicPr>
                <p:blipFill>
                  <a:blip r:embed="rId3"/>
                  <a:stretch>
                    <a:fillRect/>
                  </a:stretch>
                </p:blipFill>
                <p:spPr>
                  <a:xfrm>
                    <a:off x="5564900" y="2651764"/>
                    <a:ext cx="258389" cy="258389"/>
                  </a:xfrm>
                  <a:prstGeom prst="rect">
                    <a:avLst/>
                  </a:prstGeom>
                </p:spPr>
              </p:pic>
            </p:grpSp>
            <p:pic>
              <p:nvPicPr>
                <p:cNvPr id="13" name="Рисунок 12">
                  <a:extLst>
                    <a:ext uri="{FF2B5EF4-FFF2-40B4-BE49-F238E27FC236}">
                      <a16:creationId xmlns:a16="http://schemas.microsoft.com/office/drawing/2014/main" id="{C023073A-DAF1-2D13-38B7-153C370C972A}"/>
                    </a:ext>
                  </a:extLst>
                </p:cNvPr>
                <p:cNvPicPr>
                  <a:picLocks noChangeAspect="1"/>
                </p:cNvPicPr>
                <p:nvPr/>
              </p:nvPicPr>
              <p:blipFill>
                <a:blip r:embed="rId5"/>
                <a:stretch>
                  <a:fillRect/>
                </a:stretch>
              </p:blipFill>
              <p:spPr>
                <a:xfrm>
                  <a:off x="3321149" y="2688020"/>
                  <a:ext cx="2003108" cy="2003108"/>
                </a:xfrm>
                <a:prstGeom prst="rect">
                  <a:avLst/>
                </a:prstGeom>
              </p:spPr>
            </p:pic>
          </p:gr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2" name="TextBox 11">
            <a:extLst>
              <a:ext uri="{FF2B5EF4-FFF2-40B4-BE49-F238E27FC236}">
                <a16:creationId xmlns:a16="http://schemas.microsoft.com/office/drawing/2014/main" id="{2F3034FB-2336-03DC-1A5B-D592073CBC50}"/>
              </a:ext>
            </a:extLst>
          </p:cNvPr>
          <p:cNvSpPr txBox="1"/>
          <p:nvPr/>
        </p:nvSpPr>
        <p:spPr>
          <a:xfrm>
            <a:off x="488810" y="410481"/>
            <a:ext cx="7204762" cy="400110"/>
          </a:xfrm>
          <a:prstGeom prst="rect">
            <a:avLst/>
          </a:prstGeom>
          <a:noFill/>
        </p:spPr>
        <p:txBody>
          <a:bodyPr wrap="square">
            <a:spAutoFit/>
          </a:bodyPr>
          <a:lstStyle/>
          <a:p>
            <a:pPr algn="ctr"/>
            <a:r>
              <a:rPr lang="uk-UA" sz="2000" i="1" spc="2000" dirty="0">
                <a:solidFill>
                  <a:schemeClr val="bg1"/>
                </a:solidFill>
                <a:effectLst>
                  <a:outerShdw blurRad="38100" dist="38100" dir="2700000" algn="tl">
                    <a:srgbClr val="000000">
                      <a:alpha val="43137"/>
                    </a:srgbClr>
                  </a:outerShdw>
                </a:effectLst>
              </a:rPr>
              <a:t>Сталий розвиток</a:t>
            </a:r>
            <a:endParaRPr lang="ru-KZ" sz="2000" i="1" spc="2000" dirty="0">
              <a:solidFill>
                <a:schemeClr val="bg1"/>
              </a:solidFill>
              <a:effectLst>
                <a:outerShdw blurRad="38100" dist="38100" dir="2700000" algn="tl">
                  <a:srgbClr val="000000">
                    <a:alpha val="43137"/>
                  </a:srgbClr>
                </a:outerShdw>
              </a:effectLst>
            </a:endParaRPr>
          </a:p>
        </p:txBody>
      </p:sp>
      <p:grpSp>
        <p:nvGrpSpPr>
          <p:cNvPr id="31" name="Групувати 30">
            <a:extLst>
              <a:ext uri="{FF2B5EF4-FFF2-40B4-BE49-F238E27FC236}">
                <a16:creationId xmlns:a16="http://schemas.microsoft.com/office/drawing/2014/main" id="{A51060E9-9482-1677-F13D-ECF5D76CB66F}"/>
              </a:ext>
            </a:extLst>
          </p:cNvPr>
          <p:cNvGrpSpPr/>
          <p:nvPr/>
        </p:nvGrpSpPr>
        <p:grpSpPr>
          <a:xfrm>
            <a:off x="114000" y="1012660"/>
            <a:ext cx="8916000" cy="4032820"/>
            <a:chOff x="114000" y="1012660"/>
            <a:chExt cx="8916000" cy="4032820"/>
          </a:xfrm>
        </p:grpSpPr>
        <p:sp>
          <p:nvSpPr>
            <p:cNvPr id="19" name="TextBox 18">
              <a:extLst>
                <a:ext uri="{FF2B5EF4-FFF2-40B4-BE49-F238E27FC236}">
                  <a16:creationId xmlns:a16="http://schemas.microsoft.com/office/drawing/2014/main" id="{30BC897F-DC43-DA07-EE61-1B1119086F10}"/>
                </a:ext>
              </a:extLst>
            </p:cNvPr>
            <p:cNvSpPr txBox="1"/>
            <p:nvPr/>
          </p:nvSpPr>
          <p:spPr>
            <a:xfrm>
              <a:off x="6735038" y="1499116"/>
              <a:ext cx="1991176" cy="1992035"/>
            </a:xfrm>
            <a:prstGeom prst="roundRect">
              <a:avLst/>
            </a:prstGeom>
            <a:noFill/>
            <a:ln w="12700">
              <a:solidFill>
                <a:srgbClr val="E6E6E6"/>
              </a:solidFill>
              <a:prstDash val="sysDash"/>
            </a:ln>
          </p:spPr>
          <p:txBody>
            <a:bodyPr wrap="square" lIns="0" tIns="0" rIns="0" bIns="0" rtlCol="0">
              <a:spAutoFit/>
            </a:bodyPr>
            <a:lstStyle/>
            <a:p>
              <a:pPr algn="just"/>
              <a:r>
                <a:rPr lang="uk-UA" sz="1100" b="1" i="1" dirty="0">
                  <a:solidFill>
                    <a:schemeClr val="bg1"/>
                  </a:solidFill>
                  <a:effectLst>
                    <a:outerShdw blurRad="38100" dist="38100" dir="2700000" algn="tl">
                      <a:srgbClr val="000000">
                        <a:alpha val="43137"/>
                      </a:srgbClr>
                    </a:outerShdw>
                  </a:effectLst>
                </a:rPr>
                <a:t> Обмеження, які існують у галузі використання природних ресурсів, відносні. Вони пов’язані із сучасним рівнем техніки й соціальної організації, а також зі здатністю природи до самовідновлення.</a:t>
              </a:r>
            </a:p>
            <a:p>
              <a:r>
                <a:rPr lang="uk-UA" dirty="0"/>
                <a:t>  </a:t>
              </a:r>
              <a:endParaRPr lang="ru-KZ" dirty="0"/>
            </a:p>
          </p:txBody>
        </p:sp>
        <p:sp>
          <p:nvSpPr>
            <p:cNvPr id="20" name="TextBox 19">
              <a:extLst>
                <a:ext uri="{FF2B5EF4-FFF2-40B4-BE49-F238E27FC236}">
                  <a16:creationId xmlns:a16="http://schemas.microsoft.com/office/drawing/2014/main" id="{F0A373B0-1B9B-9C75-FA7F-2BF69CF14396}"/>
                </a:ext>
              </a:extLst>
            </p:cNvPr>
            <p:cNvSpPr txBox="1"/>
            <p:nvPr/>
          </p:nvSpPr>
          <p:spPr>
            <a:xfrm>
              <a:off x="114000" y="3359912"/>
              <a:ext cx="3051706" cy="1685568"/>
            </a:xfrm>
            <a:prstGeom prst="roundRect">
              <a:avLst/>
            </a:prstGeom>
            <a:noFill/>
            <a:ln w="12700">
              <a:solidFill>
                <a:srgbClr val="660066"/>
              </a:solidFill>
              <a:prstDash val="sysDash"/>
            </a:ln>
          </p:spPr>
          <p:txBody>
            <a:bodyPr wrap="square" lIns="0" tIns="0" rIns="0" bIns="0" rtlCol="0">
              <a:spAutoFit/>
            </a:bodyPr>
            <a:lstStyle/>
            <a:p>
              <a:pPr algn="just"/>
              <a:r>
                <a:rPr lang="uk-UA" sz="1100" b="1" i="1" dirty="0">
                  <a:solidFill>
                    <a:srgbClr val="3F2B61"/>
                  </a:solidFill>
                </a:rPr>
                <a:t>Необхідно задовольнити елементарні потреби всіх людей і всім надати можливість реалізувати свої надії на добробут. Без цього сталий і довготривалий розвиток неможливий. Одна з головних причин виникнення екологічних та інших катастроф — злидні, які стали у світі звичайним явищем</a:t>
              </a:r>
              <a:endParaRPr lang="ru-KZ" sz="1100" b="1" i="1" dirty="0">
                <a:solidFill>
                  <a:srgbClr val="3F2B61"/>
                </a:solidFill>
              </a:endParaRPr>
            </a:p>
          </p:txBody>
        </p:sp>
        <p:sp>
          <p:nvSpPr>
            <p:cNvPr id="21" name="TextBox 20">
              <a:extLst>
                <a:ext uri="{FF2B5EF4-FFF2-40B4-BE49-F238E27FC236}">
                  <a16:creationId xmlns:a16="http://schemas.microsoft.com/office/drawing/2014/main" id="{E653C10A-3085-CBBE-89D1-C38278ECF095}"/>
                </a:ext>
              </a:extLst>
            </p:cNvPr>
            <p:cNvSpPr txBox="1"/>
            <p:nvPr/>
          </p:nvSpPr>
          <p:spPr>
            <a:xfrm rot="10800000" flipV="1">
              <a:off x="3413232" y="4483624"/>
              <a:ext cx="4079628" cy="561856"/>
            </a:xfrm>
            <a:prstGeom prst="roundRect">
              <a:avLst/>
            </a:prstGeom>
            <a:noFill/>
            <a:ln w="12700">
              <a:solidFill>
                <a:srgbClr val="3F2B61"/>
              </a:solidFill>
              <a:prstDash val="sysDash"/>
            </a:ln>
          </p:spPr>
          <p:txBody>
            <a:bodyPr wrap="square" lIns="0" tIns="0" rIns="0" bIns="0" rtlCol="0">
              <a:spAutoFit/>
            </a:bodyPr>
            <a:lstStyle/>
            <a:p>
              <a:pPr algn="just"/>
              <a:r>
                <a:rPr lang="uk-UA" sz="1100" b="1" i="1" dirty="0">
                  <a:solidFill>
                    <a:srgbClr val="3F2B61"/>
                  </a:solidFill>
                </a:rPr>
                <a:t>Необхідно узгодити спосіб життя тих, хто надмірно використовує ресурси, із можливостями планети.</a:t>
              </a:r>
            </a:p>
            <a:p>
              <a:r>
                <a:rPr lang="uk-UA" sz="1100" dirty="0"/>
                <a:t> </a:t>
              </a:r>
              <a:endParaRPr lang="ru-KZ" sz="1100" dirty="0"/>
            </a:p>
          </p:txBody>
        </p:sp>
        <p:sp>
          <p:nvSpPr>
            <p:cNvPr id="22" name="TextBox 21">
              <a:extLst>
                <a:ext uri="{FF2B5EF4-FFF2-40B4-BE49-F238E27FC236}">
                  <a16:creationId xmlns:a16="http://schemas.microsoft.com/office/drawing/2014/main" id="{9F0139E1-ECA7-FDC3-3EAD-8221A921DCAA}"/>
                </a:ext>
              </a:extLst>
            </p:cNvPr>
            <p:cNvSpPr txBox="1"/>
            <p:nvPr/>
          </p:nvSpPr>
          <p:spPr>
            <a:xfrm>
              <a:off x="7038824" y="3619494"/>
              <a:ext cx="1991176" cy="749141"/>
            </a:xfrm>
            <a:prstGeom prst="roundRect">
              <a:avLst/>
            </a:prstGeom>
            <a:noFill/>
            <a:ln w="9525">
              <a:solidFill>
                <a:srgbClr val="660066"/>
              </a:solidFill>
              <a:prstDash val="sysDash"/>
            </a:ln>
          </p:spPr>
          <p:txBody>
            <a:bodyPr wrap="square" lIns="0" tIns="0" rIns="0" bIns="0" rtlCol="0" anchor="ctr">
              <a:spAutoFit/>
            </a:bodyPr>
            <a:lstStyle/>
            <a:p>
              <a:r>
                <a:rPr lang="uk-UA" sz="1100" b="1" i="1" dirty="0">
                  <a:solidFill>
                    <a:srgbClr val="3F2B61"/>
                  </a:solidFill>
                </a:rPr>
                <a:t>Розміри й темпи зростання населення мають узгоджуватися з можливостями Землі</a:t>
              </a:r>
              <a:r>
                <a:rPr lang="uk-UA" sz="1100" dirty="0"/>
                <a:t>.</a:t>
              </a:r>
              <a:endParaRPr lang="ru-KZ" sz="1100" dirty="0"/>
            </a:p>
          </p:txBody>
        </p:sp>
        <p:grpSp>
          <p:nvGrpSpPr>
            <p:cNvPr id="30" name="Групувати 29">
              <a:extLst>
                <a:ext uri="{FF2B5EF4-FFF2-40B4-BE49-F238E27FC236}">
                  <a16:creationId xmlns:a16="http://schemas.microsoft.com/office/drawing/2014/main" id="{03F83C7F-2EC1-A11F-851F-51FA073C7C63}"/>
                </a:ext>
              </a:extLst>
            </p:cNvPr>
            <p:cNvGrpSpPr/>
            <p:nvPr/>
          </p:nvGrpSpPr>
          <p:grpSpPr>
            <a:xfrm>
              <a:off x="488810" y="1012660"/>
              <a:ext cx="8162477" cy="3430075"/>
              <a:chOff x="488810" y="1012660"/>
              <a:chExt cx="8162477" cy="3430075"/>
            </a:xfrm>
          </p:grpSpPr>
          <p:sp>
            <p:nvSpPr>
              <p:cNvPr id="9" name="TextBox 8">
                <a:extLst>
                  <a:ext uri="{FF2B5EF4-FFF2-40B4-BE49-F238E27FC236}">
                    <a16:creationId xmlns:a16="http://schemas.microsoft.com/office/drawing/2014/main" id="{6931A349-8B43-4168-F5EF-675181D5AFCC}"/>
                  </a:ext>
                </a:extLst>
              </p:cNvPr>
              <p:cNvSpPr txBox="1"/>
              <p:nvPr/>
            </p:nvSpPr>
            <p:spPr>
              <a:xfrm>
                <a:off x="488810" y="1574319"/>
                <a:ext cx="2676896" cy="1668542"/>
              </a:xfrm>
              <a:prstGeom prst="roundRect">
                <a:avLst/>
              </a:prstGeom>
              <a:noFill/>
              <a:ln w="12700">
                <a:solidFill>
                  <a:srgbClr val="E6E6E6"/>
                </a:solidFill>
                <a:prstDash val="sysDash"/>
              </a:ln>
            </p:spPr>
            <p:txBody>
              <a:bodyPr wrap="square" lIns="0" tIns="0" rIns="0" bIns="0" rtlCol="0">
                <a:spAutoFit/>
              </a:bodyPr>
              <a:lstStyle>
                <a:defPPr>
                  <a:defRPr lang="en-US"/>
                </a:defPPr>
                <a:lvl1pPr algn="just">
                  <a:defRPr sz="1000" i="1">
                    <a:solidFill>
                      <a:schemeClr val="bg1"/>
                    </a:solidFill>
                  </a:defRPr>
                </a:lvl1pPr>
              </a:lstStyle>
              <a:p>
                <a:r>
                  <a:rPr lang="uk-UA" sz="1100" b="1" dirty="0"/>
                  <a:t>   Людство здатне надати розвитку сталого й довготривалого характеру для того, щоб світ відповідав потребам людей, що живуть зараз, не втрачаючи при цьому можливості майбутнім поколінням задовольняти свої потреби.</a:t>
                </a:r>
              </a:p>
              <a:p>
                <a:endParaRPr lang="ru-KZ" dirty="0"/>
              </a:p>
            </p:txBody>
          </p:sp>
          <p:sp>
            <p:nvSpPr>
              <p:cNvPr id="10" name="TextBox 9">
                <a:extLst>
                  <a:ext uri="{FF2B5EF4-FFF2-40B4-BE49-F238E27FC236}">
                    <a16:creationId xmlns:a16="http://schemas.microsoft.com/office/drawing/2014/main" id="{D9B0A6E6-7187-4BB1-FE43-63203559650A}"/>
                  </a:ext>
                </a:extLst>
              </p:cNvPr>
              <p:cNvSpPr txBox="1"/>
              <p:nvPr/>
            </p:nvSpPr>
            <p:spPr>
              <a:xfrm>
                <a:off x="492712" y="1012660"/>
                <a:ext cx="8158575" cy="365186"/>
              </a:xfrm>
              <a:prstGeom prst="roundRect">
                <a:avLst/>
              </a:prstGeom>
              <a:noFill/>
              <a:ln w="19050">
                <a:solidFill>
                  <a:srgbClr val="E6E6E6"/>
                </a:solidFill>
                <a:prstDash val="sysDash"/>
              </a:ln>
            </p:spPr>
            <p:txBody>
              <a:bodyPr wrap="square" lIns="0" tIns="72000" rIns="0" bIns="72000" rtlCol="0">
                <a:spAutoFit/>
              </a:bodyPr>
              <a:lstStyle/>
              <a:p>
                <a:r>
                  <a:rPr lang="ru-RU" sz="1200" b="1" i="1" spc="300" dirty="0">
                    <a:solidFill>
                      <a:schemeClr val="bg1"/>
                    </a:solidFill>
                    <a:effectLst>
                      <a:outerShdw blurRad="38100" dist="38100" dir="2700000" algn="tl">
                        <a:srgbClr val="000000">
                          <a:alpha val="43137"/>
                        </a:srgbClr>
                      </a:outerShdw>
                    </a:effectLst>
                  </a:rPr>
                  <a:t>Концепція сталого розвитку ґрунтується на п’яти головних принципах:</a:t>
                </a:r>
                <a:endParaRPr lang="ru-KZ" sz="1200" b="1" i="1" spc="300" dirty="0">
                  <a:solidFill>
                    <a:schemeClr val="bg1"/>
                  </a:solidFill>
                  <a:effectLst>
                    <a:outerShdw blurRad="38100" dist="38100" dir="2700000" algn="tl">
                      <a:srgbClr val="000000">
                        <a:alpha val="43137"/>
                      </a:srgbClr>
                    </a:outerShdw>
                  </a:effectLst>
                </a:endParaRPr>
              </a:p>
            </p:txBody>
          </p:sp>
          <p:pic>
            <p:nvPicPr>
              <p:cNvPr id="29" name="Рисунок 28">
                <a:extLst>
                  <a:ext uri="{FF2B5EF4-FFF2-40B4-BE49-F238E27FC236}">
                    <a16:creationId xmlns:a16="http://schemas.microsoft.com/office/drawing/2014/main" id="{C029784E-E4FA-B6FB-BF57-6E592C10665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165706" y="1418735"/>
                <a:ext cx="3596987" cy="3024000"/>
              </a:xfrm>
              <a:prstGeom prst="rect">
                <a:avLst/>
              </a:prstGeom>
              <a:ln>
                <a:noFill/>
              </a:ln>
              <a:effectLst>
                <a:softEdge rad="112500"/>
              </a:effectLst>
            </p:spPr>
          </p:pic>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2" name="TextBox 11">
            <a:extLst>
              <a:ext uri="{FF2B5EF4-FFF2-40B4-BE49-F238E27FC236}">
                <a16:creationId xmlns:a16="http://schemas.microsoft.com/office/drawing/2014/main" id="{2F3034FB-2336-03DC-1A5B-D592073CBC50}"/>
              </a:ext>
            </a:extLst>
          </p:cNvPr>
          <p:cNvSpPr txBox="1"/>
          <p:nvPr/>
        </p:nvSpPr>
        <p:spPr>
          <a:xfrm>
            <a:off x="488810" y="410481"/>
            <a:ext cx="7204762" cy="400110"/>
          </a:xfrm>
          <a:prstGeom prst="rect">
            <a:avLst/>
          </a:prstGeom>
          <a:noFill/>
        </p:spPr>
        <p:txBody>
          <a:bodyPr wrap="square">
            <a:spAutoFit/>
          </a:bodyPr>
          <a:lstStyle/>
          <a:p>
            <a:pPr algn="ctr"/>
            <a:r>
              <a:rPr lang="uk-UA" sz="2000" i="1" spc="2000" dirty="0">
                <a:solidFill>
                  <a:schemeClr val="bg1"/>
                </a:solidFill>
                <a:effectLst>
                  <a:outerShdw blurRad="38100" dist="38100" dir="2700000" algn="tl">
                    <a:srgbClr val="000000">
                      <a:alpha val="43137"/>
                    </a:srgbClr>
                  </a:outerShdw>
                </a:effectLst>
              </a:rPr>
              <a:t>Сталий розвиток</a:t>
            </a:r>
            <a:endParaRPr lang="ru-KZ" sz="2000" i="1" spc="2000" dirty="0">
              <a:solidFill>
                <a:schemeClr val="bg1"/>
              </a:solidFill>
              <a:effectLst>
                <a:outerShdw blurRad="38100" dist="38100" dir="2700000" algn="tl">
                  <a:srgbClr val="000000">
                    <a:alpha val="43137"/>
                  </a:srgbClr>
                </a:outerShdw>
              </a:effectLst>
            </a:endParaRPr>
          </a:p>
        </p:txBody>
      </p:sp>
      <p:grpSp>
        <p:nvGrpSpPr>
          <p:cNvPr id="6" name="Групувати 5">
            <a:extLst>
              <a:ext uri="{FF2B5EF4-FFF2-40B4-BE49-F238E27FC236}">
                <a16:creationId xmlns:a16="http://schemas.microsoft.com/office/drawing/2014/main" id="{C18FFB0F-DA52-D783-F67E-3DC8B0E12B39}"/>
              </a:ext>
            </a:extLst>
          </p:cNvPr>
          <p:cNvGrpSpPr/>
          <p:nvPr/>
        </p:nvGrpSpPr>
        <p:grpSpPr>
          <a:xfrm>
            <a:off x="68971" y="1027146"/>
            <a:ext cx="9006057" cy="4037211"/>
            <a:chOff x="68971" y="1027146"/>
            <a:chExt cx="9006057" cy="4037211"/>
          </a:xfrm>
        </p:grpSpPr>
        <p:grpSp>
          <p:nvGrpSpPr>
            <p:cNvPr id="5" name="Групувати 4">
              <a:extLst>
                <a:ext uri="{FF2B5EF4-FFF2-40B4-BE49-F238E27FC236}">
                  <a16:creationId xmlns:a16="http://schemas.microsoft.com/office/drawing/2014/main" id="{C43D3A87-0B55-CE23-D37E-E7CC97839DCD}"/>
                </a:ext>
              </a:extLst>
            </p:cNvPr>
            <p:cNvGrpSpPr/>
            <p:nvPr/>
          </p:nvGrpSpPr>
          <p:grpSpPr>
            <a:xfrm>
              <a:off x="479746" y="1027146"/>
              <a:ext cx="8175444" cy="1894423"/>
              <a:chOff x="479746" y="1027146"/>
              <a:chExt cx="8175444" cy="1894423"/>
            </a:xfrm>
          </p:grpSpPr>
          <p:sp>
            <p:nvSpPr>
              <p:cNvPr id="9" name="TextBox 8">
                <a:extLst>
                  <a:ext uri="{FF2B5EF4-FFF2-40B4-BE49-F238E27FC236}">
                    <a16:creationId xmlns:a16="http://schemas.microsoft.com/office/drawing/2014/main" id="{6931A349-8B43-4168-F5EF-675181D5AFCC}"/>
                  </a:ext>
                </a:extLst>
              </p:cNvPr>
              <p:cNvSpPr txBox="1"/>
              <p:nvPr/>
            </p:nvSpPr>
            <p:spPr>
              <a:xfrm>
                <a:off x="479746" y="1841569"/>
                <a:ext cx="2520000" cy="1080000"/>
              </a:xfrm>
              <a:prstGeom prst="roundRect">
                <a:avLst/>
              </a:prstGeom>
              <a:noFill/>
              <a:ln w="12700">
                <a:solidFill>
                  <a:srgbClr val="E6E6E6"/>
                </a:solidFill>
                <a:prstDash val="sysDash"/>
              </a:ln>
            </p:spPr>
            <p:txBody>
              <a:bodyPr wrap="square" lIns="0" tIns="0" rIns="0" bIns="0" rtlCol="0">
                <a:spAutoFit/>
              </a:bodyPr>
              <a:lstStyle>
                <a:defPPr>
                  <a:defRPr lang="en-US"/>
                </a:defPPr>
                <a:lvl1pPr algn="just">
                  <a:defRPr sz="1000" i="1">
                    <a:solidFill>
                      <a:schemeClr val="bg1"/>
                    </a:solidFill>
                  </a:defRPr>
                </a:lvl1pPr>
              </a:lstStyle>
              <a:p>
                <a:r>
                  <a:rPr lang="uk-UA" sz="1150" b="1" dirty="0"/>
                  <a:t>  Економічна стійкість: </a:t>
                </a:r>
                <a:r>
                  <a:rPr lang="ru-RU" sz="1150" dirty="0"/>
                  <a:t>сприяння економічному зростанню при мінімізації впливу на навколишнє середовище</a:t>
                </a:r>
                <a:endParaRPr lang="ru-KZ" sz="1150" dirty="0"/>
              </a:p>
            </p:txBody>
          </p:sp>
          <p:sp>
            <p:nvSpPr>
              <p:cNvPr id="10" name="TextBox 9">
                <a:extLst>
                  <a:ext uri="{FF2B5EF4-FFF2-40B4-BE49-F238E27FC236}">
                    <a16:creationId xmlns:a16="http://schemas.microsoft.com/office/drawing/2014/main" id="{D9B0A6E6-7187-4BB1-FE43-63203559650A}"/>
                  </a:ext>
                </a:extLst>
              </p:cNvPr>
              <p:cNvSpPr txBox="1"/>
              <p:nvPr/>
            </p:nvSpPr>
            <p:spPr>
              <a:xfrm>
                <a:off x="496615" y="1027146"/>
                <a:ext cx="8158575" cy="569498"/>
              </a:xfrm>
              <a:prstGeom prst="roundRect">
                <a:avLst/>
              </a:prstGeom>
              <a:noFill/>
              <a:ln w="19050">
                <a:solidFill>
                  <a:srgbClr val="E6E6E6"/>
                </a:solidFill>
                <a:prstDash val="sysDash"/>
              </a:ln>
            </p:spPr>
            <p:txBody>
              <a:bodyPr wrap="square" lIns="0" tIns="72000" rIns="0" bIns="72000" rtlCol="0">
                <a:spAutoFit/>
              </a:bodyPr>
              <a:lstStyle/>
              <a:p>
                <a:r>
                  <a:rPr lang="ru-RU" sz="1200" b="1" i="1" spc="300" dirty="0">
                    <a:solidFill>
                      <a:schemeClr val="bg1"/>
                    </a:solidFill>
                    <a:effectLst>
                      <a:outerShdw blurRad="38100" dist="38100" dir="2700000" algn="tl">
                        <a:srgbClr val="000000">
                          <a:alpha val="43137"/>
                        </a:srgbClr>
                      </a:outerShdw>
                    </a:effectLst>
                  </a:rPr>
                  <a:t>Концепція сталого розвитку. Сприяння економічній, соціальній та екологічній стійкості</a:t>
                </a:r>
                <a:endParaRPr lang="ru-KZ" sz="1200" b="1" i="1" spc="300" dirty="0">
                  <a:solidFill>
                    <a:schemeClr val="bg1"/>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30BC897F-DC43-DA07-EE61-1B1119086F10}"/>
                  </a:ext>
                </a:extLst>
              </p:cNvPr>
              <p:cNvSpPr txBox="1"/>
              <p:nvPr/>
            </p:nvSpPr>
            <p:spPr>
              <a:xfrm>
                <a:off x="6135190" y="1841569"/>
                <a:ext cx="2520000" cy="1080000"/>
              </a:xfrm>
              <a:prstGeom prst="roundRect">
                <a:avLst/>
              </a:prstGeom>
              <a:noFill/>
              <a:ln w="12700">
                <a:solidFill>
                  <a:srgbClr val="E6E6E6"/>
                </a:solidFill>
                <a:prstDash val="sysDash"/>
              </a:ln>
            </p:spPr>
            <p:txBody>
              <a:bodyPr wrap="square" lIns="0" tIns="0" rIns="0" bIns="0" rtlCol="0">
                <a:spAutoFit/>
              </a:bodyPr>
              <a:lstStyle/>
              <a:p>
                <a:pPr algn="just"/>
                <a:r>
                  <a:rPr lang="uk-UA" sz="1100" b="1" i="1" dirty="0">
                    <a:solidFill>
                      <a:schemeClr val="bg1"/>
                    </a:solidFill>
                    <a:effectLst>
                      <a:outerShdw blurRad="38100" dist="38100" dir="2700000" algn="tl">
                        <a:srgbClr val="000000">
                          <a:alpha val="43137"/>
                        </a:srgbClr>
                      </a:outerShdw>
                    </a:effectLst>
                  </a:rPr>
                  <a:t> </a:t>
                </a:r>
                <a:r>
                  <a:rPr lang="ru-RU" sz="1100" b="1" i="1" dirty="0">
                    <a:solidFill>
                      <a:schemeClr val="bg1"/>
                    </a:solidFill>
                    <a:effectLst>
                      <a:outerShdw blurRad="38100" dist="38100" dir="2700000" algn="tl">
                        <a:srgbClr val="000000">
                          <a:alpha val="43137"/>
                        </a:srgbClr>
                      </a:outerShdw>
                    </a:effectLst>
                  </a:rPr>
                  <a:t>Екологічна стійкість: </a:t>
                </a:r>
                <a:r>
                  <a:rPr lang="ru-RU" sz="1100" i="1" dirty="0">
                    <a:solidFill>
                      <a:schemeClr val="bg1"/>
                    </a:solidFill>
                    <a:effectLst>
                      <a:outerShdw blurRad="38100" dist="38100" dir="2700000" algn="tl">
                        <a:srgbClr val="000000">
                          <a:alpha val="43137"/>
                        </a:srgbClr>
                      </a:outerShdw>
                    </a:effectLst>
                  </a:rPr>
                  <a:t>сприяння захисту та збереженню навколишнього середовища, сприяючи економічному та соціальному розвитку</a:t>
                </a:r>
                <a:r>
                  <a:rPr lang="uk-UA" dirty="0"/>
                  <a:t>  </a:t>
                </a:r>
                <a:endParaRPr lang="ru-KZ" dirty="0"/>
              </a:p>
            </p:txBody>
          </p:sp>
          <p:sp>
            <p:nvSpPr>
              <p:cNvPr id="20" name="TextBox 19">
                <a:extLst>
                  <a:ext uri="{FF2B5EF4-FFF2-40B4-BE49-F238E27FC236}">
                    <a16:creationId xmlns:a16="http://schemas.microsoft.com/office/drawing/2014/main" id="{F0A373B0-1B9B-9C75-FA7F-2BF69CF14396}"/>
                  </a:ext>
                </a:extLst>
              </p:cNvPr>
              <p:cNvSpPr txBox="1"/>
              <p:nvPr/>
            </p:nvSpPr>
            <p:spPr>
              <a:xfrm>
                <a:off x="3307468" y="1841569"/>
                <a:ext cx="2520000" cy="1080000"/>
              </a:xfrm>
              <a:prstGeom prst="roundRect">
                <a:avLst/>
              </a:prstGeom>
              <a:noFill/>
              <a:ln w="12700">
                <a:solidFill>
                  <a:srgbClr val="E6E6E6"/>
                </a:solidFill>
                <a:prstDash val="sysDash"/>
              </a:ln>
            </p:spPr>
            <p:txBody>
              <a:bodyPr wrap="square" lIns="0" tIns="0" rIns="0" bIns="0" rtlCol="0">
                <a:spAutoFit/>
              </a:bodyPr>
              <a:lstStyle/>
              <a:p>
                <a:pPr algn="just"/>
                <a:r>
                  <a:rPr lang="ru-RU" sz="1100" b="1" i="1" dirty="0">
                    <a:solidFill>
                      <a:schemeClr val="bg1"/>
                    </a:solidFill>
                  </a:rPr>
                  <a:t>Соціальна стійкість: </a:t>
                </a:r>
                <a:r>
                  <a:rPr lang="ru-RU" sz="1100" i="1" dirty="0">
                    <a:solidFill>
                      <a:schemeClr val="bg1"/>
                    </a:solidFill>
                  </a:rPr>
                  <a:t>просування соціальної рівності та справедливості при мінімізації впливу на навколишнє середовище</a:t>
                </a:r>
                <a:endParaRPr lang="ru-KZ" sz="1100" i="1" dirty="0">
                  <a:solidFill>
                    <a:schemeClr val="bg1"/>
                  </a:solidFill>
                </a:endParaRPr>
              </a:p>
            </p:txBody>
          </p:sp>
        </p:grpSp>
        <p:pic>
          <p:nvPicPr>
            <p:cNvPr id="2" name="Google Shape;129;p21">
              <a:extLst>
                <a:ext uri="{FF2B5EF4-FFF2-40B4-BE49-F238E27FC236}">
                  <a16:creationId xmlns:a16="http://schemas.microsoft.com/office/drawing/2014/main" id="{6360DEFE-1B1B-8E39-F3DB-6552620044CE}"/>
                </a:ext>
              </a:extLst>
            </p:cNvPr>
            <p:cNvPicPr preferRelativeResize="0"/>
            <p:nvPr/>
          </p:nvPicPr>
          <p:blipFill>
            <a:blip r:embed="rId3">
              <a:alphaModFix/>
            </a:blip>
            <a:stretch>
              <a:fillRect/>
            </a:stretch>
          </p:blipFill>
          <p:spPr>
            <a:xfrm>
              <a:off x="68971" y="3388822"/>
              <a:ext cx="2969529" cy="1668542"/>
            </a:xfrm>
            <a:prstGeom prst="rect">
              <a:avLst/>
            </a:prstGeom>
            <a:noFill/>
            <a:ln>
              <a:noFill/>
            </a:ln>
          </p:spPr>
        </p:pic>
        <p:pic>
          <p:nvPicPr>
            <p:cNvPr id="3" name="Google Shape;156;p24">
              <a:extLst>
                <a:ext uri="{FF2B5EF4-FFF2-40B4-BE49-F238E27FC236}">
                  <a16:creationId xmlns:a16="http://schemas.microsoft.com/office/drawing/2014/main" id="{8E38D82A-D9A0-B4FA-B131-5496F7605DD5}"/>
                </a:ext>
              </a:extLst>
            </p:cNvPr>
            <p:cNvPicPr preferRelativeResize="0"/>
            <p:nvPr/>
          </p:nvPicPr>
          <p:blipFill>
            <a:blip r:embed="rId4">
              <a:alphaModFix/>
            </a:blip>
            <a:stretch>
              <a:fillRect/>
            </a:stretch>
          </p:blipFill>
          <p:spPr>
            <a:xfrm>
              <a:off x="3078993" y="3388822"/>
              <a:ext cx="3206012" cy="1670400"/>
            </a:xfrm>
            <a:prstGeom prst="rect">
              <a:avLst/>
            </a:prstGeom>
            <a:noFill/>
            <a:ln>
              <a:noFill/>
            </a:ln>
          </p:spPr>
        </p:pic>
        <p:pic>
          <p:nvPicPr>
            <p:cNvPr id="4" name="Google Shape;138;p22">
              <a:extLst>
                <a:ext uri="{FF2B5EF4-FFF2-40B4-BE49-F238E27FC236}">
                  <a16:creationId xmlns:a16="http://schemas.microsoft.com/office/drawing/2014/main" id="{1291AA2F-C76D-D871-CDCA-C48CF6E31DB3}"/>
                </a:ext>
              </a:extLst>
            </p:cNvPr>
            <p:cNvPicPr preferRelativeResize="0"/>
            <p:nvPr/>
          </p:nvPicPr>
          <p:blipFill>
            <a:blip r:embed="rId5">
              <a:alphaModFix/>
            </a:blip>
            <a:stretch>
              <a:fillRect/>
            </a:stretch>
          </p:blipFill>
          <p:spPr>
            <a:xfrm>
              <a:off x="6341263" y="3393957"/>
              <a:ext cx="2733765" cy="1670400"/>
            </a:xfrm>
            <a:prstGeom prst="rect">
              <a:avLst/>
            </a:prstGeom>
            <a:noFill/>
            <a:ln>
              <a:noFill/>
            </a:ln>
          </p:spPr>
        </p:pic>
      </p:grpSp>
    </p:spTree>
    <p:extLst>
      <p:ext uri="{BB962C8B-B14F-4D97-AF65-F5344CB8AC3E}">
        <p14:creationId xmlns:p14="http://schemas.microsoft.com/office/powerpoint/2010/main" val="900885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7" name="Заголовок 6">
            <a:extLst>
              <a:ext uri="{FF2B5EF4-FFF2-40B4-BE49-F238E27FC236}">
                <a16:creationId xmlns:a16="http://schemas.microsoft.com/office/drawing/2014/main" id="{94157B76-FF9E-F765-0D2B-F00697D54E0F}"/>
              </a:ext>
            </a:extLst>
          </p:cNvPr>
          <p:cNvSpPr>
            <a:spLocks noGrp="1"/>
          </p:cNvSpPr>
          <p:nvPr>
            <p:ph type="title"/>
          </p:nvPr>
        </p:nvSpPr>
        <p:spPr>
          <a:xfrm>
            <a:off x="378372" y="358094"/>
            <a:ext cx="7430281" cy="530223"/>
          </a:xfrm>
        </p:spPr>
        <p:txBody>
          <a:bodyPr/>
          <a:lstStyle/>
          <a:p>
            <a:pPr algn="ctr"/>
            <a:r>
              <a:rPr lang="uk-UA" sz="1800" spc="600" dirty="0"/>
              <a:t>Вплив діяльності людини на довкілля</a:t>
            </a:r>
            <a:endParaRPr lang="ru-KZ" sz="1800" spc="600" dirty="0"/>
          </a:p>
        </p:txBody>
      </p:sp>
      <p:sp>
        <p:nvSpPr>
          <p:cNvPr id="9" name="Місце для тексту 8">
            <a:extLst>
              <a:ext uri="{FF2B5EF4-FFF2-40B4-BE49-F238E27FC236}">
                <a16:creationId xmlns:a16="http://schemas.microsoft.com/office/drawing/2014/main" id="{53895063-7328-FA13-E121-F9B7C2F2DEC9}"/>
              </a:ext>
            </a:extLst>
          </p:cNvPr>
          <p:cNvSpPr>
            <a:spLocks noGrp="1"/>
          </p:cNvSpPr>
          <p:nvPr>
            <p:ph type="body" sz="half" idx="18"/>
          </p:nvPr>
        </p:nvSpPr>
        <p:spPr>
          <a:xfrm>
            <a:off x="3428084" y="1705821"/>
            <a:ext cx="2287829" cy="349141"/>
          </a:xfrm>
          <a:prstGeom prst="roundRect">
            <a:avLst/>
          </a:prstGeom>
          <a:ln w="12700">
            <a:solidFill>
              <a:srgbClr val="660066"/>
            </a:solidFill>
          </a:ln>
        </p:spPr>
        <p:txBody>
          <a:bodyPr/>
          <a:lstStyle/>
          <a:p>
            <a:pPr algn="ctr"/>
            <a:r>
              <a:rPr lang="uk-UA" sz="1100" b="1" i="1" spc="600" dirty="0"/>
              <a:t>Зміна клімату</a:t>
            </a:r>
          </a:p>
          <a:p>
            <a:endParaRPr lang="ru-KZ" dirty="0"/>
          </a:p>
        </p:txBody>
      </p:sp>
      <p:sp>
        <p:nvSpPr>
          <p:cNvPr id="15" name="Місце для тексту 14">
            <a:extLst>
              <a:ext uri="{FF2B5EF4-FFF2-40B4-BE49-F238E27FC236}">
                <a16:creationId xmlns:a16="http://schemas.microsoft.com/office/drawing/2014/main" id="{26B70678-1528-DDDF-BA74-85125AB18FF5}"/>
              </a:ext>
            </a:extLst>
          </p:cNvPr>
          <p:cNvSpPr>
            <a:spLocks noGrp="1"/>
          </p:cNvSpPr>
          <p:nvPr>
            <p:ph type="body" sz="quarter" idx="3"/>
          </p:nvPr>
        </p:nvSpPr>
        <p:spPr>
          <a:xfrm>
            <a:off x="3333599" y="2254470"/>
            <a:ext cx="2476800" cy="2814143"/>
          </a:xfrm>
          <a:prstGeom prst="roundRect">
            <a:avLst/>
          </a:prstGeom>
          <a:noFill/>
          <a:ln w="12700">
            <a:solidFill>
              <a:srgbClr val="660066"/>
            </a:solidFill>
          </a:ln>
        </p:spPr>
        <p:txBody>
          <a:bodyPr lIns="0" tIns="0" rIns="0" bIns="0" anchor="t" anchorCtr="0">
            <a:normAutofit fontScale="92500" lnSpcReduction="20000"/>
          </a:bodyPr>
          <a:lstStyle/>
          <a:p>
            <a:pPr algn="ctr">
              <a:spcBef>
                <a:spcPts val="0"/>
              </a:spcBef>
            </a:pPr>
            <a:r>
              <a:rPr lang="uk-UA" sz="1200" b="1" spc="300" dirty="0">
                <a:solidFill>
                  <a:schemeClr val="tx1"/>
                </a:solidFill>
              </a:rPr>
              <a:t>Як людська діяльність впливає на зміну клімату?</a:t>
            </a:r>
          </a:p>
          <a:p>
            <a:pP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Підвищення температури: парникові гази затримують тепло в атмосфері, викликаючи підвищення температури</a:t>
            </a:r>
          </a:p>
          <a:p>
            <a:pPr>
              <a:spcBef>
                <a:spcPts val="0"/>
              </a:spcBef>
              <a:buSzPct val="150000"/>
            </a:pPr>
            <a:endPar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Підвищення рівня моря: танення крижаних шапок і льодовиків сприяє підвищенню рівня моря</a:t>
            </a:r>
          </a:p>
          <a:p>
            <a:pPr>
              <a:spcBef>
                <a:spcPts val="0"/>
              </a:spcBef>
              <a:buSzPct val="150000"/>
            </a:pPr>
            <a:endPar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Blip>
                <a:blip r:embed="rId3">
                  <a:extLst>
                    <a:ext uri="{96DAC541-7B7A-43D3-8B79-37D633B846F1}">
                      <asvg:svgBlip xmlns:asvg="http://schemas.microsoft.com/office/drawing/2016/SVG/main" xmlns="" r:embed="rId4"/>
                    </a:ext>
                  </a:extLst>
                </a:blip>
              </a:buBlip>
            </a:pPr>
            <a:r>
              <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Екстремальні погодні умови: зміна клімату може спричинити більш часті та суворі погодні явища</a:t>
            </a:r>
            <a:endParaRPr lang="ru-KZ"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sp>
        <p:nvSpPr>
          <p:cNvPr id="21" name="Місце для тексту 8">
            <a:extLst>
              <a:ext uri="{FF2B5EF4-FFF2-40B4-BE49-F238E27FC236}">
                <a16:creationId xmlns:a16="http://schemas.microsoft.com/office/drawing/2014/main" id="{5DA2E9AE-BE1A-9631-C5D8-9B7071CF7BCA}"/>
              </a:ext>
            </a:extLst>
          </p:cNvPr>
          <p:cNvSpPr txBox="1">
            <a:spLocks/>
          </p:cNvSpPr>
          <p:nvPr/>
        </p:nvSpPr>
        <p:spPr>
          <a:xfrm>
            <a:off x="421729" y="1663060"/>
            <a:ext cx="2475186" cy="349141"/>
          </a:xfrm>
          <a:prstGeom prst="roundRect">
            <a:avLst/>
          </a:prstGeom>
          <a:ln w="12700">
            <a:solidFill>
              <a:srgbClr val="660066"/>
            </a:solidFill>
          </a:ln>
        </p:spPr>
        <p:txBody>
          <a:bodyPr vert="horz" lIns="91440" tIns="45720" rIns="91440" bIns="45720" rtlCol="0" anchor="t">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050" b="0" i="0" kern="1200">
                <a:solidFill>
                  <a:schemeClr val="tx1">
                    <a:lumMod val="75000"/>
                    <a:lumOff val="25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750" b="0"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9pPr>
          </a:lstStyle>
          <a:p>
            <a:pPr algn="ctr"/>
            <a:r>
              <a:rPr lang="uk-UA" sz="1100" b="1" i="1" spc="300" dirty="0"/>
              <a:t>Забруднення повітря</a:t>
            </a:r>
            <a:endParaRPr lang="ru-KZ" spc="300" dirty="0"/>
          </a:p>
        </p:txBody>
      </p:sp>
      <p:sp>
        <p:nvSpPr>
          <p:cNvPr id="23" name="Місце для тексту 14">
            <a:extLst>
              <a:ext uri="{FF2B5EF4-FFF2-40B4-BE49-F238E27FC236}">
                <a16:creationId xmlns:a16="http://schemas.microsoft.com/office/drawing/2014/main" id="{73B743D1-A8EC-1F0D-3CBE-B8CFDFCA1DDC}"/>
              </a:ext>
            </a:extLst>
          </p:cNvPr>
          <p:cNvSpPr txBox="1">
            <a:spLocks/>
          </p:cNvSpPr>
          <p:nvPr/>
        </p:nvSpPr>
        <p:spPr>
          <a:xfrm>
            <a:off x="110360" y="2054963"/>
            <a:ext cx="3097924" cy="3013650"/>
          </a:xfrm>
          <a:prstGeom prst="roundRect">
            <a:avLst/>
          </a:prstGeom>
          <a:pattFill prst="dotGrid">
            <a:fgClr>
              <a:srgbClr val="002060"/>
            </a:fgClr>
            <a:bgClr>
              <a:schemeClr val="bg1"/>
            </a:bgClr>
          </a:pattFill>
          <a:ln w="12700">
            <a:solidFill>
              <a:srgbClr val="660066"/>
            </a:solidFill>
          </a:ln>
        </p:spPr>
        <p:txBody>
          <a:bodyPr vert="horz" lIns="0" tIns="0" rIns="0" bIns="0" rtlCol="0" anchor="ctr" anchorCtr="0">
            <a:no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800" b="0" i="0" kern="1200">
                <a:solidFill>
                  <a:schemeClr val="accent1">
                    <a:lumMod val="60000"/>
                    <a:lumOff val="4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500" b="1"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350" b="1"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9pPr>
          </a:lstStyle>
          <a:p>
            <a:pPr algn="ctr">
              <a:spcBef>
                <a:spcPts val="0"/>
              </a:spcBef>
            </a:pPr>
            <a:r>
              <a:rPr lang="ru-RU" sz="1100" b="1" spc="300" dirty="0">
                <a:solidFill>
                  <a:schemeClr val="tx1"/>
                </a:solidFill>
              </a:rPr>
              <a:t>Джерела та вплив забруднення повітря:</a:t>
            </a: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Чадний газ: утворюється при спалюванні викопного палива та може викликати проблеми з диханням</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Оксиди азоту: виробляються транспортом і промисловістю та можуть спричиняти смог і кислотні дощі</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Тверді частки: утворюються в результаті спалювання викопного палива та можуть викликати проблеми з диханням</a:t>
            </a:r>
            <a:endParaRPr lang="ru-KZ"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sp>
        <p:nvSpPr>
          <p:cNvPr id="25" name="TextBox 24">
            <a:extLst>
              <a:ext uri="{FF2B5EF4-FFF2-40B4-BE49-F238E27FC236}">
                <a16:creationId xmlns:a16="http://schemas.microsoft.com/office/drawing/2014/main" id="{DE25789E-4698-5A27-5241-768905F895A5}"/>
              </a:ext>
            </a:extLst>
          </p:cNvPr>
          <p:cNvSpPr txBox="1"/>
          <p:nvPr/>
        </p:nvSpPr>
        <p:spPr>
          <a:xfrm>
            <a:off x="1379480" y="946442"/>
            <a:ext cx="5935717" cy="738664"/>
          </a:xfrm>
          <a:prstGeom prst="rect">
            <a:avLst/>
          </a:prstGeom>
          <a:noFill/>
        </p:spPr>
        <p:txBody>
          <a:bodyPr wrap="square" rtlCol="0">
            <a:spAutoFit/>
          </a:bodyPr>
          <a:lstStyle/>
          <a:p>
            <a:pPr algn="r"/>
            <a:r>
              <a:rPr lang="ru-RU" sz="1050" b="0"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t>У нерозвинених країнах смертельно небезпечно пити воду, у розвинених — дихати повітрям.</a:t>
            </a:r>
            <a:br>
              <a:rPr lang="ru-RU" sz="1050" b="0"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br>
            <a:r>
              <a:rPr lang="ru-RU" sz="1050" b="1"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t>Джонатан Рабун</a:t>
            </a:r>
            <a:r>
              <a:rPr lang="ru-RU" sz="1050" b="0" i="1" dirty="0">
                <a:solidFill>
                  <a:srgbClr val="292B2C"/>
                </a:solidFill>
                <a:effectLst/>
                <a:latin typeface="Cascadia Code Light" panose="020B0609020000020004" pitchFamily="49" charset="0"/>
                <a:ea typeface="Cascadia Code Light" panose="020B0609020000020004" pitchFamily="49" charset="0"/>
                <a:cs typeface="Cascadia Code Light" panose="020B0609020000020004" pitchFamily="49" charset="0"/>
              </a:rPr>
              <a:t/>
            </a:r>
            <a:br>
              <a:rPr lang="ru-RU" sz="1050" b="0" i="1" dirty="0">
                <a:solidFill>
                  <a:srgbClr val="292B2C"/>
                </a:solidFill>
                <a:effectLst/>
                <a:latin typeface="Cascadia Code Light" panose="020B0609020000020004" pitchFamily="49" charset="0"/>
                <a:ea typeface="Cascadia Code Light" panose="020B0609020000020004" pitchFamily="49" charset="0"/>
                <a:cs typeface="Cascadia Code Light" panose="020B0609020000020004" pitchFamily="49" charset="0"/>
              </a:rPr>
            </a:br>
            <a:endParaRPr lang="ru-KZ" sz="1050" i="1" dirty="0">
              <a:latin typeface="Cascadia Code Light" panose="020B0609020000020004" pitchFamily="49" charset="0"/>
              <a:ea typeface="Cascadia Code Light" panose="020B0609020000020004" pitchFamily="49" charset="0"/>
              <a:cs typeface="Cascadia Code Light" panose="020B0609020000020004" pitchFamily="49" charset="0"/>
            </a:endParaRPr>
          </a:p>
        </p:txBody>
      </p:sp>
      <p:grpSp>
        <p:nvGrpSpPr>
          <p:cNvPr id="38" name="Групувати 37">
            <a:extLst>
              <a:ext uri="{FF2B5EF4-FFF2-40B4-BE49-F238E27FC236}">
                <a16:creationId xmlns:a16="http://schemas.microsoft.com/office/drawing/2014/main" id="{B6B07B95-DC95-2FD1-A30D-E9DB0BC022C9}"/>
              </a:ext>
            </a:extLst>
          </p:cNvPr>
          <p:cNvGrpSpPr/>
          <p:nvPr/>
        </p:nvGrpSpPr>
        <p:grpSpPr>
          <a:xfrm>
            <a:off x="110363" y="1663060"/>
            <a:ext cx="8923274" cy="3405553"/>
            <a:chOff x="110363" y="1663060"/>
            <a:chExt cx="8923274" cy="3405553"/>
          </a:xfrm>
          <a:noFill/>
        </p:grpSpPr>
        <p:grpSp>
          <p:nvGrpSpPr>
            <p:cNvPr id="30" name="Групувати 29">
              <a:extLst>
                <a:ext uri="{FF2B5EF4-FFF2-40B4-BE49-F238E27FC236}">
                  <a16:creationId xmlns:a16="http://schemas.microsoft.com/office/drawing/2014/main" id="{936127A1-D585-C89E-A2DE-3C889F0520A0}"/>
                </a:ext>
              </a:extLst>
            </p:cNvPr>
            <p:cNvGrpSpPr/>
            <p:nvPr/>
          </p:nvGrpSpPr>
          <p:grpSpPr>
            <a:xfrm>
              <a:off x="5935714" y="1837630"/>
              <a:ext cx="3097923" cy="3230983"/>
              <a:chOff x="5935714" y="1837630"/>
              <a:chExt cx="3097923" cy="3230983"/>
            </a:xfrm>
            <a:grpFill/>
          </p:grpSpPr>
          <p:sp>
            <p:nvSpPr>
              <p:cNvPr id="22" name="Місце для тексту 8">
                <a:extLst>
                  <a:ext uri="{FF2B5EF4-FFF2-40B4-BE49-F238E27FC236}">
                    <a16:creationId xmlns:a16="http://schemas.microsoft.com/office/drawing/2014/main" id="{CC0AF566-C807-EDDF-81FB-B2C2ED527667}"/>
                  </a:ext>
                </a:extLst>
              </p:cNvPr>
              <p:cNvSpPr txBox="1">
                <a:spLocks/>
              </p:cNvSpPr>
              <p:nvPr/>
            </p:nvSpPr>
            <p:spPr>
              <a:xfrm>
                <a:off x="5935714" y="1837630"/>
                <a:ext cx="3097923" cy="349141"/>
              </a:xfrm>
              <a:prstGeom prst="roundRect">
                <a:avLst/>
              </a:prstGeom>
              <a:grpFill/>
              <a:ln w="12700">
                <a:solidFill>
                  <a:srgbClr val="660066"/>
                </a:solidFill>
              </a:ln>
            </p:spPr>
            <p:txBody>
              <a:bodyPr vert="horz" lIns="91440" tIns="45720" rIns="91440" bIns="45720" rtlCol="0" anchor="t">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050" b="0" i="0" kern="1200">
                    <a:solidFill>
                      <a:schemeClr val="tx1">
                        <a:lumMod val="75000"/>
                        <a:lumOff val="25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750" b="0"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9pPr>
              </a:lstStyle>
              <a:p>
                <a:pPr algn="ctr"/>
                <a:r>
                  <a:rPr lang="uk-UA" sz="1100" b="1" i="1" spc="600" dirty="0"/>
                  <a:t>Забруднення води</a:t>
                </a:r>
                <a:endParaRPr lang="ru-KZ" dirty="0"/>
              </a:p>
            </p:txBody>
          </p:sp>
          <p:sp>
            <p:nvSpPr>
              <p:cNvPr id="24" name="Місце для тексту 14">
                <a:extLst>
                  <a:ext uri="{FF2B5EF4-FFF2-40B4-BE49-F238E27FC236}">
                    <a16:creationId xmlns:a16="http://schemas.microsoft.com/office/drawing/2014/main" id="{A037F84C-1D0B-E552-5DFC-0F2CF9ED197F}"/>
                  </a:ext>
                </a:extLst>
              </p:cNvPr>
              <p:cNvSpPr txBox="1">
                <a:spLocks/>
              </p:cNvSpPr>
              <p:nvPr/>
            </p:nvSpPr>
            <p:spPr>
              <a:xfrm>
                <a:off x="5935714" y="2254470"/>
                <a:ext cx="3097923" cy="2814143"/>
              </a:xfrm>
              <a:prstGeom prst="roundRect">
                <a:avLst/>
              </a:prstGeom>
              <a:grpFill/>
              <a:ln w="12700">
                <a:solidFill>
                  <a:srgbClr val="660066"/>
                </a:solidFill>
              </a:ln>
            </p:spPr>
            <p:txBody>
              <a:bodyPr vert="horz" lIns="0" tIns="0" rIns="0" bIns="0" rtlCol="0" anchor="t" anchorCtr="0">
                <a:normAutofit lnSpcReduction="10000"/>
              </a:bodyPr>
              <a:lstStyle>
                <a:lvl1pPr marL="0" indent="0" algn="l" defTabSz="342900" rtl="0" eaLnBrk="1" latinLnBrk="0" hangingPunct="1">
                  <a:spcBef>
                    <a:spcPts val="750"/>
                  </a:spcBef>
                  <a:spcAft>
                    <a:spcPts val="0"/>
                  </a:spcAft>
                  <a:buClr>
                    <a:schemeClr val="accent1"/>
                  </a:buClr>
                  <a:buSzPct val="80000"/>
                  <a:buFont typeface="Wingdings 3" charset="2"/>
                  <a:buNone/>
                  <a:defRPr sz="1800" b="0" i="0" kern="1200">
                    <a:solidFill>
                      <a:schemeClr val="accent1">
                        <a:lumMod val="60000"/>
                        <a:lumOff val="4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500" b="1"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350" b="1"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9pPr>
              </a:lstStyle>
              <a:p>
                <a:pPr algn="ctr">
                  <a:spcBef>
                    <a:spcPts val="0"/>
                  </a:spcBef>
                </a:pPr>
                <a:r>
                  <a:rPr lang="ru-RU" sz="1200" b="1" spc="300" dirty="0">
                    <a:solidFill>
                      <a:schemeClr val="tx1"/>
                    </a:solidFill>
                  </a:rPr>
                  <a:t>Джерела та вплив забруднення води:</a:t>
                </a: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Хімічні відходи: виробляються промисловістю та можуть забруднювати джерела води</a:t>
                </a:r>
              </a:p>
              <a:p>
                <a:pPr>
                  <a:spcBef>
                    <a:spcPts val="0"/>
                  </a:spcBef>
                  <a:buSzPct val="150000"/>
                </a:pPr>
                <a:endPar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Стічні води: утворюються з людських відходів і можуть забруднювати джерела води</a:t>
                </a:r>
              </a:p>
              <a:p>
                <a:pPr>
                  <a:spcBef>
                    <a:spcPts val="0"/>
                  </a:spcBef>
                  <a:buSzPct val="150000"/>
                </a:pPr>
                <a:endPar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uk-UA"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Сільськогосподарські стоки: утворюються добривами та пестицидами та можуть забруднювати джерела води</a:t>
                </a:r>
                <a:endParaRPr lang="ru-KZ" sz="12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grpSp>
        <p:grpSp>
          <p:nvGrpSpPr>
            <p:cNvPr id="29" name="Групувати 28">
              <a:extLst>
                <a:ext uri="{FF2B5EF4-FFF2-40B4-BE49-F238E27FC236}">
                  <a16:creationId xmlns:a16="http://schemas.microsoft.com/office/drawing/2014/main" id="{ED685BF1-12EE-29BD-C8E4-255E28D5F306}"/>
                </a:ext>
              </a:extLst>
            </p:cNvPr>
            <p:cNvGrpSpPr/>
            <p:nvPr/>
          </p:nvGrpSpPr>
          <p:grpSpPr>
            <a:xfrm>
              <a:off x="110363" y="1663060"/>
              <a:ext cx="3097924" cy="3405553"/>
              <a:chOff x="110363" y="1663060"/>
              <a:chExt cx="3097924" cy="3405553"/>
            </a:xfrm>
            <a:grpFill/>
          </p:grpSpPr>
          <p:sp>
            <p:nvSpPr>
              <p:cNvPr id="26" name="Місце для тексту 8">
                <a:extLst>
                  <a:ext uri="{FF2B5EF4-FFF2-40B4-BE49-F238E27FC236}">
                    <a16:creationId xmlns:a16="http://schemas.microsoft.com/office/drawing/2014/main" id="{4528B286-1180-50F7-9F4A-BCDD67000C54}"/>
                  </a:ext>
                </a:extLst>
              </p:cNvPr>
              <p:cNvSpPr txBox="1">
                <a:spLocks/>
              </p:cNvSpPr>
              <p:nvPr/>
            </p:nvSpPr>
            <p:spPr>
              <a:xfrm>
                <a:off x="421732" y="1663060"/>
                <a:ext cx="2475186" cy="349141"/>
              </a:xfrm>
              <a:prstGeom prst="roundRect">
                <a:avLst/>
              </a:prstGeom>
              <a:grpFill/>
              <a:ln w="12700">
                <a:solidFill>
                  <a:srgbClr val="660066"/>
                </a:solidFill>
              </a:ln>
            </p:spPr>
            <p:txBody>
              <a:bodyPr vert="horz" lIns="91440" tIns="45720" rIns="91440" bIns="45720" rtlCol="0" anchor="t">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050" b="0" i="0" kern="1200">
                    <a:solidFill>
                      <a:schemeClr val="tx1">
                        <a:lumMod val="75000"/>
                        <a:lumOff val="25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750" b="0"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675" b="0" i="0" kern="1200">
                    <a:solidFill>
                      <a:schemeClr val="tx1">
                        <a:lumMod val="75000"/>
                        <a:lumOff val="25000"/>
                      </a:schemeClr>
                    </a:solidFill>
                    <a:latin typeface="+mn-lt"/>
                    <a:ea typeface="+mn-ea"/>
                    <a:cs typeface="+mn-cs"/>
                  </a:defRPr>
                </a:lvl9pPr>
              </a:lstStyle>
              <a:p>
                <a:pPr algn="ctr"/>
                <a:r>
                  <a:rPr lang="uk-UA" sz="1100" b="1" i="1" spc="300" dirty="0"/>
                  <a:t>Забруднення повітря</a:t>
                </a:r>
                <a:endParaRPr lang="ru-KZ" spc="300" dirty="0"/>
              </a:p>
            </p:txBody>
          </p:sp>
          <p:sp>
            <p:nvSpPr>
              <p:cNvPr id="27" name="Місце для тексту 14">
                <a:extLst>
                  <a:ext uri="{FF2B5EF4-FFF2-40B4-BE49-F238E27FC236}">
                    <a16:creationId xmlns:a16="http://schemas.microsoft.com/office/drawing/2014/main" id="{163179BE-28C1-0AFA-CF32-D4CBE3685E33}"/>
                  </a:ext>
                </a:extLst>
              </p:cNvPr>
              <p:cNvSpPr txBox="1">
                <a:spLocks/>
              </p:cNvSpPr>
              <p:nvPr/>
            </p:nvSpPr>
            <p:spPr>
              <a:xfrm>
                <a:off x="110363" y="2054963"/>
                <a:ext cx="3097924" cy="3013650"/>
              </a:xfrm>
              <a:prstGeom prst="roundRect">
                <a:avLst/>
              </a:prstGeom>
              <a:solidFill>
                <a:schemeClr val="bg1"/>
              </a:solidFill>
              <a:ln w="12700">
                <a:solidFill>
                  <a:srgbClr val="660066"/>
                </a:solidFill>
              </a:ln>
            </p:spPr>
            <p:txBody>
              <a:bodyPr vert="horz" lIns="0" tIns="0" rIns="0" bIns="0" rtlCol="0" anchor="ctr" anchorCtr="0">
                <a:no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800" b="0" i="0" kern="1200">
                    <a:solidFill>
                      <a:schemeClr val="accent1">
                        <a:lumMod val="60000"/>
                        <a:lumOff val="4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500" b="1" i="0" kern="1200">
                    <a:solidFill>
                      <a:schemeClr val="tx1">
                        <a:lumMod val="75000"/>
                        <a:lumOff val="2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350" b="1" i="0" kern="1200">
                    <a:solidFill>
                      <a:schemeClr val="tx1">
                        <a:lumMod val="75000"/>
                        <a:lumOff val="2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200" b="1" i="0" kern="1200">
                    <a:solidFill>
                      <a:schemeClr val="tx1">
                        <a:lumMod val="75000"/>
                        <a:lumOff val="25000"/>
                      </a:schemeClr>
                    </a:solidFill>
                    <a:latin typeface="+mn-lt"/>
                    <a:ea typeface="+mn-ea"/>
                    <a:cs typeface="+mn-cs"/>
                  </a:defRPr>
                </a:lvl9pPr>
              </a:lstStyle>
              <a:p>
                <a:pPr algn="ctr">
                  <a:spcBef>
                    <a:spcPts val="0"/>
                  </a:spcBef>
                </a:pPr>
                <a:r>
                  <a:rPr lang="ru-RU" sz="1100" b="1" spc="300" dirty="0">
                    <a:solidFill>
                      <a:schemeClr val="tx1"/>
                    </a:solidFill>
                  </a:rPr>
                  <a:t>Джерела та вплив забруднення повітря:</a:t>
                </a:r>
              </a:p>
              <a:p>
                <a:pPr algn="ctr">
                  <a:spcBef>
                    <a:spcPts val="0"/>
                  </a:spcBef>
                </a:pPr>
                <a:endParaRPr lang="uk-UA" sz="1100" b="1" dirty="0">
                  <a:latin typeface="Cascadia Code Light" panose="020B0609020000020004" pitchFamily="49"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Чадний газ: утворюється при спалюванні викопного палива та може викликати проблеми з диханням</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Оксиди азоту: виробляються транспортом і промисловістю та можуть спричиняти смог і кислотні дощі</a:t>
                </a:r>
              </a:p>
              <a:p>
                <a:pPr>
                  <a:spcBef>
                    <a:spcPts val="0"/>
                  </a:spcBef>
                  <a:buSzPct val="150000"/>
                </a:pPr>
                <a:endPar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a:p>
                <a:pPr marL="171450" indent="-171450">
                  <a:spcBef>
                    <a:spcPts val="0"/>
                  </a:spcBef>
                  <a:buSzPct val="150000"/>
                  <a:buFont typeface="Wingdings 3" charset="2"/>
                  <a:buBlip>
                    <a:blip r:embed="rId3">
                      <a:extLst>
                        <a:ext uri="{96DAC541-7B7A-43D3-8B79-37D633B846F1}">
                          <asvg:svgBlip xmlns:asvg="http://schemas.microsoft.com/office/drawing/2016/SVG/main" xmlns="" r:embed="rId4"/>
                        </a:ext>
                      </a:extLst>
                    </a:blip>
                  </a:buBlip>
                </a:pPr>
                <a:r>
                  <a:rPr lang="ru-RU"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rPr>
                  <a:t>Тверді частки: утворюються в результаті спалювання викопного палива та можуть викликати проблеми з диханням</a:t>
                </a:r>
                <a:endParaRPr lang="ru-KZ" sz="1100" i="1" dirty="0">
                  <a:solidFill>
                    <a:schemeClr val="tx1"/>
                  </a:solidFill>
                  <a:latin typeface="Century Schoolbook" panose="02040604050505020304" pitchFamily="18" charset="0"/>
                  <a:ea typeface="Cascadia Code Light" panose="020B0609020000020004" pitchFamily="49" charset="0"/>
                  <a:cs typeface="Cascadia Code Light" panose="020B0609020000020004" pitchFamily="49" charset="0"/>
                </a:endParaRPr>
              </a:p>
            </p:txBody>
          </p:sp>
        </p:grpSp>
      </p:grpSp>
      <p:sp>
        <p:nvSpPr>
          <p:cNvPr id="28" name="TextBox 27">
            <a:extLst>
              <a:ext uri="{FF2B5EF4-FFF2-40B4-BE49-F238E27FC236}">
                <a16:creationId xmlns:a16="http://schemas.microsoft.com/office/drawing/2014/main" id="{FD189EA5-8765-1B39-8F6B-42EF57D1F1CA}"/>
              </a:ext>
            </a:extLst>
          </p:cNvPr>
          <p:cNvSpPr txBox="1"/>
          <p:nvPr/>
        </p:nvSpPr>
        <p:spPr>
          <a:xfrm>
            <a:off x="1379483" y="946442"/>
            <a:ext cx="5935717" cy="738664"/>
          </a:xfrm>
          <a:prstGeom prst="rect">
            <a:avLst/>
          </a:prstGeom>
          <a:noFill/>
        </p:spPr>
        <p:txBody>
          <a:bodyPr wrap="square" rtlCol="0">
            <a:spAutoFit/>
          </a:bodyPr>
          <a:lstStyle/>
          <a:p>
            <a:pPr algn="r"/>
            <a:r>
              <a:rPr lang="ru-RU" sz="1050" b="0"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t>У нерозвинених країнах смертельно небезпечно пити воду, у розвинених — дихати повітрям.</a:t>
            </a:r>
            <a:br>
              <a:rPr lang="ru-RU" sz="1050" b="0"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br>
            <a:r>
              <a:rPr lang="ru-RU" sz="1050" b="1" i="1" dirty="0">
                <a:solidFill>
                  <a:schemeClr val="bg1"/>
                </a:solidFill>
                <a:effectLst/>
                <a:latin typeface="Cascadia Code Light" panose="020B0609020000020004" pitchFamily="49" charset="0"/>
                <a:ea typeface="Cascadia Code Light" panose="020B0609020000020004" pitchFamily="49" charset="0"/>
                <a:cs typeface="Cascadia Code Light" panose="020B0609020000020004" pitchFamily="49" charset="0"/>
              </a:rPr>
              <a:t>Джонатан Рабун</a:t>
            </a:r>
            <a:r>
              <a:rPr lang="ru-RU" sz="1050" b="0" i="1" dirty="0">
                <a:solidFill>
                  <a:srgbClr val="292B2C"/>
                </a:solidFill>
                <a:effectLst/>
                <a:latin typeface="Cascadia Code Light" panose="020B0609020000020004" pitchFamily="49" charset="0"/>
                <a:ea typeface="Cascadia Code Light" panose="020B0609020000020004" pitchFamily="49" charset="0"/>
                <a:cs typeface="Cascadia Code Light" panose="020B0609020000020004" pitchFamily="49" charset="0"/>
              </a:rPr>
              <a:t/>
            </a:r>
            <a:br>
              <a:rPr lang="ru-RU" sz="1050" b="0" i="1" dirty="0">
                <a:solidFill>
                  <a:srgbClr val="292B2C"/>
                </a:solidFill>
                <a:effectLst/>
                <a:latin typeface="Cascadia Code Light" panose="020B0609020000020004" pitchFamily="49" charset="0"/>
                <a:ea typeface="Cascadia Code Light" panose="020B0609020000020004" pitchFamily="49" charset="0"/>
                <a:cs typeface="Cascadia Code Light" panose="020B0609020000020004" pitchFamily="49" charset="0"/>
              </a:rPr>
            </a:br>
            <a:endParaRPr lang="ru-KZ" sz="1050" i="1" dirty="0">
              <a:latin typeface="Cascadia Code Light" panose="020B0609020000020004" pitchFamily="49" charset="0"/>
              <a:ea typeface="Cascadia Code Light" panose="020B0609020000020004" pitchFamily="49" charset="0"/>
              <a:cs typeface="Cascadia Code Light" panose="020B0609020000020004" pitchFamily="49"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Зал засідань">
  <a:themeElements>
    <a:clrScheme name="Зал засідань">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Зал засідань">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Зал засідань">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658</TotalTime>
  <Words>1375</Words>
  <Application>Microsoft Office PowerPoint</Application>
  <PresentationFormat>Экран (16:9)</PresentationFormat>
  <Paragraphs>145</Paragraphs>
  <Slides>12</Slides>
  <Notes>12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12</vt:i4>
      </vt:variant>
    </vt:vector>
  </HeadingPairs>
  <TitlesOfParts>
    <vt:vector size="21" baseType="lpstr">
      <vt:lpstr>Calibri</vt:lpstr>
      <vt:lpstr>Cascadia Mono Light</vt:lpstr>
      <vt:lpstr>Century Gothic</vt:lpstr>
      <vt:lpstr>Roboto</vt:lpstr>
      <vt:lpstr>Wingdings 3</vt:lpstr>
      <vt:lpstr>Cascadia Code Light</vt:lpstr>
      <vt:lpstr>Arial</vt:lpstr>
      <vt:lpstr>Century Schoolbook</vt:lpstr>
      <vt:lpstr>Зал засідань</vt:lpstr>
      <vt:lpstr>Раціональне та ефективне використання ресурсів. Сталий розвиток, як спосіб збереження довкілля</vt:lpstr>
      <vt:lpstr>В економічній науці все необхідне для виробництва товарів та послуг називають економічними ресурсами, які охоплюють фінансові, інформаційні, виробничі ресурси. Виробничі ресурси безпосередньо використовують у процесі виробництва товарів і послуг.</vt:lpstr>
      <vt:lpstr>Речовини, що попередньо зазнали впливу людської праці і при-значені для подальшого використання у виробничому процесі, називають сировиною (або сировинними матеріалами)</vt:lpstr>
      <vt:lpstr>Презентация PowerPoint</vt:lpstr>
      <vt:lpstr>Управління ресурсами. Раціональне та ефективне використання ресурсів</vt:lpstr>
      <vt:lpstr>Виробничі можливості.  Сталий розвиток</vt:lpstr>
      <vt:lpstr>Презентация PowerPoint</vt:lpstr>
      <vt:lpstr>Презентация PowerPoint</vt:lpstr>
      <vt:lpstr>Вплив діяльності людини на довкілля</vt:lpstr>
      <vt:lpstr>Вплив діяльності людини на довкілля</vt:lpstr>
      <vt:lpstr>Вплив діяльності людини на довкілля</vt:lpstr>
      <vt:lpstr>Висновки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Раціональне та ефективне використання ресурсів: сталий розвиток як спосіб збереження навколишнього середовища</dc:title>
  <dc:creator>Kovalov</dc:creator>
  <cp:lastModifiedBy>Nina</cp:lastModifiedBy>
  <cp:revision>15</cp:revision>
  <dcterms:modified xsi:type="dcterms:W3CDTF">2024-03-03T06:59:00Z</dcterms:modified>
</cp:coreProperties>
</file>