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4" r:id="rId4"/>
    <p:sldId id="285" r:id="rId5"/>
    <p:sldId id="269" r:id="rId6"/>
    <p:sldId id="288" r:id="rId7"/>
    <p:sldId id="289" r:id="rId8"/>
    <p:sldId id="271" r:id="rId9"/>
    <p:sldId id="283" r:id="rId10"/>
    <p:sldId id="287" r:id="rId11"/>
    <p:sldId id="290" r:id="rId12"/>
    <p:sldId id="291" r:id="rId13"/>
    <p:sldId id="292" r:id="rId14"/>
    <p:sldId id="293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CE02A-833B-4259-821F-EF9A1A74D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7CA239E-1568-46DE-9084-A64D67B15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2D1719-1111-465A-8745-0B8EFE428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9C6E-3013-41E0-8A20-C5FD4461304C}" type="datetimeFigureOut">
              <a:rPr lang="uk-UA" smtClean="0"/>
              <a:t>12.03.2025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75EAAD5-3AEF-4DCE-8BA9-E15879BE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AFD8F8-E097-45CA-BCA8-12021D28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7BFF-6926-4678-BA5B-42C6D82C6C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4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80661-2C23-49FF-922B-88FD14D9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1DFF491-5A68-40A3-8673-B80654D5C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793760-9889-4B41-87E2-948DC376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9C6E-3013-41E0-8A20-C5FD4461304C}" type="datetimeFigureOut">
              <a:rPr lang="uk-UA" smtClean="0"/>
              <a:t>12.03.2025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B5A0B-B795-4712-BEFE-520861526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47D74D0-1A39-4AD7-B1B2-1419E443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7BFF-6926-4678-BA5B-42C6D82C6C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450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F6E917E-CAB8-435B-898F-5F3880DFED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4619D26-278A-4207-817A-6BA3FA641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17C714-07C3-4DD5-9E45-26630C48A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9C6E-3013-41E0-8A20-C5FD4461304C}" type="datetimeFigureOut">
              <a:rPr lang="uk-UA" smtClean="0"/>
              <a:t>12.03.2025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825F55B-345E-405E-80FD-A9010D9A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0400E7-CE4A-43A4-AC67-76CBB089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7BFF-6926-4678-BA5B-42C6D82C6C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149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F3665-F6F4-4E34-A89A-7EB76D35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124C2F-AA79-442C-9241-B73E020A5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EBFA3C-47D9-4263-B9F5-E4A7CB0A4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9C6E-3013-41E0-8A20-C5FD4461304C}" type="datetimeFigureOut">
              <a:rPr lang="uk-UA" smtClean="0"/>
              <a:t>12.03.2025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781FA5-609C-4AF8-9E36-1B51EC3B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500903-37D8-4030-9366-AA0920C9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7BFF-6926-4678-BA5B-42C6D82C6C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391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2BD63-6C27-4DF0-9602-9E9423BD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00F803-88AF-4B2B-A41B-B72A121CA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2DAF69-4CAC-45AC-878D-21F963DB8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9C6E-3013-41E0-8A20-C5FD4461304C}" type="datetimeFigureOut">
              <a:rPr lang="uk-UA" smtClean="0"/>
              <a:t>12.03.2025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9275446-31FD-45B8-9F6A-59C708238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F6ADE-5B09-4442-93D0-1B172E5DE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7BFF-6926-4678-BA5B-42C6D82C6C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970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51288-E455-45C3-9648-96635D36B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77890BE-B309-4B8F-B723-DDE86A22E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8A975AF-1852-4117-A0C4-348769119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956ABA9-0A8E-4717-82C0-0147E0C51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9C6E-3013-41E0-8A20-C5FD4461304C}" type="datetimeFigureOut">
              <a:rPr lang="uk-UA" smtClean="0"/>
              <a:t>12.03.2025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5271D67-BCF6-4EE8-9947-FCE9DF851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4822B60-41E6-4C85-93E8-75681A00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7BFF-6926-4678-BA5B-42C6D82C6C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56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A2656-6709-4FA4-B9E6-D9DDBC07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05E175C-B368-467E-8CFF-5F5B6FD9F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32D11B2-C6F0-41B4-A9B4-F5DD49EAF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97E66B4-1C9C-4985-9EC4-E58989C81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69411CE-32C3-4434-B997-50D6CB908D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9FB89F9-1F25-4847-B692-F4FA15E0C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9C6E-3013-41E0-8A20-C5FD4461304C}" type="datetimeFigureOut">
              <a:rPr lang="uk-UA" smtClean="0"/>
              <a:t>12.03.2025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D7656E4-98EC-4595-9363-035614B29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9A4353B-CFC2-4A4C-BBCE-F29C00E8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7BFF-6926-4678-BA5B-42C6D82C6C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659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BB3B9-7394-43E6-9DFB-0F0E4C7C5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CFE2548-156B-4A1D-AD99-8BA7B99D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9C6E-3013-41E0-8A20-C5FD4461304C}" type="datetimeFigureOut">
              <a:rPr lang="uk-UA" smtClean="0"/>
              <a:t>12.03.2025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5B9247-9638-47FA-8DE3-4B4507FA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1BF7E3F-FEA0-4A67-B014-670D97D0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7BFF-6926-4678-BA5B-42C6D82C6C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984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A53CECB-767C-48BD-B028-8D2F70B2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9C6E-3013-41E0-8A20-C5FD4461304C}" type="datetimeFigureOut">
              <a:rPr lang="uk-UA" smtClean="0"/>
              <a:t>12.03.2025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D80738F-ECC2-4C09-BC08-BA98CE15C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39C23E6-184B-4040-BA37-47EB7EE8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7BFF-6926-4678-BA5B-42C6D82C6C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906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CF8EA-50CE-4A61-B8FA-0E9AE6DF9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A6B99B-27F6-44AC-B1EB-AB109F6C9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9E7491D-B852-4CF6-96DA-9DB57A5F1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5AC4761-EE72-4270-885F-B618AF36D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9C6E-3013-41E0-8A20-C5FD4461304C}" type="datetimeFigureOut">
              <a:rPr lang="uk-UA" smtClean="0"/>
              <a:t>12.03.2025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1674C95-D575-4733-BDBD-F1930A443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1859134-8C32-43EC-B0BC-3EB9682F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7BFF-6926-4678-BA5B-42C6D82C6C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924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C17CE-A4EB-48D8-88DA-DCF3BFC0B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BEA8C5D-FFDA-4893-A456-419056545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C7D3361-49DD-46B4-A0CB-8CDC6AC01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D06213D-3118-4220-99A6-20185189D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9C6E-3013-41E0-8A20-C5FD4461304C}" type="datetimeFigureOut">
              <a:rPr lang="uk-UA" smtClean="0"/>
              <a:t>12.03.2025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30C682B-340E-4CA2-9771-C630432D6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D08407-1B96-419A-8E27-95F09FB4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07BFF-6926-4678-BA5B-42C6D82C6C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279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BD391A6-DD3A-4DCD-BF68-D62BFBAC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FDD85C-B65B-4DCA-ADA4-6406B1308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27F18D-AB35-4165-ACE5-50786E25B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09C6E-3013-41E0-8A20-C5FD4461304C}" type="datetimeFigureOut">
              <a:rPr lang="uk-UA" smtClean="0"/>
              <a:t>12.03.2025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13EB87-E2EB-420B-B59D-46B0A4FD4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B65D8F-365A-4700-9FFF-2531CF663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07BFF-6926-4678-BA5B-42C6D82C6CF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189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2E2F5-7ADE-468B-B1FF-B3AD813ED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0119" y="0"/>
            <a:ext cx="5468470" cy="2387600"/>
          </a:xfrm>
        </p:spPr>
        <p:txBody>
          <a:bodyPr>
            <a:norm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3</a:t>
            </a:r>
            <a:b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Французька авангардистська проза. Естетика «нового роману»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2588A1A-1753-46B7-85FC-3F86057D6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6366" y="2810435"/>
            <a:ext cx="6657046" cy="3886200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 засади «нового» французького роману 1950-1960-х рр.</a:t>
            </a:r>
          </a:p>
          <a:p>
            <a:pPr marL="457200" indent="-457200" algn="l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течії «нового роману» : концепція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тропізмів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Саррот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шозизм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/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речовізм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Алена Роб-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Ґрійє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міфологізм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Мішеля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Бютора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Поетика прози «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новороманістів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C8E745-C652-4581-B216-5EBBCD9EE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103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1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1E89B-1340-4A87-95AB-C40DABB6E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029" y="-36513"/>
            <a:ext cx="6367836" cy="987426"/>
          </a:xfrm>
        </p:spPr>
        <p:txBody>
          <a:bodyPr>
            <a:normAutofit/>
          </a:bodyPr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 ознаки творчого методу Наталі </a:t>
            </a:r>
            <a:r>
              <a:rPr lang="uk-UA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Саррот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8C3FCAC-BFAC-45BD-98F3-B91873164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75765"/>
            <a:ext cx="7134318" cy="555363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деконструкція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жанрових і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наративних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конвенцій, передусім – реалістичних; </a:t>
            </a:r>
          </a:p>
          <a:p>
            <a:pPr marL="342900" indent="-342900">
              <a:buFontTx/>
              <a:buChar char="-"/>
            </a:pP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авторефлексивність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метатекстуальність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перенесення акценту з фабули на ускладнену композицію; ретардація 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суб’єктивно розтягнутий теперішній час; відмова від героя і сюжету як таких: традиційний романний герой – лише «груба етикетка», «умовний клаптик тканини життя», в той час як герой нового роману виконує суто службову функцію «точки опори» для подальшого аналізу. З</a:t>
            </a:r>
          </a:p>
          <a:p>
            <a:pPr marL="342900" indent="-342900">
              <a:buFontTx/>
              <a:buChar char="-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замість традиційних сюжетних колізій увага може зосереджуватися на </a:t>
            </a:r>
            <a:r>
              <a:rPr lang="uk-UA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тропізмах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– найдрібніших універсальних психічних реакціях, що властиві усім людям і зафіксовані за допомогою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суггестивної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властивості мови: «за будь-якою розмовою завжди криється «під-розмова»; їх суперечливість, неузгодженість якнайкраще демонструють справжнє живе життя людини» (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Н.Саррот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uk-UA" dirty="0"/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6A5F1F7B-CEA2-4C05-9AD6-4C740541C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05" y="274731"/>
            <a:ext cx="3688129" cy="5884022"/>
          </a:xfrm>
        </p:spPr>
      </p:pic>
    </p:spTree>
    <p:extLst>
      <p:ext uri="{BB962C8B-B14F-4D97-AF65-F5344CB8AC3E}">
        <p14:creationId xmlns:p14="http://schemas.microsoft.com/office/powerpoint/2010/main" val="2817614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8AA547-D322-4887-800C-5AE16AC1C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89" y="188260"/>
            <a:ext cx="8380693" cy="1035422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Ален Роб-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Ґрійє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(1922-2008)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Збірка програмних статей «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новий роман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1963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113FAD16-E3A7-4951-9D9B-7227764DB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081" y="457199"/>
            <a:ext cx="3481945" cy="5701554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F5B420D-753C-4114-95F4-152D2D71B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7488" y="1513727"/>
            <a:ext cx="7986923" cy="525014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Збірка має характер авангардистського літературного маніфесту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імені молодих митців йдеться про революцію, здійснювану «новим романом»: «Ми не лише не розглядаємо більше світ як наші володіння, нашу приватну власність, пристосовану для задоволення наших потреб, але й не віримо в його глибину»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Стверджує, що у стосунку до людини світ нейтральний. Єдиною реальністю речей для людини є їхня «присутність».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вираження цієї реальності у розпорядженні письменника наявні оптичні прикметники, на вживання яких засноване нове романне мистецтво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Декларує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шозизм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речовізм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»): існує дещо більш надійне й постійне, ніж людина, - це речі; людина не перебуває з речами у жодному зв’язку, вона лише бачить їх.</a:t>
            </a:r>
          </a:p>
        </p:txBody>
      </p:sp>
    </p:spTree>
    <p:extLst>
      <p:ext uri="{BB962C8B-B14F-4D97-AF65-F5344CB8AC3E}">
        <p14:creationId xmlns:p14="http://schemas.microsoft.com/office/powerpoint/2010/main" val="2608303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9FAD5-EB5F-4FB2-B0E1-D36971DB2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098894" cy="530225"/>
          </a:xfrm>
        </p:spPr>
        <p:txBody>
          <a:bodyPr>
            <a:normAutofit fontScale="90000"/>
          </a:bodyPr>
          <a:lstStyle/>
          <a:p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Роб-</a:t>
            </a:r>
            <a:r>
              <a:rPr lang="uk-UA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Грійє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 лабіринті»</a:t>
            </a:r>
            <a:endParaRPr lang="uk-UA" b="1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6AC7378-72F5-47D8-87A3-2F641DA3E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5118" y="1343119"/>
            <a:ext cx="7395882" cy="51829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uk-UA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</a:t>
            </a: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uk-UA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– загальний метод детального, ретельного опису різноманітних предметів реальності (у тому числі живих істот), виокремлених з будь-яких історичних, соціальних, культурно-символічних контекстів: «не опис пригод, а пригоди описів».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шозизму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властива відмова від метафори як традиційного когнітивного тропу й усування розподілу між реальним і вигаданим.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Своє новаторство вбачав у тому, щоби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деметафоризувати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дійсність, метафора є способом внес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ення смислу в абсурдну реальність, засобом встановлення емоційного контакту людини зі світом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Треба показувати персонажів, які не є персона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жами, не мають виразної індивідуальності, не діють, а лише присутні у світі речей. Місце метафори має посісти формальний опис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«новий роман» нічого не виражає, не аналізує, не пояснює.</a:t>
            </a:r>
            <a:endParaRPr lang="uk-UA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7915DEB1-D51F-494C-8469-929FEDA8C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7" r="8043"/>
          <a:stretch/>
        </p:blipFill>
        <p:spPr>
          <a:xfrm>
            <a:off x="8001000" y="416859"/>
            <a:ext cx="4191000" cy="6109188"/>
          </a:xfrm>
        </p:spPr>
      </p:pic>
    </p:spTree>
    <p:extLst>
      <p:ext uri="{BB962C8B-B14F-4D97-AF65-F5344CB8AC3E}">
        <p14:creationId xmlns:p14="http://schemas.microsoft.com/office/powerpoint/2010/main" val="873458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C8BD9-A4E5-476C-B2F9-190D5C9E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2645" y="138424"/>
            <a:ext cx="6387986" cy="1542458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Мішель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Бютор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(1926-2016)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програмні есеї «Роман як пошук» (1956), «Поезія і роман» (1961)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2336EEBF-2C23-4BD2-BF91-339C137A9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3"/>
          <a:stretch/>
        </p:blipFill>
        <p:spPr>
          <a:xfrm>
            <a:off x="1" y="0"/>
            <a:ext cx="2156170" cy="2151529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B16BECF-3F20-4E0F-9A42-62BB1CFA0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0507" y="1869140"/>
            <a:ext cx="6675022" cy="48504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Опрацьовував жанр поліфонічних текстів-панорам («Зміна», «Переїзд у Мілан», «Геній місця»)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Надавав пріоритету новітньому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міфотворенню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втіленню ідеалів та уявлень певної спільноти не повністю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деперсоналізованих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осіб («Репертуар», 1960), науковій фантастиці («Протокол», 1963), спростовуючи думку про соціальну заангажованість письменника, наполягав на несумісності особистої життєвої позиції митця та його творчості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міфологізм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– передбачає використання міфологем для дослідження феноменологічних властивостей роману через встановлення меж його спроможності відтворювати реальний світ.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A0E4DC5-2183-47B5-A8FB-08424F4ED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631" y="138424"/>
            <a:ext cx="3188884" cy="52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23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AF9F3-AA0D-46D7-A86E-3D317F25A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488" y="121023"/>
            <a:ext cx="6979023" cy="766482"/>
          </a:xfrm>
        </p:spPr>
        <p:txBody>
          <a:bodyPr>
            <a:normAutofit fontScale="90000"/>
          </a:bodyPr>
          <a:lstStyle/>
          <a:p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Стилістика «нового роману» в художній творчості М. </a:t>
            </a:r>
            <a:r>
              <a:rPr lang="uk-UA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Бютора</a:t>
            </a:r>
            <a:endPara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567D0EEC-16FA-4DCE-A840-7CCF23CEA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833"/>
            <a:ext cx="2138082" cy="3240741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DF793A-19E7-4B3E-829A-96B72DBDF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8082" y="1223682"/>
            <a:ext cx="8073826" cy="532503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Найвідоміший роман “Зміна” (1957) — це розповідь всередині розповіді, яка ведеться від другої особи. Оповідач розмовляє із самим собою,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їдучи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поїздом з Парижа у Рим, де живе його коханка. Розмірковуючи про свої стосунки з жінками, герой, зрештою, вирішує не розлучатися з дружиною і залишити все без змін. Крім того, у його свідомості виникає задум книги, втіленням якого є “Зміна”.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 творів є ті, які неможливо проаналізувати з погляду традиційної жанрової класифікації (як, наприклад, книги “Рушійна сила" ( 1962) або “6 810 000 літрів води за секунду. Стереофонічний етюд”(1965). Поєднуючи внутрішній монолог, спогади, психологічні замальовки, елементи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есеїстики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створює мозаїчні тексти-панорами, які сприймаються як віддзеркалення численних “міфологем ” сучасної цивілізації.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"Ступені спорідненості (1960) за формою є спробою розповісти про історію відкриття Америки на шкільному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географії. Але для того, щоб зробити це автор  апелює до всієї суми знань, набутих людством.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347C8E-D4FC-4F4F-AC42-23899AB2C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201" y="-58833"/>
            <a:ext cx="2347799" cy="299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03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D51B55-D4F7-4A43-864D-2C60C6B7A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240" y="-40341"/>
            <a:ext cx="5833128" cy="1317812"/>
          </a:xfrm>
        </p:spPr>
        <p:txBody>
          <a:bodyPr/>
          <a:lstStyle/>
          <a:p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 літературного розвитку післявоєнної Франції 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23A139C-B517-4E1C-A633-17747BC5B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659" y="-13447"/>
            <a:ext cx="5374341" cy="3173506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C92A088-973E-4125-B1E2-9CC73DDF4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3948" y="1573306"/>
            <a:ext cx="7030570" cy="4988859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традиціоналістських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авангардних тенденцій;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Реалістично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-натуралістичний соціальний роман        (Е.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Базен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Лану); наукова фантастика,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дистопія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документальна проза та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есей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(А. Моруа, Р.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Мерль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філософський роман-парабола і притча (А. Камю, Ж.П. Сартр), психологічний роман і повість (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Ф.Моріак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Саган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Тенденція до політизованості літератури (Л. Арагон,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П.Елюар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Ж.-П. Сартр). «Молодіжна революція» 1968 р., ідеологічне протистояння  двох суспільно-політичних систем – капіталізму й соціалізму.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нових світоглядних і філософських засад авангардизму (авангардизм декларує аполітичну позицію в періоди соціальної нестабільності).</a:t>
            </a:r>
          </a:p>
        </p:txBody>
      </p:sp>
    </p:spTree>
    <p:extLst>
      <p:ext uri="{BB962C8B-B14F-4D97-AF65-F5344CB8AC3E}">
        <p14:creationId xmlns:p14="http://schemas.microsoft.com/office/powerpoint/2010/main" val="280890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442EE-97EF-4F7E-9E38-9C69C2E13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"/>
            <a:ext cx="7803700" cy="2460811"/>
          </a:xfrm>
        </p:spPr>
        <p:txBody>
          <a:bodyPr>
            <a:normAutofit/>
          </a:bodyPr>
          <a:lstStyle/>
          <a:p>
            <a:r>
              <a:rPr lang="uk-UA" sz="2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«Новий роман»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експериментальна французька літературна школа 1950-60-х рр. ХХ ст., що піддає сумніву «пізнавальну властивість» традиційного роману, стверджує його естетичну й концептуальну вичерпаність («сучасний роман хворий на склероз») і створює власний «антироман» через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деконструкцію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усталених </a:t>
            </a:r>
            <a:r>
              <a:rPr lang="uk-UA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наративних</a:t>
            </a:r>
            <a:r>
              <a:rPr lang="uk-UA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жанрових конвенцій романної прози. </a:t>
            </a:r>
            <a:br>
              <a:rPr lang="uk-UA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600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85DF92A-3309-4325-B40E-4CCB2E2A7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29753"/>
            <a:ext cx="7803700" cy="368449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Філософські засади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близькі до трагічного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екзистенціалістського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світобачення, виявляються в способах зображення людини і світу;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Провідною ідеєю є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ідея абсурду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 існування, заперечення можливості пошуків його сенсу;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Значний вплив 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ідей </a:t>
            </a:r>
            <a:r>
              <a:rPr lang="uk-UA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постструктуралізму</a:t>
            </a: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(Р.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Ж. Дерріда): фрагментарність відображення світу й людської свідомості;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ризоматична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наративна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композиційна структура, непізнаваність суб’єкта письма («смерть автора»)</a:t>
            </a:r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97B8C3A3-BC53-4C7E-9D15-3527554D5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488" y="551330"/>
            <a:ext cx="3335492" cy="5495045"/>
          </a:xfrm>
        </p:spPr>
      </p:pic>
    </p:spTree>
    <p:extLst>
      <p:ext uri="{BB962C8B-B14F-4D97-AF65-F5344CB8AC3E}">
        <p14:creationId xmlns:p14="http://schemas.microsoft.com/office/powerpoint/2010/main" val="398632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1B503-9631-41C3-BECB-0AE39CBF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7282236" cy="389965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B003DA2-A14D-4FD3-A881-98936D183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" t="3660" r="10513" b="4645"/>
          <a:stretch/>
        </p:blipFill>
        <p:spPr>
          <a:xfrm>
            <a:off x="8122024" y="457200"/>
            <a:ext cx="3821464" cy="5741895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9742832-983C-44DB-9747-46477A556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753034"/>
            <a:ext cx="7282236" cy="574189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uk-UA" sz="23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«нового роману» Ален Роб-</a:t>
            </a:r>
            <a:r>
              <a:rPr lang="uk-UA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Грійє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Наталі </a:t>
            </a:r>
            <a:r>
              <a:rPr lang="uk-UA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Саррот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Мішель </a:t>
            </a:r>
            <a:r>
              <a:rPr lang="uk-UA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Бютор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Клод </a:t>
            </a:r>
            <a:r>
              <a:rPr lang="uk-UA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Сімон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3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рограмні тексти:</a:t>
            </a:r>
            <a:r>
              <a:rPr lang="uk-UA" sz="23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«Ера підозри» (</a:t>
            </a:r>
            <a:r>
              <a:rPr lang="uk-UA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Н.Саррот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1956), «Про декілька застарілих понять» (</a:t>
            </a:r>
            <a:r>
              <a:rPr lang="uk-UA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А.Роб-Грійє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1957), «Роман як пошук» (</a:t>
            </a:r>
            <a:r>
              <a:rPr lang="uk-UA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М.Бютор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1956), «Сучасна література» (</a:t>
            </a:r>
            <a:r>
              <a:rPr lang="uk-UA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К.Сімон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1957)</a:t>
            </a:r>
            <a:endParaRPr lang="uk-UA" sz="23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усталена поетика традиційного роману із її лінійністю, детермінізмом, рудиментами позитивістського світогляду, застарілими принципами психологізму та </a:t>
            </a:r>
            <a:r>
              <a:rPr lang="uk-UA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образотворення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відповідає сучасному рівню знань про людину і світ.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Творчість має бути вільною від політики, моралі, ідеології: «за робочим столом письменник вільний від служіння будь-чому іншому, крім власної справи» (</a:t>
            </a:r>
            <a:r>
              <a:rPr lang="uk-UA" sz="23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Н.Саррот</a:t>
            </a:r>
            <a:r>
              <a:rPr lang="uk-UA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059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F555F-0D45-4531-8ED6-C3A3B90C5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388" y="198809"/>
            <a:ext cx="6035040" cy="67524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Наталі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Саррот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(1900-1999)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A13AAF-58DC-45A4-9EAB-0119F7EBA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31387" y="1252850"/>
            <a:ext cx="7396154" cy="540634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Тропізми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Tropismes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1939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невідомого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(«Portrait d'un inconnu»,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1948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Ера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підозри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L'Ere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du soupcon»,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1956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—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збірка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есе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їв</a:t>
            </a:r>
            <a:endPara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Мартеро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Martereau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1959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Планетарій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(«Le Planetarium», 1959)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Золоті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плоди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(«Les Fruits d'or» ,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1964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життям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смертю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(«Entre la vie et la mort»,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1968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Говорять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дурні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("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Disent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les imbeciles",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1976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Театр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(«Theatre»,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1978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—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збір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сценаріїв</a:t>
            </a:r>
            <a:endParaRPr lang="uk-UA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 слова (1980)</a:t>
            </a:r>
            <a:endParaRPr lang="en-US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Дитинство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1983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чуєте ви їх? (1972)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Відчиніть (1997)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6" name="Объект 5" descr="Изображение выглядит как человек, внутренний, мужчина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CCAFA1D9-3D60-4B0B-BC77-9F6166EE5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89612" cy="234935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DFF9AF2-66AA-41FE-A2D4-53EC5ED04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1" y="2441843"/>
            <a:ext cx="2903530" cy="43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3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273B8-E079-4938-9AA8-7144F6D89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730906" cy="981635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Тропізми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Саррот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розробка практики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новороманного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письма</a:t>
            </a: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F3AF820A-59EF-44D7-8353-CE28D5786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2" r="15055"/>
          <a:stretch/>
        </p:blipFill>
        <p:spPr>
          <a:xfrm>
            <a:off x="8038941" y="201705"/>
            <a:ext cx="3884118" cy="4356847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7C7E778-29DC-4F50-A5B0-A2459660B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095" y="1815353"/>
            <a:ext cx="7554846" cy="474681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 з 24 новел-мініатюр, психологічних етюдів, написаних у манері, яка передбачає внутрішню насиченість образу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емоційно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-психічною енергією, його здатністю породжувати у читача резонанс почуттів і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Оповідна техніка, здатна передати «неймовірне багатство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образів, спогадів, імпульсів, дрібних прихованих дій, котрі товпляться на порозі свідомості, збираються в компактні групи і несподівано виростають, у ту ж мить розпадаються, поєднуються в інших співвідношеннях і знову проявляються в новому вигляді, тоді як всередині нас, подібно до телеграфної стрічки, продовжує розгортатися безперервний потік слів».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Митець-реаліст – не той, хто ставить перед собою утилітарні чи соціальні завдання, не пропагандист і не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моралізатор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той, хто «шукає ще невідоме».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763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E6126-B40A-4BA1-8F41-34E2B6BA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972952" cy="1600200"/>
          </a:xfrm>
        </p:spPr>
        <p:txBody>
          <a:bodyPr>
            <a:noAutofit/>
          </a:bodyPr>
          <a:lstStyle/>
          <a:p>
            <a:r>
              <a:rPr lang="uk-UA" sz="2400" b="1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Тропізм</a:t>
            </a:r>
            <a:r>
              <a:rPr lang="uk-UA" sz="24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ботанічний термін, що походить з давньогрецького </a:t>
            </a:r>
            <a:r>
              <a:rPr lang="en-US" sz="2400" b="0" i="1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tropos</a:t>
            </a:r>
            <a:r>
              <a:rPr lang="en-US" sz="2400" b="0" i="1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“зворот”: це зміна, наприклад, у вигині стебла, кореня, або листочків внаслідок зовнішніх впливів, як-то світла або температури.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59E6ED7-46A4-4CCA-8556-7114FFF40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326340"/>
            <a:ext cx="6529201" cy="432995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Жан-Поль Сартр: “Наталі </a:t>
            </a:r>
            <a:r>
              <a:rPr lang="uk-UA" sz="24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Саррот</a:t>
            </a:r>
            <a:r>
              <a:rPr lang="uk-UA" sz="24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має протоплазмове бачення нашого внутрішнього всесвіту: треба тільки скотити каміння буденного, і ми знайдемо стрімкі розряди, слинявість, слиз, непевні рухи, подібні до рухів амеб.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розмовах з </a:t>
            </a:r>
            <a:r>
              <a:rPr lang="uk-UA" sz="24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Симоною</a:t>
            </a:r>
            <a:r>
              <a:rPr lang="uk-UA" sz="24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uk-UA" sz="2400" b="0" i="0" dirty="0" err="1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Бовуар</a:t>
            </a:r>
            <a:r>
              <a:rPr lang="uk-UA" sz="2400" b="0" i="0" dirty="0">
                <a:solidFill>
                  <a:srgbClr val="14141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зазначає: “Я так залучена у те, що роблю, що ніби не існую. Я не думаю, що мною пише жінка. Поки я пишу, та річ стається деінде, де статі чоловіка та жінки не релевантні.” 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7DE9DFD9-115A-4CF4-B3FC-B6981AE66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0" r="14584" b="11616"/>
          <a:stretch/>
        </p:blipFill>
        <p:spPr>
          <a:xfrm>
            <a:off x="7702626" y="457201"/>
            <a:ext cx="4489374" cy="5411788"/>
          </a:xfrm>
        </p:spPr>
      </p:pic>
    </p:spTree>
    <p:extLst>
      <p:ext uri="{BB962C8B-B14F-4D97-AF65-F5344CB8AC3E}">
        <p14:creationId xmlns:p14="http://schemas.microsoft.com/office/powerpoint/2010/main" val="1296183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B1442-80C6-4FD6-9AA1-A947A2B5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924" y="-121024"/>
            <a:ext cx="6422410" cy="10354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Ідеологія «нового роману»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DBC3BC-FB19-4A8B-A9A0-6BC98E215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39988" y="1136277"/>
            <a:ext cx="7490012" cy="546829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Збірка есе «Ера підозри» (1959) – програма «нового роману».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Роздуми про девальвацію слів, спричинену соціальними контактами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Захланність метафор і непрямих значень – хвороба століття. Власна творчість – процедура запобігання пандемії.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нецікава, цікава річ.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Річ автономна, її можна пізнавати без порівняння з іншими речами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Речі мають свідчити самі про себе. Мова – така річ.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260310E4-DE3D-47DF-B092-5DE37C25A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94" y="2572404"/>
            <a:ext cx="2977999" cy="4285596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DD5D3F0-0EBB-4F32-A928-82B427D2D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1138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1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DDCC6-6199-489B-A322-E9E564B5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51" y="78406"/>
            <a:ext cx="5772027" cy="865163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«Золоті плоди» Н.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Саррот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A856F31-6B53-4BAE-A185-EB9A4E6DD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4866" y="1113209"/>
            <a:ext cx="8027270" cy="556129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без сюжету і героїв, «роман про роман» – історія успіху і занепаду книги молодого письменника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Брейє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першому плані мотив дискусії про мистецьку цінність твору, який неможливо оцінити (читачі не можуть прочитати неіснуючого роману), думки про який перехрещуються і повторюються, заступають і суперечать одна одній;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Застосована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нараційна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техніка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тропізмів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відсутності чітких подій і окреслених характерів, безкінечні уточнення і повтори, думка втрачається у лабіринті діалогів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Стан, що описується, - перед-емоція. Визначається як «неназване»: дії, думки, почуття на межі свідомості – поштовх до дії, але не сама дія.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Читаємо не саме речення, а все навколо нього, не сюжет, а все навколо нього.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фокусується не на процесі створення тексту, а на процедурах рецепції.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407994C3-B4C8-460E-AA0F-8234B8A2C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136" y="648353"/>
            <a:ext cx="3570350" cy="5561293"/>
          </a:xfrm>
        </p:spPr>
      </p:pic>
    </p:spTree>
    <p:extLst>
      <p:ext uri="{BB962C8B-B14F-4D97-AF65-F5344CB8AC3E}">
        <p14:creationId xmlns:p14="http://schemas.microsoft.com/office/powerpoint/2010/main" val="13820794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1695</Words>
  <Application>Microsoft Office PowerPoint</Application>
  <PresentationFormat>Широкий екран</PresentationFormat>
  <Paragraphs>78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Лекція № 3 Французька авангардистська проза. Естетика «нового роману»</vt:lpstr>
      <vt:lpstr>Тенденції літературного розвитку післявоєнної Франції </vt:lpstr>
      <vt:lpstr>«Новий роман» - експериментальна французька літературна школа 1950-60-х рр. ХХ ст., що піддає сумніву «пізнавальну властивість» традиційного роману, стверджує його естетичну й концептуальну вичерпаність («сучасний роман хворий на склероз») і створює власний «антироман» через деконструкцію усталених наративних і жанрових конвенцій романної прози.  </vt:lpstr>
      <vt:lpstr>Презентація PowerPoint</vt:lpstr>
      <vt:lpstr>Наталі Саррот (1900-1999)</vt:lpstr>
      <vt:lpstr>«Тропізми» Н. Саррот – розробка практики новороманного письма</vt:lpstr>
      <vt:lpstr>Тропізм - ботанічний термін, що походить з давньогрецького tropos  “зворот”: це зміна, наприклад, у вигині стебла, кореня, або листочків внаслідок зовнішніх впливів, як-то світла або температури.</vt:lpstr>
      <vt:lpstr>Ідеологія «нового роману»</vt:lpstr>
      <vt:lpstr>«Золоті плоди» Н. Саррот</vt:lpstr>
      <vt:lpstr>Художні ознаки творчого методу Наталі Саррот</vt:lpstr>
      <vt:lpstr>Ален Роб-Ґрійє (1922-2008) Збірка програмних статей «За новий роман» 1963</vt:lpstr>
      <vt:lpstr>Ален Роб-Грійє «У лабіринті»</vt:lpstr>
      <vt:lpstr>Мішель Бютор (1926-2016) програмні есеї «Роман як пошук» (1956), «Поезія і роман» (1961)</vt:lpstr>
      <vt:lpstr>Стилістика «нового роману» в художній творчості М. Бютора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Яна Кравченко</dc:creator>
  <cp:lastModifiedBy>Яна Кравченко</cp:lastModifiedBy>
  <cp:revision>44</cp:revision>
  <dcterms:created xsi:type="dcterms:W3CDTF">2025-03-12T11:32:58Z</dcterms:created>
  <dcterms:modified xsi:type="dcterms:W3CDTF">2025-03-12T19:48:50Z</dcterms:modified>
</cp:coreProperties>
</file>