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2"/>
  </p:notesMasterIdLst>
  <p:sldIdLst>
    <p:sldId id="256" r:id="rId2"/>
    <p:sldId id="257" r:id="rId3"/>
    <p:sldId id="27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8" r:id="rId12"/>
    <p:sldId id="269" r:id="rId13"/>
    <p:sldId id="270" r:id="rId14"/>
    <p:sldId id="266" r:id="rId15"/>
    <p:sldId id="267" r:id="rId16"/>
    <p:sldId id="271" r:id="rId17"/>
    <p:sldId id="272" r:id="rId18"/>
    <p:sldId id="274" r:id="rId19"/>
    <p:sldId id="262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>
        <p:scale>
          <a:sx n="77" d="100"/>
          <a:sy n="77" d="100"/>
        </p:scale>
        <p:origin x="-1122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ED028-0D19-450C-8CF2-05A50422F623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C0C35-7A14-4E60-B7C6-B9A2356FEE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257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C0C35-7A14-4E60-B7C6-B9A2356FEE09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175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403982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4884120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6734-9727-4F16-9B92-E39034C3E70A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B60-B504-4BB6-B6DB-CF70B342B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6734-9727-4F16-9B92-E39034C3E70A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B60-B504-4BB6-B6DB-CF70B342B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6734-9727-4F16-9B92-E39034C3E70A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B60-B504-4BB6-B6DB-CF70B342B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842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142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6734-9727-4F16-9B92-E39034C3E70A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B60-B504-4BB6-B6DB-CF70B342B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222195"/>
            <a:ext cx="7329839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195" y="1391393"/>
            <a:ext cx="732983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6734-9727-4F16-9B92-E39034C3E70A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B60-B504-4BB6-B6DB-CF70B342B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6734-9727-4F16-9B92-E39034C3E70A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B60-B504-4BB6-B6DB-CF70B342B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6734-9727-4F16-9B92-E39034C3E70A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B60-B504-4BB6-B6DB-CF70B342B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6734-9727-4F16-9B92-E39034C3E70A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B60-B504-4BB6-B6DB-CF70B342B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6734-9727-4F16-9B92-E39034C3E70A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B60-B504-4BB6-B6DB-CF70B342B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6734-9727-4F16-9B92-E39034C3E70A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B60-B504-4BB6-B6DB-CF70B342B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96734-9727-4F16-9B92-E39034C3E70A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CBB60-B504-4BB6-B6DB-CF70B342B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280920" cy="2520280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“ </a:t>
            </a:r>
            <a:r>
              <a:rPr lang="uk-UA" sz="3600" dirty="0" smtClean="0"/>
              <a:t>Психологія впливу та відчуття рекламного звернення ”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602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766277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chemeClr val="bg1"/>
                </a:solidFill>
              </a:rPr>
              <a:t>ЕФЕКТ 25-ГО КАДРУ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772816"/>
            <a:ext cx="4499992" cy="5256584"/>
          </a:xfrm>
        </p:spPr>
        <p:txBody>
          <a:bodyPr>
            <a:noAutofit/>
          </a:bodyPr>
          <a:lstStyle/>
          <a:p>
            <a:r>
              <a:rPr lang="ru-RU" sz="1800" dirty="0" err="1">
                <a:solidFill>
                  <a:schemeClr val="bg1"/>
                </a:solidFill>
              </a:rPr>
              <a:t>Ефект</a:t>
            </a:r>
            <a:r>
              <a:rPr lang="ru-RU" sz="1800" dirty="0">
                <a:solidFill>
                  <a:schemeClr val="bg1"/>
                </a:solidFill>
              </a:rPr>
              <a:t> «25-го кадру» </a:t>
            </a:r>
            <a:r>
              <a:rPr lang="ru-RU" sz="1800" dirty="0" err="1">
                <a:solidFill>
                  <a:schemeClr val="bg1"/>
                </a:solidFill>
              </a:rPr>
              <a:t>виникає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завдяки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фізіологічним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властивостям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зору</a:t>
            </a:r>
            <a:r>
              <a:rPr lang="ru-RU" sz="1800" dirty="0">
                <a:solidFill>
                  <a:schemeClr val="bg1"/>
                </a:solidFill>
              </a:rPr>
              <a:t>. </a:t>
            </a:r>
            <a:r>
              <a:rPr lang="ru-RU" sz="1800" dirty="0" err="1">
                <a:solidFill>
                  <a:schemeClr val="bg1"/>
                </a:solidFill>
              </a:rPr>
              <a:t>Зір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людини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має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</a:rPr>
              <a:t>певну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</a:rPr>
              <a:t>інертність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>
                <a:solidFill>
                  <a:schemeClr val="bg1"/>
                </a:solidFill>
              </a:rPr>
              <a:t>і </a:t>
            </a:r>
            <a:r>
              <a:rPr lang="ru-RU" sz="1800" dirty="0" err="1">
                <a:solidFill>
                  <a:schemeClr val="bg1"/>
                </a:solidFill>
              </a:rPr>
              <a:t>може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сприйняти</a:t>
            </a:r>
            <a:r>
              <a:rPr lang="ru-RU" sz="1800" dirty="0">
                <a:solidFill>
                  <a:schemeClr val="bg1"/>
                </a:solidFill>
              </a:rPr>
              <a:t> 24 кадри </a:t>
            </a:r>
            <a:r>
              <a:rPr lang="ru-RU" sz="1800" dirty="0" err="1">
                <a:solidFill>
                  <a:schemeClr val="bg1"/>
                </a:solidFill>
              </a:rPr>
              <a:t>відеоролика</a:t>
            </a:r>
            <a:r>
              <a:rPr lang="ru-RU" sz="1800" dirty="0">
                <a:solidFill>
                  <a:schemeClr val="bg1"/>
                </a:solidFill>
              </a:rPr>
              <a:t> в секунду. </a:t>
            </a:r>
            <a:r>
              <a:rPr lang="ru-RU" sz="1800" dirty="0" err="1">
                <a:solidFill>
                  <a:schemeClr val="bg1"/>
                </a:solidFill>
              </a:rPr>
              <a:t>Якщо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додати</a:t>
            </a:r>
            <a:r>
              <a:rPr lang="ru-RU" sz="1800" dirty="0">
                <a:solidFill>
                  <a:schemeClr val="bg1"/>
                </a:solidFill>
              </a:rPr>
              <a:t> 25-й кадр, </a:t>
            </a:r>
            <a:r>
              <a:rPr lang="ru-RU" sz="1800" dirty="0" err="1">
                <a:solidFill>
                  <a:schemeClr val="bg1"/>
                </a:solidFill>
              </a:rPr>
              <a:t>що</a:t>
            </a:r>
            <a:r>
              <a:rPr lang="ru-RU" sz="1800" dirty="0">
                <a:solidFill>
                  <a:schemeClr val="bg1"/>
                </a:solidFill>
              </a:rPr>
              <a:t> не </a:t>
            </a:r>
            <a:r>
              <a:rPr lang="ru-RU" sz="1800" dirty="0" err="1" smtClean="0">
                <a:solidFill>
                  <a:schemeClr val="bg1"/>
                </a:solidFill>
              </a:rPr>
              <a:t>належить</a:t>
            </a:r>
            <a:r>
              <a:rPr lang="ru-RU" sz="1800" dirty="0" smtClean="0">
                <a:solidFill>
                  <a:schemeClr val="bg1"/>
                </a:solidFill>
              </a:rPr>
              <a:t> основному </a:t>
            </a:r>
            <a:r>
              <a:rPr lang="ru-RU" sz="1800" dirty="0">
                <a:solidFill>
                  <a:schemeClr val="bg1"/>
                </a:solidFill>
              </a:rPr>
              <a:t>сюжету, то </a:t>
            </a:r>
            <a:r>
              <a:rPr lang="ru-RU" sz="1800" dirty="0" err="1">
                <a:solidFill>
                  <a:schemeClr val="bg1"/>
                </a:solidFill>
              </a:rPr>
              <a:t>він</a:t>
            </a:r>
            <a:r>
              <a:rPr lang="ru-RU" sz="1800" dirty="0">
                <a:solidFill>
                  <a:schemeClr val="bg1"/>
                </a:solidFill>
              </a:rPr>
              <a:t> буде </a:t>
            </a:r>
            <a:r>
              <a:rPr lang="ru-RU" sz="1800" dirty="0" err="1">
                <a:solidFill>
                  <a:schemeClr val="bg1"/>
                </a:solidFill>
              </a:rPr>
              <a:t>непомітним</a:t>
            </a:r>
            <a:r>
              <a:rPr lang="ru-RU" sz="1800" dirty="0">
                <a:solidFill>
                  <a:schemeClr val="bg1"/>
                </a:solidFill>
              </a:rPr>
              <a:t> для </a:t>
            </a:r>
            <a:r>
              <a:rPr lang="ru-RU" sz="1800" dirty="0" err="1">
                <a:solidFill>
                  <a:schemeClr val="bg1"/>
                </a:solidFill>
              </a:rPr>
              <a:t>людського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зору</a:t>
            </a:r>
            <a:r>
              <a:rPr lang="ru-RU" sz="1800" dirty="0">
                <a:solidFill>
                  <a:schemeClr val="bg1"/>
                </a:solidFill>
              </a:rPr>
              <a:t>. </a:t>
            </a:r>
            <a:r>
              <a:rPr lang="ru-RU" sz="1800" dirty="0" err="1">
                <a:solidFill>
                  <a:schemeClr val="bg1"/>
                </a:solidFill>
              </a:rPr>
              <a:t>Інформація</a:t>
            </a:r>
            <a:r>
              <a:rPr lang="ru-RU" sz="1800" dirty="0">
                <a:solidFill>
                  <a:schemeClr val="bg1"/>
                </a:solidFill>
              </a:rPr>
              <a:t> про </a:t>
            </a:r>
            <a:r>
              <a:rPr lang="ru-RU" sz="1800" dirty="0" err="1">
                <a:solidFill>
                  <a:schemeClr val="bg1"/>
                </a:solidFill>
              </a:rPr>
              <a:t>цей</a:t>
            </a:r>
            <a:r>
              <a:rPr lang="ru-RU" sz="1800" dirty="0">
                <a:solidFill>
                  <a:schemeClr val="bg1"/>
                </a:solidFill>
              </a:rPr>
              <a:t> кадр не </a:t>
            </a:r>
            <a:r>
              <a:rPr lang="ru-RU" sz="1800" dirty="0" err="1">
                <a:solidFill>
                  <a:schemeClr val="bg1"/>
                </a:solidFill>
              </a:rPr>
              <a:t>надходить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smtClean="0">
                <a:solidFill>
                  <a:schemeClr val="bg1"/>
                </a:solidFill>
              </a:rPr>
              <a:t>до </a:t>
            </a:r>
            <a:r>
              <a:rPr lang="ru-RU" sz="1800" dirty="0" err="1" smtClean="0">
                <a:solidFill>
                  <a:schemeClr val="bg1"/>
                </a:solidFill>
              </a:rPr>
              <a:t>зорового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>
                <a:solidFill>
                  <a:schemeClr val="bg1"/>
                </a:solidFill>
              </a:rPr>
              <a:t>центру, але 25-й кадр </a:t>
            </a:r>
            <a:r>
              <a:rPr lang="ru-RU" sz="1800" dirty="0" err="1">
                <a:solidFill>
                  <a:schemeClr val="bg1"/>
                </a:solidFill>
              </a:rPr>
              <a:t>попадає</a:t>
            </a:r>
            <a:r>
              <a:rPr lang="ru-RU" sz="1800" dirty="0">
                <a:solidFill>
                  <a:schemeClr val="bg1"/>
                </a:solidFill>
              </a:rPr>
              <a:t> у </a:t>
            </a:r>
            <a:r>
              <a:rPr lang="ru-RU" sz="1800" dirty="0" err="1">
                <a:solidFill>
                  <a:schemeClr val="bg1"/>
                </a:solidFill>
              </a:rPr>
              <a:t>мозок</a:t>
            </a:r>
            <a:r>
              <a:rPr lang="ru-RU" sz="1800" dirty="0">
                <a:solidFill>
                  <a:schemeClr val="bg1"/>
                </a:solidFill>
              </a:rPr>
              <a:t>, у зону </a:t>
            </a:r>
            <a:r>
              <a:rPr lang="ru-RU" sz="1800" dirty="0" err="1">
                <a:solidFill>
                  <a:schemeClr val="bg1"/>
                </a:solidFill>
              </a:rPr>
              <a:t>підсвідомого</a:t>
            </a:r>
            <a:r>
              <a:rPr lang="ru-RU" sz="1800" dirty="0">
                <a:solidFill>
                  <a:schemeClr val="bg1"/>
                </a:solidFill>
              </a:rPr>
              <a:t> і </a:t>
            </a:r>
            <a:r>
              <a:rPr lang="ru-RU" sz="1800" dirty="0" err="1" smtClean="0">
                <a:solidFill>
                  <a:schemeClr val="bg1"/>
                </a:solidFill>
              </a:rPr>
              <a:t>підштовхує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людину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smtClean="0">
                <a:solidFill>
                  <a:schemeClr val="bg1"/>
                </a:solidFill>
              </a:rPr>
              <a:t>до </a:t>
            </a:r>
            <a:r>
              <a:rPr lang="ru-RU" sz="1800" dirty="0" err="1" smtClean="0">
                <a:solidFill>
                  <a:schemeClr val="bg1"/>
                </a:solidFill>
              </a:rPr>
              <a:t>здійснення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визначених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запрограмованих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дій</a:t>
            </a:r>
            <a:r>
              <a:rPr lang="ru-RU" sz="1800" dirty="0">
                <a:solidFill>
                  <a:schemeClr val="bg1"/>
                </a:solidFill>
              </a:rPr>
              <a:t>. При </a:t>
            </a:r>
            <a:r>
              <a:rPr lang="ru-RU" sz="1800" dirty="0" err="1">
                <a:solidFill>
                  <a:schemeClr val="bg1"/>
                </a:solidFill>
              </a:rPr>
              <a:t>цьому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індивід</a:t>
            </a:r>
            <a:r>
              <a:rPr lang="ru-RU" sz="1800" dirty="0">
                <a:solidFill>
                  <a:schemeClr val="bg1"/>
                </a:solidFill>
              </a:rPr>
              <a:t> не </a:t>
            </a:r>
            <a:r>
              <a:rPr lang="ru-RU" sz="1800" dirty="0" err="1">
                <a:solidFill>
                  <a:schemeClr val="bg1"/>
                </a:solidFill>
              </a:rPr>
              <a:t>усвідомлює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що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його</a:t>
            </a:r>
            <a:r>
              <a:rPr lang="ru-RU" sz="1800" dirty="0">
                <a:solidFill>
                  <a:schemeClr val="bg1"/>
                </a:solidFill>
              </a:rPr>
              <a:t> потреба </a:t>
            </a:r>
            <a:r>
              <a:rPr lang="ru-RU" sz="1800" dirty="0" err="1" smtClean="0">
                <a:solidFill>
                  <a:schemeClr val="bg1"/>
                </a:solidFill>
              </a:rPr>
              <a:t>була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</a:rPr>
              <a:t>нав’язана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</a:rPr>
              <a:t>ззовні</a:t>
            </a:r>
            <a:r>
              <a:rPr lang="ru-RU" sz="1800" dirty="0" smtClean="0">
                <a:solidFill>
                  <a:schemeClr val="bg1"/>
                </a:solidFill>
              </a:rPr>
              <a:t>. </a:t>
            </a:r>
            <a:r>
              <a:rPr lang="ru-RU" sz="1800" dirty="0" err="1" smtClean="0">
                <a:solidFill>
                  <a:schemeClr val="bg1"/>
                </a:solidFill>
              </a:rPr>
              <a:t>Крім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>
                <a:solidFill>
                  <a:schemeClr val="bg1"/>
                </a:solidFill>
              </a:rPr>
              <a:t>того, </a:t>
            </a:r>
            <a:r>
              <a:rPr lang="ru-RU" sz="1800" dirty="0" err="1">
                <a:solidFill>
                  <a:schemeClr val="bg1"/>
                </a:solidFill>
              </a:rPr>
              <a:t>використання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технологій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що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діють</a:t>
            </a:r>
            <a:r>
              <a:rPr lang="ru-RU" sz="1800" dirty="0">
                <a:solidFill>
                  <a:schemeClr val="bg1"/>
                </a:solidFill>
              </a:rPr>
              <a:t> на </a:t>
            </a:r>
            <a:r>
              <a:rPr lang="ru-RU" sz="1800" dirty="0" err="1">
                <a:solidFill>
                  <a:schemeClr val="bg1"/>
                </a:solidFill>
              </a:rPr>
              <a:t>підсвідомість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споживачів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якою</a:t>
            </a:r>
            <a:r>
              <a:rPr lang="ru-RU" sz="1800" dirty="0">
                <a:solidFill>
                  <a:schemeClr val="bg1"/>
                </a:solidFill>
              </a:rPr>
              <a:t> і є </a:t>
            </a:r>
            <a:r>
              <a:rPr lang="ru-RU" sz="1800" dirty="0" err="1">
                <a:solidFill>
                  <a:schemeClr val="bg1"/>
                </a:solidFill>
              </a:rPr>
              <a:t>технологія</a:t>
            </a:r>
            <a:r>
              <a:rPr lang="ru-RU" sz="1800" dirty="0">
                <a:solidFill>
                  <a:schemeClr val="bg1"/>
                </a:solidFill>
              </a:rPr>
              <a:t> «</a:t>
            </a:r>
            <a:r>
              <a:rPr lang="ru-RU" sz="1800" dirty="0" smtClean="0">
                <a:solidFill>
                  <a:schemeClr val="bg1"/>
                </a:solidFill>
              </a:rPr>
              <a:t>25-го кадру</a:t>
            </a:r>
            <a:r>
              <a:rPr lang="ru-RU" sz="1800" dirty="0">
                <a:solidFill>
                  <a:schemeClr val="bg1"/>
                </a:solidFill>
              </a:rPr>
              <a:t>» </a:t>
            </a:r>
            <a:r>
              <a:rPr lang="ru-RU" sz="1800" dirty="0" err="1">
                <a:solidFill>
                  <a:schemeClr val="bg1"/>
                </a:solidFill>
              </a:rPr>
              <a:t>забороняється</a:t>
            </a:r>
            <a:r>
              <a:rPr lang="ru-RU" sz="1800" dirty="0">
                <a:solidFill>
                  <a:schemeClr val="bg1"/>
                </a:solidFill>
              </a:rPr>
              <a:t> Законом </a:t>
            </a:r>
            <a:r>
              <a:rPr lang="ru-RU" sz="1800" dirty="0" err="1">
                <a:solidFill>
                  <a:schemeClr val="bg1"/>
                </a:solidFill>
              </a:rPr>
              <a:t>України</a:t>
            </a:r>
            <a:r>
              <a:rPr lang="ru-RU" sz="1800" dirty="0">
                <a:solidFill>
                  <a:schemeClr val="bg1"/>
                </a:solidFill>
              </a:rPr>
              <a:t> «Про рекламу»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576" y="1700808"/>
            <a:ext cx="4250457" cy="2399910"/>
          </a:xfr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576" y="4149080"/>
            <a:ext cx="4250457" cy="2636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16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1700808"/>
            <a:ext cx="5112568" cy="46805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400" dirty="0" smtClean="0">
              <a:solidFill>
                <a:schemeClr val="bg1"/>
              </a:solidFill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Як </a:t>
            </a:r>
            <a:r>
              <a:rPr lang="ru-RU" sz="2400" dirty="0">
                <a:solidFill>
                  <a:schemeClr val="bg1"/>
                </a:solidFill>
              </a:rPr>
              <a:t>«ореол» у </a:t>
            </a:r>
            <a:r>
              <a:rPr lang="ru-RU" sz="2400" dirty="0" err="1">
                <a:solidFill>
                  <a:schemeClr val="bg1"/>
                </a:solidFill>
              </a:rPr>
              <a:t>рекламі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можна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використовувати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дитячі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образи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тварини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історичні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пам’ятки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географічні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ландшафти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космічну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фотозйомку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тощо</a:t>
            </a:r>
            <a:r>
              <a:rPr lang="ru-RU" sz="2400" dirty="0">
                <a:solidFill>
                  <a:schemeClr val="bg1"/>
                </a:solidFill>
              </a:rPr>
              <a:t>. </a:t>
            </a:r>
            <a:endParaRPr lang="ru-RU" sz="2400" dirty="0" smtClean="0">
              <a:solidFill>
                <a:schemeClr val="bg1"/>
              </a:solidFill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До </a:t>
            </a:r>
            <a:r>
              <a:rPr lang="ru-RU" sz="2400" dirty="0" err="1">
                <a:solidFill>
                  <a:schemeClr val="bg1"/>
                </a:solidFill>
              </a:rPr>
              <a:t>механізму</a:t>
            </a:r>
            <a:r>
              <a:rPr lang="ru-RU" sz="2400" dirty="0">
                <a:solidFill>
                  <a:schemeClr val="bg1"/>
                </a:solidFill>
              </a:rPr>
              <a:t> «ореолу» </a:t>
            </a:r>
            <a:r>
              <a:rPr lang="ru-RU" sz="2400" dirty="0" err="1">
                <a:solidFill>
                  <a:schemeClr val="bg1"/>
                </a:solidFill>
              </a:rPr>
              <a:t>відноситься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також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використання</a:t>
            </a:r>
            <a:r>
              <a:rPr lang="ru-RU" sz="2400" dirty="0">
                <a:solidFill>
                  <a:schemeClr val="bg1"/>
                </a:solidFill>
              </a:rPr>
              <a:t> в </a:t>
            </a:r>
            <a:r>
              <a:rPr lang="ru-RU" sz="2400" dirty="0" err="1" smtClean="0">
                <a:solidFill>
                  <a:schemeClr val="bg1"/>
                </a:solidFill>
              </a:rPr>
              <a:t>рекламі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образів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відомих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особистостей</a:t>
            </a:r>
            <a:r>
              <a:rPr lang="ru-RU" sz="2400" dirty="0">
                <a:solidFill>
                  <a:schemeClr val="bg1"/>
                </a:solidFill>
              </a:rPr>
              <a:t> (</a:t>
            </a:r>
            <a:r>
              <a:rPr lang="ru-RU" sz="2400" dirty="0" err="1">
                <a:solidFill>
                  <a:schemeClr val="bg1"/>
                </a:solidFill>
              </a:rPr>
              <a:t>акторів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</a:rPr>
              <a:t>режисерів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популярних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співаків</a:t>
            </a:r>
            <a:r>
              <a:rPr lang="ru-RU" sz="2400" dirty="0">
                <a:solidFill>
                  <a:schemeClr val="bg1"/>
                </a:solidFill>
              </a:rPr>
              <a:t>). З </a:t>
            </a:r>
            <a:r>
              <a:rPr lang="ru-RU" sz="2400" dirty="0" err="1">
                <a:solidFill>
                  <a:schemeClr val="bg1"/>
                </a:solidFill>
              </a:rPr>
              <a:t>погляду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психології</a:t>
            </a:r>
            <a:r>
              <a:rPr lang="ru-RU" sz="2400" dirty="0">
                <a:solidFill>
                  <a:schemeClr val="bg1"/>
                </a:solidFill>
              </a:rPr>
              <a:t> реклама, </a:t>
            </a:r>
            <a:r>
              <a:rPr lang="ru-RU" sz="2400" dirty="0" err="1">
                <a:solidFill>
                  <a:schemeClr val="bg1"/>
                </a:solidFill>
              </a:rPr>
              <a:t>що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ґрунтується</a:t>
            </a:r>
            <a:r>
              <a:rPr lang="ru-RU" sz="2400" dirty="0">
                <a:solidFill>
                  <a:schemeClr val="bg1"/>
                </a:solidFill>
              </a:rPr>
              <a:t> на </a:t>
            </a:r>
            <a:r>
              <a:rPr lang="ru-RU" sz="2400" dirty="0" err="1">
                <a:solidFill>
                  <a:schemeClr val="bg1"/>
                </a:solidFill>
              </a:rPr>
              <a:t>ефекті</a:t>
            </a:r>
            <a:r>
              <a:rPr lang="ru-RU" sz="2400" dirty="0">
                <a:solidFill>
                  <a:schemeClr val="bg1"/>
                </a:solidFill>
              </a:rPr>
              <a:t> «ореолу», </a:t>
            </a:r>
            <a:r>
              <a:rPr lang="ru-RU" sz="2400" dirty="0" err="1">
                <a:solidFill>
                  <a:schemeClr val="bg1"/>
                </a:solidFill>
              </a:rPr>
              <a:t>може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бути результативною</a:t>
            </a:r>
            <a:r>
              <a:rPr lang="ru-RU" sz="2400" dirty="0">
                <a:solidFill>
                  <a:schemeClr val="bg1"/>
                </a:solidFill>
              </a:rPr>
              <a:t>, але </a:t>
            </a:r>
            <a:r>
              <a:rPr lang="ru-RU" sz="2400" dirty="0" err="1">
                <a:solidFill>
                  <a:schemeClr val="bg1"/>
                </a:solidFill>
              </a:rPr>
              <a:t>негативним</a:t>
            </a:r>
            <a:r>
              <a:rPr lang="ru-RU" sz="2400" dirty="0">
                <a:solidFill>
                  <a:schemeClr val="bg1"/>
                </a:solidFill>
              </a:rPr>
              <a:t> аспектом </a:t>
            </a:r>
            <a:r>
              <a:rPr lang="ru-RU" sz="2400" dirty="0" err="1">
                <a:solidFill>
                  <a:schemeClr val="bg1"/>
                </a:solidFill>
              </a:rPr>
              <a:t>використання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даного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прийому</a:t>
            </a:r>
            <a:r>
              <a:rPr lang="ru-RU" sz="2400" dirty="0">
                <a:solidFill>
                  <a:schemeClr val="bg1"/>
                </a:solidFill>
              </a:rPr>
              <a:t> є </a:t>
            </a:r>
            <a:r>
              <a:rPr lang="ru-RU" sz="2400" dirty="0" err="1">
                <a:solidFill>
                  <a:schemeClr val="bg1"/>
                </a:solidFill>
              </a:rPr>
              <a:t>поява</a:t>
            </a:r>
            <a:r>
              <a:rPr lang="ru-RU" sz="2400" dirty="0">
                <a:solidFill>
                  <a:schemeClr val="bg1"/>
                </a:solidFill>
              </a:rPr>
              <a:t> так </a:t>
            </a:r>
            <a:r>
              <a:rPr lang="ru-RU" sz="2400" dirty="0" err="1">
                <a:solidFill>
                  <a:schemeClr val="bg1"/>
                </a:solidFill>
              </a:rPr>
              <a:t>званих</a:t>
            </a:r>
            <a:r>
              <a:rPr lang="ru-RU" sz="2400" dirty="0">
                <a:solidFill>
                  <a:schemeClr val="bg1"/>
                </a:solidFill>
              </a:rPr>
              <a:t> «</a:t>
            </a:r>
            <a:r>
              <a:rPr lang="ru-RU" sz="2400" dirty="0" err="1">
                <a:solidFill>
                  <a:schemeClr val="bg1"/>
                </a:solidFill>
              </a:rPr>
              <a:t>образівпаразитів</a:t>
            </a:r>
            <a:r>
              <a:rPr lang="ru-RU" sz="2400" dirty="0">
                <a:solidFill>
                  <a:schemeClr val="bg1"/>
                </a:solidFill>
              </a:rPr>
              <a:t>», коли вся </a:t>
            </a:r>
            <a:r>
              <a:rPr lang="ru-RU" sz="2400" dirty="0" err="1">
                <a:solidFill>
                  <a:schemeClr val="bg1"/>
                </a:solidFill>
              </a:rPr>
              <a:t>увага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споживача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приділяється</a:t>
            </a:r>
            <a:r>
              <a:rPr lang="ru-RU" sz="2400" dirty="0">
                <a:solidFill>
                  <a:schemeClr val="bg1"/>
                </a:solidFill>
              </a:rPr>
              <a:t> не товару, а </a:t>
            </a:r>
            <a:r>
              <a:rPr lang="ru-RU" sz="2400" dirty="0" err="1">
                <a:solidFill>
                  <a:schemeClr val="bg1"/>
                </a:solidFill>
              </a:rPr>
              <a:t>його</a:t>
            </a:r>
            <a:r>
              <a:rPr lang="ru-RU" sz="2400" dirty="0">
                <a:solidFill>
                  <a:schemeClr val="bg1"/>
                </a:solidFill>
              </a:rPr>
              <a:t> «ореолу»</a:t>
            </a: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509696" y="1340768"/>
            <a:ext cx="8136904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/>
              <a:t>МЕХАНІЗМ «ОРЕОЛУ» в рекламі</a:t>
            </a:r>
            <a:endParaRPr lang="ru-RU" sz="2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879" y="2238706"/>
            <a:ext cx="3848100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66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4"/>
          <p:cNvSpPr txBox="1">
            <a:spLocks/>
          </p:cNvSpPr>
          <p:nvPr/>
        </p:nvSpPr>
        <p:spPr>
          <a:xfrm>
            <a:off x="539552" y="309890"/>
            <a:ext cx="8136904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/>
              <a:t>2.Рекламне </a:t>
            </a:r>
            <a:r>
              <a:rPr lang="ru-RU" sz="2800" b="1" dirty="0" err="1" smtClean="0"/>
              <a:t>звернення</a:t>
            </a:r>
            <a:r>
              <a:rPr lang="ru-RU" sz="2800" b="1" dirty="0" smtClean="0"/>
              <a:t>. </a:t>
            </a:r>
            <a:r>
              <a:rPr lang="ru-RU" sz="2800" b="1" dirty="0" err="1" smtClean="0"/>
              <a:t>Особливості</a:t>
            </a:r>
            <a:r>
              <a:rPr lang="ru-RU" sz="2800" b="1" dirty="0" smtClean="0"/>
              <a:t> та </a:t>
            </a:r>
            <a:r>
              <a:rPr lang="ru-RU" sz="2800" b="1" dirty="0" err="1" smtClean="0"/>
              <a:t>деталі</a:t>
            </a:r>
            <a:endParaRPr lang="ru-RU" sz="2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287524" y="1412776"/>
            <a:ext cx="8640960" cy="5112568"/>
          </a:xfrm>
        </p:spPr>
        <p:txBody>
          <a:bodyPr>
            <a:normAutofit lnSpcReduction="10000"/>
          </a:bodyPr>
          <a:lstStyle/>
          <a:p>
            <a:pPr marL="0" indent="457200">
              <a:spcBef>
                <a:spcPts val="0"/>
              </a:spcBef>
              <a:buNone/>
            </a:pPr>
            <a:endParaRPr lang="ru-RU" dirty="0">
              <a:solidFill>
                <a:schemeClr val="bg1"/>
              </a:solidFill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b="1" i="1" dirty="0" err="1" smtClean="0">
                <a:solidFill>
                  <a:schemeClr val="bg1"/>
                </a:solidFill>
              </a:rPr>
              <a:t>Рекламне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>
                <a:solidFill>
                  <a:schemeClr val="bg1"/>
                </a:solidFill>
              </a:rPr>
              <a:t>звернення</a:t>
            </a:r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– </a:t>
            </a:r>
            <a:r>
              <a:rPr lang="ru-RU" dirty="0" err="1">
                <a:solidFill>
                  <a:schemeClr val="bg1"/>
                </a:solidFill>
              </a:rPr>
              <a:t>це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засіб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просування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послуг</a:t>
            </a:r>
            <a:r>
              <a:rPr lang="ru-RU" dirty="0" smtClean="0">
                <a:solidFill>
                  <a:schemeClr val="bg1"/>
                </a:solidFill>
              </a:rPr>
              <a:t> та </a:t>
            </a:r>
            <a:r>
              <a:rPr lang="ru-RU" dirty="0" err="1" smtClean="0">
                <a:solidFill>
                  <a:schemeClr val="bg1"/>
                </a:solidFill>
              </a:rPr>
              <a:t>продукції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виконаний</a:t>
            </a:r>
            <a:r>
              <a:rPr lang="ru-RU" dirty="0">
                <a:solidFill>
                  <a:schemeClr val="bg1"/>
                </a:solidFill>
              </a:rPr>
              <a:t> в </a:t>
            </a:r>
            <a:r>
              <a:rPr lang="ru-RU" dirty="0" err="1">
                <a:solidFill>
                  <a:schemeClr val="bg1"/>
                </a:solidFill>
              </a:rPr>
              <a:t>усній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письмовій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графічній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або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аудіовізуальній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формі</a:t>
            </a:r>
            <a:r>
              <a:rPr lang="ru-RU" dirty="0">
                <a:solidFill>
                  <a:schemeClr val="bg1"/>
                </a:solidFill>
              </a:rPr>
              <a:t>. </a:t>
            </a:r>
            <a:r>
              <a:rPr lang="ru-RU" dirty="0" err="1">
                <a:solidFill>
                  <a:schemeClr val="bg1"/>
                </a:solidFill>
              </a:rPr>
              <a:t>Таке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повідомлення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має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містити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яскраву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ємну</a:t>
            </a:r>
            <a:r>
              <a:rPr lang="ru-RU" dirty="0">
                <a:solidFill>
                  <a:schemeClr val="bg1"/>
                </a:solidFill>
              </a:rPr>
              <a:t> та </a:t>
            </a:r>
            <a:r>
              <a:rPr lang="ru-RU" dirty="0" err="1" smtClean="0">
                <a:solidFill>
                  <a:schemeClr val="bg1"/>
                </a:solidFill>
              </a:rPr>
              <a:t>образну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інформацію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що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спонукає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використовувати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ресурси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продукцію</a:t>
            </a:r>
            <a:r>
              <a:rPr lang="ru-RU" dirty="0">
                <a:solidFill>
                  <a:schemeClr val="bg1"/>
                </a:solidFill>
              </a:rPr>
              <a:t> та </a:t>
            </a:r>
            <a:r>
              <a:rPr lang="ru-RU" dirty="0" err="1" smtClean="0">
                <a:solidFill>
                  <a:schemeClr val="bg1"/>
                </a:solidFill>
              </a:rPr>
              <a:t>послуги</a:t>
            </a:r>
            <a:r>
              <a:rPr lang="ru-RU" dirty="0" smtClean="0">
                <a:solidFill>
                  <a:schemeClr val="bg1"/>
                </a:solidFill>
              </a:rPr>
              <a:t> установи, яка </a:t>
            </a:r>
            <a:r>
              <a:rPr lang="ru-RU" dirty="0" err="1" smtClean="0">
                <a:solidFill>
                  <a:schemeClr val="bg1"/>
                </a:solidFill>
              </a:rPr>
              <a:t>рекламує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</a:p>
          <a:p>
            <a:pPr marL="0" indent="457200"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b="1" i="1" dirty="0">
                <a:solidFill>
                  <a:schemeClr val="bg1"/>
                </a:solidFill>
              </a:rPr>
              <a:t>Головне </a:t>
            </a:r>
            <a:r>
              <a:rPr lang="ru-RU" b="1" i="1" dirty="0" err="1" smtClean="0">
                <a:solidFill>
                  <a:schemeClr val="bg1"/>
                </a:solidFill>
              </a:rPr>
              <a:t>завдання</a:t>
            </a:r>
            <a:r>
              <a:rPr lang="ru-RU" b="1" i="1" dirty="0" smtClean="0">
                <a:solidFill>
                  <a:schemeClr val="bg1"/>
                </a:solidFill>
              </a:rPr>
              <a:t> рекламного </a:t>
            </a:r>
            <a:r>
              <a:rPr lang="ru-RU" b="1" i="1" dirty="0" err="1" smtClean="0">
                <a:solidFill>
                  <a:schemeClr val="bg1"/>
                </a:solidFill>
              </a:rPr>
              <a:t>звернення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– </a:t>
            </a:r>
            <a:r>
              <a:rPr lang="ru-RU" dirty="0" err="1">
                <a:solidFill>
                  <a:schemeClr val="bg1"/>
                </a:solidFill>
              </a:rPr>
              <a:t>створення</a:t>
            </a:r>
            <a:r>
              <a:rPr lang="ru-RU" dirty="0">
                <a:solidFill>
                  <a:schemeClr val="bg1"/>
                </a:solidFill>
              </a:rPr>
              <a:t> позитивного </a:t>
            </a:r>
            <a:r>
              <a:rPr lang="ru-RU" dirty="0" err="1" smtClean="0">
                <a:solidFill>
                  <a:schemeClr val="bg1"/>
                </a:solidFill>
              </a:rPr>
              <a:t>іміджу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у </a:t>
            </a:r>
            <a:r>
              <a:rPr lang="ru-RU" dirty="0" err="1" smtClean="0">
                <a:solidFill>
                  <a:schemeClr val="bg1"/>
                </a:solidFill>
              </a:rPr>
              <a:t>населення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спонсорів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представників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місцевих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органів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влади</a:t>
            </a:r>
            <a:r>
              <a:rPr lang="ru-RU" dirty="0">
                <a:solidFill>
                  <a:schemeClr val="bg1"/>
                </a:solidFill>
              </a:rPr>
              <a:t> та </a:t>
            </a:r>
            <a:r>
              <a:rPr lang="ru-RU" dirty="0" err="1" smtClean="0">
                <a:solidFill>
                  <a:schemeClr val="bg1"/>
                </a:solidFill>
              </a:rPr>
              <a:t>управління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громадських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організацій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тощо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16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484784"/>
            <a:ext cx="5112568" cy="4536504"/>
          </a:xfrm>
        </p:spPr>
        <p:txBody>
          <a:bodyPr>
            <a:normAutofit fontScale="92500"/>
          </a:bodyPr>
          <a:lstStyle/>
          <a:p>
            <a:pPr marL="457200" indent="-457200"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Визначити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головного </a:t>
            </a:r>
            <a:r>
              <a:rPr lang="ru-RU" sz="2400" dirty="0" err="1">
                <a:solidFill>
                  <a:schemeClr val="bg1"/>
                </a:solidFill>
              </a:rPr>
              <a:t>споживача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реклами</a:t>
            </a:r>
            <a:r>
              <a:rPr lang="ru-RU" sz="2400" dirty="0">
                <a:solidFill>
                  <a:schemeClr val="bg1"/>
                </a:solidFill>
              </a:rPr>
              <a:t> та </a:t>
            </a:r>
            <a:r>
              <a:rPr lang="ru-RU" sz="2400" dirty="0" err="1">
                <a:solidFill>
                  <a:schemeClr val="bg1"/>
                </a:solidFill>
              </a:rPr>
              <a:t>її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мету</a:t>
            </a:r>
          </a:p>
          <a:p>
            <a:pPr marL="457200" indent="-457200">
              <a:buAutoNum type="arabicPeriod"/>
            </a:pPr>
            <a:r>
              <a:rPr lang="ru-RU" sz="2400" dirty="0" err="1">
                <a:solidFill>
                  <a:schemeClr val="bg1"/>
                </a:solidFill>
              </a:rPr>
              <a:t>Сформулювати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ідею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звернення</a:t>
            </a:r>
            <a:r>
              <a:rPr lang="ru-RU" sz="2400" dirty="0">
                <a:solidFill>
                  <a:schemeClr val="bg1"/>
                </a:solidFill>
              </a:rPr>
              <a:t> (</a:t>
            </a:r>
            <a:r>
              <a:rPr lang="ru-RU" sz="2400" dirty="0" err="1">
                <a:solidFill>
                  <a:schemeClr val="bg1"/>
                </a:solidFill>
              </a:rPr>
              <a:t>ідея</a:t>
            </a:r>
            <a:r>
              <a:rPr lang="ru-RU" sz="2400" dirty="0">
                <a:solidFill>
                  <a:schemeClr val="bg1"/>
                </a:solidFill>
              </a:rPr>
              <a:t> – те, </a:t>
            </a:r>
            <a:r>
              <a:rPr lang="ru-RU" sz="2400" dirty="0" err="1">
                <a:solidFill>
                  <a:schemeClr val="bg1"/>
                </a:solidFill>
              </a:rPr>
              <a:t>що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зробить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рекламу </a:t>
            </a:r>
            <a:r>
              <a:rPr lang="ru-RU" sz="2400" dirty="0" err="1" smtClean="0">
                <a:solidFill>
                  <a:schemeClr val="bg1"/>
                </a:solidFill>
              </a:rPr>
              <a:t>помітною</a:t>
            </a:r>
            <a:r>
              <a:rPr lang="ru-RU" sz="2400" dirty="0" smtClean="0">
                <a:solidFill>
                  <a:schemeClr val="bg1"/>
                </a:solidFill>
              </a:rPr>
              <a:t>)</a:t>
            </a:r>
          </a:p>
          <a:p>
            <a:pPr marL="457200" indent="-457200">
              <a:buAutoNum type="arabicPeriod"/>
            </a:pPr>
            <a:r>
              <a:rPr lang="ru-RU" sz="2400" dirty="0" err="1">
                <a:solidFill>
                  <a:schemeClr val="bg1"/>
                </a:solidFill>
              </a:rPr>
              <a:t>Окреслити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зміст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звернення</a:t>
            </a:r>
            <a:r>
              <a:rPr lang="ru-RU" sz="2400" dirty="0">
                <a:solidFill>
                  <a:schemeClr val="bg1"/>
                </a:solidFill>
              </a:rPr>
              <a:t> (</a:t>
            </a:r>
            <a:r>
              <a:rPr lang="ru-RU" sz="2400" dirty="0" err="1">
                <a:solidFill>
                  <a:schemeClr val="bg1"/>
                </a:solidFill>
              </a:rPr>
              <a:t>основні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положення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текстові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складові</a:t>
            </a:r>
            <a:r>
              <a:rPr lang="ru-RU" sz="2400" dirty="0" smtClean="0">
                <a:solidFill>
                  <a:schemeClr val="bg1"/>
                </a:solidFill>
              </a:rPr>
              <a:t>)</a:t>
            </a:r>
          </a:p>
          <a:p>
            <a:pPr marL="457200" indent="-457200">
              <a:buAutoNum type="arabicPeriod"/>
            </a:pPr>
            <a:r>
              <a:rPr lang="ru-RU" sz="2400" dirty="0" err="1">
                <a:solidFill>
                  <a:schemeClr val="bg1"/>
                </a:solidFill>
              </a:rPr>
              <a:t>Визначити</a:t>
            </a:r>
            <a:r>
              <a:rPr lang="ru-RU" sz="2400" dirty="0">
                <a:solidFill>
                  <a:schemeClr val="bg1"/>
                </a:solidFill>
              </a:rPr>
              <a:t> форму </a:t>
            </a:r>
            <a:r>
              <a:rPr lang="ru-RU" sz="2400" dirty="0" err="1">
                <a:solidFill>
                  <a:schemeClr val="bg1"/>
                </a:solidFill>
              </a:rPr>
              <a:t>звернення</a:t>
            </a:r>
            <a:r>
              <a:rPr lang="ru-RU" sz="2400" dirty="0">
                <a:solidFill>
                  <a:schemeClr val="bg1"/>
                </a:solidFill>
              </a:rPr>
              <a:t> (</a:t>
            </a:r>
            <a:r>
              <a:rPr lang="ru-RU" sz="2400" dirty="0" err="1">
                <a:solidFill>
                  <a:schemeClr val="bg1"/>
                </a:solidFill>
              </a:rPr>
              <a:t>аудіо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графічна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текстова</a:t>
            </a:r>
            <a:r>
              <a:rPr lang="ru-RU" sz="2400" dirty="0">
                <a:solidFill>
                  <a:schemeClr val="bg1"/>
                </a:solidFill>
              </a:rPr>
              <a:t>) та </a:t>
            </a:r>
            <a:r>
              <a:rPr lang="ru-RU" sz="2400" dirty="0" smtClean="0">
                <a:solidFill>
                  <a:schemeClr val="bg1"/>
                </a:solidFill>
              </a:rPr>
              <a:t>стиль</a:t>
            </a:r>
          </a:p>
          <a:p>
            <a:pPr marL="457200" indent="-457200">
              <a:buAutoNum type="arabicPeriod"/>
            </a:pPr>
            <a:r>
              <a:rPr lang="ru-RU" sz="2400" dirty="0" err="1">
                <a:solidFill>
                  <a:schemeClr val="bg1"/>
                </a:solidFill>
              </a:rPr>
              <a:t>Визначити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терміни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застосування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місце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розташування</a:t>
            </a:r>
            <a:r>
              <a:rPr lang="ru-RU" sz="2400" dirty="0">
                <a:solidFill>
                  <a:schemeClr val="bg1"/>
                </a:solidFill>
              </a:rPr>
              <a:t> та </a:t>
            </a:r>
            <a:r>
              <a:rPr lang="ru-RU" sz="2400" dirty="0" smtClean="0">
                <a:solidFill>
                  <a:schemeClr val="bg1"/>
                </a:solidFill>
              </a:rPr>
              <a:t>шляхи </a:t>
            </a:r>
            <a:r>
              <a:rPr lang="ru-RU" sz="2400" dirty="0" err="1" smtClean="0">
                <a:solidFill>
                  <a:schemeClr val="bg1"/>
                </a:solidFill>
              </a:rPr>
              <a:t>розповсюдження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реклами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8" name="Заголовок 4"/>
          <p:cNvSpPr txBox="1">
            <a:spLocks/>
          </p:cNvSpPr>
          <p:nvPr/>
        </p:nvSpPr>
        <p:spPr>
          <a:xfrm>
            <a:off x="539552" y="340667"/>
            <a:ext cx="8136904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err="1"/>
              <a:t>Послідовність</a:t>
            </a:r>
            <a:r>
              <a:rPr lang="ru-RU" sz="2400" dirty="0"/>
              <a:t> </a:t>
            </a:r>
            <a:r>
              <a:rPr lang="ru-RU" sz="2400" dirty="0" err="1"/>
              <a:t>дій</a:t>
            </a:r>
            <a:r>
              <a:rPr lang="ru-RU" sz="2400" dirty="0"/>
              <a:t> при </a:t>
            </a:r>
            <a:r>
              <a:rPr lang="ru-RU" sz="2400" dirty="0" err="1"/>
              <a:t>підготовці</a:t>
            </a:r>
            <a:r>
              <a:rPr lang="ru-RU" sz="2400" dirty="0"/>
              <a:t> рекламного </a:t>
            </a:r>
            <a:r>
              <a:rPr lang="ru-RU" sz="2400" dirty="0" err="1"/>
              <a:t>звернення</a:t>
            </a:r>
            <a:endParaRPr lang="ru-RU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279" y="4221088"/>
            <a:ext cx="4228102" cy="251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98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15516" y="1268760"/>
            <a:ext cx="8784976" cy="5400600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Стиль «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кіч</a:t>
            </a:r>
            <a:r>
              <a:rPr 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максимальним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спрощенням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сюжетів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малюнків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зображень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Характерною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рисою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даного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стилю є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спрощені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малюнки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виконані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двовимірному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просторі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без показу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об’єму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пропорцій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нагадують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дитячу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творчість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Стиль «модерн»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спрямований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привнесення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естетики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Основу 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стилю становить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форма в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мистецтві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важливіша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Будь-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найпрозаїчніший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поданий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високомистецькій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формі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Постмодернізм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відмітних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рис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даного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стилю є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реалізм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даного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стилю все,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 образ, персонаж,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додатковий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компонент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бути таким,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є у 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реальному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житті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Стиль «авангард».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авангарду 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є: 1)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реалістичного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показу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2)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рублених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шрифтів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 3) вертикальна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побудова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композиції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геометричність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 4)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нетрадиційне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кольорів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0" name="Заголовок 4"/>
          <p:cNvSpPr txBox="1">
            <a:spLocks/>
          </p:cNvSpPr>
          <p:nvPr/>
        </p:nvSpPr>
        <p:spPr>
          <a:xfrm>
            <a:off x="539552" y="340666"/>
            <a:ext cx="8136904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СТИЛІ В ОФОРМЛЕННІ РЕКЛАМНИХ ЗВЕРНЕНЬ</a:t>
            </a:r>
            <a:endParaRPr lang="ru-RU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73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1268761"/>
            <a:ext cx="8579296" cy="5400599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FFFF00"/>
                </a:solidFill>
              </a:rPr>
              <a:t>Стиль «</a:t>
            </a:r>
            <a:r>
              <a:rPr lang="ru-RU" sz="2400" b="1" i="1" dirty="0" err="1">
                <a:solidFill>
                  <a:srgbClr val="FFFF00"/>
                </a:solidFill>
              </a:rPr>
              <a:t>сюрреалізм</a:t>
            </a:r>
            <a:r>
              <a:rPr lang="ru-RU" sz="2400" b="1" i="1" dirty="0">
                <a:solidFill>
                  <a:srgbClr val="FFFF00"/>
                </a:solidFill>
              </a:rPr>
              <a:t>»</a:t>
            </a:r>
            <a:r>
              <a:rPr lang="ru-RU" sz="2400" dirty="0">
                <a:solidFill>
                  <a:srgbClr val="FFFF00"/>
                </a:solidFill>
              </a:rPr>
              <a:t> у </a:t>
            </a:r>
            <a:r>
              <a:rPr lang="ru-RU" sz="2400" dirty="0" err="1">
                <a:solidFill>
                  <a:srgbClr val="FFFF00"/>
                </a:solidFill>
              </a:rPr>
              <a:t>рекламі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пропонує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цільовій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аудиторії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зображення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smtClean="0">
                <a:solidFill>
                  <a:srgbClr val="FFFF00"/>
                </a:solidFill>
              </a:rPr>
              <a:t>таких </a:t>
            </a:r>
            <a:r>
              <a:rPr lang="ru-RU" sz="2400" dirty="0" err="1" smtClean="0">
                <a:solidFill>
                  <a:srgbClr val="FFFF00"/>
                </a:solidFill>
              </a:rPr>
              <a:t>предметів</a:t>
            </a:r>
            <a:r>
              <a:rPr lang="ru-RU" sz="2400" dirty="0">
                <a:solidFill>
                  <a:srgbClr val="FFFF00"/>
                </a:solidFill>
              </a:rPr>
              <a:t>, </a:t>
            </a:r>
            <a:r>
              <a:rPr lang="ru-RU" sz="2400" dirty="0" err="1">
                <a:solidFill>
                  <a:srgbClr val="FFFF00"/>
                </a:solidFill>
              </a:rPr>
              <a:t>текстових</a:t>
            </a:r>
            <a:r>
              <a:rPr lang="ru-RU" sz="2400" dirty="0">
                <a:solidFill>
                  <a:srgbClr val="FFFF00"/>
                </a:solidFill>
              </a:rPr>
              <a:t> форм, </a:t>
            </a:r>
            <a:r>
              <a:rPr lang="ru-RU" sz="2400" dirty="0" err="1">
                <a:solidFill>
                  <a:srgbClr val="FFFF00"/>
                </a:solidFill>
              </a:rPr>
              <a:t>які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впізнати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надто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важко</a:t>
            </a:r>
            <a:r>
              <a:rPr lang="ru-RU" sz="2400" dirty="0">
                <a:solidFill>
                  <a:srgbClr val="FFFF00"/>
                </a:solidFill>
              </a:rPr>
              <a:t>, </a:t>
            </a:r>
            <a:r>
              <a:rPr lang="ru-RU" sz="2400" dirty="0" err="1">
                <a:solidFill>
                  <a:srgbClr val="FFFF00"/>
                </a:solidFill>
              </a:rPr>
              <a:t>оскільки</a:t>
            </a:r>
            <a:r>
              <a:rPr lang="ru-RU" sz="2400" dirty="0">
                <a:solidFill>
                  <a:srgbClr val="FFFF00"/>
                </a:solidFill>
              </a:rPr>
              <a:t> вони не </a:t>
            </a:r>
            <a:r>
              <a:rPr lang="ru-RU" sz="2400" dirty="0" err="1">
                <a:solidFill>
                  <a:srgbClr val="FFFF00"/>
                </a:solidFill>
              </a:rPr>
              <a:t>існують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smtClean="0">
                <a:solidFill>
                  <a:srgbClr val="FFFF00"/>
                </a:solidFill>
              </a:rPr>
              <a:t>у </a:t>
            </a:r>
            <a:r>
              <a:rPr lang="ru-RU" sz="2400" dirty="0" err="1" smtClean="0">
                <a:solidFill>
                  <a:srgbClr val="FFFF00"/>
                </a:solidFill>
              </a:rPr>
              <a:t>реальності</a:t>
            </a:r>
            <a:r>
              <a:rPr lang="ru-RU" sz="24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sz="2400" b="1" i="1" dirty="0" err="1">
                <a:solidFill>
                  <a:srgbClr val="FFFF00"/>
                </a:solidFill>
              </a:rPr>
              <a:t>Фольклорний</a:t>
            </a:r>
            <a:r>
              <a:rPr lang="ru-RU" sz="2400" b="1" i="1" dirty="0">
                <a:solidFill>
                  <a:srgbClr val="FFFF00"/>
                </a:solidFill>
              </a:rPr>
              <a:t> стиль </a:t>
            </a:r>
            <a:r>
              <a:rPr lang="ru-RU" sz="2400" dirty="0" err="1">
                <a:solidFill>
                  <a:srgbClr val="FFFF00"/>
                </a:solidFill>
              </a:rPr>
              <a:t>характеризується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використанням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народних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мотивів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smtClean="0">
                <a:solidFill>
                  <a:srgbClr val="FFFF00"/>
                </a:solidFill>
              </a:rPr>
              <a:t>у </a:t>
            </a:r>
            <a:r>
              <a:rPr lang="ru-RU" sz="2400" dirty="0" err="1" smtClean="0">
                <a:solidFill>
                  <a:srgbClr val="FFFF00"/>
                </a:solidFill>
              </a:rPr>
              <a:t>оформленні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>
                <a:solidFill>
                  <a:srgbClr val="FFFF00"/>
                </a:solidFill>
              </a:rPr>
              <a:t>рекламного </a:t>
            </a:r>
            <a:r>
              <a:rPr lang="ru-RU" sz="2400" dirty="0" err="1">
                <a:solidFill>
                  <a:srgbClr val="FFFF00"/>
                </a:solidFill>
              </a:rPr>
              <a:t>звернення</a:t>
            </a:r>
            <a:r>
              <a:rPr lang="ru-RU" sz="2400" dirty="0">
                <a:solidFill>
                  <a:srgbClr val="FFFF00"/>
                </a:solidFill>
              </a:rPr>
              <a:t>, </a:t>
            </a:r>
            <a:r>
              <a:rPr lang="ru-RU" sz="2400" dirty="0" err="1">
                <a:solidFill>
                  <a:srgbClr val="FFFF00"/>
                </a:solidFill>
              </a:rPr>
              <a:t>починаючи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від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героїв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народних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казок</a:t>
            </a:r>
            <a:r>
              <a:rPr lang="ru-RU" sz="2400" dirty="0">
                <a:solidFill>
                  <a:srgbClr val="FFFF00"/>
                </a:solidFill>
              </a:rPr>
              <a:t>, </a:t>
            </a:r>
            <a:r>
              <a:rPr lang="ru-RU" sz="2400" dirty="0" err="1" smtClean="0">
                <a:solidFill>
                  <a:srgbClr val="FFFF00"/>
                </a:solidFill>
              </a:rPr>
              <a:t>завершуючи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</a:rPr>
              <a:t>стилізованим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підбором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шрифтів</a:t>
            </a:r>
            <a:r>
              <a:rPr lang="ru-RU" sz="2400" dirty="0">
                <a:solidFill>
                  <a:srgbClr val="FFFF00"/>
                </a:solidFill>
              </a:rPr>
              <a:t>, </a:t>
            </a:r>
            <a:r>
              <a:rPr lang="ru-RU" sz="2400" dirty="0" err="1">
                <a:solidFill>
                  <a:srgbClr val="FFFF00"/>
                </a:solidFill>
              </a:rPr>
              <a:t>запозиченням</a:t>
            </a:r>
            <a:r>
              <a:rPr lang="ru-RU" sz="2400" dirty="0">
                <a:solidFill>
                  <a:srgbClr val="FFFF00"/>
                </a:solidFill>
              </a:rPr>
              <a:t> цитат </a:t>
            </a:r>
            <a:r>
              <a:rPr lang="ru-RU" sz="2400" dirty="0" err="1">
                <a:solidFill>
                  <a:srgbClr val="FFFF00"/>
                </a:solidFill>
              </a:rPr>
              <a:t>із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народних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пісень</a:t>
            </a:r>
            <a:r>
              <a:rPr lang="ru-RU" sz="2400" dirty="0">
                <a:solidFill>
                  <a:srgbClr val="FFFF00"/>
                </a:solidFill>
              </a:rPr>
              <a:t>, </a:t>
            </a:r>
            <a:r>
              <a:rPr lang="ru-RU" sz="2400" dirty="0" err="1" smtClean="0">
                <a:solidFill>
                  <a:srgbClr val="FFFF00"/>
                </a:solidFill>
              </a:rPr>
              <a:t>орнаментів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</a:rPr>
              <a:t>тощо</a:t>
            </a:r>
            <a:r>
              <a:rPr lang="ru-RU" sz="24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sz="2400" b="1" i="1" dirty="0">
                <a:solidFill>
                  <a:srgbClr val="FFFF00"/>
                </a:solidFill>
              </a:rPr>
              <a:t>Стиль «</a:t>
            </a:r>
            <a:r>
              <a:rPr lang="ru-RU" sz="2400" b="1" i="1" dirty="0" err="1">
                <a:solidFill>
                  <a:srgbClr val="FFFF00"/>
                </a:solidFill>
              </a:rPr>
              <a:t>комерційної</a:t>
            </a:r>
            <a:r>
              <a:rPr lang="ru-RU" sz="2400" b="1" i="1" dirty="0">
                <a:solidFill>
                  <a:srgbClr val="FFFF00"/>
                </a:solidFill>
              </a:rPr>
              <a:t> </a:t>
            </a:r>
            <a:r>
              <a:rPr lang="ru-RU" sz="2400" b="1" i="1" dirty="0" err="1">
                <a:solidFill>
                  <a:srgbClr val="FFFF00"/>
                </a:solidFill>
              </a:rPr>
              <a:t>еклектики</a:t>
            </a:r>
            <a:r>
              <a:rPr lang="ru-RU" sz="2400" b="1" i="1" dirty="0">
                <a:solidFill>
                  <a:srgbClr val="FFFF00"/>
                </a:solidFill>
              </a:rPr>
              <a:t>» </a:t>
            </a:r>
            <a:r>
              <a:rPr lang="ru-RU" sz="2400" dirty="0">
                <a:solidFill>
                  <a:srgbClr val="FFFF00"/>
                </a:solidFill>
              </a:rPr>
              <a:t>– </a:t>
            </a:r>
            <a:r>
              <a:rPr lang="ru-RU" sz="2400" dirty="0" err="1">
                <a:solidFill>
                  <a:srgbClr val="FFFF00"/>
                </a:solidFill>
              </a:rPr>
              <a:t>поєднання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фольклорних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мотивів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зі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smtClean="0">
                <a:solidFill>
                  <a:srgbClr val="FFFF00"/>
                </a:solidFill>
              </a:rPr>
              <a:t>стилем «модерн»</a:t>
            </a:r>
          </a:p>
          <a:p>
            <a:r>
              <a:rPr lang="ru-RU" sz="2400" b="1" i="1" dirty="0" err="1">
                <a:solidFill>
                  <a:srgbClr val="FFFF00"/>
                </a:solidFill>
              </a:rPr>
              <a:t>Техностиль</a:t>
            </a:r>
            <a:r>
              <a:rPr lang="ru-RU" sz="2400" dirty="0">
                <a:solidFill>
                  <a:srgbClr val="FFFF00"/>
                </a:solidFill>
              </a:rPr>
              <a:t> – стиль, для </a:t>
            </a:r>
            <a:r>
              <a:rPr lang="ru-RU" sz="2400" dirty="0" err="1">
                <a:solidFill>
                  <a:srgbClr val="FFFF00"/>
                </a:solidFill>
              </a:rPr>
              <a:t>якого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характерне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використання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комп’ютерних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</a:rPr>
              <a:t>спецефектів</a:t>
            </a:r>
            <a:r>
              <a:rPr lang="ru-RU" sz="2400" dirty="0" smtClean="0">
                <a:solidFill>
                  <a:srgbClr val="FFFF00"/>
                </a:solidFill>
              </a:rPr>
              <a:t> на </a:t>
            </a:r>
            <a:r>
              <a:rPr lang="ru-RU" sz="2400" dirty="0" err="1">
                <a:solidFill>
                  <a:srgbClr val="FFFF00"/>
                </a:solidFill>
              </a:rPr>
              <a:t>зразок</a:t>
            </a:r>
            <a:r>
              <a:rPr lang="ru-RU" sz="2400" dirty="0">
                <a:solidFill>
                  <a:srgbClr val="FFFF00"/>
                </a:solidFill>
              </a:rPr>
              <a:t> «</a:t>
            </a:r>
            <a:r>
              <a:rPr lang="ru-RU" sz="2400" dirty="0" err="1">
                <a:solidFill>
                  <a:srgbClr val="FFFF00"/>
                </a:solidFill>
              </a:rPr>
              <a:t>Зоряних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воєн</a:t>
            </a:r>
            <a:r>
              <a:rPr lang="ru-RU" sz="2400" dirty="0">
                <a:solidFill>
                  <a:srgbClr val="FFFF00"/>
                </a:solidFill>
              </a:rPr>
              <a:t>» та </a:t>
            </a:r>
            <a:r>
              <a:rPr lang="ru-RU" sz="2400" dirty="0" err="1">
                <a:solidFill>
                  <a:srgbClr val="FFFF00"/>
                </a:solidFill>
              </a:rPr>
              <a:t>комп’ютерної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dirty="0" err="1">
                <a:solidFill>
                  <a:srgbClr val="FFFF00"/>
                </a:solidFill>
              </a:rPr>
              <a:t>графіки</a:t>
            </a:r>
            <a:r>
              <a:rPr lang="ru-RU" sz="2400" dirty="0">
                <a:solidFill>
                  <a:srgbClr val="FFFF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806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9512" y="1268760"/>
            <a:ext cx="8676456" cy="5328592"/>
          </a:xfrm>
        </p:spPr>
        <p:txBody>
          <a:bodyPr>
            <a:normAutofit/>
          </a:bodyPr>
          <a:lstStyle/>
          <a:p>
            <a:r>
              <a:rPr lang="ru-RU" sz="2400" dirty="0" err="1">
                <a:solidFill>
                  <a:schemeClr val="bg1"/>
                </a:solidFill>
              </a:rPr>
              <a:t>обов’язково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чітко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вказуйте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цільову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аудиторію</a:t>
            </a:r>
            <a:r>
              <a:rPr lang="ru-RU" sz="2400" dirty="0">
                <a:solidFill>
                  <a:schemeClr val="bg1"/>
                </a:solidFill>
              </a:rPr>
              <a:t>; 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dirty="0" err="1">
                <a:solidFill>
                  <a:schemeClr val="bg1"/>
                </a:solidFill>
              </a:rPr>
              <a:t>викликайте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довіру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споживача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реклами</a:t>
            </a:r>
            <a:r>
              <a:rPr lang="ru-RU" sz="2400" dirty="0">
                <a:solidFill>
                  <a:schemeClr val="bg1"/>
                </a:solidFill>
              </a:rPr>
              <a:t> до того, </a:t>
            </a:r>
            <a:r>
              <a:rPr lang="ru-RU" sz="2400" dirty="0" err="1">
                <a:solidFill>
                  <a:schemeClr val="bg1"/>
                </a:solidFill>
              </a:rPr>
              <a:t>що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рекламується</a:t>
            </a:r>
            <a:r>
              <a:rPr lang="ru-RU" sz="2400" dirty="0" smtClean="0">
                <a:solidFill>
                  <a:schemeClr val="bg1"/>
                </a:solidFill>
              </a:rPr>
              <a:t>, та </a:t>
            </a:r>
            <a:r>
              <a:rPr lang="ru-RU" sz="2400" dirty="0" err="1">
                <a:solidFill>
                  <a:schemeClr val="bg1"/>
                </a:solidFill>
              </a:rPr>
              <a:t>запевнюйте</a:t>
            </a:r>
            <a:r>
              <a:rPr lang="ru-RU" sz="2400" dirty="0">
                <a:solidFill>
                  <a:schemeClr val="bg1"/>
                </a:solidFill>
              </a:rPr>
              <a:t> в </a:t>
            </a:r>
            <a:r>
              <a:rPr lang="ru-RU" sz="2400" dirty="0" err="1">
                <a:solidFill>
                  <a:schemeClr val="bg1"/>
                </a:solidFill>
              </a:rPr>
              <a:t>якості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послуг</a:t>
            </a:r>
            <a:r>
              <a:rPr lang="ru-RU" sz="2400" dirty="0">
                <a:solidFill>
                  <a:schemeClr val="bg1"/>
                </a:solidFill>
              </a:rPr>
              <a:t>, </a:t>
            </a:r>
            <a:r>
              <a:rPr lang="ru-RU" sz="2400" dirty="0" err="1">
                <a:solidFill>
                  <a:schemeClr val="bg1"/>
                </a:solidFill>
              </a:rPr>
              <a:t>що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пропонуються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dirty="0" err="1">
                <a:solidFill>
                  <a:schemeClr val="bg1"/>
                </a:solidFill>
              </a:rPr>
              <a:t>виробляйте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свій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особистий</a:t>
            </a:r>
            <a:r>
              <a:rPr lang="ru-RU" sz="2400" dirty="0">
                <a:solidFill>
                  <a:schemeClr val="bg1"/>
                </a:solidFill>
              </a:rPr>
              <a:t> та легко </a:t>
            </a:r>
            <a:r>
              <a:rPr lang="ru-RU" sz="2400" dirty="0" err="1">
                <a:solidFill>
                  <a:schemeClr val="bg1"/>
                </a:solidFill>
              </a:rPr>
              <a:t>впізнаваний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підхід</a:t>
            </a:r>
            <a:r>
              <a:rPr lang="ru-RU" sz="2400" dirty="0">
                <a:solidFill>
                  <a:schemeClr val="bg1"/>
                </a:solidFill>
              </a:rPr>
              <a:t> та стиль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r>
              <a:rPr lang="ru-RU" sz="2400" dirty="0">
                <a:solidFill>
                  <a:schemeClr val="bg1"/>
                </a:solidFill>
              </a:rPr>
              <a:t>при </a:t>
            </a:r>
            <a:r>
              <a:rPr lang="ru-RU" sz="2400" dirty="0" err="1">
                <a:solidFill>
                  <a:schemeClr val="bg1"/>
                </a:solidFill>
              </a:rPr>
              <a:t>можливості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користуйтесь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послугами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професійного</a:t>
            </a:r>
            <a:r>
              <a:rPr lang="ru-RU" sz="2400" dirty="0">
                <a:solidFill>
                  <a:schemeClr val="bg1"/>
                </a:solidFill>
              </a:rPr>
              <a:t> дизайнера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r>
              <a:rPr lang="ru-RU" sz="2400" dirty="0" err="1">
                <a:solidFill>
                  <a:schemeClr val="bg1"/>
                </a:solidFill>
              </a:rPr>
              <a:t>іноді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має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сенс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прорекламувати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лише</a:t>
            </a:r>
            <a:r>
              <a:rPr lang="ru-RU" sz="2400" dirty="0">
                <a:solidFill>
                  <a:schemeClr val="bg1"/>
                </a:solidFill>
              </a:rPr>
              <a:t> одну </a:t>
            </a:r>
            <a:r>
              <a:rPr lang="ru-RU" sz="2400" dirty="0" err="1" smtClean="0">
                <a:solidFill>
                  <a:schemeClr val="bg1"/>
                </a:solidFill>
              </a:rPr>
              <a:t>послугу</a:t>
            </a:r>
            <a:r>
              <a:rPr lang="ru-RU" sz="2400" dirty="0" smtClean="0">
                <a:solidFill>
                  <a:schemeClr val="bg1"/>
                </a:solidFill>
              </a:rPr>
              <a:t> для </a:t>
            </a:r>
            <a:r>
              <a:rPr lang="ru-RU" sz="2400" dirty="0" err="1" smtClean="0">
                <a:solidFill>
                  <a:schemeClr val="bg1"/>
                </a:solidFill>
              </a:rPr>
              <a:t>достатньої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</a:rPr>
              <a:t>успішності</a:t>
            </a:r>
            <a:r>
              <a:rPr lang="ru-RU" sz="2400" dirty="0" smtClean="0">
                <a:solidFill>
                  <a:schemeClr val="bg1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uk-UA" sz="2400" dirty="0" smtClean="0">
                <a:solidFill>
                  <a:schemeClr val="bg1"/>
                </a:solidFill>
              </a:rPr>
              <a:t>На скільки відповідально ви б не поставились до розробки рекламного звернення, слухайте своє чуття, адже саме воно дозволить вам успішно прорекламувати свої послуги.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539552" y="156000"/>
            <a:ext cx="8136904" cy="83099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err="1" smtClean="0"/>
              <a:t>Щоб</a:t>
            </a:r>
            <a:r>
              <a:rPr lang="ru-RU" sz="2400" dirty="0" smtClean="0"/>
              <a:t> </a:t>
            </a:r>
            <a:r>
              <a:rPr lang="ru-RU" sz="2400" dirty="0" err="1" smtClean="0"/>
              <a:t>рекламне</a:t>
            </a:r>
            <a:r>
              <a:rPr lang="ru-RU" sz="2400" dirty="0" smtClean="0"/>
              <a:t> </a:t>
            </a:r>
            <a:r>
              <a:rPr lang="ru-RU" sz="2400" dirty="0" err="1" smtClean="0"/>
              <a:t>звернення</a:t>
            </a:r>
            <a:r>
              <a:rPr lang="ru-RU" sz="2400" dirty="0" smtClean="0"/>
              <a:t> принесло </a:t>
            </a:r>
            <a:r>
              <a:rPr lang="ru-RU" sz="2400" dirty="0" err="1" smtClean="0"/>
              <a:t>успіх</a:t>
            </a:r>
            <a:r>
              <a:rPr lang="ru-RU" sz="2400" dirty="0" smtClean="0"/>
              <a:t>, </a:t>
            </a:r>
            <a:r>
              <a:rPr lang="ru-RU" sz="2400" dirty="0" err="1" smtClean="0"/>
              <a:t>обов’язково</a:t>
            </a:r>
            <a:r>
              <a:rPr lang="ru-RU" sz="2400" dirty="0" smtClean="0"/>
              <a:t> </a:t>
            </a:r>
            <a:r>
              <a:rPr lang="ru-RU" sz="2400" dirty="0" err="1" smtClean="0"/>
              <a:t>врахуйте</a:t>
            </a:r>
            <a:r>
              <a:rPr lang="ru-RU" sz="2400" dirty="0" smtClean="0"/>
              <a:t> </a:t>
            </a:r>
            <a:r>
              <a:rPr lang="ru-RU" sz="2400" dirty="0" err="1" smtClean="0"/>
              <a:t>такі</a:t>
            </a:r>
            <a:r>
              <a:rPr lang="ru-RU" sz="2400" dirty="0" smtClean="0"/>
              <a:t> </a:t>
            </a:r>
            <a:r>
              <a:rPr lang="ru-RU" sz="2400" dirty="0" err="1" smtClean="0"/>
              <a:t>факти</a:t>
            </a:r>
            <a:r>
              <a:rPr lang="ru-RU" sz="2400" dirty="0" smtClean="0"/>
              <a:t>:  </a:t>
            </a:r>
            <a:endParaRPr lang="ru-RU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2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4"/>
          <p:cNvSpPr txBox="1">
            <a:spLocks/>
          </p:cNvSpPr>
          <p:nvPr/>
        </p:nvSpPr>
        <p:spPr>
          <a:xfrm>
            <a:off x="539552" y="309889"/>
            <a:ext cx="8136904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/>
              <a:t>Структура тексту рекламного звернення</a:t>
            </a:r>
            <a:endParaRPr lang="ru-RU" sz="2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j-lt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323528" y="1412776"/>
            <a:ext cx="8496944" cy="5328592"/>
          </a:xfrm>
        </p:spPr>
        <p:txBody>
          <a:bodyPr/>
          <a:lstStyle/>
          <a:p>
            <a:r>
              <a:rPr lang="ru-RU" dirty="0" err="1" smtClean="0">
                <a:solidFill>
                  <a:srgbClr val="FFFF00"/>
                </a:solidFill>
              </a:rPr>
              <a:t>Рекламне</a:t>
            </a:r>
            <a:r>
              <a:rPr lang="ru-RU" dirty="0" smtClean="0">
                <a:solidFill>
                  <a:srgbClr val="FFFF00"/>
                </a:solidFill>
              </a:rPr>
              <a:t> гасло </a:t>
            </a:r>
            <a:r>
              <a:rPr lang="ru-RU" dirty="0" smtClean="0"/>
              <a:t>– прапор </a:t>
            </a:r>
            <a:r>
              <a:rPr lang="ru-RU" dirty="0" err="1" smtClean="0"/>
              <a:t>реклами</a:t>
            </a:r>
            <a:r>
              <a:rPr lang="ru-RU" dirty="0" smtClean="0"/>
              <a:t>, коротка фраза, яка легко </a:t>
            </a:r>
            <a:r>
              <a:rPr lang="ru-RU" dirty="0" err="1" smtClean="0"/>
              <a:t>запам’ятовується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FFFF00"/>
                </a:solidFill>
              </a:rPr>
              <a:t>Заголовок</a:t>
            </a:r>
            <a:r>
              <a:rPr lang="ru-RU" dirty="0"/>
              <a:t>  - </a:t>
            </a:r>
            <a:r>
              <a:rPr lang="ru-RU" dirty="0" err="1"/>
              <a:t>висловлює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ідею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, яка </a:t>
            </a:r>
            <a:r>
              <a:rPr lang="ru-RU" dirty="0" err="1" smtClean="0"/>
              <a:t>детальніше</a:t>
            </a:r>
            <a:r>
              <a:rPr lang="ru-RU" dirty="0" smtClean="0"/>
              <a:t> </a:t>
            </a:r>
            <a:r>
              <a:rPr lang="ru-RU" dirty="0" err="1" smtClean="0"/>
              <a:t>розкривається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наступному</a:t>
            </a:r>
            <a:r>
              <a:rPr lang="ru-RU" dirty="0"/>
              <a:t> текстовому </a:t>
            </a:r>
            <a:r>
              <a:rPr lang="ru-RU" dirty="0" err="1"/>
              <a:t>ряді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підтверджується</a:t>
            </a:r>
            <a:r>
              <a:rPr lang="ru-RU" dirty="0"/>
              <a:t> </a:t>
            </a:r>
            <a:r>
              <a:rPr lang="ru-RU" dirty="0" err="1" smtClean="0"/>
              <a:t>візуальним</a:t>
            </a:r>
            <a:r>
              <a:rPr lang="ru-RU" dirty="0" smtClean="0"/>
              <a:t> </a:t>
            </a:r>
            <a:r>
              <a:rPr lang="ru-RU" dirty="0" err="1" smtClean="0"/>
              <a:t>змістом</a:t>
            </a:r>
            <a:endParaRPr lang="ru-RU" dirty="0"/>
          </a:p>
          <a:p>
            <a:r>
              <a:rPr lang="ru-RU" dirty="0" err="1">
                <a:solidFill>
                  <a:srgbClr val="FFFF00"/>
                </a:solidFill>
              </a:rPr>
              <a:t>З</a:t>
            </a:r>
            <a:r>
              <a:rPr lang="ru-RU" dirty="0" err="1" smtClean="0">
                <a:solidFill>
                  <a:srgbClr val="FFFF00"/>
                </a:solidFill>
              </a:rPr>
              <a:t>ав'язка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/>
              <a:t>- </a:t>
            </a:r>
            <a:r>
              <a:rPr lang="ru-RU" dirty="0" err="1"/>
              <a:t>підготовляє</a:t>
            </a:r>
            <a:r>
              <a:rPr lang="ru-RU" dirty="0"/>
              <a:t> до </a:t>
            </a:r>
            <a:r>
              <a:rPr lang="ru-RU" dirty="0" err="1"/>
              <a:t>розкриття</a:t>
            </a:r>
            <a:r>
              <a:rPr lang="ru-RU" dirty="0"/>
              <a:t>, </a:t>
            </a:r>
            <a:r>
              <a:rPr lang="ru-RU" dirty="0" err="1"/>
              <a:t>роз’яснення</a:t>
            </a:r>
            <a:r>
              <a:rPr lang="ru-RU" dirty="0"/>
              <a:t> </a:t>
            </a:r>
            <a:r>
              <a:rPr lang="ru-RU" dirty="0" err="1"/>
              <a:t>головної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</a:t>
            </a:r>
            <a:r>
              <a:rPr lang="ru-RU" dirty="0" smtClean="0"/>
              <a:t>рекламного тексту</a:t>
            </a:r>
            <a:r>
              <a:rPr lang="ru-RU" dirty="0"/>
              <a:t>;</a:t>
            </a:r>
          </a:p>
          <a:p>
            <a:r>
              <a:rPr lang="ru-RU" dirty="0" err="1">
                <a:solidFill>
                  <a:srgbClr val="FFFF00"/>
                </a:solidFill>
              </a:rPr>
              <a:t>О</a:t>
            </a:r>
            <a:r>
              <a:rPr lang="ru-RU" dirty="0" err="1" smtClean="0">
                <a:solidFill>
                  <a:srgbClr val="FFFF00"/>
                </a:solidFill>
              </a:rPr>
              <a:t>сновний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та/</a:t>
            </a:r>
            <a:r>
              <a:rPr lang="ru-RU" dirty="0" err="1">
                <a:solidFill>
                  <a:srgbClr val="FFFF00"/>
                </a:solidFill>
              </a:rPr>
              <a:t>або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аргументований</a:t>
            </a:r>
            <a:r>
              <a:rPr lang="ru-RU" dirty="0">
                <a:solidFill>
                  <a:srgbClr val="FFFF00"/>
                </a:solidFill>
              </a:rPr>
              <a:t> текст </a:t>
            </a:r>
            <a:r>
              <a:rPr lang="ru-RU" dirty="0"/>
              <a:t>- </a:t>
            </a:r>
            <a:r>
              <a:rPr lang="ru-RU" dirty="0" err="1"/>
              <a:t>розповідь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і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основну</a:t>
            </a:r>
            <a:r>
              <a:rPr lang="ru-RU" dirty="0" smtClean="0"/>
              <a:t> </a:t>
            </a:r>
            <a:r>
              <a:rPr lang="ru-RU" dirty="0" err="1"/>
              <a:t>інформацію</a:t>
            </a:r>
            <a:r>
              <a:rPr lang="ru-RU" dirty="0"/>
              <a:t> рекламного </a:t>
            </a:r>
            <a:r>
              <a:rPr lang="ru-RU" dirty="0" err="1" smtClean="0"/>
              <a:t>повідомлення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err="1">
                <a:solidFill>
                  <a:srgbClr val="FFFF00"/>
                </a:solidFill>
              </a:rPr>
              <a:t>Д</a:t>
            </a:r>
            <a:r>
              <a:rPr lang="ru-RU" dirty="0" err="1" smtClean="0">
                <a:solidFill>
                  <a:srgbClr val="FFFF00"/>
                </a:solidFill>
              </a:rPr>
              <a:t>овідкові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відомості</a:t>
            </a:r>
            <a:r>
              <a:rPr lang="ru-RU" dirty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контакти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/>
              <a:t>- адреса, URL-адреса, телефон, </a:t>
            </a:r>
            <a:r>
              <a:rPr lang="ru-RU" dirty="0" smtClean="0"/>
              <a:t>факс, e-</a:t>
            </a:r>
            <a:r>
              <a:rPr lang="ru-RU" dirty="0" err="1" smtClean="0"/>
              <a:t>mail</a:t>
            </a:r>
            <a:r>
              <a:rPr lang="ru-RU" dirty="0"/>
              <a:t>, р/</a:t>
            </a:r>
            <a:r>
              <a:rPr lang="ru-RU" dirty="0" err="1"/>
              <a:t>рахунок</a:t>
            </a:r>
            <a:r>
              <a:rPr lang="ru-RU" dirty="0"/>
              <a:t>,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режим </a:t>
            </a:r>
            <a:r>
              <a:rPr lang="ru-RU" dirty="0" err="1"/>
              <a:t>роботи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07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4"/>
          <p:cNvSpPr txBox="1">
            <a:spLocks/>
          </p:cNvSpPr>
          <p:nvPr/>
        </p:nvSpPr>
        <p:spPr>
          <a:xfrm>
            <a:off x="539552" y="-28666"/>
            <a:ext cx="8136904" cy="120032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/>
              <a:t>В</a:t>
            </a:r>
            <a:r>
              <a:rPr lang="uk-UA" sz="2400" b="1" dirty="0" smtClean="0"/>
              <a:t>ідчуття рекламного звернення, означає розуміння психологічних та організаційних аспектів у розробці повідомлення:</a:t>
            </a:r>
            <a:endParaRPr lang="ru-RU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j-lt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23528" y="1340768"/>
            <a:ext cx="8568952" cy="54006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/>
              <a:t>показати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організовані</a:t>
            </a:r>
            <a:r>
              <a:rPr lang="ru-RU" dirty="0"/>
              <a:t> на </a:t>
            </a:r>
            <a:r>
              <a:rPr lang="ru-RU" dirty="0" err="1"/>
              <a:t>вищому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 smtClean="0"/>
              <a:t>інші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/>
              <a:t>Чим </a:t>
            </a:r>
            <a:r>
              <a:rPr lang="ru-RU" dirty="0" err="1"/>
              <a:t>доступніше</a:t>
            </a:r>
            <a:r>
              <a:rPr lang="ru-RU" dirty="0"/>
              <a:t> та </a:t>
            </a:r>
            <a:r>
              <a:rPr lang="ru-RU" dirty="0" err="1"/>
              <a:t>стисліше</a:t>
            </a:r>
            <a:r>
              <a:rPr lang="ru-RU" dirty="0"/>
              <a:t> </a:t>
            </a:r>
            <a:r>
              <a:rPr lang="ru-RU" dirty="0" err="1"/>
              <a:t>сформульована</a:t>
            </a:r>
            <a:r>
              <a:rPr lang="ru-RU" dirty="0"/>
              <a:t> </a:t>
            </a:r>
            <a:r>
              <a:rPr lang="ru-RU" dirty="0" err="1"/>
              <a:t>ідея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 smtClean="0"/>
              <a:t>сильніший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результативність</a:t>
            </a:r>
            <a:r>
              <a:rPr lang="ru-RU" dirty="0"/>
              <a:t> </a:t>
            </a:r>
            <a:r>
              <a:rPr lang="ru-RU" dirty="0" err="1" smtClean="0"/>
              <a:t>реклами</a:t>
            </a:r>
            <a:r>
              <a:rPr lang="ru-RU" dirty="0" smtClean="0"/>
              <a:t>;</a:t>
            </a:r>
          </a:p>
          <a:p>
            <a:pPr marL="457200" indent="-457200">
              <a:buAutoNum type="arabicPeriod"/>
            </a:pPr>
            <a:r>
              <a:rPr lang="ru-RU" dirty="0"/>
              <a:t>Текст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підкреслити</a:t>
            </a:r>
            <a:r>
              <a:rPr lang="ru-RU" dirty="0"/>
              <a:t> силу </a:t>
            </a:r>
            <a:r>
              <a:rPr lang="ru-RU" dirty="0" smtClean="0"/>
              <a:t>заголовка</a:t>
            </a:r>
          </a:p>
          <a:p>
            <a:pPr marL="457200" indent="-457200">
              <a:buAutoNum type="arabicPeriod"/>
            </a:pPr>
            <a:r>
              <a:rPr lang="ru-RU" dirty="0" err="1" smtClean="0"/>
              <a:t>Уникайте</a:t>
            </a:r>
            <a:r>
              <a:rPr lang="ru-RU" dirty="0" smtClean="0"/>
              <a:t> </a:t>
            </a:r>
            <a:r>
              <a:rPr lang="ru-RU" dirty="0"/>
              <a:t>у рекламному </a:t>
            </a:r>
            <a:r>
              <a:rPr lang="ru-RU" dirty="0" err="1" smtClean="0"/>
              <a:t>тексті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погрозливих</a:t>
            </a:r>
            <a:r>
              <a:rPr lang="ru-RU" dirty="0"/>
              <a:t> </a:t>
            </a:r>
            <a:r>
              <a:rPr lang="ru-RU" dirty="0" err="1"/>
              <a:t>інтонацій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 smtClean="0"/>
              <a:t>речень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/>
              <a:t> </a:t>
            </a:r>
            <a:r>
              <a:rPr lang="ru-RU" dirty="0" err="1"/>
              <a:t>надмірного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професійних</a:t>
            </a:r>
            <a:r>
              <a:rPr lang="ru-RU" dirty="0"/>
              <a:t> </a:t>
            </a:r>
            <a:r>
              <a:rPr lang="ru-RU" dirty="0" err="1" smtClean="0"/>
              <a:t>термінів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uk-UA" dirty="0" smtClean="0"/>
              <a:t>Візуальний ряд, вибір кольорів, шрифт повинні залежати від того, </a:t>
            </a:r>
            <a:r>
              <a:rPr lang="ru-RU" dirty="0" err="1"/>
              <a:t>який</a:t>
            </a:r>
            <a:r>
              <a:rPr lang="ru-RU" dirty="0"/>
              <a:t> образ буде створено, </a:t>
            </a:r>
            <a:r>
              <a:rPr lang="ru-RU" dirty="0" err="1"/>
              <a:t>психологічні</a:t>
            </a:r>
            <a:r>
              <a:rPr lang="ru-RU" dirty="0"/>
              <a:t> </a:t>
            </a:r>
            <a:r>
              <a:rPr lang="ru-RU" dirty="0" smtClean="0"/>
              <a:t>характеристики </a:t>
            </a:r>
            <a:r>
              <a:rPr lang="ru-RU" dirty="0" err="1" smtClean="0"/>
              <a:t>користувачів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pPr marL="457200" indent="-457200">
              <a:buAutoNum type="arabicPeriod"/>
            </a:pPr>
            <a:r>
              <a:rPr lang="ru-RU" dirty="0" err="1"/>
              <a:t>підкреслюйте</a:t>
            </a:r>
            <a:r>
              <a:rPr lang="ru-RU" dirty="0"/>
              <a:t>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для тих, до кого </a:t>
            </a:r>
            <a:r>
              <a:rPr lang="ru-RU" dirty="0" err="1" smtClean="0"/>
              <a:t>звернена</a:t>
            </a:r>
            <a:r>
              <a:rPr lang="ru-RU" dirty="0" smtClean="0"/>
              <a:t> реклама</a:t>
            </a: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876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 txBox="1">
            <a:spLocks/>
          </p:cNvSpPr>
          <p:nvPr/>
        </p:nvSpPr>
        <p:spPr>
          <a:xfrm>
            <a:off x="539552" y="309889"/>
            <a:ext cx="8136904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/>
              <a:t>Висновок</a:t>
            </a:r>
            <a:endParaRPr lang="ru-RU" sz="2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j-lt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9"/>
            <a:ext cx="8640960" cy="5328592"/>
          </a:xfrm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ctr">
              <a:spcBef>
                <a:spcPts val="0"/>
              </a:spcBef>
              <a:buNone/>
            </a:pPr>
            <a:r>
              <a:rPr lang="ru-RU" dirty="0" smtClean="0"/>
              <a:t>Реклама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спричиняти</a:t>
            </a:r>
            <a:r>
              <a:rPr lang="ru-RU" dirty="0"/>
              <a:t> </a:t>
            </a:r>
            <a:r>
              <a:rPr lang="ru-RU" dirty="0" err="1"/>
              <a:t>стереотипізацію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, а </a:t>
            </a:r>
            <a:r>
              <a:rPr lang="ru-RU" dirty="0" err="1"/>
              <a:t>відтак</a:t>
            </a:r>
            <a:r>
              <a:rPr lang="ru-RU" dirty="0"/>
              <a:t> – </a:t>
            </a:r>
            <a:r>
              <a:rPr lang="ru-RU" dirty="0" err="1"/>
              <a:t>поведінки</a:t>
            </a:r>
            <a:r>
              <a:rPr lang="ru-RU" dirty="0"/>
              <a:t>, </a:t>
            </a:r>
            <a:r>
              <a:rPr lang="ru-RU" dirty="0" err="1"/>
              <a:t>нав'язувати</a:t>
            </a:r>
            <a:r>
              <a:rPr lang="ru-RU" dirty="0"/>
              <a:t> </a:t>
            </a:r>
            <a:r>
              <a:rPr lang="ru-RU" dirty="0" err="1"/>
              <a:t>готові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й </a:t>
            </a:r>
            <a:r>
              <a:rPr lang="ru-RU" dirty="0" err="1"/>
              <a:t>стандарти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призводити</a:t>
            </a:r>
            <a:r>
              <a:rPr lang="ru-RU" dirty="0"/>
              <a:t> до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викривлення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 smtClean="0"/>
              <a:t>. </a:t>
            </a:r>
          </a:p>
          <a:p>
            <a:pPr marL="0" indent="457200" algn="ctr">
              <a:spcBef>
                <a:spcPts val="0"/>
              </a:spcBef>
              <a:buNone/>
            </a:pPr>
            <a:r>
              <a:rPr lang="ru-RU" dirty="0"/>
              <a:t>Головна </a:t>
            </a:r>
            <a:r>
              <a:rPr lang="ru-RU" dirty="0" err="1"/>
              <a:t>вимога</a:t>
            </a:r>
            <a:r>
              <a:rPr lang="ru-RU" dirty="0"/>
              <a:t> до </a:t>
            </a:r>
            <a:r>
              <a:rPr lang="ru-RU" dirty="0" smtClean="0"/>
              <a:t>правильного рекламного </a:t>
            </a:r>
            <a:r>
              <a:rPr lang="ru-RU" dirty="0" err="1"/>
              <a:t>звернення</a:t>
            </a:r>
            <a:r>
              <a:rPr lang="ru-RU" dirty="0"/>
              <a:t> — </a:t>
            </a:r>
            <a:r>
              <a:rPr lang="ru-RU" dirty="0" err="1" smtClean="0"/>
              <a:t>вміння</a:t>
            </a:r>
            <a:r>
              <a:rPr lang="ru-RU" dirty="0" smtClean="0"/>
              <a:t> </a:t>
            </a:r>
            <a:r>
              <a:rPr lang="ru-RU" dirty="0" err="1" smtClean="0"/>
              <a:t>відчувати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стиль та </a:t>
            </a:r>
            <a:r>
              <a:rPr lang="ru-RU" dirty="0" err="1" smtClean="0"/>
              <a:t>результативність</a:t>
            </a:r>
            <a:r>
              <a:rPr lang="ru-RU" dirty="0" smtClean="0"/>
              <a:t>.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успіх</a:t>
            </a:r>
            <a:r>
              <a:rPr lang="ru-RU" dirty="0" smtClean="0"/>
              <a:t> </a:t>
            </a:r>
            <a:r>
              <a:rPr lang="ru-RU" dirty="0" err="1" smtClean="0"/>
              <a:t>реклами</a:t>
            </a:r>
            <a:r>
              <a:rPr lang="ru-RU" dirty="0" smtClean="0"/>
              <a:t> та попит буде </a:t>
            </a:r>
            <a:r>
              <a:rPr lang="ru-RU" dirty="0" err="1" smtClean="0"/>
              <a:t>гарантовано</a:t>
            </a:r>
            <a:r>
              <a:rPr lang="ru-RU" dirty="0" smtClean="0"/>
              <a:t>.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пам'ятати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рекламне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створюється</a:t>
            </a:r>
            <a:r>
              <a:rPr lang="ru-RU" dirty="0"/>
              <a:t> для людей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40969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346" y="1196752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План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76872"/>
            <a:ext cx="8229600" cy="43204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ВСТУП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Методи психологічного впливу в рекламі;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Рекламне звернення. Особливості та деталі.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Висновок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836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040560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                                     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sz="7200" dirty="0" smtClean="0">
                <a:latin typeface="Mistral" pitchFamily="66" charset="0"/>
              </a:rPr>
              <a:t>Дякую за увагу!</a:t>
            </a:r>
            <a:endParaRPr lang="ru-RU" sz="7200" dirty="0">
              <a:latin typeface="Mistral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69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301608" cy="4968552"/>
          </a:xfrm>
        </p:spPr>
        <p:txBody>
          <a:bodyPr/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i="1" dirty="0" smtClean="0"/>
              <a:t>«Ви </a:t>
            </a:r>
            <a:r>
              <a:rPr lang="ru-RU" b="1" i="1" dirty="0"/>
              <a:t>не можете </a:t>
            </a:r>
            <a:r>
              <a:rPr lang="ru-RU" b="1" i="1" dirty="0" err="1"/>
              <a:t>змусити</a:t>
            </a:r>
            <a:r>
              <a:rPr lang="ru-RU" b="1" i="1" dirty="0"/>
              <a:t> людей </a:t>
            </a:r>
            <a:r>
              <a:rPr lang="ru-RU" b="1" i="1" dirty="0" err="1"/>
              <a:t>купувати</a:t>
            </a:r>
            <a:r>
              <a:rPr lang="ru-RU" b="1" i="1" dirty="0"/>
              <a:t> ваш </a:t>
            </a:r>
            <a:r>
              <a:rPr lang="ru-RU" b="1" i="1" dirty="0" smtClean="0"/>
              <a:t>товар, </a:t>
            </a:r>
            <a:r>
              <a:rPr lang="ru-RU" b="1" i="1" dirty="0" err="1"/>
              <a:t>ви</a:t>
            </a:r>
            <a:r>
              <a:rPr lang="ru-RU" b="1" i="1" dirty="0"/>
              <a:t> можете </a:t>
            </a:r>
            <a:r>
              <a:rPr lang="ru-RU" b="1" i="1" dirty="0" err="1"/>
              <a:t>лише</a:t>
            </a:r>
            <a:r>
              <a:rPr lang="ru-RU" b="1" i="1" dirty="0"/>
              <a:t> </a:t>
            </a:r>
            <a:r>
              <a:rPr lang="ru-RU" b="1" i="1" dirty="0" err="1"/>
              <a:t>зацікавити</a:t>
            </a:r>
            <a:r>
              <a:rPr lang="ru-RU" b="1" i="1" dirty="0"/>
              <a:t> </a:t>
            </a:r>
            <a:r>
              <a:rPr lang="ru-RU" b="1" i="1" dirty="0" err="1"/>
              <a:t>їх</a:t>
            </a:r>
            <a:r>
              <a:rPr lang="ru-RU" b="1" i="1" dirty="0"/>
              <a:t> в </a:t>
            </a:r>
            <a:r>
              <a:rPr lang="ru-RU" b="1" i="1" dirty="0" err="1"/>
              <a:t>купівлі</a:t>
            </a:r>
            <a:r>
              <a:rPr lang="ru-RU" b="1" i="1" dirty="0"/>
              <a:t> </a:t>
            </a:r>
            <a:r>
              <a:rPr lang="ru-RU" b="1" i="1" dirty="0" err="1"/>
              <a:t>цього</a:t>
            </a:r>
            <a:r>
              <a:rPr lang="ru-RU" b="1" i="1" dirty="0"/>
              <a:t> </a:t>
            </a:r>
            <a:r>
              <a:rPr lang="ru-RU" b="1" i="1" dirty="0" smtClean="0"/>
              <a:t>товару»</a:t>
            </a:r>
          </a:p>
          <a:p>
            <a:pPr marL="0" indent="0" algn="r">
              <a:buNone/>
            </a:pPr>
            <a:r>
              <a:rPr lang="ru-RU" sz="2000" i="1" dirty="0" err="1"/>
              <a:t>Девід</a:t>
            </a:r>
            <a:r>
              <a:rPr lang="ru-RU" sz="2000" i="1" dirty="0"/>
              <a:t> </a:t>
            </a:r>
            <a:r>
              <a:rPr lang="ru-RU" sz="2000" i="1" dirty="0" err="1"/>
              <a:t>Огілві</a:t>
            </a:r>
            <a:r>
              <a:rPr lang="ru-RU" sz="2000" i="1" dirty="0"/>
              <a:t> (1911 — 1999) - </a:t>
            </a:r>
            <a:r>
              <a:rPr lang="ru-RU" sz="2000" i="1" dirty="0" err="1"/>
              <a:t>найвідоміший</a:t>
            </a:r>
            <a:r>
              <a:rPr lang="ru-RU" sz="2000" i="1" dirty="0"/>
              <a:t> </a:t>
            </a:r>
            <a:r>
              <a:rPr lang="ru-RU" sz="2000" i="1" dirty="0" err="1"/>
              <a:t>чарівник</a:t>
            </a:r>
            <a:r>
              <a:rPr lang="ru-RU" sz="2000" i="1" dirty="0"/>
              <a:t> в </a:t>
            </a:r>
            <a:r>
              <a:rPr lang="ru-RU" sz="2000" i="1" dirty="0" err="1"/>
              <a:t>сучасній</a:t>
            </a:r>
            <a:r>
              <a:rPr lang="ru-RU" sz="2000" i="1" dirty="0"/>
              <a:t> </a:t>
            </a:r>
            <a:r>
              <a:rPr lang="ru-RU" sz="2000" i="1" dirty="0" err="1"/>
              <a:t>індустрії</a:t>
            </a:r>
            <a:r>
              <a:rPr lang="ru-RU" sz="2000" i="1" dirty="0"/>
              <a:t> </a:t>
            </a:r>
            <a:r>
              <a:rPr lang="ru-RU" sz="2000" i="1" dirty="0" err="1"/>
              <a:t>реклами</a:t>
            </a:r>
            <a:r>
              <a:rPr lang="ru-RU" sz="2000" i="1" dirty="0"/>
              <a:t>", </a:t>
            </a:r>
            <a:r>
              <a:rPr lang="ru-RU" sz="2000" i="1" dirty="0" smtClean="0"/>
              <a:t>«</a:t>
            </a:r>
            <a:r>
              <a:rPr lang="ru-RU" sz="2000" i="1" dirty="0" err="1" smtClean="0"/>
              <a:t>патріарх</a:t>
            </a:r>
            <a:r>
              <a:rPr lang="ru-RU" sz="2000" i="1" dirty="0" smtClean="0"/>
              <a:t> </a:t>
            </a:r>
            <a:r>
              <a:rPr lang="ru-RU" sz="2000" i="1" dirty="0" err="1"/>
              <a:t>рекламної</a:t>
            </a:r>
            <a:r>
              <a:rPr lang="ru-RU" sz="2000" i="1" dirty="0"/>
              <a:t> </a:t>
            </a:r>
            <a:r>
              <a:rPr lang="ru-RU" sz="2000" i="1" dirty="0" err="1" smtClean="0"/>
              <a:t>індустрії</a:t>
            </a:r>
            <a:r>
              <a:rPr lang="ru-RU" sz="2000" i="1" dirty="0" smtClean="0"/>
              <a:t>»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263747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5536" y="1484784"/>
            <a:ext cx="8496944" cy="5184576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dirty="0">
                <a:solidFill>
                  <a:schemeClr val="bg1"/>
                </a:solidFill>
              </a:rPr>
              <a:t>Реклама в </a:t>
            </a:r>
            <a:r>
              <a:rPr lang="ru-RU" dirty="0" err="1">
                <a:solidFill>
                  <a:schemeClr val="bg1"/>
                </a:solidFill>
              </a:rPr>
              <a:t>психології</a:t>
            </a:r>
            <a:r>
              <a:rPr lang="ru-RU" dirty="0">
                <a:solidFill>
                  <a:schemeClr val="bg1"/>
                </a:solidFill>
              </a:rPr>
              <a:t> часто </a:t>
            </a:r>
            <a:r>
              <a:rPr lang="ru-RU" dirty="0" err="1">
                <a:solidFill>
                  <a:schemeClr val="bg1"/>
                </a:solidFill>
              </a:rPr>
              <a:t>розглядалася</a:t>
            </a:r>
            <a:r>
              <a:rPr lang="ru-RU" dirty="0">
                <a:solidFill>
                  <a:schemeClr val="bg1"/>
                </a:solidFill>
              </a:rPr>
              <a:t> як </a:t>
            </a:r>
            <a:r>
              <a:rPr lang="ru-RU" dirty="0" err="1">
                <a:solidFill>
                  <a:schemeClr val="bg1"/>
                </a:solidFill>
              </a:rPr>
              <a:t>спрямований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однобічний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вплив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рекламіста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на </a:t>
            </a:r>
            <a:r>
              <a:rPr lang="ru-RU" dirty="0" err="1" smtClean="0">
                <a:solidFill>
                  <a:schemeClr val="bg1"/>
                </a:solidFill>
              </a:rPr>
              <a:t>споживача</a:t>
            </a:r>
            <a:r>
              <a:rPr lang="ru-RU" dirty="0">
                <a:solidFill>
                  <a:schemeClr val="bg1"/>
                </a:solidFill>
              </a:rPr>
              <a:t>. </a:t>
            </a:r>
            <a:r>
              <a:rPr lang="ru-RU" dirty="0" err="1">
                <a:solidFill>
                  <a:schemeClr val="bg1"/>
                </a:solidFill>
              </a:rPr>
              <a:t>Жоден</a:t>
            </a:r>
            <a:r>
              <a:rPr lang="ru-RU" dirty="0">
                <a:solidFill>
                  <a:schemeClr val="bg1"/>
                </a:solidFill>
              </a:rPr>
              <a:t> з </a:t>
            </a:r>
            <a:r>
              <a:rPr lang="ru-RU" dirty="0" err="1">
                <a:solidFill>
                  <a:schemeClr val="bg1"/>
                </a:solidFill>
              </a:rPr>
              <a:t>елементів</a:t>
            </a:r>
            <a:r>
              <a:rPr lang="ru-RU" dirty="0">
                <a:solidFill>
                  <a:schemeClr val="bg1"/>
                </a:solidFill>
              </a:rPr>
              <a:t> комплексу </a:t>
            </a:r>
            <a:r>
              <a:rPr lang="ru-RU" dirty="0" err="1">
                <a:solidFill>
                  <a:schemeClr val="bg1"/>
                </a:solidFill>
              </a:rPr>
              <a:t>маркетингових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комунікацій</a:t>
            </a:r>
            <a:r>
              <a:rPr lang="ru-RU" dirty="0">
                <a:solidFill>
                  <a:schemeClr val="bg1"/>
                </a:solidFill>
              </a:rPr>
              <a:t> не </a:t>
            </a:r>
            <a:r>
              <a:rPr lang="ru-RU" dirty="0" err="1">
                <a:solidFill>
                  <a:schemeClr val="bg1"/>
                </a:solidFill>
              </a:rPr>
              <a:t>має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таких </a:t>
            </a:r>
            <a:r>
              <a:rPr lang="ru-RU" dirty="0" err="1" smtClean="0">
                <a:solidFill>
                  <a:schemeClr val="bg1"/>
                </a:solidFill>
              </a:rPr>
              <a:t>можливостей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психологічного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впливу</a:t>
            </a:r>
            <a:r>
              <a:rPr lang="ru-RU" dirty="0">
                <a:solidFill>
                  <a:schemeClr val="bg1"/>
                </a:solidFill>
              </a:rPr>
              <a:t> на </a:t>
            </a:r>
            <a:r>
              <a:rPr lang="ru-RU" dirty="0" err="1" smtClean="0">
                <a:solidFill>
                  <a:schemeClr val="bg1"/>
                </a:solidFill>
              </a:rPr>
              <a:t>споживача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>
                <a:solidFill>
                  <a:schemeClr val="bg1"/>
                </a:solidFill>
              </a:rPr>
              <a:t>як реклама, </a:t>
            </a:r>
            <a:r>
              <a:rPr lang="ru-RU" dirty="0" err="1">
                <a:solidFill>
                  <a:schemeClr val="bg1"/>
                </a:solidFill>
              </a:rPr>
              <a:t>що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обумовлює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її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особливу</a:t>
            </a:r>
            <a:r>
              <a:rPr lang="ru-RU" dirty="0">
                <a:solidFill>
                  <a:schemeClr val="bg1"/>
                </a:solidFill>
              </a:rPr>
              <a:t> роль в </a:t>
            </a:r>
            <a:r>
              <a:rPr lang="ru-RU" dirty="0" err="1" smtClean="0">
                <a:solidFill>
                  <a:schemeClr val="bg1"/>
                </a:solidFill>
              </a:rPr>
              <a:t>утриманні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наявних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і </a:t>
            </a:r>
            <a:r>
              <a:rPr lang="ru-RU" dirty="0" err="1">
                <a:solidFill>
                  <a:schemeClr val="bg1"/>
                </a:solidFill>
              </a:rPr>
              <a:t>освоєнні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нових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цільових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аудиторій</a:t>
            </a:r>
            <a:r>
              <a:rPr lang="ru-RU" dirty="0">
                <a:solidFill>
                  <a:schemeClr val="bg1"/>
                </a:solidFill>
              </a:rPr>
              <a:t>. </a:t>
            </a:r>
            <a:endParaRPr lang="ru-RU" dirty="0" smtClean="0">
              <a:solidFill>
                <a:schemeClr val="bg1"/>
              </a:solidFill>
            </a:endParaRPr>
          </a:p>
          <a:p>
            <a:pPr marL="0" indent="457200">
              <a:buNone/>
            </a:pPr>
            <a:r>
              <a:rPr lang="ru-RU" dirty="0" err="1" smtClean="0">
                <a:solidFill>
                  <a:schemeClr val="bg1"/>
                </a:solidFill>
              </a:rPr>
              <a:t>Сучасна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реклама </a:t>
            </a:r>
            <a:r>
              <a:rPr lang="ru-RU" dirty="0" err="1" smtClean="0">
                <a:solidFill>
                  <a:schemeClr val="bg1"/>
                </a:solidFill>
              </a:rPr>
              <a:t>спрямовується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на </a:t>
            </a:r>
            <a:r>
              <a:rPr lang="ru-RU" dirty="0" err="1">
                <a:solidFill>
                  <a:schemeClr val="bg1"/>
                </a:solidFill>
              </a:rPr>
              <a:t>зміну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поведінки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споживачів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з метою </a:t>
            </a:r>
            <a:r>
              <a:rPr lang="ru-RU" dirty="0" err="1">
                <a:solidFill>
                  <a:schemeClr val="bg1"/>
                </a:solidFill>
              </a:rPr>
              <a:t>здійснення</a:t>
            </a:r>
            <a:r>
              <a:rPr lang="ru-RU" dirty="0">
                <a:solidFill>
                  <a:schemeClr val="bg1"/>
                </a:solidFill>
              </a:rPr>
              <a:t> ними покупки </a:t>
            </a:r>
            <a:r>
              <a:rPr lang="ru-RU" dirty="0" err="1">
                <a:solidFill>
                  <a:schemeClr val="bg1"/>
                </a:solidFill>
              </a:rPr>
              <a:t>товарів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що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пропонуються</a:t>
            </a:r>
            <a:r>
              <a:rPr lang="ru-RU" dirty="0">
                <a:solidFill>
                  <a:schemeClr val="bg1"/>
                </a:solidFill>
              </a:rPr>
              <a:t>, і таким чином </a:t>
            </a:r>
            <a:r>
              <a:rPr lang="ru-RU" dirty="0" err="1" smtClean="0">
                <a:solidFill>
                  <a:schemeClr val="bg1"/>
                </a:solidFill>
              </a:rPr>
              <a:t>забезпечення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конкурентних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переваг</a:t>
            </a:r>
            <a:r>
              <a:rPr lang="ru-RU" dirty="0">
                <a:solidFill>
                  <a:schemeClr val="bg1"/>
                </a:solidFill>
              </a:rPr>
              <a:t> і </a:t>
            </a:r>
            <a:r>
              <a:rPr lang="ru-RU" dirty="0" err="1">
                <a:solidFill>
                  <a:schemeClr val="bg1"/>
                </a:solidFill>
              </a:rPr>
              <a:t>стійких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позицій</a:t>
            </a:r>
            <a:r>
              <a:rPr lang="ru-RU" dirty="0">
                <a:solidFill>
                  <a:schemeClr val="bg1"/>
                </a:solidFill>
              </a:rPr>
              <a:t> на ринку.</a:t>
            </a:r>
          </a:p>
        </p:txBody>
      </p:sp>
      <p:sp>
        <p:nvSpPr>
          <p:cNvPr id="6" name="Заголовок 4"/>
          <p:cNvSpPr txBox="1">
            <a:spLocks noGrp="1"/>
          </p:cNvSpPr>
          <p:nvPr>
            <p:ph type="title"/>
          </p:nvPr>
        </p:nvSpPr>
        <p:spPr>
          <a:xfrm>
            <a:off x="1043608" y="404664"/>
            <a:ext cx="7571184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/>
              <a:t>Вступ</a:t>
            </a:r>
            <a:endParaRPr lang="ru-RU" sz="2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77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4"/>
          <p:cNvSpPr txBox="1">
            <a:spLocks noGrp="1"/>
          </p:cNvSpPr>
          <p:nvPr>
            <p:ph type="title"/>
          </p:nvPr>
        </p:nvSpPr>
        <p:spPr>
          <a:xfrm>
            <a:off x="1475656" y="45205"/>
            <a:ext cx="6624886" cy="95410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/>
              <a:t>1. Методи психологічного впливу в рекламі</a:t>
            </a:r>
            <a:endParaRPr lang="ru-RU" sz="2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j-lt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lnSpcReduction="10000"/>
          </a:bodyPr>
          <a:lstStyle/>
          <a:p>
            <a:pPr marL="0" lvl="0" indent="457200">
              <a:buNone/>
            </a:pPr>
            <a:r>
              <a:rPr lang="ru-RU" sz="3200" dirty="0">
                <a:solidFill>
                  <a:prstClr val="white"/>
                </a:solidFill>
              </a:rPr>
              <a:t>Реклама прямо </a:t>
            </a:r>
            <a:r>
              <a:rPr lang="ru-RU" sz="3200" dirty="0" err="1">
                <a:solidFill>
                  <a:prstClr val="white"/>
                </a:solidFill>
              </a:rPr>
              <a:t>чи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опосередковано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впливає</a:t>
            </a:r>
            <a:r>
              <a:rPr lang="ru-RU" sz="3200" dirty="0">
                <a:solidFill>
                  <a:prstClr val="white"/>
                </a:solidFill>
              </a:rPr>
              <a:t> на </a:t>
            </a:r>
            <a:r>
              <a:rPr lang="ru-RU" sz="3200" dirty="0" err="1">
                <a:solidFill>
                  <a:prstClr val="white"/>
                </a:solidFill>
              </a:rPr>
              <a:t>споживача</a:t>
            </a:r>
            <a:r>
              <a:rPr lang="ru-RU" sz="3200" dirty="0">
                <a:solidFill>
                  <a:prstClr val="white"/>
                </a:solidFill>
              </a:rPr>
              <a:t>, </a:t>
            </a:r>
            <a:r>
              <a:rPr lang="ru-RU" sz="3200" dirty="0" err="1">
                <a:solidFill>
                  <a:prstClr val="white"/>
                </a:solidFill>
              </a:rPr>
              <a:t>його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свідомість</a:t>
            </a:r>
            <a:r>
              <a:rPr lang="ru-RU" sz="3200" dirty="0">
                <a:solidFill>
                  <a:prstClr val="white"/>
                </a:solidFill>
              </a:rPr>
              <a:t> і </a:t>
            </a:r>
            <a:r>
              <a:rPr lang="ru-RU" sz="3200" dirty="0" err="1">
                <a:solidFill>
                  <a:prstClr val="white"/>
                </a:solidFill>
              </a:rPr>
              <a:t>підсвідомість</a:t>
            </a:r>
            <a:r>
              <a:rPr lang="ru-RU" sz="3200" dirty="0">
                <a:solidFill>
                  <a:prstClr val="white"/>
                </a:solidFill>
              </a:rPr>
              <a:t>, </a:t>
            </a:r>
            <a:r>
              <a:rPr lang="ru-RU" sz="3200" dirty="0" err="1">
                <a:solidFill>
                  <a:prstClr val="white"/>
                </a:solidFill>
              </a:rPr>
              <a:t>його</a:t>
            </a:r>
            <a:r>
              <a:rPr lang="ru-RU" sz="3200" dirty="0">
                <a:solidFill>
                  <a:prstClr val="white"/>
                </a:solidFill>
              </a:rPr>
              <a:t> думки, погляди, </a:t>
            </a:r>
            <a:r>
              <a:rPr lang="ru-RU" sz="3200" dirty="0" err="1">
                <a:solidFill>
                  <a:prstClr val="white"/>
                </a:solidFill>
              </a:rPr>
              <a:t>ставлення</a:t>
            </a:r>
            <a:r>
              <a:rPr lang="ru-RU" sz="3200" dirty="0">
                <a:solidFill>
                  <a:prstClr val="white"/>
                </a:solidFill>
              </a:rPr>
              <a:t> і, таким чином, </a:t>
            </a:r>
            <a:r>
              <a:rPr lang="ru-RU" sz="3200" dirty="0" err="1">
                <a:solidFill>
                  <a:prstClr val="white"/>
                </a:solidFill>
              </a:rPr>
              <a:t>формує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певну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споживчу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поведінку</a:t>
            </a:r>
            <a:r>
              <a:rPr lang="ru-RU" sz="3200" dirty="0">
                <a:solidFill>
                  <a:prstClr val="white"/>
                </a:solidFill>
              </a:rPr>
              <a:t>. </a:t>
            </a:r>
          </a:p>
          <a:p>
            <a:pPr marL="0" lvl="0" indent="457200">
              <a:buNone/>
            </a:pPr>
            <a:r>
              <a:rPr lang="ru-RU" sz="3200" dirty="0">
                <a:solidFill>
                  <a:prstClr val="white"/>
                </a:solidFill>
              </a:rPr>
              <a:t>Для </a:t>
            </a:r>
            <a:r>
              <a:rPr lang="ru-RU" sz="3200" dirty="0" err="1">
                <a:solidFill>
                  <a:prstClr val="white"/>
                </a:solidFill>
              </a:rPr>
              <a:t>посилення</a:t>
            </a:r>
            <a:r>
              <a:rPr lang="ru-RU" sz="3200" dirty="0">
                <a:solidFill>
                  <a:prstClr val="white"/>
                </a:solidFill>
              </a:rPr>
              <a:t> рекламного </a:t>
            </a:r>
            <a:r>
              <a:rPr lang="ru-RU" sz="3200" dirty="0" err="1">
                <a:solidFill>
                  <a:prstClr val="white"/>
                </a:solidFill>
              </a:rPr>
              <a:t>впливу</a:t>
            </a:r>
            <a:r>
              <a:rPr lang="ru-RU" sz="3200" dirty="0">
                <a:solidFill>
                  <a:prstClr val="white"/>
                </a:solidFill>
              </a:rPr>
              <a:t> і, </a:t>
            </a:r>
            <a:r>
              <a:rPr lang="ru-RU" sz="3200" dirty="0" err="1">
                <a:solidFill>
                  <a:prstClr val="white"/>
                </a:solidFill>
              </a:rPr>
              <a:t>відповідно</a:t>
            </a:r>
            <a:r>
              <a:rPr lang="ru-RU" sz="3200" dirty="0">
                <a:solidFill>
                  <a:prstClr val="white"/>
                </a:solidFill>
              </a:rPr>
              <a:t>, </a:t>
            </a:r>
            <a:r>
              <a:rPr lang="ru-RU" sz="3200" dirty="0" err="1">
                <a:solidFill>
                  <a:prstClr val="white"/>
                </a:solidFill>
              </a:rPr>
              <a:t>підвищення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ефективності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самої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реклами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використовуються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різні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методи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психологічного</a:t>
            </a:r>
            <a:r>
              <a:rPr lang="ru-RU" sz="3200" dirty="0">
                <a:solidFill>
                  <a:prstClr val="white"/>
                </a:solidFill>
              </a:rPr>
              <a:t> </a:t>
            </a:r>
            <a:r>
              <a:rPr lang="ru-RU" sz="3200" dirty="0" err="1">
                <a:solidFill>
                  <a:prstClr val="white"/>
                </a:solidFill>
              </a:rPr>
              <a:t>впливу</a:t>
            </a:r>
            <a:r>
              <a:rPr lang="ru-RU" sz="3200" dirty="0" smtClean="0">
                <a:solidFill>
                  <a:prstClr val="white"/>
                </a:solidFill>
              </a:rPr>
              <a:t>:</a:t>
            </a:r>
            <a:endParaRPr lang="ru-RU" sz="3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043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92488"/>
          </a:xfrm>
        </p:spPr>
        <p:txBody>
          <a:bodyPr>
            <a:normAutofit/>
          </a:bodyPr>
          <a:lstStyle/>
          <a:p>
            <a:pPr marL="0" indent="457200" algn="ctr">
              <a:buNone/>
            </a:pPr>
            <a:r>
              <a:rPr lang="ru-RU" sz="3200" dirty="0" smtClean="0"/>
              <a:t> </a:t>
            </a:r>
            <a:r>
              <a:rPr lang="ru-RU" sz="3200" dirty="0" err="1" smtClean="0"/>
              <a:t>переконання</a:t>
            </a:r>
            <a:r>
              <a:rPr lang="ru-RU" sz="3200" dirty="0"/>
              <a:t>, </a:t>
            </a:r>
            <a:r>
              <a:rPr lang="ru-RU" sz="3200" dirty="0" err="1"/>
              <a:t>навіювання</a:t>
            </a:r>
            <a:r>
              <a:rPr lang="ru-RU" sz="3200" dirty="0"/>
              <a:t>, </a:t>
            </a:r>
            <a:r>
              <a:rPr lang="ru-RU" sz="3200" dirty="0" err="1"/>
              <a:t>психоаналітичний</a:t>
            </a:r>
            <a:r>
              <a:rPr lang="ru-RU" sz="3200" dirty="0"/>
              <a:t> метод, </a:t>
            </a:r>
            <a:r>
              <a:rPr lang="ru-RU" sz="3200" dirty="0" err="1"/>
              <a:t>еріксонівський</a:t>
            </a:r>
            <a:r>
              <a:rPr lang="ru-RU" sz="3200" dirty="0"/>
              <a:t> </a:t>
            </a:r>
            <a:r>
              <a:rPr lang="ru-RU" sz="3200" dirty="0" err="1"/>
              <a:t>гіпноз</a:t>
            </a:r>
            <a:r>
              <a:rPr lang="ru-RU" sz="3200" dirty="0"/>
              <a:t>, </a:t>
            </a:r>
            <a:r>
              <a:rPr lang="ru-RU" sz="3200" dirty="0" err="1"/>
              <a:t>нейролінгвістичне</a:t>
            </a:r>
            <a:r>
              <a:rPr lang="ru-RU" sz="3200" dirty="0"/>
              <a:t> </a:t>
            </a:r>
            <a:r>
              <a:rPr lang="ru-RU" sz="3200" dirty="0" err="1" smtClean="0"/>
              <a:t>програмування</a:t>
            </a:r>
            <a:r>
              <a:rPr lang="ru-RU" sz="3200" dirty="0" smtClean="0"/>
              <a:t>, </a:t>
            </a:r>
            <a:r>
              <a:rPr lang="ru-RU" sz="3200" dirty="0" err="1" smtClean="0"/>
              <a:t>лінгвістичне</a:t>
            </a:r>
            <a:r>
              <a:rPr lang="ru-RU" sz="3200" dirty="0" smtClean="0"/>
              <a:t> </a:t>
            </a:r>
            <a:r>
              <a:rPr lang="ru-RU" sz="3200" dirty="0" err="1"/>
              <a:t>маніпулювання</a:t>
            </a:r>
            <a:r>
              <a:rPr lang="ru-RU" sz="3200" dirty="0"/>
              <a:t>, </a:t>
            </a:r>
            <a:r>
              <a:rPr lang="ru-RU" sz="3200" dirty="0" err="1"/>
              <a:t>соціально-психологічні</a:t>
            </a:r>
            <a:r>
              <a:rPr lang="ru-RU" sz="3200" dirty="0"/>
              <a:t> установки, </a:t>
            </a:r>
            <a:r>
              <a:rPr lang="ru-RU" sz="3200" dirty="0" err="1" smtClean="0"/>
              <a:t>стереотипи</a:t>
            </a:r>
            <a:r>
              <a:rPr lang="ru-RU" sz="3200" dirty="0" smtClean="0"/>
              <a:t>, </a:t>
            </a:r>
            <a:r>
              <a:rPr lang="ru-RU" sz="3200" dirty="0" err="1" smtClean="0"/>
              <a:t>ідентифікація</a:t>
            </a:r>
            <a:r>
              <a:rPr lang="ru-RU" sz="3200" dirty="0"/>
              <a:t>, </a:t>
            </a:r>
            <a:r>
              <a:rPr lang="ru-RU" sz="3200" dirty="0" err="1"/>
              <a:t>механізм</a:t>
            </a:r>
            <a:r>
              <a:rPr lang="ru-RU" sz="3200" dirty="0"/>
              <a:t> «ореолу</a:t>
            </a:r>
            <a:r>
              <a:rPr lang="ru-RU" sz="3200" dirty="0" smtClean="0"/>
              <a:t>», </a:t>
            </a:r>
            <a:r>
              <a:rPr lang="ru-RU" sz="3200" dirty="0" err="1" smtClean="0"/>
              <a:t>наслідування</a:t>
            </a:r>
            <a:r>
              <a:rPr lang="ru-RU" sz="3200" dirty="0"/>
              <a:t>, </a:t>
            </a:r>
            <a:r>
              <a:rPr lang="ru-RU" sz="3200" dirty="0" err="1"/>
              <a:t>психологічне</a:t>
            </a:r>
            <a:r>
              <a:rPr lang="ru-RU" sz="3200" dirty="0"/>
              <a:t> </a:t>
            </a:r>
            <a:r>
              <a:rPr lang="ru-RU" sz="3200" dirty="0" err="1"/>
              <a:t>зараження</a:t>
            </a:r>
            <a:r>
              <a:rPr lang="ru-RU" sz="3200" dirty="0"/>
              <a:t>, </a:t>
            </a:r>
            <a:r>
              <a:rPr lang="ru-RU" sz="3200" dirty="0" err="1"/>
              <a:t>рекламні</a:t>
            </a:r>
            <a:r>
              <a:rPr lang="ru-RU" sz="3200" dirty="0"/>
              <a:t> шоу та </a:t>
            </a:r>
            <a:r>
              <a:rPr lang="ru-RU" sz="3200" dirty="0" err="1"/>
              <a:t>технологія</a:t>
            </a:r>
            <a:r>
              <a:rPr lang="ru-RU" sz="3200" dirty="0"/>
              <a:t> «25-го кадру</a:t>
            </a:r>
            <a:r>
              <a:rPr lang="ru-RU" sz="3200" dirty="0" smtClean="0"/>
              <a:t>»</a:t>
            </a:r>
            <a:endParaRPr lang="ru-RU" sz="3200" dirty="0"/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1475656" y="260648"/>
            <a:ext cx="6624886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/>
              <a:t>Методи психологічного впливу в рекламі</a:t>
            </a:r>
            <a:endParaRPr lang="ru-RU" sz="2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11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1340768"/>
            <a:ext cx="4968552" cy="489654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err="1">
                <a:solidFill>
                  <a:schemeClr val="bg1"/>
                </a:solidFill>
              </a:rPr>
              <a:t>Способи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використання</a:t>
            </a:r>
            <a:r>
              <a:rPr lang="ru-RU" dirty="0">
                <a:solidFill>
                  <a:schemeClr val="bg1"/>
                </a:solidFill>
              </a:rPr>
              <a:t> методу </a:t>
            </a:r>
            <a:r>
              <a:rPr lang="ru-RU" dirty="0" err="1">
                <a:solidFill>
                  <a:schemeClr val="bg1"/>
                </a:solidFill>
              </a:rPr>
              <a:t>переконання</a:t>
            </a:r>
            <a:r>
              <a:rPr lang="ru-RU" dirty="0">
                <a:solidFill>
                  <a:schemeClr val="bg1"/>
                </a:solidFill>
              </a:rPr>
              <a:t> в </a:t>
            </a:r>
            <a:r>
              <a:rPr lang="ru-RU" dirty="0" err="1" smtClean="0">
                <a:solidFill>
                  <a:schemeClr val="bg1"/>
                </a:solidFill>
              </a:rPr>
              <a:t>рекламі</a:t>
            </a:r>
            <a:r>
              <a:rPr lang="ru-RU" dirty="0" smtClean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-</a:t>
            </a:r>
            <a:r>
              <a:rPr lang="ru-RU" dirty="0" err="1" smtClean="0">
                <a:solidFill>
                  <a:schemeClr val="bg1"/>
                </a:solidFill>
              </a:rPr>
              <a:t>Логічний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спосіб</a:t>
            </a:r>
            <a:r>
              <a:rPr lang="ru-RU" dirty="0">
                <a:solidFill>
                  <a:schemeClr val="bg1"/>
                </a:solidFill>
              </a:rPr>
              <a:t> - </a:t>
            </a:r>
            <a:r>
              <a:rPr lang="ru-RU" dirty="0" err="1">
                <a:solidFill>
                  <a:schemeClr val="bg1"/>
                </a:solidFill>
              </a:rPr>
              <a:t>вказування</a:t>
            </a:r>
            <a:r>
              <a:rPr lang="ru-RU" dirty="0">
                <a:solidFill>
                  <a:schemeClr val="bg1"/>
                </a:solidFill>
              </a:rPr>
              <a:t> на </a:t>
            </a:r>
            <a:r>
              <a:rPr lang="ru-RU" dirty="0" smtClean="0">
                <a:solidFill>
                  <a:schemeClr val="bg1"/>
                </a:solidFill>
              </a:rPr>
              <a:t>проблему, </a:t>
            </a:r>
            <a:r>
              <a:rPr lang="ru-RU" dirty="0" err="1" smtClean="0">
                <a:solidFill>
                  <a:schemeClr val="bg1"/>
                </a:solidFill>
              </a:rPr>
              <a:t>знайому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споживачу</a:t>
            </a:r>
            <a:r>
              <a:rPr lang="ru-RU" dirty="0">
                <a:solidFill>
                  <a:schemeClr val="bg1"/>
                </a:solidFill>
              </a:rPr>
              <a:t>, і </a:t>
            </a:r>
            <a:r>
              <a:rPr lang="ru-RU" dirty="0" err="1">
                <a:solidFill>
                  <a:schemeClr val="bg1"/>
                </a:solidFill>
              </a:rPr>
              <a:t>пропонування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рішення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-</a:t>
            </a:r>
            <a:r>
              <a:rPr lang="ru-RU" dirty="0" err="1" smtClean="0">
                <a:solidFill>
                  <a:schemeClr val="bg1"/>
                </a:solidFill>
              </a:rPr>
              <a:t>Психологічний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спосіб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- </a:t>
            </a:r>
            <a:r>
              <a:rPr lang="ru-RU" dirty="0" err="1">
                <a:solidFill>
                  <a:schemeClr val="bg1"/>
                </a:solidFill>
              </a:rPr>
              <a:t>доведення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що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рекламована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пропозиція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задовольнить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власні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досить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індивідуалізовані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інтереси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споживача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bg1"/>
                </a:solidFill>
              </a:rPr>
              <a:t>-</a:t>
            </a:r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dirty="0">
                <a:solidFill>
                  <a:schemeClr val="bg1"/>
                </a:solidFill>
              </a:rPr>
              <a:t>Ad </a:t>
            </a:r>
            <a:r>
              <a:rPr lang="en-US" dirty="0" err="1">
                <a:solidFill>
                  <a:schemeClr val="bg1"/>
                </a:solidFill>
              </a:rPr>
              <a:t>populum</a:t>
            </a:r>
            <a:r>
              <a:rPr lang="en-US" dirty="0">
                <a:solidFill>
                  <a:schemeClr val="bg1"/>
                </a:solidFill>
              </a:rPr>
              <a:t>” («</a:t>
            </a:r>
            <a:r>
              <a:rPr lang="ru-RU" dirty="0" smtClean="0">
                <a:solidFill>
                  <a:schemeClr val="bg1"/>
                </a:solidFill>
              </a:rPr>
              <a:t>до народу</a:t>
            </a:r>
            <a:r>
              <a:rPr lang="ru-RU" dirty="0">
                <a:solidFill>
                  <a:schemeClr val="bg1"/>
                </a:solidFill>
              </a:rPr>
              <a:t>») - «бути як </a:t>
            </a:r>
            <a:r>
              <a:rPr lang="ru-RU" dirty="0" err="1">
                <a:solidFill>
                  <a:schemeClr val="bg1"/>
                </a:solidFill>
              </a:rPr>
              <a:t>всі</a:t>
            </a:r>
            <a:r>
              <a:rPr lang="ru-RU" dirty="0">
                <a:solidFill>
                  <a:schemeClr val="bg1"/>
                </a:solidFill>
              </a:rPr>
              <a:t>», «</a:t>
            </a:r>
            <a:r>
              <a:rPr lang="ru-RU" dirty="0" err="1">
                <a:solidFill>
                  <a:schemeClr val="bg1"/>
                </a:solidFill>
              </a:rPr>
              <a:t>робити</a:t>
            </a:r>
            <a:r>
              <a:rPr lang="ru-RU" dirty="0">
                <a:solidFill>
                  <a:schemeClr val="bg1"/>
                </a:solidFill>
              </a:rPr>
              <a:t> як </a:t>
            </a:r>
            <a:r>
              <a:rPr lang="ru-RU" dirty="0" err="1">
                <a:solidFill>
                  <a:schemeClr val="bg1"/>
                </a:solidFill>
              </a:rPr>
              <a:t>всі</a:t>
            </a:r>
            <a:r>
              <a:rPr lang="ru-RU" dirty="0" smtClean="0">
                <a:solidFill>
                  <a:schemeClr val="bg1"/>
                </a:solidFill>
              </a:rPr>
              <a:t>».</a:t>
            </a:r>
            <a:endParaRPr lang="ru-RU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378242"/>
            <a:ext cx="7920880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2800" b="1" dirty="0" smtClean="0"/>
              <a:t>Аналіз методів психологічного впливу в рекламі</a:t>
            </a:r>
            <a:endParaRPr lang="ru-RU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628800"/>
            <a:ext cx="3888432" cy="4399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72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268760"/>
            <a:ext cx="8568952" cy="53285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>
                <a:solidFill>
                  <a:schemeClr val="bg1"/>
                </a:solidFill>
              </a:rPr>
              <a:t>ЕРІКСОНІВСЬКИЙ ГІПНОЗ</a:t>
            </a:r>
            <a:endParaRPr lang="ru-RU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Суть </a:t>
            </a:r>
            <a:r>
              <a:rPr lang="ru-RU" sz="2000" dirty="0" err="1">
                <a:solidFill>
                  <a:schemeClr val="bg1"/>
                </a:solidFill>
              </a:rPr>
              <a:t>еріксонівського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гіпнозу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полягає</a:t>
            </a:r>
            <a:r>
              <a:rPr lang="ru-RU" sz="2000" dirty="0">
                <a:solidFill>
                  <a:schemeClr val="bg1"/>
                </a:solidFill>
              </a:rPr>
              <a:t> в тому, </a:t>
            </a:r>
            <a:r>
              <a:rPr lang="ru-RU" sz="2000" dirty="0" err="1">
                <a:solidFill>
                  <a:schemeClr val="bg1"/>
                </a:solidFill>
              </a:rPr>
              <a:t>що</a:t>
            </a:r>
            <a:r>
              <a:rPr lang="ru-RU" sz="2000" dirty="0">
                <a:solidFill>
                  <a:schemeClr val="bg1"/>
                </a:solidFill>
              </a:rPr>
              <a:t> в </a:t>
            </a:r>
            <a:r>
              <a:rPr lang="ru-RU" sz="2000" dirty="0" err="1">
                <a:solidFill>
                  <a:schemeClr val="bg1"/>
                </a:solidFill>
              </a:rPr>
              <a:t>ньому</a:t>
            </a:r>
            <a:r>
              <a:rPr lang="ru-RU" sz="2000" dirty="0">
                <a:solidFill>
                  <a:schemeClr val="bg1"/>
                </a:solidFill>
              </a:rPr>
              <a:t> практично не </a:t>
            </a:r>
            <a:r>
              <a:rPr lang="ru-RU" sz="2000" dirty="0" err="1">
                <a:solidFill>
                  <a:schemeClr val="bg1"/>
                </a:solidFill>
              </a:rPr>
              <a:t>віддають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прямих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наказів</a:t>
            </a:r>
            <a:r>
              <a:rPr lang="ru-RU" sz="2000" dirty="0">
                <a:solidFill>
                  <a:schemeClr val="bg1"/>
                </a:solidFill>
              </a:rPr>
              <a:t>, просто </a:t>
            </a:r>
            <a:r>
              <a:rPr lang="ru-RU" sz="2000" dirty="0" err="1">
                <a:solidFill>
                  <a:schemeClr val="bg1"/>
                </a:solidFill>
              </a:rPr>
              <a:t>щось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коментують</a:t>
            </a:r>
            <a:r>
              <a:rPr lang="ru-RU" sz="2000" dirty="0">
                <a:solidFill>
                  <a:schemeClr val="bg1"/>
                </a:solidFill>
              </a:rPr>
              <a:t>, про </a:t>
            </a:r>
            <a:r>
              <a:rPr lang="ru-RU" sz="2000" dirty="0" err="1">
                <a:solidFill>
                  <a:schemeClr val="bg1"/>
                </a:solidFill>
              </a:rPr>
              <a:t>щось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запитують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радяться</a:t>
            </a:r>
            <a:r>
              <a:rPr lang="ru-RU" sz="2000" dirty="0">
                <a:solidFill>
                  <a:schemeClr val="bg1"/>
                </a:solidFill>
              </a:rPr>
              <a:t> з партнером по </a:t>
            </a:r>
            <a:r>
              <a:rPr lang="ru-RU" sz="2000" dirty="0" err="1" smtClean="0">
                <a:solidFill>
                  <a:schemeClr val="bg1"/>
                </a:solidFill>
              </a:rPr>
              <a:t>спілкуванню</a:t>
            </a:r>
            <a:r>
              <a:rPr lang="ru-RU" sz="2000" dirty="0" smtClean="0">
                <a:solidFill>
                  <a:schemeClr val="bg1"/>
                </a:solidFill>
              </a:rPr>
              <a:t>. </a:t>
            </a:r>
            <a:r>
              <a:rPr lang="ru-RU" sz="2000" dirty="0">
                <a:solidFill>
                  <a:schemeClr val="bg1"/>
                </a:solidFill>
              </a:rPr>
              <a:t>Разом з </a:t>
            </a:r>
            <a:r>
              <a:rPr lang="ru-RU" sz="2000" dirty="0" err="1">
                <a:solidFill>
                  <a:schemeClr val="bg1"/>
                </a:solidFill>
              </a:rPr>
              <a:t>тим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мовні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стратегії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які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застосовуються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дозволяють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отримувати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smtClean="0">
                <a:solidFill>
                  <a:schemeClr val="bg1"/>
                </a:solidFill>
              </a:rPr>
              <a:t>результат </a:t>
            </a:r>
            <a:r>
              <a:rPr lang="ru-RU" sz="2000" dirty="0">
                <a:solidFill>
                  <a:schemeClr val="bg1"/>
                </a:solidFill>
              </a:rPr>
              <a:t>і не </a:t>
            </a:r>
            <a:r>
              <a:rPr lang="ru-RU" sz="2000" dirty="0" err="1">
                <a:solidFill>
                  <a:schemeClr val="bg1"/>
                </a:solidFill>
              </a:rPr>
              <a:t>отримувати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свідомого</a:t>
            </a:r>
            <a:r>
              <a:rPr lang="ru-RU" sz="2000" dirty="0">
                <a:solidFill>
                  <a:schemeClr val="bg1"/>
                </a:solidFill>
              </a:rPr>
              <a:t> опору </a:t>
            </a:r>
            <a:r>
              <a:rPr lang="ru-RU" sz="2000" dirty="0" err="1">
                <a:solidFill>
                  <a:schemeClr val="bg1"/>
                </a:solidFill>
              </a:rPr>
              <a:t>команді</a:t>
            </a:r>
            <a:r>
              <a:rPr lang="ru-RU" sz="2000" dirty="0">
                <a:solidFill>
                  <a:schemeClr val="bg1"/>
                </a:solidFill>
              </a:rPr>
              <a:t>. В </a:t>
            </a:r>
            <a:r>
              <a:rPr lang="ru-RU" sz="2000" dirty="0" err="1">
                <a:solidFill>
                  <a:schemeClr val="bg1"/>
                </a:solidFill>
              </a:rPr>
              <a:t>рекламній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діяльності</a:t>
            </a:r>
            <a:r>
              <a:rPr lang="ru-RU" sz="2000" dirty="0">
                <a:solidFill>
                  <a:schemeClr val="bg1"/>
                </a:solidFill>
              </a:rPr>
              <a:t> широко </a:t>
            </a:r>
            <a:r>
              <a:rPr lang="ru-RU" sz="2000" dirty="0" err="1">
                <a:solidFill>
                  <a:schemeClr val="bg1"/>
                </a:solidFill>
              </a:rPr>
              <a:t>використовується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декілька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технік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еріксонівського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гіпнозу</a:t>
            </a:r>
            <a:r>
              <a:rPr lang="ru-RU" sz="2000" dirty="0" smtClean="0">
                <a:solidFill>
                  <a:schemeClr val="bg1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Трюїзм (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всім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подобається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купувати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», «люди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покупки»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Ілюзія вибору (пропонування споживачу обирати між </a:t>
            </a:r>
            <a:r>
              <a:rPr lang="uk-UA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речима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користь продавця)</a:t>
            </a:r>
          </a:p>
          <a:p>
            <a:pPr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Припущення (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«перш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купите товар,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зверніть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Використання протилежностей (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довше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Ви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читаєте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опис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товару,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зрозуміліше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купити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товар»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Повний вибір (надання можливості вибору)</a:t>
            </a:r>
          </a:p>
          <a:p>
            <a:pPr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Постановка запитань (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Вас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попросити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прийняти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акції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»)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25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638944"/>
          </a:xfrm>
        </p:spPr>
        <p:txBody>
          <a:bodyPr>
            <a:normAutofit/>
          </a:bodyPr>
          <a:lstStyle/>
          <a:p>
            <a:r>
              <a:rPr lang="ru-RU" sz="2800" dirty="0" err="1">
                <a:solidFill>
                  <a:schemeClr val="bg1"/>
                </a:solidFill>
              </a:rPr>
              <a:t>Моделі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використання</a:t>
            </a:r>
            <a:r>
              <a:rPr lang="ru-RU" sz="2800" dirty="0">
                <a:solidFill>
                  <a:schemeClr val="bg1"/>
                </a:solidFill>
              </a:rPr>
              <a:t> методу НЛП в </a:t>
            </a:r>
            <a:r>
              <a:rPr lang="ru-RU" sz="2800" dirty="0" err="1">
                <a:solidFill>
                  <a:schemeClr val="bg1"/>
                </a:solidFill>
              </a:rPr>
              <a:t>рекламі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179512" y="1772816"/>
            <a:ext cx="5184576" cy="4958011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</a:rPr>
              <a:t>Подвійний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вплив</a:t>
            </a:r>
            <a:r>
              <a:rPr lang="ru-RU" sz="2000" dirty="0">
                <a:solidFill>
                  <a:schemeClr val="bg1"/>
                </a:solidFill>
              </a:rPr>
              <a:t> слова </a:t>
            </a:r>
            <a:r>
              <a:rPr lang="ru-RU" sz="2000" dirty="0" smtClean="0">
                <a:solidFill>
                  <a:schemeClr val="bg1"/>
                </a:solidFill>
              </a:rPr>
              <a:t>(слова </a:t>
            </a:r>
            <a:r>
              <a:rPr lang="ru-RU" sz="2000" dirty="0" err="1" smtClean="0">
                <a:solidFill>
                  <a:schemeClr val="bg1"/>
                </a:solidFill>
              </a:rPr>
              <a:t>можуть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викликати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певні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асоціативні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образи</a:t>
            </a:r>
            <a:r>
              <a:rPr lang="ru-RU" sz="2000" dirty="0">
                <a:solidFill>
                  <a:schemeClr val="bg1"/>
                </a:solidFill>
              </a:rPr>
              <a:t>.)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000" dirty="0" smtClean="0">
                <a:solidFill>
                  <a:schemeClr val="bg1"/>
                </a:solidFill>
              </a:rPr>
              <a:t>Мета-</a:t>
            </a:r>
            <a:r>
              <a:rPr lang="ru-RU" sz="2000" dirty="0" err="1" smtClean="0">
                <a:solidFill>
                  <a:schemeClr val="bg1"/>
                </a:solidFill>
              </a:rPr>
              <a:t>програми</a:t>
            </a:r>
            <a:r>
              <a:rPr lang="ru-RU" sz="2000" dirty="0">
                <a:solidFill>
                  <a:schemeClr val="bg1"/>
                </a:solidFill>
              </a:rPr>
              <a:t> (</a:t>
            </a:r>
            <a:r>
              <a:rPr lang="ru-RU" sz="2000" dirty="0" err="1">
                <a:solidFill>
                  <a:schemeClr val="bg1"/>
                </a:solidFill>
              </a:rPr>
              <a:t>Звичні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стратегії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мислення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споживачів</a:t>
            </a:r>
            <a:r>
              <a:rPr lang="ru-RU" sz="2000" dirty="0" smtClean="0">
                <a:solidFill>
                  <a:schemeClr val="bg1"/>
                </a:solidFill>
              </a:rPr>
              <a:t> «</a:t>
            </a:r>
            <a:r>
              <a:rPr lang="ru-RU" sz="2000" dirty="0" err="1">
                <a:solidFill>
                  <a:schemeClr val="bg1"/>
                </a:solidFill>
              </a:rPr>
              <a:t>що</a:t>
            </a:r>
            <a:r>
              <a:rPr lang="ru-RU" sz="2000" dirty="0">
                <a:solidFill>
                  <a:schemeClr val="bg1"/>
                </a:solidFill>
              </a:rPr>
              <a:t> я </a:t>
            </a:r>
            <a:r>
              <a:rPr lang="ru-RU" sz="2000" dirty="0" err="1">
                <a:solidFill>
                  <a:schemeClr val="bg1"/>
                </a:solidFill>
              </a:rPr>
              <a:t>отримаю</a:t>
            </a:r>
            <a:r>
              <a:rPr lang="ru-RU" sz="2000" dirty="0">
                <a:solidFill>
                  <a:schemeClr val="bg1"/>
                </a:solidFill>
              </a:rPr>
              <a:t>, купивши товар» і «</a:t>
            </a:r>
            <a:r>
              <a:rPr lang="ru-RU" sz="2000" dirty="0" err="1">
                <a:solidFill>
                  <a:schemeClr val="bg1"/>
                </a:solidFill>
              </a:rPr>
              <a:t>яких</a:t>
            </a:r>
            <a:r>
              <a:rPr lang="ru-RU" sz="2000" dirty="0">
                <a:solidFill>
                  <a:schemeClr val="bg1"/>
                </a:solidFill>
              </a:rPr>
              <a:t> проблем я </a:t>
            </a:r>
            <a:r>
              <a:rPr lang="ru-RU" sz="2000" dirty="0" err="1">
                <a:solidFill>
                  <a:schemeClr val="bg1"/>
                </a:solidFill>
              </a:rPr>
              <a:t>уникну</a:t>
            </a:r>
            <a:r>
              <a:rPr lang="ru-RU" sz="2000" dirty="0">
                <a:solidFill>
                  <a:schemeClr val="bg1"/>
                </a:solidFill>
              </a:rPr>
              <a:t>, купивши товар</a:t>
            </a:r>
            <a:r>
              <a:rPr lang="ru-RU" sz="2000" dirty="0" smtClean="0">
                <a:solidFill>
                  <a:schemeClr val="bg1"/>
                </a:solidFill>
              </a:rPr>
              <a:t>»)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000" dirty="0">
                <a:solidFill>
                  <a:schemeClr val="bg1"/>
                </a:solidFill>
              </a:rPr>
              <a:t>Модель </a:t>
            </a:r>
            <a:r>
              <a:rPr lang="ru-RU" sz="2000" dirty="0" err="1" smtClean="0">
                <a:solidFill>
                  <a:schemeClr val="bg1"/>
                </a:solidFill>
              </a:rPr>
              <a:t>Мілтона</a:t>
            </a:r>
            <a:r>
              <a:rPr lang="ru-RU" sz="2000" dirty="0">
                <a:solidFill>
                  <a:schemeClr val="bg1"/>
                </a:solidFill>
              </a:rPr>
              <a:t> (</a:t>
            </a:r>
            <a:r>
              <a:rPr lang="ru-RU" sz="2000" dirty="0" err="1">
                <a:solidFill>
                  <a:schemeClr val="bg1"/>
                </a:solidFill>
              </a:rPr>
              <a:t>Конструювання</a:t>
            </a:r>
            <a:r>
              <a:rPr lang="ru-RU" sz="2000" dirty="0">
                <a:solidFill>
                  <a:schemeClr val="bg1"/>
                </a:solidFill>
              </a:rPr>
              <a:t> фраз, </a:t>
            </a:r>
            <a:r>
              <a:rPr lang="ru-RU" sz="2000" dirty="0" err="1" smtClean="0">
                <a:solidFill>
                  <a:schemeClr val="bg1"/>
                </a:solidFill>
              </a:rPr>
              <a:t>звернення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допомагають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спрямувати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кого-</a:t>
            </a:r>
            <a:r>
              <a:rPr lang="ru-RU" sz="2000" dirty="0" err="1">
                <a:solidFill>
                  <a:schemeClr val="bg1"/>
                </a:solidFill>
              </a:rPr>
              <a:t>небудь</a:t>
            </a:r>
            <a:r>
              <a:rPr lang="ru-RU" sz="2000" dirty="0">
                <a:solidFill>
                  <a:schemeClr val="bg1"/>
                </a:solidFill>
              </a:rPr>
              <a:t>, не </a:t>
            </a:r>
            <a:r>
              <a:rPr lang="ru-RU" sz="2000" dirty="0" err="1">
                <a:solidFill>
                  <a:schemeClr val="bg1"/>
                </a:solidFill>
              </a:rPr>
              <a:t>втручаючись</a:t>
            </a:r>
            <a:r>
              <a:rPr lang="ru-RU" sz="2000" dirty="0">
                <a:solidFill>
                  <a:schemeClr val="bg1"/>
                </a:solidFill>
              </a:rPr>
              <a:t> в те, як </a:t>
            </a:r>
            <a:r>
              <a:rPr lang="ru-RU" sz="2000" dirty="0" err="1">
                <a:solidFill>
                  <a:schemeClr val="bg1"/>
                </a:solidFill>
              </a:rPr>
              <a:t>він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собі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це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уявляє</a:t>
            </a:r>
            <a:r>
              <a:rPr lang="ru-RU" sz="2000" dirty="0">
                <a:solidFill>
                  <a:schemeClr val="bg1"/>
                </a:solidFill>
              </a:rPr>
              <a:t> – «подумайте </a:t>
            </a:r>
            <a:r>
              <a:rPr lang="ru-RU" sz="2000" dirty="0" smtClean="0">
                <a:solidFill>
                  <a:schemeClr val="bg1"/>
                </a:solidFill>
              </a:rPr>
              <a:t>про час</a:t>
            </a:r>
            <a:r>
              <a:rPr lang="ru-RU" sz="2000" dirty="0">
                <a:solidFill>
                  <a:schemeClr val="bg1"/>
                </a:solidFill>
              </a:rPr>
              <a:t>, коли Ви </a:t>
            </a:r>
            <a:r>
              <a:rPr lang="ru-RU" sz="2000" dirty="0" err="1">
                <a:solidFill>
                  <a:schemeClr val="bg1"/>
                </a:solidFill>
              </a:rPr>
              <a:t>подорожували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відпочивали</a:t>
            </a:r>
            <a:r>
              <a:rPr lang="ru-RU" sz="2000" dirty="0">
                <a:solidFill>
                  <a:schemeClr val="bg1"/>
                </a:solidFill>
              </a:rPr>
              <a:t>»)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</a:rPr>
              <a:t>Пресуппозиції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smtClean="0">
                <a:solidFill>
                  <a:schemeClr val="bg1"/>
                </a:solidFill>
              </a:rPr>
              <a:t>(</a:t>
            </a:r>
            <a:r>
              <a:rPr lang="ru-RU" sz="2000" dirty="0" err="1">
                <a:solidFill>
                  <a:schemeClr val="bg1"/>
                </a:solidFill>
              </a:rPr>
              <a:t>п</a:t>
            </a:r>
            <a:r>
              <a:rPr lang="ru-RU" sz="2000" dirty="0" err="1" smtClean="0">
                <a:solidFill>
                  <a:schemeClr val="bg1"/>
                </a:solidFill>
              </a:rPr>
              <a:t>ереконання</a:t>
            </a:r>
            <a:r>
              <a:rPr lang="ru-RU" sz="2000" dirty="0" smtClean="0">
                <a:solidFill>
                  <a:schemeClr val="bg1"/>
                </a:solidFill>
              </a:rPr>
              <a:t> «будь-</a:t>
            </a:r>
            <a:r>
              <a:rPr lang="ru-RU" sz="2000" dirty="0" err="1" smtClean="0">
                <a:solidFill>
                  <a:schemeClr val="bg1"/>
                </a:solidFill>
              </a:rPr>
              <a:t>який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вибір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краще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ніж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ніякого</a:t>
            </a:r>
            <a:r>
              <a:rPr lang="ru-RU" sz="2000" dirty="0">
                <a:solidFill>
                  <a:schemeClr val="bg1"/>
                </a:solidFill>
              </a:rPr>
              <a:t>»)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000" dirty="0">
                <a:solidFill>
                  <a:schemeClr val="bg1"/>
                </a:solidFill>
              </a:rPr>
              <a:t>«</a:t>
            </a:r>
            <a:r>
              <a:rPr lang="ru-RU" sz="2000" dirty="0" err="1">
                <a:solidFill>
                  <a:schemeClr val="bg1"/>
                </a:solidFill>
              </a:rPr>
              <a:t>Якір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свідомості</a:t>
            </a:r>
            <a:r>
              <a:rPr lang="ru-RU" sz="2000" dirty="0">
                <a:solidFill>
                  <a:schemeClr val="bg1"/>
                </a:solidFill>
              </a:rPr>
              <a:t>» </a:t>
            </a:r>
            <a:r>
              <a:rPr lang="ru-RU" sz="2000" dirty="0" smtClean="0">
                <a:solidFill>
                  <a:schemeClr val="bg1"/>
                </a:solidFill>
              </a:rPr>
              <a:t>(</a:t>
            </a:r>
            <a:r>
              <a:rPr lang="ru-RU" sz="2000" dirty="0" err="1" smtClean="0">
                <a:solidFill>
                  <a:schemeClr val="bg1"/>
                </a:solidFill>
              </a:rPr>
              <a:t>знайомим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словом </a:t>
            </a:r>
            <a:r>
              <a:rPr lang="ru-RU" sz="2000" dirty="0" err="1">
                <a:solidFill>
                  <a:schemeClr val="bg1"/>
                </a:solidFill>
              </a:rPr>
              <a:t>або</a:t>
            </a:r>
            <a:r>
              <a:rPr lang="ru-RU" sz="2000" dirty="0">
                <a:solidFill>
                  <a:schemeClr val="bg1"/>
                </a:solidFill>
              </a:rPr>
              <a:t> фрагментом </a:t>
            </a:r>
            <a:r>
              <a:rPr lang="ru-RU" sz="2000" dirty="0" err="1">
                <a:solidFill>
                  <a:schemeClr val="bg1"/>
                </a:solidFill>
              </a:rPr>
              <a:t>викликаються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або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пожвавлюються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певні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спогади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і </a:t>
            </a:r>
            <a:r>
              <a:rPr lang="ru-RU" sz="2000" dirty="0" err="1" smtClean="0">
                <a:solidFill>
                  <a:schemeClr val="bg1"/>
                </a:solidFill>
              </a:rPr>
              <a:t>емоції</a:t>
            </a:r>
            <a:r>
              <a:rPr lang="ru-RU" sz="2000" dirty="0" smtClean="0">
                <a:solidFill>
                  <a:schemeClr val="bg1"/>
                </a:solidFill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</a:rPr>
              <a:t>формуючи</a:t>
            </a:r>
            <a:r>
              <a:rPr lang="ru-RU" sz="2000" dirty="0" smtClean="0">
                <a:solidFill>
                  <a:schemeClr val="bg1"/>
                </a:solidFill>
              </a:rPr>
              <a:t> образ про товар)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708920"/>
            <a:ext cx="3678560" cy="2292178"/>
          </a:xfrm>
        </p:spPr>
      </p:pic>
    </p:spTree>
    <p:extLst>
      <p:ext uri="{BB962C8B-B14F-4D97-AF65-F5344CB8AC3E}">
        <p14:creationId xmlns:p14="http://schemas.microsoft.com/office/powerpoint/2010/main" val="255954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Biznes-kollazh</Template>
  <TotalTime>770</TotalTime>
  <Words>1474</Words>
  <Application>Microsoft Office PowerPoint</Application>
  <PresentationFormat>Экран (4:3)</PresentationFormat>
  <Paragraphs>92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План</vt:lpstr>
      <vt:lpstr>Презентация PowerPoint</vt:lpstr>
      <vt:lpstr>Вступ</vt:lpstr>
      <vt:lpstr>1. Методи психологічного впливу в рекламі</vt:lpstr>
      <vt:lpstr>Методи психологічного впливу в рекламі</vt:lpstr>
      <vt:lpstr>Презентация PowerPoint</vt:lpstr>
      <vt:lpstr>Презентация PowerPoint</vt:lpstr>
      <vt:lpstr>Моделі використання методу НЛП в рекламі</vt:lpstr>
      <vt:lpstr>ЕФЕКТ 25-ГО КАДРУ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Довольный пользователь Microsoft Office</dc:creator>
  <cp:lastModifiedBy>Владелец</cp:lastModifiedBy>
  <cp:revision>53</cp:revision>
  <dcterms:created xsi:type="dcterms:W3CDTF">2014-10-07T16:39:49Z</dcterms:created>
  <dcterms:modified xsi:type="dcterms:W3CDTF">2021-08-26T16:30:57Z</dcterms:modified>
</cp:coreProperties>
</file>