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9898" y="210992"/>
            <a:ext cx="5684202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050" y="1650284"/>
            <a:ext cx="8985899" cy="441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7809" y="586994"/>
            <a:ext cx="100774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План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9050" y="1650284"/>
            <a:ext cx="849947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3200" spc="-20" dirty="0">
                <a:latin typeface="Times New Roman"/>
                <a:cs typeface="Times New Roman"/>
              </a:rPr>
              <a:t>Призначення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та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види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мийного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устаткування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</a:t>
            </a:r>
            <a:r>
              <a:rPr sz="3200" spc="-15" dirty="0">
                <a:latin typeface="Times New Roman"/>
                <a:cs typeface="Times New Roman"/>
              </a:rPr>
              <a:t> миття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овочів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</a:t>
            </a:r>
            <a:r>
              <a:rPr sz="3200" spc="-15" dirty="0">
                <a:latin typeface="Times New Roman"/>
                <a:cs typeface="Times New Roman"/>
              </a:rPr>
              <a:t> миття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посуду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30" dirty="0">
                <a:latin typeface="Times New Roman"/>
                <a:cs typeface="Times New Roman"/>
              </a:rPr>
              <a:t>Посудомийні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машини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періодичної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дії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30" dirty="0">
                <a:latin typeface="Times New Roman"/>
                <a:cs typeface="Times New Roman"/>
              </a:rPr>
              <a:t>Посудомийні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машини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безперервної дії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Очищувальне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устаткування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 </a:t>
            </a:r>
            <a:r>
              <a:rPr sz="3200" spc="-15" dirty="0">
                <a:latin typeface="Times New Roman"/>
                <a:cs typeface="Times New Roman"/>
              </a:rPr>
              <a:t>очищення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овочів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періодичної</a:t>
            </a:r>
            <a:r>
              <a:rPr sz="3200" spc="-5" dirty="0">
                <a:latin typeface="Times New Roman"/>
                <a:cs typeface="Times New Roman"/>
              </a:rPr>
              <a:t> дії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для </a:t>
            </a:r>
            <a:r>
              <a:rPr sz="3200" spc="-15" dirty="0">
                <a:latin typeface="Times New Roman"/>
                <a:cs typeface="Times New Roman"/>
              </a:rPr>
              <a:t>очищення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овочів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безперервної дії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  <a:tab pos="2066289" algn="l"/>
              </a:tabLst>
            </a:pPr>
            <a:r>
              <a:rPr sz="3200" spc="-5" dirty="0">
                <a:latin typeface="Times New Roman"/>
                <a:cs typeface="Times New Roman"/>
              </a:rPr>
              <a:t>Машини	для </a:t>
            </a:r>
            <a:r>
              <a:rPr sz="3200" spc="-15" dirty="0">
                <a:latin typeface="Times New Roman"/>
                <a:cs typeface="Times New Roman"/>
              </a:rPr>
              <a:t>очищення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риби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від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луски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564" y="137459"/>
            <a:ext cx="59429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 </a:t>
            </a:r>
            <a:r>
              <a:rPr sz="2800" spc="-10" dirty="0"/>
              <a:t>вібраційного</a:t>
            </a:r>
            <a:r>
              <a:rPr sz="2800" spc="-30" dirty="0"/>
              <a:t> </a:t>
            </a:r>
            <a:r>
              <a:rPr sz="2800" spc="-10" dirty="0"/>
              <a:t>миття</a:t>
            </a:r>
            <a:r>
              <a:rPr sz="2800" spc="-15" dirty="0"/>
              <a:t> продуктів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40" y="1709376"/>
            <a:ext cx="8184161" cy="35610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661" y="137459"/>
            <a:ext cx="6692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10" dirty="0"/>
              <a:t> відцентрової</a:t>
            </a:r>
            <a:r>
              <a:rPr sz="2800" spc="-25" dirty="0"/>
              <a:t> </a:t>
            </a:r>
            <a:r>
              <a:rPr sz="2800" spc="-20" dirty="0"/>
              <a:t>овочемийної</a:t>
            </a:r>
            <a:r>
              <a:rPr sz="2800" spc="-30" dirty="0"/>
              <a:t> </a:t>
            </a:r>
            <a:r>
              <a:rPr sz="2800" spc="-10" dirty="0"/>
              <a:t>машини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083" y="846040"/>
            <a:ext cx="4311422" cy="46085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95538" y="5666280"/>
            <a:ext cx="6153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" dirty="0">
                <a:latin typeface="Times New Roman"/>
                <a:cs typeface="Times New Roman"/>
              </a:rPr>
              <a:t>корзина;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2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посудина;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3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5" dirty="0">
                <a:latin typeface="Times New Roman"/>
                <a:cs typeface="Times New Roman"/>
              </a:rPr>
              <a:t>фільтр;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4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" dirty="0">
                <a:latin typeface="Times New Roman"/>
                <a:cs typeface="Times New Roman"/>
              </a:rPr>
              <a:t>насос;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5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корпус;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6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–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трубки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подачі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води;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532765" algn="l"/>
              </a:tabLst>
            </a:pPr>
            <a:r>
              <a:rPr sz="2400" i="1" dirty="0">
                <a:latin typeface="Times New Roman"/>
                <a:cs typeface="Times New Roman"/>
              </a:rPr>
              <a:t>7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10" dirty="0">
                <a:latin typeface="Times New Roman"/>
                <a:cs typeface="Times New Roman"/>
              </a:rPr>
              <a:t>кришка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340" y="8877"/>
            <a:ext cx="7457746" cy="41646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8050" y="4202695"/>
            <a:ext cx="876173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19304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Принципова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схема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вібраційної</a:t>
            </a:r>
            <a:r>
              <a:rPr sz="2400" spc="-10" dirty="0">
                <a:latin typeface="Times New Roman"/>
                <a:cs typeface="Times New Roman"/>
              </a:rPr>
              <a:t> овочемийної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машини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ММВ2000: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рама;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2, 3 – </a:t>
            </a:r>
            <a:r>
              <a:rPr sz="2400" spc="-10" dirty="0">
                <a:latin typeface="Times New Roman"/>
                <a:cs typeface="Times New Roman"/>
              </a:rPr>
              <a:t>вертикальні </a:t>
            </a:r>
            <a:r>
              <a:rPr sz="2400" spc="15" dirty="0">
                <a:latin typeface="Times New Roman"/>
                <a:cs typeface="Times New Roman"/>
              </a:rPr>
              <a:t>та</a:t>
            </a:r>
            <a:r>
              <a:rPr sz="2400" spc="-5" dirty="0">
                <a:latin typeface="Times New Roman"/>
                <a:cs typeface="Times New Roman"/>
              </a:rPr>
              <a:t> горизонтальні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пружини;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 –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внутрішній</a:t>
            </a:r>
            <a:r>
              <a:rPr sz="2400" spc="-5" dirty="0">
                <a:latin typeface="Times New Roman"/>
                <a:cs typeface="Times New Roman"/>
              </a:rPr>
              <a:t> циліндр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(ротор); </a:t>
            </a:r>
            <a:r>
              <a:rPr sz="2400" dirty="0">
                <a:latin typeface="Times New Roman"/>
                <a:cs typeface="Times New Roman"/>
              </a:rPr>
              <a:t>5 –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робочий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вал;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 –</a:t>
            </a:r>
            <a:r>
              <a:rPr sz="2400" spc="-5" dirty="0">
                <a:latin typeface="Times New Roman"/>
                <a:cs typeface="Times New Roman"/>
              </a:rPr>
              <a:t> вантаж;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 – </a:t>
            </a:r>
            <a:r>
              <a:rPr sz="2400" spc="-5" dirty="0">
                <a:latin typeface="Times New Roman"/>
                <a:cs typeface="Times New Roman"/>
              </a:rPr>
              <a:t>шнек;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лотік </a:t>
            </a:r>
            <a:r>
              <a:rPr sz="2400" spc="-5" dirty="0">
                <a:latin typeface="Times New Roman"/>
                <a:cs typeface="Times New Roman"/>
              </a:rPr>
              <a:t>завантажувальний;</a:t>
            </a:r>
            <a:r>
              <a:rPr sz="2400" dirty="0">
                <a:latin typeface="Times New Roman"/>
                <a:cs typeface="Times New Roman"/>
              </a:rPr>
              <a:t> 9 – </a:t>
            </a:r>
            <a:r>
              <a:rPr sz="2400" spc="-15" dirty="0">
                <a:latin typeface="Times New Roman"/>
                <a:cs typeface="Times New Roman"/>
              </a:rPr>
              <a:t>розбризкувач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води;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 – </a:t>
            </a:r>
            <a:r>
              <a:rPr sz="2400" spc="-5" dirty="0">
                <a:latin typeface="Times New Roman"/>
                <a:cs typeface="Times New Roman"/>
              </a:rPr>
              <a:t>циліндр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зовнішній; </a:t>
            </a:r>
            <a:r>
              <a:rPr sz="2400" spc="-50" dirty="0">
                <a:latin typeface="Times New Roman"/>
                <a:cs typeface="Times New Roman"/>
              </a:rPr>
              <a:t>11</a:t>
            </a:r>
            <a:r>
              <a:rPr sz="2400" dirty="0">
                <a:latin typeface="Times New Roman"/>
                <a:cs typeface="Times New Roman"/>
              </a:rPr>
              <a:t> – </a:t>
            </a:r>
            <a:r>
              <a:rPr sz="2400" spc="-5" dirty="0">
                <a:latin typeface="Times New Roman"/>
                <a:cs typeface="Times New Roman"/>
              </a:rPr>
              <a:t>підшипник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сферичний;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12 – </a:t>
            </a:r>
            <a:r>
              <a:rPr sz="2400" spc="-10" dirty="0">
                <a:latin typeface="Times New Roman"/>
                <a:cs typeface="Times New Roman"/>
              </a:rPr>
              <a:t>муфта; </a:t>
            </a:r>
            <a:r>
              <a:rPr sz="2400" dirty="0">
                <a:latin typeface="Times New Roman"/>
                <a:cs typeface="Times New Roman"/>
              </a:rPr>
              <a:t>13 –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електродвигун; </a:t>
            </a:r>
            <a:r>
              <a:rPr sz="2400" dirty="0">
                <a:latin typeface="Times New Roman"/>
                <a:cs typeface="Times New Roman"/>
              </a:rPr>
              <a:t>14 – </a:t>
            </a:r>
            <a:r>
              <a:rPr sz="2400" spc="-10" dirty="0">
                <a:latin typeface="Times New Roman"/>
                <a:cs typeface="Times New Roman"/>
              </a:rPr>
              <a:t>решітка; </a:t>
            </a:r>
            <a:r>
              <a:rPr sz="2400" dirty="0">
                <a:latin typeface="Times New Roman"/>
                <a:cs typeface="Times New Roman"/>
              </a:rPr>
              <a:t>15 – </a:t>
            </a:r>
            <a:r>
              <a:rPr sz="2400" spc="-15" dirty="0">
                <a:latin typeface="Times New Roman"/>
                <a:cs typeface="Times New Roman"/>
              </a:rPr>
              <a:t>патрубок; </a:t>
            </a:r>
            <a:r>
              <a:rPr sz="2400" dirty="0">
                <a:latin typeface="Times New Roman"/>
                <a:cs typeface="Times New Roman"/>
              </a:rPr>
              <a:t>16 – </a:t>
            </a:r>
            <a:r>
              <a:rPr sz="2400" spc="-10" dirty="0">
                <a:latin typeface="Times New Roman"/>
                <a:cs typeface="Times New Roman"/>
              </a:rPr>
              <a:t>лотік </a:t>
            </a:r>
            <a:r>
              <a:rPr sz="2400" spc="-5" dirty="0">
                <a:latin typeface="Times New Roman"/>
                <a:cs typeface="Times New Roman"/>
              </a:rPr>
              <a:t> розвантажувальний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4451" y="1465388"/>
            <a:ext cx="76200" cy="342265"/>
            <a:chOff x="4784451" y="1465388"/>
            <a:chExt cx="76200" cy="342265"/>
          </a:xfrm>
        </p:grpSpPr>
        <p:sp>
          <p:nvSpPr>
            <p:cNvPr id="3" name="object 3"/>
            <p:cNvSpPr/>
            <p:nvPr/>
          </p:nvSpPr>
          <p:spPr>
            <a:xfrm>
              <a:off x="4822549" y="1465388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4451" y="173127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783561" y="2479640"/>
            <a:ext cx="76200" cy="342265"/>
            <a:chOff x="4783561" y="2479640"/>
            <a:chExt cx="76200" cy="342265"/>
          </a:xfrm>
        </p:grpSpPr>
        <p:sp>
          <p:nvSpPr>
            <p:cNvPr id="6" name="object 6"/>
            <p:cNvSpPr/>
            <p:nvPr/>
          </p:nvSpPr>
          <p:spPr>
            <a:xfrm>
              <a:off x="4821658" y="2479640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3561" y="27455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83561" y="3349855"/>
            <a:ext cx="76200" cy="342265"/>
            <a:chOff x="4783561" y="3349855"/>
            <a:chExt cx="76200" cy="342265"/>
          </a:xfrm>
        </p:grpSpPr>
        <p:sp>
          <p:nvSpPr>
            <p:cNvPr id="9" name="object 9"/>
            <p:cNvSpPr/>
            <p:nvPr/>
          </p:nvSpPr>
          <p:spPr>
            <a:xfrm>
              <a:off x="4821658" y="3349855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3561" y="36157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399"/>
                  </a:ln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83561" y="4076038"/>
            <a:ext cx="76200" cy="342265"/>
            <a:chOff x="4783561" y="4076038"/>
            <a:chExt cx="76200" cy="342265"/>
          </a:xfrm>
        </p:grpSpPr>
        <p:sp>
          <p:nvSpPr>
            <p:cNvPr id="12" name="object 12"/>
            <p:cNvSpPr/>
            <p:nvPr/>
          </p:nvSpPr>
          <p:spPr>
            <a:xfrm>
              <a:off x="4821658" y="4076038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83561" y="434192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83561" y="5090289"/>
            <a:ext cx="76200" cy="342265"/>
            <a:chOff x="4783561" y="5090289"/>
            <a:chExt cx="76200" cy="342265"/>
          </a:xfrm>
        </p:grpSpPr>
        <p:sp>
          <p:nvSpPr>
            <p:cNvPr id="15" name="object 15"/>
            <p:cNvSpPr/>
            <p:nvPr/>
          </p:nvSpPr>
          <p:spPr>
            <a:xfrm>
              <a:off x="4821658" y="5090289"/>
              <a:ext cx="0" cy="291465"/>
            </a:xfrm>
            <a:custGeom>
              <a:avLst/>
              <a:gdLst/>
              <a:ahLst/>
              <a:cxnLst/>
              <a:rect l="l" t="t" r="r" b="b"/>
              <a:pathLst>
                <a:path h="291464">
                  <a:moveTo>
                    <a:pt x="0" y="0"/>
                  </a:moveTo>
                  <a:lnTo>
                    <a:pt x="0" y="2912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3561" y="535617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211969" y="952505"/>
            <a:ext cx="5035550" cy="579755"/>
            <a:chOff x="2211969" y="952505"/>
            <a:chExt cx="5035550" cy="579755"/>
          </a:xfrm>
        </p:grpSpPr>
        <p:sp>
          <p:nvSpPr>
            <p:cNvPr id="18" name="object 18"/>
            <p:cNvSpPr/>
            <p:nvPr/>
          </p:nvSpPr>
          <p:spPr>
            <a:xfrm>
              <a:off x="2216731" y="957267"/>
              <a:ext cx="5026025" cy="570230"/>
            </a:xfrm>
            <a:custGeom>
              <a:avLst/>
              <a:gdLst/>
              <a:ahLst/>
              <a:cxnLst/>
              <a:rect l="l" t="t" r="r" b="b"/>
              <a:pathLst>
                <a:path w="5026025" h="570230">
                  <a:moveTo>
                    <a:pt x="4930482" y="0"/>
                  </a:moveTo>
                  <a:lnTo>
                    <a:pt x="95021" y="0"/>
                  </a:lnTo>
                  <a:lnTo>
                    <a:pt x="58035" y="7467"/>
                  </a:lnTo>
                  <a:lnTo>
                    <a:pt x="27832" y="27832"/>
                  </a:lnTo>
                  <a:lnTo>
                    <a:pt x="7467" y="58035"/>
                  </a:lnTo>
                  <a:lnTo>
                    <a:pt x="0" y="95021"/>
                  </a:lnTo>
                  <a:lnTo>
                    <a:pt x="0" y="475107"/>
                  </a:lnTo>
                  <a:lnTo>
                    <a:pt x="7467" y="512099"/>
                  </a:lnTo>
                  <a:lnTo>
                    <a:pt x="27832" y="542307"/>
                  </a:lnTo>
                  <a:lnTo>
                    <a:pt x="58035" y="562673"/>
                  </a:lnTo>
                  <a:lnTo>
                    <a:pt x="95021" y="570141"/>
                  </a:lnTo>
                  <a:lnTo>
                    <a:pt x="4930482" y="570141"/>
                  </a:lnTo>
                  <a:lnTo>
                    <a:pt x="4967468" y="562673"/>
                  </a:lnTo>
                  <a:lnTo>
                    <a:pt x="4997672" y="542307"/>
                  </a:lnTo>
                  <a:lnTo>
                    <a:pt x="5018036" y="512099"/>
                  </a:lnTo>
                  <a:lnTo>
                    <a:pt x="5025504" y="475107"/>
                  </a:lnTo>
                  <a:lnTo>
                    <a:pt x="5025504" y="95021"/>
                  </a:lnTo>
                  <a:lnTo>
                    <a:pt x="5018036" y="58035"/>
                  </a:lnTo>
                  <a:lnTo>
                    <a:pt x="4997672" y="27832"/>
                  </a:lnTo>
                  <a:lnTo>
                    <a:pt x="4967468" y="7467"/>
                  </a:lnTo>
                  <a:lnTo>
                    <a:pt x="4930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6731" y="957267"/>
              <a:ext cx="5026025" cy="570230"/>
            </a:xfrm>
            <a:custGeom>
              <a:avLst/>
              <a:gdLst/>
              <a:ahLst/>
              <a:cxnLst/>
              <a:rect l="l" t="t" r="r" b="b"/>
              <a:pathLst>
                <a:path w="5026025" h="570230">
                  <a:moveTo>
                    <a:pt x="0" y="95021"/>
                  </a:moveTo>
                  <a:lnTo>
                    <a:pt x="7467" y="58035"/>
                  </a:lnTo>
                  <a:lnTo>
                    <a:pt x="27832" y="27832"/>
                  </a:lnTo>
                  <a:lnTo>
                    <a:pt x="58035" y="7467"/>
                  </a:lnTo>
                  <a:lnTo>
                    <a:pt x="95021" y="0"/>
                  </a:lnTo>
                  <a:lnTo>
                    <a:pt x="4930482" y="0"/>
                  </a:lnTo>
                  <a:lnTo>
                    <a:pt x="4967468" y="7467"/>
                  </a:lnTo>
                  <a:lnTo>
                    <a:pt x="4997672" y="27832"/>
                  </a:lnTo>
                  <a:lnTo>
                    <a:pt x="5018036" y="58035"/>
                  </a:lnTo>
                  <a:lnTo>
                    <a:pt x="5025504" y="95021"/>
                  </a:lnTo>
                  <a:lnTo>
                    <a:pt x="5025504" y="475107"/>
                  </a:lnTo>
                  <a:lnTo>
                    <a:pt x="5018036" y="512099"/>
                  </a:lnTo>
                  <a:lnTo>
                    <a:pt x="4997672" y="542307"/>
                  </a:lnTo>
                  <a:lnTo>
                    <a:pt x="4967468" y="562673"/>
                  </a:lnTo>
                  <a:lnTo>
                    <a:pt x="4930482" y="570141"/>
                  </a:lnTo>
                  <a:lnTo>
                    <a:pt x="95021" y="570141"/>
                  </a:lnTo>
                  <a:lnTo>
                    <a:pt x="58035" y="562673"/>
                  </a:lnTo>
                  <a:lnTo>
                    <a:pt x="27832" y="542307"/>
                  </a:lnTo>
                  <a:lnTo>
                    <a:pt x="7467" y="512099"/>
                  </a:lnTo>
                  <a:lnTo>
                    <a:pt x="0" y="475107"/>
                  </a:lnTo>
                  <a:lnTo>
                    <a:pt x="0" y="950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902941" y="1817719"/>
            <a:ext cx="5652770" cy="730250"/>
            <a:chOff x="1902941" y="1817719"/>
            <a:chExt cx="5652770" cy="730250"/>
          </a:xfrm>
        </p:grpSpPr>
        <p:sp>
          <p:nvSpPr>
            <p:cNvPr id="21" name="object 21"/>
            <p:cNvSpPr/>
            <p:nvPr/>
          </p:nvSpPr>
          <p:spPr>
            <a:xfrm>
              <a:off x="1907703" y="1822481"/>
              <a:ext cx="5643245" cy="720725"/>
            </a:xfrm>
            <a:custGeom>
              <a:avLst/>
              <a:gdLst/>
              <a:ahLst/>
              <a:cxnLst/>
              <a:rect l="l" t="t" r="r" b="b"/>
              <a:pathLst>
                <a:path w="5643245" h="720725">
                  <a:moveTo>
                    <a:pt x="5522645" y="0"/>
                  </a:moveTo>
                  <a:lnTo>
                    <a:pt x="120027" y="0"/>
                  </a:lnTo>
                  <a:lnTo>
                    <a:pt x="73310" y="9431"/>
                  </a:lnTo>
                  <a:lnTo>
                    <a:pt x="35158" y="35153"/>
                  </a:lnTo>
                  <a:lnTo>
                    <a:pt x="9433" y="73305"/>
                  </a:lnTo>
                  <a:lnTo>
                    <a:pt x="0" y="120027"/>
                  </a:lnTo>
                  <a:lnTo>
                    <a:pt x="0" y="600138"/>
                  </a:lnTo>
                  <a:lnTo>
                    <a:pt x="9433" y="646862"/>
                  </a:lnTo>
                  <a:lnTo>
                    <a:pt x="35158" y="685018"/>
                  </a:lnTo>
                  <a:lnTo>
                    <a:pt x="73310" y="710745"/>
                  </a:lnTo>
                  <a:lnTo>
                    <a:pt x="120027" y="720178"/>
                  </a:lnTo>
                  <a:lnTo>
                    <a:pt x="5522645" y="720178"/>
                  </a:lnTo>
                  <a:lnTo>
                    <a:pt x="5569362" y="710745"/>
                  </a:lnTo>
                  <a:lnTo>
                    <a:pt x="5607515" y="685018"/>
                  </a:lnTo>
                  <a:lnTo>
                    <a:pt x="5633239" y="646862"/>
                  </a:lnTo>
                  <a:lnTo>
                    <a:pt x="5642673" y="600138"/>
                  </a:lnTo>
                  <a:lnTo>
                    <a:pt x="5642673" y="120027"/>
                  </a:lnTo>
                  <a:lnTo>
                    <a:pt x="5633239" y="73305"/>
                  </a:lnTo>
                  <a:lnTo>
                    <a:pt x="5607515" y="35153"/>
                  </a:lnTo>
                  <a:lnTo>
                    <a:pt x="5569362" y="9431"/>
                  </a:lnTo>
                  <a:lnTo>
                    <a:pt x="5522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07703" y="1822481"/>
              <a:ext cx="5643245" cy="720725"/>
            </a:xfrm>
            <a:custGeom>
              <a:avLst/>
              <a:gdLst/>
              <a:ahLst/>
              <a:cxnLst/>
              <a:rect l="l" t="t" r="r" b="b"/>
              <a:pathLst>
                <a:path w="5643245" h="720725">
                  <a:moveTo>
                    <a:pt x="0" y="120027"/>
                  </a:moveTo>
                  <a:lnTo>
                    <a:pt x="9433" y="73305"/>
                  </a:lnTo>
                  <a:lnTo>
                    <a:pt x="35158" y="35153"/>
                  </a:lnTo>
                  <a:lnTo>
                    <a:pt x="73310" y="9431"/>
                  </a:lnTo>
                  <a:lnTo>
                    <a:pt x="120027" y="0"/>
                  </a:lnTo>
                  <a:lnTo>
                    <a:pt x="5522645" y="0"/>
                  </a:lnTo>
                  <a:lnTo>
                    <a:pt x="5569362" y="9431"/>
                  </a:lnTo>
                  <a:lnTo>
                    <a:pt x="5607515" y="35153"/>
                  </a:lnTo>
                  <a:lnTo>
                    <a:pt x="5633239" y="73305"/>
                  </a:lnTo>
                  <a:lnTo>
                    <a:pt x="5642673" y="120027"/>
                  </a:lnTo>
                  <a:lnTo>
                    <a:pt x="5642673" y="600138"/>
                  </a:lnTo>
                  <a:lnTo>
                    <a:pt x="5633239" y="646862"/>
                  </a:lnTo>
                  <a:lnTo>
                    <a:pt x="5607515" y="685018"/>
                  </a:lnTo>
                  <a:lnTo>
                    <a:pt x="5569362" y="710745"/>
                  </a:lnTo>
                  <a:lnTo>
                    <a:pt x="5522645" y="720178"/>
                  </a:lnTo>
                  <a:lnTo>
                    <a:pt x="120027" y="720178"/>
                  </a:lnTo>
                  <a:lnTo>
                    <a:pt x="73310" y="710745"/>
                  </a:lnTo>
                  <a:lnTo>
                    <a:pt x="35158" y="685018"/>
                  </a:lnTo>
                  <a:lnTo>
                    <a:pt x="9433" y="646862"/>
                  </a:lnTo>
                  <a:lnTo>
                    <a:pt x="0" y="600138"/>
                  </a:lnTo>
                  <a:lnTo>
                    <a:pt x="0" y="1200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902941" y="2831969"/>
            <a:ext cx="5652770" cy="586105"/>
            <a:chOff x="1902941" y="2831969"/>
            <a:chExt cx="5652770" cy="586105"/>
          </a:xfrm>
        </p:grpSpPr>
        <p:sp>
          <p:nvSpPr>
            <p:cNvPr id="24" name="object 24"/>
            <p:cNvSpPr/>
            <p:nvPr/>
          </p:nvSpPr>
          <p:spPr>
            <a:xfrm>
              <a:off x="1907703" y="2836731"/>
              <a:ext cx="5643245" cy="576580"/>
            </a:xfrm>
            <a:custGeom>
              <a:avLst/>
              <a:gdLst/>
              <a:ahLst/>
              <a:cxnLst/>
              <a:rect l="l" t="t" r="r" b="b"/>
              <a:pathLst>
                <a:path w="5643245" h="576579">
                  <a:moveTo>
                    <a:pt x="5546648" y="0"/>
                  </a:moveTo>
                  <a:lnTo>
                    <a:pt x="96024" y="0"/>
                  </a:lnTo>
                  <a:lnTo>
                    <a:pt x="58646" y="7545"/>
                  </a:lnTo>
                  <a:lnTo>
                    <a:pt x="28124" y="28124"/>
                  </a:lnTo>
                  <a:lnTo>
                    <a:pt x="7545" y="58646"/>
                  </a:lnTo>
                  <a:lnTo>
                    <a:pt x="0" y="96024"/>
                  </a:lnTo>
                  <a:lnTo>
                    <a:pt x="0" y="480110"/>
                  </a:lnTo>
                  <a:lnTo>
                    <a:pt x="7545" y="517490"/>
                  </a:lnTo>
                  <a:lnTo>
                    <a:pt x="28124" y="548017"/>
                  </a:lnTo>
                  <a:lnTo>
                    <a:pt x="58646" y="568600"/>
                  </a:lnTo>
                  <a:lnTo>
                    <a:pt x="96024" y="576148"/>
                  </a:lnTo>
                  <a:lnTo>
                    <a:pt x="5546648" y="576148"/>
                  </a:lnTo>
                  <a:lnTo>
                    <a:pt x="5584026" y="568600"/>
                  </a:lnTo>
                  <a:lnTo>
                    <a:pt x="5614549" y="548017"/>
                  </a:lnTo>
                  <a:lnTo>
                    <a:pt x="5635127" y="517490"/>
                  </a:lnTo>
                  <a:lnTo>
                    <a:pt x="5642673" y="480110"/>
                  </a:lnTo>
                  <a:lnTo>
                    <a:pt x="5642673" y="96024"/>
                  </a:lnTo>
                  <a:lnTo>
                    <a:pt x="5635127" y="58646"/>
                  </a:lnTo>
                  <a:lnTo>
                    <a:pt x="5614549" y="28124"/>
                  </a:lnTo>
                  <a:lnTo>
                    <a:pt x="5584026" y="7545"/>
                  </a:lnTo>
                  <a:lnTo>
                    <a:pt x="5546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7703" y="2836731"/>
              <a:ext cx="5643245" cy="576580"/>
            </a:xfrm>
            <a:custGeom>
              <a:avLst/>
              <a:gdLst/>
              <a:ahLst/>
              <a:cxnLst/>
              <a:rect l="l" t="t" r="r" b="b"/>
              <a:pathLst>
                <a:path w="5643245" h="576579">
                  <a:moveTo>
                    <a:pt x="0" y="96024"/>
                  </a:moveTo>
                  <a:lnTo>
                    <a:pt x="7545" y="58646"/>
                  </a:lnTo>
                  <a:lnTo>
                    <a:pt x="28124" y="28124"/>
                  </a:lnTo>
                  <a:lnTo>
                    <a:pt x="58646" y="7545"/>
                  </a:lnTo>
                  <a:lnTo>
                    <a:pt x="96024" y="0"/>
                  </a:lnTo>
                  <a:lnTo>
                    <a:pt x="5546648" y="0"/>
                  </a:lnTo>
                  <a:lnTo>
                    <a:pt x="5584026" y="7545"/>
                  </a:lnTo>
                  <a:lnTo>
                    <a:pt x="5614549" y="28124"/>
                  </a:lnTo>
                  <a:lnTo>
                    <a:pt x="5635127" y="58646"/>
                  </a:lnTo>
                  <a:lnTo>
                    <a:pt x="5642673" y="96024"/>
                  </a:lnTo>
                  <a:lnTo>
                    <a:pt x="5642673" y="480110"/>
                  </a:lnTo>
                  <a:lnTo>
                    <a:pt x="5635127" y="517490"/>
                  </a:lnTo>
                  <a:lnTo>
                    <a:pt x="5614549" y="548017"/>
                  </a:lnTo>
                  <a:lnTo>
                    <a:pt x="5584026" y="568600"/>
                  </a:lnTo>
                  <a:lnTo>
                    <a:pt x="5546648" y="576148"/>
                  </a:lnTo>
                  <a:lnTo>
                    <a:pt x="96024" y="576148"/>
                  </a:lnTo>
                  <a:lnTo>
                    <a:pt x="58646" y="568600"/>
                  </a:lnTo>
                  <a:lnTo>
                    <a:pt x="28124" y="548017"/>
                  </a:lnTo>
                  <a:lnTo>
                    <a:pt x="7545" y="517490"/>
                  </a:lnTo>
                  <a:lnTo>
                    <a:pt x="0" y="480110"/>
                  </a:lnTo>
                  <a:lnTo>
                    <a:pt x="0" y="960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902941" y="3702186"/>
            <a:ext cx="5652770" cy="617855"/>
            <a:chOff x="1902941" y="3702186"/>
            <a:chExt cx="5652770" cy="617855"/>
          </a:xfrm>
        </p:grpSpPr>
        <p:sp>
          <p:nvSpPr>
            <p:cNvPr id="27" name="object 27"/>
            <p:cNvSpPr/>
            <p:nvPr/>
          </p:nvSpPr>
          <p:spPr>
            <a:xfrm>
              <a:off x="1907703" y="3706948"/>
              <a:ext cx="5643245" cy="608330"/>
            </a:xfrm>
            <a:custGeom>
              <a:avLst/>
              <a:gdLst/>
              <a:ahLst/>
              <a:cxnLst/>
              <a:rect l="l" t="t" r="r" b="b"/>
              <a:pathLst>
                <a:path w="5643245" h="608329">
                  <a:moveTo>
                    <a:pt x="5541314" y="0"/>
                  </a:moveTo>
                  <a:lnTo>
                    <a:pt x="101358" y="0"/>
                  </a:lnTo>
                  <a:lnTo>
                    <a:pt x="61904" y="7964"/>
                  </a:lnTo>
                  <a:lnTo>
                    <a:pt x="29686" y="29686"/>
                  </a:lnTo>
                  <a:lnTo>
                    <a:pt x="7964" y="61904"/>
                  </a:lnTo>
                  <a:lnTo>
                    <a:pt x="0" y="101358"/>
                  </a:lnTo>
                  <a:lnTo>
                    <a:pt x="0" y="506793"/>
                  </a:lnTo>
                  <a:lnTo>
                    <a:pt x="7964" y="546242"/>
                  </a:lnTo>
                  <a:lnTo>
                    <a:pt x="29686" y="578461"/>
                  </a:lnTo>
                  <a:lnTo>
                    <a:pt x="61904" y="600185"/>
                  </a:lnTo>
                  <a:lnTo>
                    <a:pt x="101358" y="608152"/>
                  </a:lnTo>
                  <a:lnTo>
                    <a:pt x="5541314" y="608152"/>
                  </a:lnTo>
                  <a:lnTo>
                    <a:pt x="5580769" y="600185"/>
                  </a:lnTo>
                  <a:lnTo>
                    <a:pt x="5612987" y="578461"/>
                  </a:lnTo>
                  <a:lnTo>
                    <a:pt x="5634708" y="546242"/>
                  </a:lnTo>
                  <a:lnTo>
                    <a:pt x="5642673" y="506793"/>
                  </a:lnTo>
                  <a:lnTo>
                    <a:pt x="5642673" y="101358"/>
                  </a:lnTo>
                  <a:lnTo>
                    <a:pt x="5634708" y="61904"/>
                  </a:lnTo>
                  <a:lnTo>
                    <a:pt x="5612987" y="29686"/>
                  </a:lnTo>
                  <a:lnTo>
                    <a:pt x="5580769" y="7964"/>
                  </a:lnTo>
                  <a:lnTo>
                    <a:pt x="5541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7703" y="3706948"/>
              <a:ext cx="5643245" cy="608330"/>
            </a:xfrm>
            <a:custGeom>
              <a:avLst/>
              <a:gdLst/>
              <a:ahLst/>
              <a:cxnLst/>
              <a:rect l="l" t="t" r="r" b="b"/>
              <a:pathLst>
                <a:path w="5643245" h="608329">
                  <a:moveTo>
                    <a:pt x="0" y="101358"/>
                  </a:moveTo>
                  <a:lnTo>
                    <a:pt x="7964" y="61904"/>
                  </a:lnTo>
                  <a:lnTo>
                    <a:pt x="29686" y="29686"/>
                  </a:lnTo>
                  <a:lnTo>
                    <a:pt x="61904" y="7964"/>
                  </a:lnTo>
                  <a:lnTo>
                    <a:pt x="101358" y="0"/>
                  </a:lnTo>
                  <a:lnTo>
                    <a:pt x="5541314" y="0"/>
                  </a:lnTo>
                  <a:lnTo>
                    <a:pt x="5580769" y="7964"/>
                  </a:lnTo>
                  <a:lnTo>
                    <a:pt x="5612987" y="29686"/>
                  </a:lnTo>
                  <a:lnTo>
                    <a:pt x="5634708" y="61904"/>
                  </a:lnTo>
                  <a:lnTo>
                    <a:pt x="5642673" y="101358"/>
                  </a:lnTo>
                  <a:lnTo>
                    <a:pt x="5642673" y="506793"/>
                  </a:lnTo>
                  <a:lnTo>
                    <a:pt x="5634708" y="546242"/>
                  </a:lnTo>
                  <a:lnTo>
                    <a:pt x="5612987" y="578461"/>
                  </a:lnTo>
                  <a:lnTo>
                    <a:pt x="5580769" y="600185"/>
                  </a:lnTo>
                  <a:lnTo>
                    <a:pt x="5541314" y="608152"/>
                  </a:lnTo>
                  <a:lnTo>
                    <a:pt x="101358" y="608152"/>
                  </a:lnTo>
                  <a:lnTo>
                    <a:pt x="61904" y="600185"/>
                  </a:lnTo>
                  <a:lnTo>
                    <a:pt x="29686" y="578461"/>
                  </a:lnTo>
                  <a:lnTo>
                    <a:pt x="7964" y="546242"/>
                  </a:lnTo>
                  <a:lnTo>
                    <a:pt x="0" y="506793"/>
                  </a:lnTo>
                  <a:lnTo>
                    <a:pt x="0" y="10135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902941" y="4428368"/>
            <a:ext cx="5652770" cy="730250"/>
            <a:chOff x="1902941" y="4428368"/>
            <a:chExt cx="5652770" cy="730250"/>
          </a:xfrm>
        </p:grpSpPr>
        <p:sp>
          <p:nvSpPr>
            <p:cNvPr id="30" name="object 30"/>
            <p:cNvSpPr/>
            <p:nvPr/>
          </p:nvSpPr>
          <p:spPr>
            <a:xfrm>
              <a:off x="1907703" y="4433130"/>
              <a:ext cx="5643245" cy="720725"/>
            </a:xfrm>
            <a:custGeom>
              <a:avLst/>
              <a:gdLst/>
              <a:ahLst/>
              <a:cxnLst/>
              <a:rect l="l" t="t" r="r" b="b"/>
              <a:pathLst>
                <a:path w="5643245" h="720725">
                  <a:moveTo>
                    <a:pt x="5522645" y="0"/>
                  </a:moveTo>
                  <a:lnTo>
                    <a:pt x="120027" y="0"/>
                  </a:lnTo>
                  <a:lnTo>
                    <a:pt x="73310" y="9431"/>
                  </a:lnTo>
                  <a:lnTo>
                    <a:pt x="35158" y="35153"/>
                  </a:lnTo>
                  <a:lnTo>
                    <a:pt x="9433" y="73305"/>
                  </a:lnTo>
                  <a:lnTo>
                    <a:pt x="0" y="120027"/>
                  </a:lnTo>
                  <a:lnTo>
                    <a:pt x="0" y="600138"/>
                  </a:lnTo>
                  <a:lnTo>
                    <a:pt x="9433" y="646862"/>
                  </a:lnTo>
                  <a:lnTo>
                    <a:pt x="35158" y="685018"/>
                  </a:lnTo>
                  <a:lnTo>
                    <a:pt x="73310" y="710745"/>
                  </a:lnTo>
                  <a:lnTo>
                    <a:pt x="120027" y="720178"/>
                  </a:lnTo>
                  <a:lnTo>
                    <a:pt x="5522645" y="720178"/>
                  </a:lnTo>
                  <a:lnTo>
                    <a:pt x="5569362" y="710745"/>
                  </a:lnTo>
                  <a:lnTo>
                    <a:pt x="5607515" y="685018"/>
                  </a:lnTo>
                  <a:lnTo>
                    <a:pt x="5633239" y="646862"/>
                  </a:lnTo>
                  <a:lnTo>
                    <a:pt x="5642673" y="600138"/>
                  </a:lnTo>
                  <a:lnTo>
                    <a:pt x="5642673" y="120027"/>
                  </a:lnTo>
                  <a:lnTo>
                    <a:pt x="5633239" y="73305"/>
                  </a:lnTo>
                  <a:lnTo>
                    <a:pt x="5607515" y="35153"/>
                  </a:lnTo>
                  <a:lnTo>
                    <a:pt x="5569362" y="9431"/>
                  </a:lnTo>
                  <a:lnTo>
                    <a:pt x="5522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07703" y="4433130"/>
              <a:ext cx="5643245" cy="720725"/>
            </a:xfrm>
            <a:custGeom>
              <a:avLst/>
              <a:gdLst/>
              <a:ahLst/>
              <a:cxnLst/>
              <a:rect l="l" t="t" r="r" b="b"/>
              <a:pathLst>
                <a:path w="5643245" h="720725">
                  <a:moveTo>
                    <a:pt x="0" y="120027"/>
                  </a:moveTo>
                  <a:lnTo>
                    <a:pt x="9433" y="73305"/>
                  </a:lnTo>
                  <a:lnTo>
                    <a:pt x="35158" y="35153"/>
                  </a:lnTo>
                  <a:lnTo>
                    <a:pt x="73310" y="9431"/>
                  </a:lnTo>
                  <a:lnTo>
                    <a:pt x="120027" y="0"/>
                  </a:lnTo>
                  <a:lnTo>
                    <a:pt x="5522645" y="0"/>
                  </a:lnTo>
                  <a:lnTo>
                    <a:pt x="5569362" y="9431"/>
                  </a:lnTo>
                  <a:lnTo>
                    <a:pt x="5607515" y="35153"/>
                  </a:lnTo>
                  <a:lnTo>
                    <a:pt x="5633239" y="73305"/>
                  </a:lnTo>
                  <a:lnTo>
                    <a:pt x="5642673" y="120027"/>
                  </a:lnTo>
                  <a:lnTo>
                    <a:pt x="5642673" y="600138"/>
                  </a:lnTo>
                  <a:lnTo>
                    <a:pt x="5633239" y="646862"/>
                  </a:lnTo>
                  <a:lnTo>
                    <a:pt x="5607515" y="685018"/>
                  </a:lnTo>
                  <a:lnTo>
                    <a:pt x="5569362" y="710745"/>
                  </a:lnTo>
                  <a:lnTo>
                    <a:pt x="5522645" y="720178"/>
                  </a:lnTo>
                  <a:lnTo>
                    <a:pt x="120027" y="720178"/>
                  </a:lnTo>
                  <a:lnTo>
                    <a:pt x="73310" y="710745"/>
                  </a:lnTo>
                  <a:lnTo>
                    <a:pt x="35158" y="685018"/>
                  </a:lnTo>
                  <a:lnTo>
                    <a:pt x="9433" y="646862"/>
                  </a:lnTo>
                  <a:lnTo>
                    <a:pt x="0" y="600138"/>
                  </a:lnTo>
                  <a:lnTo>
                    <a:pt x="0" y="1200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1908595" y="5447383"/>
            <a:ext cx="5643245" cy="1296670"/>
          </a:xfrm>
          <a:custGeom>
            <a:avLst/>
            <a:gdLst/>
            <a:ahLst/>
            <a:cxnLst/>
            <a:rect l="l" t="t" r="r" b="b"/>
            <a:pathLst>
              <a:path w="5643245" h="1296670">
                <a:moveTo>
                  <a:pt x="0" y="216052"/>
                </a:moveTo>
                <a:lnTo>
                  <a:pt x="5706" y="166511"/>
                </a:lnTo>
                <a:lnTo>
                  <a:pt x="21960" y="121035"/>
                </a:lnTo>
                <a:lnTo>
                  <a:pt x="47466" y="80919"/>
                </a:lnTo>
                <a:lnTo>
                  <a:pt x="80925" y="47462"/>
                </a:lnTo>
                <a:lnTo>
                  <a:pt x="121040" y="21958"/>
                </a:lnTo>
                <a:lnTo>
                  <a:pt x="166515" y="5705"/>
                </a:lnTo>
                <a:lnTo>
                  <a:pt x="216052" y="0"/>
                </a:lnTo>
                <a:lnTo>
                  <a:pt x="5426608" y="0"/>
                </a:lnTo>
                <a:lnTo>
                  <a:pt x="5476150" y="5705"/>
                </a:lnTo>
                <a:lnTo>
                  <a:pt x="5521628" y="21958"/>
                </a:lnTo>
                <a:lnTo>
                  <a:pt x="5561745" y="47462"/>
                </a:lnTo>
                <a:lnTo>
                  <a:pt x="5595206" y="80919"/>
                </a:lnTo>
                <a:lnTo>
                  <a:pt x="5620712" y="121035"/>
                </a:lnTo>
                <a:lnTo>
                  <a:pt x="5636967" y="166511"/>
                </a:lnTo>
                <a:lnTo>
                  <a:pt x="5642673" y="216052"/>
                </a:lnTo>
                <a:lnTo>
                  <a:pt x="5642673" y="1080262"/>
                </a:lnTo>
                <a:lnTo>
                  <a:pt x="5636967" y="1129798"/>
                </a:lnTo>
                <a:lnTo>
                  <a:pt x="5620712" y="1175273"/>
                </a:lnTo>
                <a:lnTo>
                  <a:pt x="5595206" y="1215389"/>
                </a:lnTo>
                <a:lnTo>
                  <a:pt x="5561745" y="1248848"/>
                </a:lnTo>
                <a:lnTo>
                  <a:pt x="5521628" y="1274353"/>
                </a:lnTo>
                <a:lnTo>
                  <a:pt x="5476150" y="1290607"/>
                </a:lnTo>
                <a:lnTo>
                  <a:pt x="5426608" y="1296314"/>
                </a:lnTo>
                <a:lnTo>
                  <a:pt x="216052" y="1296314"/>
                </a:lnTo>
                <a:lnTo>
                  <a:pt x="166515" y="1290607"/>
                </a:lnTo>
                <a:lnTo>
                  <a:pt x="121040" y="1274353"/>
                </a:lnTo>
                <a:lnTo>
                  <a:pt x="80925" y="1248848"/>
                </a:lnTo>
                <a:lnTo>
                  <a:pt x="47466" y="1215389"/>
                </a:lnTo>
                <a:lnTo>
                  <a:pt x="21960" y="1175273"/>
                </a:lnTo>
                <a:lnTo>
                  <a:pt x="5706" y="1129798"/>
                </a:lnTo>
                <a:lnTo>
                  <a:pt x="0" y="1080262"/>
                </a:lnTo>
                <a:lnTo>
                  <a:pt x="0" y="21605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50421" y="964012"/>
            <a:ext cx="5359400" cy="5649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latin typeface="Times New Roman"/>
                <a:cs typeface="Times New Roman"/>
              </a:rPr>
              <a:t>Технологічний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процес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миття </a:t>
            </a:r>
            <a:r>
              <a:rPr sz="2000" b="1" spc="-30" dirty="0">
                <a:latin typeface="Times New Roman"/>
                <a:cs typeface="Times New Roman"/>
              </a:rPr>
              <a:t>посуду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217804" marR="213360" algn="ctr">
              <a:lnSpc>
                <a:spcPct val="100000"/>
              </a:lnSpc>
              <a:spcBef>
                <a:spcPts val="1939"/>
              </a:spcBef>
            </a:pPr>
            <a:r>
              <a:rPr sz="2000" i="1" dirty="0">
                <a:latin typeface="Times New Roman"/>
                <a:cs typeface="Times New Roman"/>
              </a:rPr>
              <a:t>Видалення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залишків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їжі </a:t>
            </a:r>
            <a:r>
              <a:rPr sz="2000" spc="-25" dirty="0">
                <a:latin typeface="Times New Roman"/>
                <a:cs typeface="Times New Roman"/>
              </a:rPr>
              <a:t>холодною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теплою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водою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(до </a:t>
            </a:r>
            <a:r>
              <a:rPr sz="2000" b="1" i="1" spc="-5" dirty="0">
                <a:latin typeface="Times New Roman"/>
                <a:cs typeface="Times New Roman"/>
              </a:rPr>
              <a:t>40° С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655955" marR="650875" algn="ctr">
              <a:lnSpc>
                <a:spcPct val="100000"/>
              </a:lnSpc>
            </a:pPr>
            <a:r>
              <a:rPr sz="1800" i="1" spc="5" dirty="0">
                <a:latin typeface="Times New Roman"/>
                <a:cs typeface="Times New Roman"/>
              </a:rPr>
              <a:t>Миття </a:t>
            </a:r>
            <a:r>
              <a:rPr sz="1800" spc="-5" dirty="0">
                <a:latin typeface="Times New Roman"/>
                <a:cs typeface="Times New Roman"/>
              </a:rPr>
              <a:t>мийно-дезінфекційним </a:t>
            </a:r>
            <a:r>
              <a:rPr sz="1800" spc="-10" dirty="0">
                <a:latin typeface="Times New Roman"/>
                <a:cs typeface="Times New Roman"/>
              </a:rPr>
              <a:t>розчином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i="1" dirty="0">
                <a:latin typeface="Times New Roman"/>
                <a:cs typeface="Times New Roman"/>
              </a:rPr>
              <a:t>45…55° С</a:t>
            </a:r>
            <a:r>
              <a:rPr sz="18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175385" marR="1169035" algn="ctr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Первинне </a:t>
            </a:r>
            <a:r>
              <a:rPr sz="1800" i="1" spc="-10" dirty="0">
                <a:latin typeface="Times New Roman"/>
                <a:cs typeface="Times New Roman"/>
              </a:rPr>
              <a:t>ополіскування </a:t>
            </a:r>
            <a:r>
              <a:rPr sz="1800" spc="-15" dirty="0">
                <a:latin typeface="Times New Roman"/>
                <a:cs typeface="Times New Roman"/>
              </a:rPr>
              <a:t>водою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i="1" dirty="0">
                <a:latin typeface="Times New Roman"/>
                <a:cs typeface="Times New Roman"/>
              </a:rPr>
              <a:t>56…65° С</a:t>
            </a:r>
            <a:r>
              <a:rPr sz="1800" dirty="0">
                <a:latin typeface="Times New Roman"/>
                <a:cs typeface="Times New Roman"/>
              </a:rPr>
              <a:t>)</a:t>
            </a:r>
          </a:p>
          <a:p>
            <a:pPr marL="419100" marR="412750" algn="ctr">
              <a:lnSpc>
                <a:spcPct val="100000"/>
              </a:lnSpc>
              <a:spcBef>
                <a:spcPts val="1440"/>
              </a:spcBef>
            </a:pPr>
            <a:r>
              <a:rPr sz="1800" i="1" dirty="0">
                <a:latin typeface="Times New Roman"/>
                <a:cs typeface="Times New Roman"/>
              </a:rPr>
              <a:t>Вторинне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ополіскування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(стерилізація)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водою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i="1" dirty="0">
                <a:latin typeface="Times New Roman"/>
                <a:cs typeface="Times New Roman"/>
              </a:rPr>
              <a:t>85…98° С</a:t>
            </a:r>
            <a:r>
              <a:rPr sz="18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590"/>
              </a:spcBef>
            </a:pPr>
            <a:r>
              <a:rPr sz="1800" i="1" spc="-5" dirty="0">
                <a:latin typeface="Times New Roman"/>
                <a:cs typeface="Times New Roman"/>
              </a:rPr>
              <a:t>Сушіння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за</a:t>
            </a:r>
            <a:r>
              <a:rPr sz="1800" i="1" spc="-10" dirty="0">
                <a:latin typeface="Times New Roman"/>
                <a:cs typeface="Times New Roman"/>
              </a:rPr>
              <a:t> допомогою</a:t>
            </a:r>
            <a:r>
              <a:rPr sz="1800" i="1" spc="-5" dirty="0">
                <a:latin typeface="Times New Roman"/>
                <a:cs typeface="Times New Roman"/>
              </a:rPr>
              <a:t> природної</a:t>
            </a:r>
            <a:r>
              <a:rPr sz="1800" i="1" spc="-10" dirty="0">
                <a:latin typeface="Times New Roman"/>
                <a:cs typeface="Times New Roman"/>
              </a:rPr>
              <a:t> конвекції,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зумовленої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різницею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температур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гарячого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посуду</a:t>
            </a:r>
            <a:r>
              <a:rPr sz="1800" i="1" dirty="0">
                <a:latin typeface="Times New Roman"/>
                <a:cs typeface="Times New Roman"/>
              </a:rPr>
              <a:t> і </a:t>
            </a:r>
            <a:r>
              <a:rPr sz="1800" i="1" spc="-5" dirty="0">
                <a:latin typeface="Times New Roman"/>
                <a:cs typeface="Times New Roman"/>
              </a:rPr>
              <a:t>повітря 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навколишнього </a:t>
            </a:r>
            <a:r>
              <a:rPr sz="1800" i="1" spc="-5" dirty="0">
                <a:latin typeface="Times New Roman"/>
                <a:cs typeface="Times New Roman"/>
              </a:rPr>
              <a:t>середовища,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чи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гарячого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повітря,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що </a:t>
            </a:r>
            <a:r>
              <a:rPr sz="1800" i="1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подається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примусово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34549" y="44857"/>
            <a:ext cx="8403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6273165" algn="l"/>
              </a:tabLst>
            </a:pPr>
            <a:r>
              <a:rPr sz="1800" b="0" spc="-10" dirty="0">
                <a:latin typeface="Microsoft Sans Serif"/>
                <a:cs typeface="Microsoft Sans Serif"/>
              </a:rPr>
              <a:t>У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закладах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ресторанного</a:t>
            </a:r>
            <a:r>
              <a:rPr sz="1800" b="0" spc="40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господарства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миття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столового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посуду</a:t>
            </a:r>
            <a:r>
              <a:rPr sz="1800" b="0" spc="3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здійснюється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spc="-75" dirty="0">
                <a:latin typeface="Microsoft Sans Serif"/>
                <a:cs typeface="Microsoft Sans Serif"/>
              </a:rPr>
              <a:t>з </a:t>
            </a:r>
            <a:r>
              <a:rPr sz="1800" b="0" spc="-459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метою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30" dirty="0">
                <a:latin typeface="Microsoft Sans Serif"/>
                <a:cs typeface="Microsoft Sans Serif"/>
              </a:rPr>
              <a:t>забезпечення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споживачів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чистим,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позбавленим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spc="-5" dirty="0">
                <a:latin typeface="Microsoft Sans Serif"/>
                <a:cs typeface="Microsoft Sans Serif"/>
              </a:rPr>
              <a:t>від	</a:t>
            </a:r>
            <a:r>
              <a:rPr sz="1800" b="0" spc="-20" dirty="0">
                <a:latin typeface="Microsoft Sans Serif"/>
                <a:cs typeface="Microsoft Sans Serif"/>
              </a:rPr>
              <a:t>забруднень</a:t>
            </a:r>
            <a:r>
              <a:rPr sz="1800" b="0" spc="5" dirty="0">
                <a:latin typeface="Microsoft Sans Serif"/>
                <a:cs typeface="Microsoft Sans Serif"/>
              </a:rPr>
              <a:t> </a:t>
            </a:r>
            <a:r>
              <a:rPr sz="1800" b="0" spc="-15" dirty="0">
                <a:latin typeface="Microsoft Sans Serif"/>
                <a:cs typeface="Microsoft Sans Serif"/>
              </a:rPr>
              <a:t>і </a:t>
            </a:r>
            <a:r>
              <a:rPr sz="1800" b="0" spc="-10" dirty="0">
                <a:latin typeface="Microsoft Sans Serif"/>
                <a:cs typeface="Microsoft Sans Serif"/>
              </a:rPr>
              <a:t> хвороботворних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spc="-30" dirty="0">
                <a:latin typeface="Microsoft Sans Serif"/>
                <a:cs typeface="Microsoft Sans Serif"/>
              </a:rPr>
              <a:t>мікроорганізмів,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посудом.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73" y="187254"/>
            <a:ext cx="8799861" cy="51859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081" y="138983"/>
            <a:ext cx="5514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5155" algn="l"/>
                <a:tab pos="3074670" algn="l"/>
                <a:tab pos="4774565" algn="l"/>
                <a:tab pos="5247005" algn="l"/>
              </a:tabLst>
            </a:pP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с</a:t>
            </a:r>
            <a:r>
              <a:rPr sz="2400" spc="-16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4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йн</a:t>
            </a:r>
            <a:r>
              <a:rPr sz="2400" dirty="0">
                <a:latin typeface="Times New Roman"/>
                <a:cs typeface="Times New Roman"/>
              </a:rPr>
              <a:t>і	</a:t>
            </a:r>
            <a:r>
              <a:rPr sz="2400" spc="-1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ашини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ер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ди</a:t>
            </a:r>
            <a:r>
              <a:rPr sz="2400" spc="5" dirty="0">
                <a:latin typeface="Times New Roman"/>
                <a:cs typeface="Times New Roman"/>
              </a:rPr>
              <a:t>ч</a:t>
            </a:r>
            <a:r>
              <a:rPr sz="2400" spc="-5" dirty="0">
                <a:latin typeface="Times New Roman"/>
                <a:cs typeface="Times New Roman"/>
              </a:rPr>
              <a:t>но</a:t>
            </a:r>
            <a:r>
              <a:rPr sz="2400" dirty="0">
                <a:latin typeface="Times New Roman"/>
                <a:cs typeface="Times New Roman"/>
              </a:rPr>
              <a:t>ї	д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ї	</a:t>
            </a:r>
            <a:r>
              <a:rPr sz="2400" spc="-1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3576" y="138983"/>
            <a:ext cx="275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0755" algn="l"/>
              </a:tabLst>
            </a:pP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п</a:t>
            </a:r>
            <a:r>
              <a:rPr sz="2400" spc="-4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за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35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77" y="504743"/>
            <a:ext cx="89852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посуду </a:t>
            </a:r>
            <a:r>
              <a:rPr sz="2400" spc="-15" dirty="0">
                <a:latin typeface="Times New Roman"/>
                <a:cs typeface="Times New Roman"/>
              </a:rPr>
              <a:t>поділяються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i="1" dirty="0">
                <a:latin typeface="Times New Roman"/>
                <a:cs typeface="Times New Roman"/>
              </a:rPr>
              <a:t>фронтальні </a:t>
            </a:r>
            <a:r>
              <a:rPr sz="2400" spc="10" dirty="0">
                <a:latin typeface="Times New Roman"/>
                <a:cs typeface="Times New Roman"/>
              </a:rPr>
              <a:t>та </a:t>
            </a:r>
            <a:r>
              <a:rPr sz="2400" i="1" spc="-15" dirty="0">
                <a:latin typeface="Times New Roman"/>
                <a:cs typeface="Times New Roman"/>
              </a:rPr>
              <a:t>купольні </a:t>
            </a:r>
            <a:r>
              <a:rPr sz="2400" i="1" spc="-10" dirty="0">
                <a:latin typeface="Times New Roman"/>
                <a:cs typeface="Times New Roman"/>
              </a:rPr>
              <a:t>(капотні). </a:t>
            </a:r>
            <a:r>
              <a:rPr sz="2400" dirty="0">
                <a:latin typeface="Times New Roman"/>
                <a:cs typeface="Times New Roman"/>
              </a:rPr>
              <a:t>Машини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останнього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виду,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які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забезпечують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миття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кухонного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посуду,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гастромісткостей,</a:t>
            </a:r>
            <a:r>
              <a:rPr sz="2400" spc="-15" dirty="0">
                <a:latin typeface="Times New Roman"/>
                <a:cs typeface="Times New Roman"/>
              </a:rPr>
              <a:t> контейнерів,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називають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котломийними</a:t>
            </a:r>
            <a:r>
              <a:rPr sz="2400" spc="-1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592" y="22350"/>
            <a:ext cx="7635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Машина </a:t>
            </a:r>
            <a:r>
              <a:rPr dirty="0"/>
              <a:t>універсальна</a:t>
            </a:r>
            <a:r>
              <a:rPr spc="15" dirty="0"/>
              <a:t> </a:t>
            </a:r>
            <a:r>
              <a:rPr spc="-10" dirty="0"/>
              <a:t>періодичної</a:t>
            </a:r>
            <a:r>
              <a:rPr spc="5" dirty="0"/>
              <a:t> </a:t>
            </a:r>
            <a:r>
              <a:rPr spc="-5" dirty="0"/>
              <a:t>дії</a:t>
            </a:r>
            <a:r>
              <a:rPr spc="-10" dirty="0"/>
              <a:t> </a:t>
            </a:r>
            <a:r>
              <a:rPr spc="-20" dirty="0"/>
              <a:t>купольного</a:t>
            </a:r>
            <a:r>
              <a:rPr spc="20" dirty="0"/>
              <a:t> </a:t>
            </a:r>
            <a:r>
              <a:rPr spc="-5" dirty="0"/>
              <a:t>типу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136" y="579273"/>
            <a:ext cx="6184780" cy="4222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1170" y="4897091"/>
            <a:ext cx="850011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marR="276225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1 </a:t>
            </a:r>
            <a:r>
              <a:rPr sz="1800" dirty="0">
                <a:latin typeface="Times New Roman"/>
                <a:cs typeface="Times New Roman"/>
              </a:rPr>
              <a:t>– душ для </a:t>
            </a:r>
            <a:r>
              <a:rPr sz="1800" spc="-10" dirty="0">
                <a:latin typeface="Times New Roman"/>
                <a:cs typeface="Times New Roman"/>
              </a:rPr>
              <a:t>первинного змивання </a:t>
            </a:r>
            <a:r>
              <a:rPr sz="1800" dirty="0">
                <a:latin typeface="Times New Roman"/>
                <a:cs typeface="Times New Roman"/>
              </a:rPr>
              <a:t>залишків; </a:t>
            </a:r>
            <a:r>
              <a:rPr sz="1800" i="1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корзина </a:t>
            </a:r>
            <a:r>
              <a:rPr sz="1800" dirty="0">
                <a:latin typeface="Times New Roman"/>
                <a:cs typeface="Times New Roman"/>
              </a:rPr>
              <a:t>для залишків; </a:t>
            </a:r>
            <a:r>
              <a:rPr sz="1800" i="1" dirty="0">
                <a:latin typeface="Times New Roman"/>
                <a:cs typeface="Times New Roman"/>
              </a:rPr>
              <a:t>3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столик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завантажувальний;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полиця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касет;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5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бачок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залишків;</a:t>
            </a:r>
            <a:endParaRPr sz="1800">
              <a:latin typeface="Times New Roman"/>
              <a:cs typeface="Times New Roman"/>
            </a:endParaRPr>
          </a:p>
          <a:p>
            <a:pPr marL="26670" marR="20320" indent="1270"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6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розвантажувальний </a:t>
            </a:r>
            <a:r>
              <a:rPr sz="1800" spc="-10" dirty="0">
                <a:latin typeface="Times New Roman"/>
                <a:cs typeface="Times New Roman"/>
              </a:rPr>
              <a:t>столик;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7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робоча камера;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8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пульт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керування,</a:t>
            </a:r>
            <a:r>
              <a:rPr sz="1800" spc="-5" dirty="0">
                <a:latin typeface="Times New Roman"/>
                <a:cs typeface="Times New Roman"/>
              </a:rPr>
              <a:t> сигналізації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контролю;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9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кнопка „пуск”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(Start),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10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кнопки</a:t>
            </a:r>
            <a:r>
              <a:rPr sz="1800" spc="-5" dirty="0">
                <a:latin typeface="Times New Roman"/>
                <a:cs typeface="Times New Roman"/>
              </a:rPr>
              <a:t> вибору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швидкості </a:t>
            </a:r>
            <a:r>
              <a:rPr sz="1800" dirty="0">
                <a:latin typeface="Times New Roman"/>
                <a:cs typeface="Times New Roman"/>
              </a:rPr>
              <a:t>обробки</a:t>
            </a:r>
            <a:r>
              <a:rPr sz="1800" spc="-5" dirty="0">
                <a:latin typeface="Times New Roman"/>
                <a:cs typeface="Times New Roman"/>
              </a:rPr>
              <a:t> (min,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med,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max); </a:t>
            </a:r>
            <a:r>
              <a:rPr sz="1800" i="1" spc="-70" dirty="0">
                <a:latin typeface="Times New Roman"/>
                <a:cs typeface="Times New Roman"/>
              </a:rPr>
              <a:t>11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підйомний</a:t>
            </a:r>
            <a:r>
              <a:rPr sz="1800" spc="-25" dirty="0">
                <a:latin typeface="Times New Roman"/>
                <a:cs typeface="Times New Roman"/>
              </a:rPr>
              <a:t> кожух;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12 </a:t>
            </a:r>
            <a:r>
              <a:rPr sz="1800" dirty="0">
                <a:latin typeface="Times New Roman"/>
                <a:cs typeface="Times New Roman"/>
              </a:rPr>
              <a:t>– мийні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душові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пристрої</a:t>
            </a:r>
            <a:r>
              <a:rPr sz="1800" spc="-5" dirty="0">
                <a:latin typeface="Times New Roman"/>
                <a:cs typeface="Times New Roman"/>
              </a:rPr>
              <a:t> (верхній,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нижній);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13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ополіскуючі</a:t>
            </a:r>
            <a:r>
              <a:rPr sz="1800" dirty="0">
                <a:latin typeface="Times New Roman"/>
                <a:cs typeface="Times New Roman"/>
              </a:rPr>
              <a:t> душові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пристрої</a:t>
            </a:r>
            <a:r>
              <a:rPr sz="1800" spc="-5" dirty="0">
                <a:latin typeface="Times New Roman"/>
                <a:cs typeface="Times New Roman"/>
              </a:rPr>
              <a:t> (верхній,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нижній);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14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мийна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ванна;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15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переливна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трубка;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16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фільтр</a:t>
            </a:r>
            <a:r>
              <a:rPr sz="1800" dirty="0">
                <a:latin typeface="Times New Roman"/>
                <a:cs typeface="Times New Roman"/>
              </a:rPr>
              <a:t> насосу;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17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водонагрівач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(бойлер); </a:t>
            </a:r>
            <a:r>
              <a:rPr sz="1800" i="1" dirty="0">
                <a:latin typeface="Times New Roman"/>
                <a:cs typeface="Times New Roman"/>
              </a:rPr>
              <a:t>18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панель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(бокова,</a:t>
            </a:r>
            <a:r>
              <a:rPr sz="1800" spc="-5" dirty="0">
                <a:latin typeface="Times New Roman"/>
                <a:cs typeface="Times New Roman"/>
              </a:rPr>
              <a:t> передня)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45" y="295454"/>
            <a:ext cx="7357898" cy="38250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7641" y="4181275"/>
            <a:ext cx="8519160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imes New Roman"/>
                <a:cs typeface="Times New Roman"/>
              </a:rPr>
              <a:t>Посудомийна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машина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періодичної</a:t>
            </a:r>
            <a:r>
              <a:rPr sz="1800" b="1" spc="-5" dirty="0">
                <a:latin typeface="Times New Roman"/>
                <a:cs typeface="Times New Roman"/>
              </a:rPr>
              <a:t> дії: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а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принципова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гідравлічна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схема;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б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загальний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вигляд;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1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соленоїдний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клапан; </a:t>
            </a:r>
            <a:r>
              <a:rPr sz="1800" i="1" dirty="0">
                <a:latin typeface="Times New Roman"/>
                <a:cs typeface="Times New Roman"/>
              </a:rPr>
              <a:t>2 –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редукційний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клапан;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3 – </a:t>
            </a:r>
            <a:r>
              <a:rPr sz="1800" spc="-10" dirty="0">
                <a:latin typeface="Times New Roman"/>
                <a:cs typeface="Times New Roman"/>
              </a:rPr>
              <a:t>фільтр;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 – </a:t>
            </a:r>
            <a:r>
              <a:rPr sz="1800" spc="-5" dirty="0">
                <a:latin typeface="Times New Roman"/>
                <a:cs typeface="Times New Roman"/>
              </a:rPr>
              <a:t>вентиль; </a:t>
            </a:r>
            <a:r>
              <a:rPr sz="1800" i="1" dirty="0">
                <a:latin typeface="Times New Roman"/>
                <a:cs typeface="Times New Roman"/>
              </a:rPr>
              <a:t>5 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30480" marR="23495" indent="-1270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відцентровий </a:t>
            </a:r>
            <a:r>
              <a:rPr sz="1800" spc="5" dirty="0">
                <a:latin typeface="Times New Roman"/>
                <a:cs typeface="Times New Roman"/>
              </a:rPr>
              <a:t>насос; </a:t>
            </a:r>
            <a:r>
              <a:rPr sz="1800" i="1" dirty="0">
                <a:latin typeface="Times New Roman"/>
                <a:cs typeface="Times New Roman"/>
              </a:rPr>
              <a:t>6, 10 – </a:t>
            </a:r>
            <a:r>
              <a:rPr sz="1800" spc="-15" dirty="0">
                <a:latin typeface="Times New Roman"/>
                <a:cs typeface="Times New Roman"/>
              </a:rPr>
              <a:t>стояки; </a:t>
            </a:r>
            <a:r>
              <a:rPr sz="1800" i="1" dirty="0">
                <a:latin typeface="Times New Roman"/>
                <a:cs typeface="Times New Roman"/>
              </a:rPr>
              <a:t>7 </a:t>
            </a:r>
            <a:r>
              <a:rPr sz="1800" dirty="0">
                <a:latin typeface="Times New Roman"/>
                <a:cs typeface="Times New Roman"/>
              </a:rPr>
              <a:t>– мийні </a:t>
            </a:r>
            <a:r>
              <a:rPr sz="1800" spc="-5" dirty="0">
                <a:latin typeface="Times New Roman"/>
                <a:cs typeface="Times New Roman"/>
              </a:rPr>
              <a:t>душі; </a:t>
            </a:r>
            <a:r>
              <a:rPr sz="1800" i="1" dirty="0">
                <a:latin typeface="Times New Roman"/>
                <a:cs typeface="Times New Roman"/>
              </a:rPr>
              <a:t>8 – </a:t>
            </a:r>
            <a:r>
              <a:rPr sz="1800" spc="-5" dirty="0">
                <a:latin typeface="Times New Roman"/>
                <a:cs typeface="Times New Roman"/>
              </a:rPr>
              <a:t>обполіскувальні душі</a:t>
            </a:r>
            <a:r>
              <a:rPr sz="1800" i="1" spc="-5" dirty="0">
                <a:latin typeface="Times New Roman"/>
                <a:cs typeface="Times New Roman"/>
              </a:rPr>
              <a:t>; </a:t>
            </a:r>
            <a:r>
              <a:rPr sz="1800" i="1" dirty="0">
                <a:latin typeface="Times New Roman"/>
                <a:cs typeface="Times New Roman"/>
              </a:rPr>
              <a:t>9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переливна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трубка</a:t>
            </a:r>
            <a:r>
              <a:rPr sz="1800" i="1" spc="-10" dirty="0">
                <a:latin typeface="Times New Roman"/>
                <a:cs typeface="Times New Roman"/>
              </a:rPr>
              <a:t>;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11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засувка</a:t>
            </a:r>
            <a:r>
              <a:rPr sz="1800" i="1" spc="-10" dirty="0">
                <a:latin typeface="Times New Roman"/>
                <a:cs typeface="Times New Roman"/>
              </a:rPr>
              <a:t>;</a:t>
            </a:r>
            <a:r>
              <a:rPr sz="1800" i="1" dirty="0">
                <a:latin typeface="Times New Roman"/>
                <a:cs typeface="Times New Roman"/>
              </a:rPr>
              <a:t> 12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водонагрівач</a:t>
            </a:r>
            <a:r>
              <a:rPr sz="1800" i="1" spc="-15" dirty="0">
                <a:latin typeface="Times New Roman"/>
                <a:cs typeface="Times New Roman"/>
              </a:rPr>
              <a:t>; </a:t>
            </a:r>
            <a:r>
              <a:rPr sz="1800" i="1" dirty="0">
                <a:latin typeface="Times New Roman"/>
                <a:cs typeface="Times New Roman"/>
              </a:rPr>
              <a:t>13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ванна</a:t>
            </a:r>
            <a:r>
              <a:rPr sz="1800" i="1" spc="-5" dirty="0">
                <a:latin typeface="Times New Roman"/>
                <a:cs typeface="Times New Roman"/>
              </a:rPr>
              <a:t>;</a:t>
            </a:r>
            <a:r>
              <a:rPr sz="1800" i="1" dirty="0">
                <a:latin typeface="Times New Roman"/>
                <a:cs typeface="Times New Roman"/>
              </a:rPr>
              <a:t> 14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дозатор; </a:t>
            </a:r>
            <a:r>
              <a:rPr sz="1800" i="1" dirty="0">
                <a:latin typeface="Times New Roman"/>
                <a:cs typeface="Times New Roman"/>
              </a:rPr>
              <a:t>15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5" dirty="0">
                <a:latin typeface="Times New Roman"/>
                <a:cs typeface="Times New Roman"/>
              </a:rPr>
              <a:t>бачок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мийного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засобу;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16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запобіжний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клапан;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17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трубопровід;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18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завантажувальний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стіл;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19 –  </a:t>
            </a:r>
            <a:r>
              <a:rPr sz="1800" spc="-5" dirty="0">
                <a:latin typeface="Times New Roman"/>
                <a:cs typeface="Times New Roman"/>
              </a:rPr>
              <a:t>обполіскувальні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душі; </a:t>
            </a:r>
            <a:r>
              <a:rPr sz="1800" i="1" dirty="0">
                <a:latin typeface="Times New Roman"/>
                <a:cs typeface="Times New Roman"/>
              </a:rPr>
              <a:t>20 – 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21 –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розвантажувальний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стіл;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22 –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блок</a:t>
            </a:r>
            <a:r>
              <a:rPr sz="1800" spc="-5" dirty="0">
                <a:latin typeface="Times New Roman"/>
                <a:cs typeface="Times New Roman"/>
              </a:rPr>
              <a:t> управління;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23 –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ручка</a:t>
            </a:r>
            <a:r>
              <a:rPr sz="1800" spc="-5" dirty="0">
                <a:latin typeface="Times New Roman"/>
                <a:cs typeface="Times New Roman"/>
              </a:rPr>
              <a:t> програмного </a:t>
            </a:r>
            <a:r>
              <a:rPr sz="1800" dirty="0">
                <a:latin typeface="Times New Roman"/>
                <a:cs typeface="Times New Roman"/>
              </a:rPr>
              <a:t>пристрою;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24 –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вимикач;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25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збірник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залишків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їжі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9647" y="0"/>
            <a:ext cx="5408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Посудомийна</a:t>
            </a:r>
            <a:r>
              <a:rPr spc="15" dirty="0"/>
              <a:t> </a:t>
            </a:r>
            <a:r>
              <a:rPr spc="-10" dirty="0"/>
              <a:t>машина</a:t>
            </a:r>
            <a:r>
              <a:rPr spc="15" dirty="0"/>
              <a:t> </a:t>
            </a:r>
            <a:r>
              <a:rPr spc="-10" dirty="0"/>
              <a:t>безперервної</a:t>
            </a:r>
            <a:r>
              <a:rPr dirty="0"/>
              <a:t> </a:t>
            </a:r>
            <a:r>
              <a:rPr spc="-5" dirty="0"/>
              <a:t>дії: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729" y="480324"/>
            <a:ext cx="6797602" cy="46818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2300" y="5325083"/>
            <a:ext cx="8497570" cy="1488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55650" marR="747395" algn="ctr">
              <a:lnSpc>
                <a:spcPts val="2870"/>
              </a:lnSpc>
              <a:spcBef>
                <a:spcPts val="200"/>
              </a:spcBef>
            </a:pPr>
            <a:r>
              <a:rPr sz="2400" i="1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 секція </a:t>
            </a:r>
            <a:r>
              <a:rPr sz="2400" spc="-5" dirty="0">
                <a:latin typeface="Times New Roman"/>
                <a:cs typeface="Times New Roman"/>
              </a:rPr>
              <a:t>завантаження, </a:t>
            </a:r>
            <a:r>
              <a:rPr sz="2400" i="1" spc="-5" dirty="0">
                <a:latin typeface="Times New Roman"/>
                <a:cs typeface="Times New Roman"/>
              </a:rPr>
              <a:t>ІІ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 секція </a:t>
            </a:r>
            <a:r>
              <a:rPr sz="2400" spc="-10" dirty="0">
                <a:latin typeface="Times New Roman"/>
                <a:cs typeface="Times New Roman"/>
              </a:rPr>
              <a:t>миття</a:t>
            </a:r>
            <a:r>
              <a:rPr sz="2400" i="1" spc="-10" dirty="0">
                <a:latin typeface="Times New Roman"/>
                <a:cs typeface="Times New Roman"/>
              </a:rPr>
              <a:t>, </a:t>
            </a:r>
            <a:r>
              <a:rPr sz="2400" i="1" spc="-5" dirty="0">
                <a:latin typeface="Times New Roman"/>
                <a:cs typeface="Times New Roman"/>
              </a:rPr>
              <a:t>ІІІ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 секція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розвантажування: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ts val="2880"/>
              </a:lnSpc>
              <a:spcBef>
                <a:spcPts val="15"/>
              </a:spcBef>
            </a:pPr>
            <a:r>
              <a:rPr sz="2400" i="1" dirty="0">
                <a:latin typeface="Times New Roman"/>
                <a:cs typeface="Times New Roman"/>
              </a:rPr>
              <a:t>А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5" dirty="0">
                <a:latin typeface="Times New Roman"/>
                <a:cs typeface="Times New Roman"/>
              </a:rPr>
              <a:t> зона </a:t>
            </a:r>
            <a:r>
              <a:rPr sz="2400" spc="-15" dirty="0">
                <a:latin typeface="Times New Roman"/>
                <a:cs typeface="Times New Roman"/>
              </a:rPr>
              <a:t>струминного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очищення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посуду;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Б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зона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миття;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5" dirty="0">
                <a:latin typeface="Times New Roman"/>
                <a:cs typeface="Times New Roman"/>
              </a:rPr>
              <a:t> зона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первинного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ополіскування; </a:t>
            </a:r>
            <a:r>
              <a:rPr sz="2400" i="1" dirty="0">
                <a:latin typeface="Times New Roman"/>
                <a:cs typeface="Times New Roman"/>
              </a:rPr>
              <a:t>Г </a:t>
            </a:r>
            <a:r>
              <a:rPr sz="2400" dirty="0">
                <a:latin typeface="Symbol"/>
                <a:cs typeface="Symbol"/>
              </a:rPr>
              <a:t></a:t>
            </a:r>
            <a:r>
              <a:rPr sz="2400" spc="-5" dirty="0">
                <a:latin typeface="Times New Roman"/>
                <a:cs typeface="Times New Roman"/>
              </a:rPr>
              <a:t> зона </a:t>
            </a:r>
            <a:r>
              <a:rPr sz="2400" spc="-20" dirty="0">
                <a:latin typeface="Times New Roman"/>
                <a:cs typeface="Times New Roman"/>
              </a:rPr>
              <a:t>вторинного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ополіскування: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298" y="1495292"/>
            <a:ext cx="7328319" cy="43924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930" marR="5080" indent="-951865">
              <a:lnSpc>
                <a:spcPct val="100000"/>
              </a:lnSpc>
              <a:spcBef>
                <a:spcPts val="100"/>
              </a:spcBef>
            </a:pPr>
            <a:r>
              <a:rPr dirty="0"/>
              <a:t>Загальний </a:t>
            </a:r>
            <a:r>
              <a:rPr spc="-25" dirty="0"/>
              <a:t>вигляд</a:t>
            </a:r>
            <a:r>
              <a:rPr dirty="0"/>
              <a:t> </a:t>
            </a:r>
            <a:r>
              <a:rPr spc="-25" dirty="0"/>
              <a:t>посудомийної</a:t>
            </a:r>
            <a:r>
              <a:rPr spc="10" dirty="0"/>
              <a:t> </a:t>
            </a:r>
            <a:r>
              <a:rPr spc="-10" dirty="0"/>
              <a:t>машини </a:t>
            </a:r>
            <a:r>
              <a:rPr spc="-585" dirty="0"/>
              <a:t> </a:t>
            </a:r>
            <a:r>
              <a:rPr spc="-10" dirty="0"/>
              <a:t>безперервної</a:t>
            </a:r>
            <a:r>
              <a:rPr dirty="0"/>
              <a:t> </a:t>
            </a:r>
            <a:r>
              <a:rPr spc="-5" dirty="0"/>
              <a:t>дії</a:t>
            </a:r>
            <a:r>
              <a:rPr spc="-10" dirty="0"/>
              <a:t> </a:t>
            </a:r>
            <a:r>
              <a:rPr dirty="0"/>
              <a:t>ММУ-2000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57" y="4393455"/>
            <a:ext cx="8704262" cy="23526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019" y="5916946"/>
            <a:ext cx="1946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0085" marR="5080" indent="-6680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Машини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миття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овочів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5895" y="5916946"/>
            <a:ext cx="1946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Машини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миття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посуду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2352"/>
            <a:ext cx="8986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100"/>
              </a:spcBef>
              <a:tabLst>
                <a:tab pos="1720850" algn="l"/>
                <a:tab pos="3294379" algn="l"/>
                <a:tab pos="3669665" algn="l"/>
                <a:tab pos="5299710" algn="l"/>
                <a:tab pos="6532245" algn="l"/>
              </a:tabLst>
            </a:pPr>
            <a:r>
              <a:rPr i="1" spc="-5" dirty="0">
                <a:latin typeface="Times New Roman"/>
                <a:cs typeface="Times New Roman"/>
              </a:rPr>
              <a:t>Мийне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устаткування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призначене</a:t>
            </a:r>
            <a:r>
              <a:rPr b="0" spc="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для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миття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овочів,</a:t>
            </a:r>
            <a:r>
              <a:rPr b="0" spc="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фруктів,</a:t>
            </a:r>
            <a:r>
              <a:rPr b="0" spc="2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зелені,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ін</a:t>
            </a:r>
            <a:r>
              <a:rPr b="0" spc="-15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е</a:t>
            </a:r>
            <a:r>
              <a:rPr b="0" spc="-5" dirty="0">
                <a:latin typeface="Times New Roman"/>
                <a:cs typeface="Times New Roman"/>
              </a:rPr>
              <a:t>н</a:t>
            </a:r>
            <a:r>
              <a:rPr b="0" spc="30" dirty="0">
                <a:latin typeface="Times New Roman"/>
                <a:cs typeface="Times New Roman"/>
              </a:rPr>
              <a:t>т</a:t>
            </a:r>
            <a:r>
              <a:rPr b="0" dirty="0">
                <a:latin typeface="Times New Roman"/>
                <a:cs typeface="Times New Roman"/>
              </a:rPr>
              <a:t>а</a:t>
            </a:r>
            <a:r>
              <a:rPr b="0" spc="-10" dirty="0">
                <a:latin typeface="Times New Roman"/>
                <a:cs typeface="Times New Roman"/>
              </a:rPr>
              <a:t>р</a:t>
            </a:r>
            <a:r>
              <a:rPr b="0" spc="-5" dirty="0">
                <a:latin typeface="Times New Roman"/>
                <a:cs typeface="Times New Roman"/>
              </a:rPr>
              <a:t>ю</a:t>
            </a:r>
            <a:r>
              <a:rPr b="0" dirty="0">
                <a:latin typeface="Times New Roman"/>
                <a:cs typeface="Times New Roman"/>
              </a:rPr>
              <a:t>,	с</a:t>
            </a:r>
            <a:r>
              <a:rPr b="0" spc="-30" dirty="0">
                <a:latin typeface="Times New Roman"/>
                <a:cs typeface="Times New Roman"/>
              </a:rPr>
              <a:t>т</a:t>
            </a:r>
            <a:r>
              <a:rPr b="0" spc="-40" dirty="0">
                <a:latin typeface="Times New Roman"/>
                <a:cs typeface="Times New Roman"/>
              </a:rPr>
              <a:t>о</a:t>
            </a:r>
            <a:r>
              <a:rPr b="0" dirty="0">
                <a:latin typeface="Times New Roman"/>
                <a:cs typeface="Times New Roman"/>
              </a:rPr>
              <a:t>ло</a:t>
            </a:r>
            <a:r>
              <a:rPr b="0" spc="-20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о</a:t>
            </a:r>
            <a:r>
              <a:rPr b="0" spc="-60" dirty="0">
                <a:latin typeface="Times New Roman"/>
                <a:cs typeface="Times New Roman"/>
              </a:rPr>
              <a:t>г</a:t>
            </a:r>
            <a:r>
              <a:rPr b="0" dirty="0">
                <a:latin typeface="Times New Roman"/>
                <a:cs typeface="Times New Roman"/>
              </a:rPr>
              <a:t>о	і	</a:t>
            </a:r>
            <a:r>
              <a:rPr b="0" spc="-40" dirty="0">
                <a:latin typeface="Times New Roman"/>
                <a:cs typeface="Times New Roman"/>
              </a:rPr>
              <a:t>к</a:t>
            </a:r>
            <a:r>
              <a:rPr b="0" dirty="0">
                <a:latin typeface="Times New Roman"/>
                <a:cs typeface="Times New Roman"/>
              </a:rPr>
              <a:t>у</a:t>
            </a:r>
            <a:r>
              <a:rPr b="0" spc="-95" dirty="0">
                <a:latin typeface="Times New Roman"/>
                <a:cs typeface="Times New Roman"/>
              </a:rPr>
              <a:t>х</a:t>
            </a:r>
            <a:r>
              <a:rPr b="0" dirty="0">
                <a:latin typeface="Times New Roman"/>
                <a:cs typeface="Times New Roman"/>
              </a:rPr>
              <a:t>онно</a:t>
            </a:r>
            <a:r>
              <a:rPr b="0" spc="-60" dirty="0">
                <a:latin typeface="Times New Roman"/>
                <a:cs typeface="Times New Roman"/>
              </a:rPr>
              <a:t>г</a:t>
            </a:r>
            <a:r>
              <a:rPr b="0" dirty="0">
                <a:latin typeface="Times New Roman"/>
                <a:cs typeface="Times New Roman"/>
              </a:rPr>
              <a:t>о	</a:t>
            </a:r>
            <a:r>
              <a:rPr b="0" spc="-5" dirty="0">
                <a:latin typeface="Times New Roman"/>
                <a:cs typeface="Times New Roman"/>
              </a:rPr>
              <a:t>п</a:t>
            </a:r>
            <a:r>
              <a:rPr b="0" spc="60" dirty="0">
                <a:latin typeface="Times New Roman"/>
                <a:cs typeface="Times New Roman"/>
              </a:rPr>
              <a:t>о</a:t>
            </a:r>
            <a:r>
              <a:rPr b="0" spc="-30" dirty="0">
                <a:latin typeface="Times New Roman"/>
                <a:cs typeface="Times New Roman"/>
              </a:rPr>
              <a:t>с</a:t>
            </a:r>
            <a:r>
              <a:rPr b="0" spc="-155" dirty="0">
                <a:latin typeface="Times New Roman"/>
                <a:cs typeface="Times New Roman"/>
              </a:rPr>
              <a:t>у</a:t>
            </a:r>
            <a:r>
              <a:rPr b="0" dirty="0">
                <a:latin typeface="Times New Roman"/>
                <a:cs typeface="Times New Roman"/>
              </a:rPr>
              <a:t>д</a:t>
            </a:r>
            <a:r>
              <a:rPr b="0" spc="-240" dirty="0">
                <a:latin typeface="Times New Roman"/>
                <a:cs typeface="Times New Roman"/>
              </a:rPr>
              <a:t>у</a:t>
            </a:r>
            <a:r>
              <a:rPr b="0" dirty="0">
                <a:latin typeface="Times New Roman"/>
                <a:cs typeface="Times New Roman"/>
              </a:rPr>
              <a:t>.	Ви</a:t>
            </a:r>
            <a:r>
              <a:rPr b="0" spc="-125" dirty="0">
                <a:latin typeface="Times New Roman"/>
                <a:cs typeface="Times New Roman"/>
              </a:rPr>
              <a:t>к</a:t>
            </a:r>
            <a:r>
              <a:rPr b="0" dirty="0">
                <a:latin typeface="Times New Roman"/>
                <a:cs typeface="Times New Roman"/>
              </a:rPr>
              <a:t>ори</a:t>
            </a:r>
            <a:r>
              <a:rPr b="0" spc="-5" dirty="0">
                <a:latin typeface="Times New Roman"/>
                <a:cs typeface="Times New Roman"/>
              </a:rPr>
              <a:t>с</a:t>
            </a:r>
            <a:r>
              <a:rPr b="0" spc="-30" dirty="0">
                <a:latin typeface="Times New Roman"/>
                <a:cs typeface="Times New Roman"/>
              </a:rPr>
              <a:t>т</a:t>
            </a:r>
            <a:r>
              <a:rPr b="0" dirty="0">
                <a:latin typeface="Times New Roman"/>
                <a:cs typeface="Times New Roman"/>
              </a:rPr>
              <a:t>о</a:t>
            </a:r>
            <a:r>
              <a:rPr b="0" spc="-85" dirty="0">
                <a:latin typeface="Times New Roman"/>
                <a:cs typeface="Times New Roman"/>
              </a:rPr>
              <a:t>в</a:t>
            </a:r>
            <a:r>
              <a:rPr b="0" dirty="0">
                <a:latin typeface="Times New Roman"/>
                <a:cs typeface="Times New Roman"/>
              </a:rPr>
              <a:t>у</a:t>
            </a:r>
            <a:r>
              <a:rPr b="0" spc="-30" dirty="0">
                <a:latin typeface="Times New Roman"/>
                <a:cs typeface="Times New Roman"/>
              </a:rPr>
              <a:t>ю</a:t>
            </a:r>
            <a:r>
              <a:rPr b="0" dirty="0">
                <a:latin typeface="Times New Roman"/>
                <a:cs typeface="Times New Roman"/>
              </a:rPr>
              <a:t>т</a:t>
            </a:r>
            <a:r>
              <a:rPr b="0" spc="-10" dirty="0">
                <a:latin typeface="Times New Roman"/>
                <a:cs typeface="Times New Roman"/>
              </a:rPr>
              <a:t>ь</a:t>
            </a:r>
            <a:r>
              <a:rPr b="0" spc="-5" dirty="0">
                <a:latin typeface="Times New Roman"/>
                <a:cs typeface="Times New Roman"/>
              </a:rPr>
              <a:t>с</a:t>
            </a:r>
            <a:r>
              <a:rPr b="0" dirty="0">
                <a:latin typeface="Times New Roman"/>
                <a:cs typeface="Times New Roman"/>
              </a:rPr>
              <a:t>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20" y="689865"/>
            <a:ext cx="8986520" cy="44570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3335" marR="5080">
              <a:lnSpc>
                <a:spcPct val="108700"/>
              </a:lnSpc>
              <a:spcBef>
                <a:spcPts val="350"/>
              </a:spcBef>
              <a:tabLst>
                <a:tab pos="2035810" algn="l"/>
                <a:tab pos="3116580" algn="l"/>
                <a:tab pos="4192904" algn="l"/>
                <a:tab pos="5611495" algn="l"/>
                <a:tab pos="6459220" algn="l"/>
                <a:tab pos="7912734" algn="l"/>
                <a:tab pos="8768080" algn="l"/>
              </a:tabLst>
            </a:pPr>
            <a:r>
              <a:rPr sz="2400" spc="-5" dirty="0">
                <a:latin typeface="Times New Roman"/>
                <a:cs typeface="Times New Roman"/>
              </a:rPr>
              <a:t>гідравлічний,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гідродинамічний	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гідромеханічний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способи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миття.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Г</a:t>
            </a:r>
            <a:r>
              <a:rPr sz="2400" b="1" i="1" spc="-5" dirty="0">
                <a:latin typeface="Times New Roman"/>
                <a:cs typeface="Times New Roman"/>
              </a:rPr>
              <a:t>ід</a:t>
            </a:r>
            <a:r>
              <a:rPr sz="2400" b="1" i="1" dirty="0">
                <a:latin typeface="Times New Roman"/>
                <a:cs typeface="Times New Roman"/>
              </a:rPr>
              <a:t>р</a:t>
            </a:r>
            <a:r>
              <a:rPr sz="2400" b="1" i="1" spc="-10" dirty="0">
                <a:latin typeface="Times New Roman"/>
                <a:cs typeface="Times New Roman"/>
              </a:rPr>
              <a:t>а</a:t>
            </a:r>
            <a:r>
              <a:rPr sz="2400" b="1" i="1" dirty="0">
                <a:latin typeface="Times New Roman"/>
                <a:cs typeface="Times New Roman"/>
              </a:rPr>
              <a:t>в</a:t>
            </a:r>
            <a:r>
              <a:rPr sz="2400" b="1" i="1" spc="-5" dirty="0">
                <a:latin typeface="Times New Roman"/>
                <a:cs typeface="Times New Roman"/>
              </a:rPr>
              <a:t>лі</a:t>
            </a:r>
            <a:r>
              <a:rPr sz="2400" b="1" i="1" spc="5" dirty="0">
                <a:latin typeface="Times New Roman"/>
                <a:cs typeface="Times New Roman"/>
              </a:rPr>
              <a:t>ч</a:t>
            </a:r>
            <a:r>
              <a:rPr sz="2400" b="1" i="1" dirty="0">
                <a:latin typeface="Times New Roman"/>
                <a:cs typeface="Times New Roman"/>
              </a:rPr>
              <a:t>ний	с</a:t>
            </a:r>
            <a:r>
              <a:rPr sz="2400" b="1" i="1" spc="-5" dirty="0">
                <a:latin typeface="Times New Roman"/>
                <a:cs typeface="Times New Roman"/>
              </a:rPr>
              <a:t>п</a:t>
            </a:r>
            <a:r>
              <a:rPr sz="2400" b="1" i="1" dirty="0">
                <a:latin typeface="Times New Roman"/>
                <a:cs typeface="Times New Roman"/>
              </a:rPr>
              <a:t>ос</a:t>
            </a:r>
            <a:r>
              <a:rPr sz="2400" b="1" i="1" spc="-5" dirty="0">
                <a:latin typeface="Times New Roman"/>
                <a:cs typeface="Times New Roman"/>
              </a:rPr>
              <a:t>і</a:t>
            </a:r>
            <a:r>
              <a:rPr sz="2400" b="1" i="1" dirty="0">
                <a:latin typeface="Times New Roman"/>
                <a:cs typeface="Times New Roman"/>
              </a:rPr>
              <a:t>б	</a:t>
            </a:r>
            <a:r>
              <a:rPr sz="2400" spc="-35" dirty="0">
                <a:latin typeface="Times New Roman"/>
                <a:cs typeface="Times New Roman"/>
              </a:rPr>
              <a:t>х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35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р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ує</a:t>
            </a:r>
            <a:r>
              <a:rPr sz="2400" spc="-10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ся	д</a:t>
            </a:r>
            <a:r>
              <a:rPr sz="2400" spc="-10" dirty="0">
                <a:latin typeface="Times New Roman"/>
                <a:cs typeface="Times New Roman"/>
              </a:rPr>
              <a:t>і</a:t>
            </a:r>
            <a:r>
              <a:rPr sz="2400" spc="-5" dirty="0">
                <a:latin typeface="Times New Roman"/>
                <a:cs typeface="Times New Roman"/>
              </a:rPr>
              <a:t>є</a:t>
            </a:r>
            <a:r>
              <a:rPr sz="2400" dirty="0">
                <a:latin typeface="Times New Roman"/>
                <a:cs typeface="Times New Roman"/>
              </a:rPr>
              <a:t>ю	с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-35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ди	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з  </a:t>
            </a:r>
            <a:r>
              <a:rPr sz="2400" spc="-10" dirty="0">
                <a:latin typeface="Times New Roman"/>
                <a:cs typeface="Times New Roman"/>
              </a:rPr>
              <a:t>водопровідної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мережі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забруднення.</a:t>
            </a:r>
            <a:endParaRPr sz="2400">
              <a:latin typeface="Times New Roman"/>
              <a:cs typeface="Times New Roman"/>
            </a:endParaRPr>
          </a:p>
          <a:p>
            <a:pPr marL="13970" marR="5080" indent="-635" algn="just">
              <a:lnSpc>
                <a:spcPct val="100000"/>
              </a:lnSpc>
              <a:spcBef>
                <a:spcPts val="500"/>
              </a:spcBef>
            </a:pPr>
            <a:r>
              <a:rPr sz="2400" spc="-5" dirty="0">
                <a:latin typeface="Times New Roman"/>
                <a:cs typeface="Times New Roman"/>
              </a:rPr>
              <a:t>При </a:t>
            </a:r>
            <a:r>
              <a:rPr sz="2400" b="1" i="1" spc="-10" dirty="0">
                <a:latin typeface="Times New Roman"/>
                <a:cs typeface="Times New Roman"/>
              </a:rPr>
              <a:t>гідродинамічному </a:t>
            </a:r>
            <a:r>
              <a:rPr sz="2400" spc="-25" dirty="0">
                <a:latin typeface="Times New Roman"/>
                <a:cs typeface="Times New Roman"/>
              </a:rPr>
              <a:t>вода </a:t>
            </a:r>
            <a:r>
              <a:rPr sz="2400" spc="-15" dirty="0">
                <a:latin typeface="Times New Roman"/>
                <a:cs typeface="Times New Roman"/>
              </a:rPr>
              <a:t>подається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20" dirty="0">
                <a:latin typeface="Times New Roman"/>
                <a:cs typeface="Times New Roman"/>
              </a:rPr>
              <a:t>вигляді </a:t>
            </a:r>
            <a:r>
              <a:rPr sz="2400" spc="-10" dirty="0">
                <a:latin typeface="Times New Roman"/>
                <a:cs typeface="Times New Roman"/>
              </a:rPr>
              <a:t>струменя </a:t>
            </a:r>
            <a:r>
              <a:rPr sz="2400" spc="-20" dirty="0">
                <a:latin typeface="Times New Roman"/>
                <a:cs typeface="Times New Roman"/>
              </a:rPr>
              <a:t>води, </a:t>
            </a:r>
            <a:r>
              <a:rPr sz="2400" dirty="0">
                <a:latin typeface="Times New Roman"/>
                <a:cs typeface="Times New Roman"/>
              </a:rPr>
              <a:t>що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створюється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насосом.</a:t>
            </a:r>
            <a:endParaRPr sz="2400">
              <a:latin typeface="Times New Roman"/>
              <a:cs typeface="Times New Roman"/>
            </a:endParaRPr>
          </a:p>
          <a:p>
            <a:pPr marL="12700" marR="5080" indent="635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гідромеханічному</a:t>
            </a:r>
            <a:r>
              <a:rPr sz="2400" b="1" i="1" spc="-15" dirty="0">
                <a:latin typeface="Times New Roman"/>
                <a:cs typeface="Times New Roman"/>
              </a:rPr>
              <a:t> способі</a:t>
            </a:r>
            <a:r>
              <a:rPr sz="2400" b="1" i="1" spc="5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забезпечується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одночасна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дія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струменя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води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робочих</a:t>
            </a:r>
            <a:r>
              <a:rPr sz="2400" spc="-5" dirty="0">
                <a:latin typeface="Times New Roman"/>
                <a:cs typeface="Times New Roman"/>
              </a:rPr>
              <a:t> органів</a:t>
            </a:r>
            <a:r>
              <a:rPr sz="2400" dirty="0">
                <a:latin typeface="Times New Roman"/>
                <a:cs typeface="Times New Roman"/>
              </a:rPr>
              <a:t> мийних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машин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(мийних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щіток,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роликів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струменя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води,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якому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знаходяться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тверді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пластикові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гранули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(часточки)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малого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розміру.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imes New Roman"/>
              <a:cs typeface="Times New Roman"/>
            </a:endParaRPr>
          </a:p>
          <a:p>
            <a:pPr marR="113664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Мийне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устаткування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6" y="2560142"/>
            <a:ext cx="8489948" cy="23526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86048" y="2860813"/>
            <a:ext cx="4279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Очищувальне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устаткування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019" y="4083632"/>
            <a:ext cx="238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855" marR="5080" indent="-8597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Машини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очищення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овочів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7143" y="4083632"/>
            <a:ext cx="238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1705" marR="5080" indent="-9296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Машини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очищення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риби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274" y="22350"/>
            <a:ext cx="883221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Очищувальне</a:t>
            </a:r>
            <a:r>
              <a:rPr spc="5" dirty="0"/>
              <a:t> </a:t>
            </a:r>
            <a:r>
              <a:rPr b="0" spc="-10" dirty="0">
                <a:latin typeface="Times New Roman"/>
                <a:cs typeface="Times New Roman"/>
              </a:rPr>
              <a:t>устаткування</a:t>
            </a:r>
            <a:r>
              <a:rPr b="0" spc="-15" dirty="0">
                <a:latin typeface="Times New Roman"/>
                <a:cs typeface="Times New Roman"/>
              </a:rPr>
              <a:t> призначене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для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видалення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з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продуктів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поверхневого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55" dirty="0">
                <a:latin typeface="Times New Roman"/>
                <a:cs typeface="Times New Roman"/>
              </a:rPr>
              <a:t>шару,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що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має низьку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Times New Roman"/>
                <a:cs typeface="Times New Roman"/>
              </a:rPr>
              <a:t>харчову</a:t>
            </a:r>
            <a:r>
              <a:rPr b="0" spc="-5" dirty="0">
                <a:latin typeface="Times New Roman"/>
                <a:cs typeface="Times New Roman"/>
              </a:rPr>
              <a:t> цінність.</a:t>
            </a:r>
          </a:p>
          <a:p>
            <a:pPr marL="13335" marR="5080" indent="-635" algn="ctr">
              <a:lnSpc>
                <a:spcPct val="100000"/>
              </a:lnSpc>
            </a:pPr>
            <a:r>
              <a:rPr b="0" spc="-5" dirty="0">
                <a:latin typeface="Times New Roman"/>
                <a:cs typeface="Times New Roman"/>
              </a:rPr>
              <a:t>До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очищувального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устаткування, </a:t>
            </a:r>
            <a:r>
              <a:rPr b="0" spc="-5" dirty="0">
                <a:latin typeface="Times New Roman"/>
                <a:cs typeface="Times New Roman"/>
              </a:rPr>
              <a:t>що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використовується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в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закладах 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ресторанного</a:t>
            </a:r>
            <a:r>
              <a:rPr b="0" spc="-10" dirty="0">
                <a:latin typeface="Times New Roman"/>
                <a:cs typeface="Times New Roman"/>
              </a:rPr>
              <a:t> господарства, належать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машини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для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очищення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овочів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spc="15" dirty="0">
                <a:latin typeface="Times New Roman"/>
                <a:cs typeface="Times New Roman"/>
              </a:rPr>
              <a:t>та</a:t>
            </a:r>
            <a:r>
              <a:rPr b="0" spc="-10" dirty="0">
                <a:latin typeface="Times New Roman"/>
                <a:cs typeface="Times New Roman"/>
              </a:rPr>
              <a:t> машини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і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механізми</a:t>
            </a:r>
            <a:r>
              <a:rPr b="0" dirty="0">
                <a:latin typeface="Times New Roman"/>
                <a:cs typeface="Times New Roman"/>
              </a:rPr>
              <a:t> для </a:t>
            </a:r>
            <a:r>
              <a:rPr b="0" spc="-15" dirty="0">
                <a:latin typeface="Times New Roman"/>
                <a:cs typeface="Times New Roman"/>
              </a:rPr>
              <a:t>очищення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риби.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99" y="1148266"/>
            <a:ext cx="8944211" cy="3434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2275" y="422275"/>
          <a:ext cx="8429625" cy="6336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6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15" dirty="0">
                          <a:latin typeface="Times New Roman"/>
                          <a:cs typeface="Times New Roman"/>
                        </a:rPr>
                        <a:t>формою</a:t>
                      </a:r>
                      <a:r>
                        <a:rPr sz="16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10" dirty="0">
                          <a:latin typeface="Times New Roman"/>
                          <a:cs typeface="Times New Roman"/>
                        </a:rPr>
                        <a:t>робочого</a:t>
                      </a:r>
                      <a:r>
                        <a:rPr sz="16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органа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Конусні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робочим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органом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є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алюмінієвий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вигляді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усіченого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конусу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диск,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720" marR="132715">
                        <a:lnSpc>
                          <a:spcPct val="15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закріпленою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ньому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чашею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абразивного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матеріалу,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поверхня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плоскої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частини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якої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виконана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формі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трьох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хвиль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забезпечення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кращого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перемішування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оброблюваного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продукту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Дискові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marR="290830" algn="just">
                        <a:lnSpc>
                          <a:spcPct val="150000"/>
                        </a:lnSpc>
                        <a:spcBef>
                          <a:spcPts val="10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робочий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орган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виконаний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із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шорсткуватого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(здебільшого абразивного)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матеріалу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вигляді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металевого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диска,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що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обертається,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верхня частина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якого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має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хвилеподібну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форму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(рис.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9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Роликові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робочими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інструментами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є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покриті абразивним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матеріалом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ролики,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які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720" marR="203200">
                        <a:lnSpc>
                          <a:spcPct val="15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обертаються.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Вони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утворюють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дно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робочої камери,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якому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переміщується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продукт.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Такі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робочі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елементи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застосовують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машинах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безперервної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дії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8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структурою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робочого</a:t>
                      </a: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циклу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Періодичної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дії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marR="472440">
                        <a:lnSpc>
                          <a:spcPct val="150000"/>
                        </a:lnSpc>
                        <a:spcBef>
                          <a:spcPts val="99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характеризується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послідовним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виконанням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операцій: завантаження,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оброблення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(очищення)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вивантаження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очищених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овочів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Безперервної</a:t>
                      </a:r>
                      <a:r>
                        <a:rPr sz="1800" b="1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дії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характеризується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одночасним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виконанням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усіх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операцій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374519" y="28352"/>
            <a:ext cx="43942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Класифікація</a:t>
            </a:r>
            <a:r>
              <a:rPr sz="1600" b="1" spc="4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машин</a:t>
            </a:r>
            <a:r>
              <a:rPr sz="1600" b="1" spc="-5" dirty="0">
                <a:latin typeface="Arial"/>
                <a:cs typeface="Arial"/>
              </a:rPr>
              <a:t> для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очищення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овочів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303" y="299108"/>
            <a:ext cx="6844548" cy="46393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337" y="5251551"/>
            <a:ext cx="83394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Форми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робочих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органів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очищувального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устаткування: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дискові;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 – </a:t>
            </a:r>
            <a:r>
              <a:rPr sz="2400" spc="-20" dirty="0">
                <a:latin typeface="Times New Roman"/>
                <a:cs typeface="Times New Roman"/>
              </a:rPr>
              <a:t>дискові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із </a:t>
            </a:r>
            <a:r>
              <a:rPr sz="2400" spc="-15" dirty="0">
                <a:latin typeface="Times New Roman"/>
                <a:cs typeface="Times New Roman"/>
              </a:rPr>
              <a:t>закругленими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кінцівками;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конусні;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5" dirty="0">
                <a:latin typeface="Times New Roman"/>
                <a:cs typeface="Times New Roman"/>
              </a:rPr>
              <a:t>роликові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667" y="257855"/>
            <a:ext cx="5581781" cy="47133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6822" y="5067150"/>
            <a:ext cx="8801100" cy="15678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Times New Roman"/>
                <a:cs typeface="Times New Roman"/>
              </a:rPr>
              <a:t>Поверхні</a:t>
            </a:r>
            <a:r>
              <a:rPr sz="2400" spc="-10" dirty="0">
                <a:latin typeface="Times New Roman"/>
                <a:cs typeface="Times New Roman"/>
              </a:rPr>
              <a:t> робочих</a:t>
            </a:r>
            <a:r>
              <a:rPr sz="2400" spc="-5" dirty="0">
                <a:latin typeface="Times New Roman"/>
                <a:cs typeface="Times New Roman"/>
              </a:rPr>
              <a:t> органів </a:t>
            </a:r>
            <a:r>
              <a:rPr sz="2400" spc="-15" dirty="0">
                <a:latin typeface="Times New Roman"/>
                <a:cs typeface="Times New Roman"/>
              </a:rPr>
              <a:t>очищувального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устаткування:</a:t>
            </a:r>
            <a:endParaRPr sz="2400">
              <a:latin typeface="Times New Roman"/>
              <a:cs typeface="Times New Roman"/>
            </a:endParaRPr>
          </a:p>
          <a:p>
            <a:pPr marL="12065" marR="5080" indent="-3175" algn="ctr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Times New Roman"/>
                <a:cs typeface="Times New Roman"/>
              </a:rPr>
              <a:t>а – </a:t>
            </a:r>
            <a:r>
              <a:rPr sz="2400" spc="-5" dirty="0">
                <a:latin typeface="Times New Roman"/>
                <a:cs typeface="Times New Roman"/>
              </a:rPr>
              <a:t>нарізання </a:t>
            </a:r>
            <a:r>
              <a:rPr sz="2400" dirty="0">
                <a:latin typeface="Times New Roman"/>
                <a:cs typeface="Times New Roman"/>
              </a:rPr>
              <a:t>лезами; б – абразивна; в – металева з </a:t>
            </a:r>
            <a:r>
              <a:rPr sz="2400" spc="-10" dirty="0">
                <a:latin typeface="Times New Roman"/>
                <a:cs typeface="Times New Roman"/>
              </a:rPr>
              <a:t>отворами; </a:t>
            </a:r>
            <a:r>
              <a:rPr sz="2400" dirty="0">
                <a:latin typeface="Times New Roman"/>
                <a:cs typeface="Times New Roman"/>
              </a:rPr>
              <a:t>г –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пластмасова </a:t>
            </a:r>
            <a:r>
              <a:rPr sz="2400" dirty="0">
                <a:latin typeface="Times New Roman"/>
                <a:cs typeface="Times New Roman"/>
              </a:rPr>
              <a:t>з </a:t>
            </a:r>
            <a:r>
              <a:rPr sz="2400" spc="-10" dirty="0">
                <a:latin typeface="Times New Roman"/>
                <a:cs typeface="Times New Roman"/>
              </a:rPr>
              <a:t>отворами;</a:t>
            </a:r>
            <a:r>
              <a:rPr sz="2400" dirty="0">
                <a:latin typeface="Times New Roman"/>
                <a:cs typeface="Times New Roman"/>
              </a:rPr>
              <a:t> д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гвинтова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нарізка;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 – </a:t>
            </a:r>
            <a:r>
              <a:rPr sz="2400" spc="-10" dirty="0">
                <a:latin typeface="Times New Roman"/>
                <a:cs typeface="Times New Roman"/>
              </a:rPr>
              <a:t>гнучка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нитка;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гумова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921" y="33440"/>
            <a:ext cx="6343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Машини</a:t>
            </a:r>
            <a:r>
              <a:rPr spc="-10" dirty="0"/>
              <a:t> </a:t>
            </a:r>
            <a:r>
              <a:rPr spc="-5" dirty="0"/>
              <a:t>для </a:t>
            </a:r>
            <a:r>
              <a:rPr spc="-10" dirty="0"/>
              <a:t>очищення</a:t>
            </a:r>
            <a:r>
              <a:rPr spc="-5" dirty="0"/>
              <a:t> </a:t>
            </a:r>
            <a:r>
              <a:rPr spc="-25" dirty="0"/>
              <a:t>овочів </a:t>
            </a:r>
            <a:r>
              <a:rPr spc="-10" dirty="0"/>
              <a:t>періодичної</a:t>
            </a:r>
            <a:r>
              <a:rPr spc="5" dirty="0"/>
              <a:t> </a:t>
            </a:r>
            <a:r>
              <a:rPr spc="-5" dirty="0"/>
              <a:t>дії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747" y="908089"/>
            <a:ext cx="3950680" cy="50047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30859" y="1295333"/>
            <a:ext cx="2150745" cy="409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6530" indent="-164465">
              <a:lnSpc>
                <a:spcPts val="1710"/>
              </a:lnSpc>
              <a:spcBef>
                <a:spcPts val="120"/>
              </a:spcBef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станина;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електродвигун;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клинопасова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передача;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зливний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патрубок;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лопаті;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металевий</a:t>
            </a:r>
            <a:r>
              <a:rPr sz="1400" b="1" spc="-5" dirty="0">
                <a:latin typeface="Times New Roman"/>
                <a:cs typeface="Times New Roman"/>
              </a:rPr>
              <a:t> диск;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абразивний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диск;</a:t>
            </a:r>
            <a:endParaRPr sz="1400">
              <a:latin typeface="Times New Roman"/>
              <a:cs typeface="Times New Roman"/>
            </a:endParaRPr>
          </a:p>
          <a:p>
            <a:pPr marL="12700" marR="202565" indent="-635">
              <a:lnSpc>
                <a:spcPts val="1710"/>
              </a:lnSpc>
              <a:spcBef>
                <a:spcPts val="55"/>
              </a:spcBef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 розвантажувальний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люк;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0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металевий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циліндр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9"/>
              </a:lnSpc>
              <a:spcBef>
                <a:spcPts val="20"/>
              </a:spcBef>
            </a:pPr>
            <a:r>
              <a:rPr sz="1400" b="1" spc="-10" dirty="0">
                <a:latin typeface="Times New Roman"/>
                <a:cs typeface="Times New Roman"/>
              </a:rPr>
              <a:t>отворами;</a:t>
            </a:r>
            <a:endParaRPr sz="1400">
              <a:latin typeface="Times New Roman"/>
              <a:cs typeface="Times New Roman"/>
            </a:endParaRPr>
          </a:p>
          <a:p>
            <a:pPr marL="12700" marR="198755" indent="-635">
              <a:lnSpc>
                <a:spcPts val="1710"/>
              </a:lnSpc>
              <a:spcBef>
                <a:spcPts val="40"/>
              </a:spcBef>
              <a:buSzPct val="103571"/>
              <a:buFont typeface="Arial Black"/>
              <a:buAutoNum type="arabicPlain" startAt="10"/>
              <a:tabLst>
                <a:tab pos="30988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- завантажувальний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отвір;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57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ніпель;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5" dirty="0">
                <a:latin typeface="Times New Roman"/>
                <a:cs typeface="Times New Roman"/>
              </a:rPr>
              <a:t> робоча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камера;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хвиля;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вертикальний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вал;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підшипник;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710"/>
              </a:lnSpc>
              <a:buSzPct val="103571"/>
              <a:buFont typeface="Arial Black"/>
              <a:buAutoNum type="arabicPlain" startAt="10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зливний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шланг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8467" y="6308272"/>
            <a:ext cx="6446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716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Машина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МОК-250</a:t>
            </a:r>
            <a:r>
              <a:rPr sz="2400" b="1" dirty="0">
                <a:latin typeface="Times New Roman"/>
                <a:cs typeface="Times New Roman"/>
              </a:rPr>
              <a:t> Б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для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обчищення	</a:t>
            </a:r>
            <a:r>
              <a:rPr sz="2400" b="1" spc="-20" dirty="0">
                <a:latin typeface="Times New Roman"/>
                <a:cs typeface="Times New Roman"/>
              </a:rPr>
              <a:t>картоплі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7016" y="4288782"/>
            <a:ext cx="5659755" cy="2208530"/>
            <a:chOff x="2887016" y="4288782"/>
            <a:chExt cx="5659755" cy="2208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7016" y="4288782"/>
              <a:ext cx="2716172" cy="2001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6462" y="4292013"/>
              <a:ext cx="2940049" cy="220503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7065" y="775677"/>
            <a:ext cx="2471721" cy="31432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722" y="259072"/>
            <a:ext cx="3095621" cy="36925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9565" y="6314313"/>
            <a:ext cx="46793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Машина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МОК для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обчищення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картоплі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83" y="5153083"/>
            <a:ext cx="1757329" cy="7238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789" y="274840"/>
            <a:ext cx="2168823" cy="28375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9643" y="187030"/>
            <a:ext cx="2448225" cy="33216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12050" y="2423874"/>
            <a:ext cx="111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М</a:t>
            </a:r>
            <a:r>
              <a:rPr sz="1800" spc="-90" dirty="0">
                <a:latin typeface="Microsoft Sans Serif"/>
                <a:cs typeface="Microsoft Sans Serif"/>
              </a:rPr>
              <a:t>О</a:t>
            </a:r>
            <a:r>
              <a:rPr sz="1800" spc="-75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-5" dirty="0">
                <a:latin typeface="Microsoft Sans Serif"/>
                <a:cs typeface="Microsoft Sans Serif"/>
              </a:rPr>
              <a:t>1200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7944" y="2419074"/>
            <a:ext cx="1325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МООЛ-500М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869" y="3310720"/>
            <a:ext cx="1158394" cy="28570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8403" y="6186943"/>
            <a:ext cx="2238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М</a:t>
            </a:r>
            <a:r>
              <a:rPr sz="1800" b="1" dirty="0">
                <a:latin typeface="Times New Roman"/>
                <a:cs typeface="Times New Roman"/>
              </a:rPr>
              <a:t>ийн</a:t>
            </a:r>
            <a:r>
              <a:rPr sz="1800" b="1" spc="-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щув</a:t>
            </a:r>
            <a:r>
              <a:rPr sz="1800" b="1" spc="15" dirty="0">
                <a:latin typeface="Times New Roman"/>
                <a:cs typeface="Times New Roman"/>
              </a:rPr>
              <a:t>а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ьна  </a:t>
            </a:r>
            <a:r>
              <a:rPr sz="1800" b="1" spc="-5" dirty="0">
                <a:latin typeface="Times New Roman"/>
                <a:cs typeface="Times New Roman"/>
              </a:rPr>
              <a:t>машина PL-10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8497" y="6325475"/>
            <a:ext cx="2262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Картоплечистка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PL-6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2895" y="3684652"/>
            <a:ext cx="2561112" cy="262184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496" y="707983"/>
            <a:ext cx="5634828" cy="54756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8400" y="6210129"/>
            <a:ext cx="740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latin typeface="Times New Roman"/>
                <a:cs typeface="Times New Roman"/>
              </a:rPr>
              <a:t>Картоплеочисна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машина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безперервної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дії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КНА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–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600М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6729" y="1138253"/>
            <a:ext cx="2560955" cy="3927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6530" indent="-164465">
              <a:lnSpc>
                <a:spcPts val="1710"/>
              </a:lnSpc>
              <a:spcBef>
                <a:spcPts val="120"/>
              </a:spcBef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рама;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ванна;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ролик;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завантажувальний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отвір;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електродвигун;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клинопасова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передача;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циліндричне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колесо;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колектор;</a:t>
            </a:r>
            <a:endParaRPr sz="1400" dirty="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перегородка;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заслінка;</a:t>
            </a:r>
            <a:endParaRPr sz="1400" dirty="0">
              <a:latin typeface="Times New Roman"/>
              <a:cs typeface="Times New Roman"/>
            </a:endParaRPr>
          </a:p>
          <a:p>
            <a:pPr marL="12700" marR="38100">
              <a:lnSpc>
                <a:spcPts val="1680"/>
              </a:lnSpc>
              <a:spcBef>
                <a:spcPts val="80"/>
              </a:spcBef>
              <a:buSzPct val="103571"/>
              <a:buFont typeface="Arial Black"/>
              <a:buAutoNum type="arabicPlain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секція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робочої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камери;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endParaRPr lang="uk-UA" sz="1400" b="1" spc="-5" dirty="0" smtClean="0">
              <a:latin typeface="Times New Roman"/>
              <a:cs typeface="Times New Roman"/>
            </a:endParaRPr>
          </a:p>
          <a:p>
            <a:pPr marL="12700" marR="38100">
              <a:lnSpc>
                <a:spcPts val="1680"/>
              </a:lnSpc>
              <a:spcBef>
                <a:spcPts val="80"/>
              </a:spcBef>
              <a:buSzPct val="103571"/>
              <a:buFont typeface="Arial Black"/>
              <a:buAutoNum type="arabicPlain"/>
              <a:tabLst>
                <a:tab pos="295910" algn="l"/>
              </a:tabLst>
            </a:pPr>
            <a:r>
              <a:rPr sz="1450" spc="-15" dirty="0" smtClean="0">
                <a:latin typeface="Arial Black"/>
                <a:cs typeface="Arial Black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 розвантажувальний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люк;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50" spc="-40" dirty="0">
                <a:latin typeface="Arial Black"/>
                <a:cs typeface="Arial Black"/>
              </a:rPr>
              <a:t>1</a:t>
            </a:r>
            <a:r>
              <a:rPr sz="1450" spc="-35" dirty="0">
                <a:latin typeface="Arial Black"/>
                <a:cs typeface="Arial Black"/>
              </a:rPr>
              <a:t>3</a:t>
            </a:r>
            <a:r>
              <a:rPr sz="1450" spc="-120" dirty="0">
                <a:latin typeface="Arial Black"/>
                <a:cs typeface="Arial Black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</a:t>
            </a:r>
            <a:r>
              <a:rPr sz="1400" b="1" spc="-40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spc="-5" dirty="0">
                <a:latin typeface="Times New Roman"/>
                <a:cs typeface="Times New Roman"/>
              </a:rPr>
              <a:t>ор</a:t>
            </a:r>
            <a:r>
              <a:rPr sz="1400" b="1" spc="-25" dirty="0">
                <a:latin typeface="Times New Roman"/>
                <a:cs typeface="Times New Roman"/>
              </a:rPr>
              <a:t>о</a:t>
            </a:r>
            <a:r>
              <a:rPr sz="1400" b="1" spc="-10" dirty="0">
                <a:latin typeface="Times New Roman"/>
                <a:cs typeface="Times New Roman"/>
              </a:rPr>
              <a:t>тн</a:t>
            </a:r>
            <a:r>
              <a:rPr sz="1400" b="1" spc="-5" dirty="0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</a:t>
            </a: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spc="-5" dirty="0">
                <a:latin typeface="Times New Roman"/>
                <a:cs typeface="Times New Roman"/>
              </a:rPr>
              <a:t>лі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spc="-5" dirty="0">
                <a:latin typeface="Times New Roman"/>
                <a:cs typeface="Times New Roman"/>
              </a:rPr>
              <a:t>а;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05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валок;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сітка;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відстійник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для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крохмалю;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зливний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патрубок;</a:t>
            </a:r>
            <a:endParaRPr sz="14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1710"/>
              </a:lnSpc>
              <a:buSzPct val="103571"/>
              <a:buFont typeface="Arial Black"/>
              <a:buAutoNum type="arabicPlain" startAt="14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регулювальний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механізм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9121" y="6344"/>
            <a:ext cx="648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Машини</a:t>
            </a:r>
            <a:r>
              <a:rPr dirty="0"/>
              <a:t> </a:t>
            </a:r>
            <a:r>
              <a:rPr spc="-5" dirty="0"/>
              <a:t>для</a:t>
            </a:r>
            <a:r>
              <a:rPr spc="10" dirty="0"/>
              <a:t> </a:t>
            </a:r>
            <a:r>
              <a:rPr spc="-10" dirty="0"/>
              <a:t>очищення</a:t>
            </a:r>
            <a:r>
              <a:rPr dirty="0"/>
              <a:t> </a:t>
            </a:r>
            <a:r>
              <a:rPr spc="-25" dirty="0"/>
              <a:t>овочів</a:t>
            </a:r>
            <a:r>
              <a:rPr spc="-10" dirty="0"/>
              <a:t> безперервної</a:t>
            </a:r>
            <a:r>
              <a:rPr dirty="0"/>
              <a:t> </a:t>
            </a:r>
            <a:r>
              <a:rPr spc="-5" dirty="0"/>
              <a:t>дії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925" y="1058889"/>
            <a:ext cx="4999025" cy="46799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5788" y="6035802"/>
            <a:ext cx="7540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Картоплеочисна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машина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безперервної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дії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КНА</a:t>
            </a:r>
            <a:r>
              <a:rPr sz="2400" b="1" dirty="0">
                <a:latin typeface="Times New Roman"/>
                <a:cs typeface="Times New Roman"/>
              </a:rPr>
              <a:t> –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600М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70309" y="752005"/>
          <a:ext cx="3324860" cy="4401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8809">
                <a:tc gridSpan="3">
                  <a:txBody>
                    <a:bodyPr/>
                    <a:lstStyle/>
                    <a:p>
                      <a:pPr marL="547370" marR="304800" indent="3505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будовою 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робочої</a:t>
                      </a:r>
                      <a:r>
                        <a:rPr sz="2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камери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3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вібраційні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38100">
                      <a:solidFill>
                        <a:srgbClr val="4A7EB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5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конвеєрні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38100">
                      <a:solidFill>
                        <a:srgbClr val="4A7EB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0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барабанні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38100">
                      <a:solidFill>
                        <a:srgbClr val="4A7EB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5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53975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барботажні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5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85D8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6589" y="752005"/>
          <a:ext cx="3322320" cy="2735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8809">
                <a:tc gridSpan="3">
                  <a:txBody>
                    <a:bodyPr/>
                    <a:lstStyle/>
                    <a:p>
                      <a:pPr marL="494030" marR="66040" indent="-43243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функціональним </a:t>
                      </a:r>
                      <a:r>
                        <a:rPr sz="2800" b="1" spc="-6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latin typeface="Times New Roman"/>
                          <a:cs typeface="Times New Roman"/>
                        </a:rPr>
                        <a:t>призначенням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3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спеціалізовані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38100">
                      <a:solidFill>
                        <a:srgbClr val="4A7EB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4A7EBB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A7EBB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B w="38100">
                      <a:solidFill>
                        <a:srgbClr val="4A7EB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універсальні.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85D8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4615" marB="0">
                    <a:lnL w="28575">
                      <a:solidFill>
                        <a:srgbClr val="385D8A"/>
                      </a:solidFill>
                      <a:prstDash val="solid"/>
                    </a:lnL>
                    <a:lnR w="28575">
                      <a:solidFill>
                        <a:srgbClr val="385D8A"/>
                      </a:solidFill>
                      <a:prstDash val="solid"/>
                    </a:lnR>
                    <a:lnT w="28575">
                      <a:solidFill>
                        <a:srgbClr val="385D8A"/>
                      </a:solidFill>
                      <a:prstDash val="solid"/>
                    </a:lnT>
                    <a:lnB w="28575">
                      <a:solidFill>
                        <a:srgbClr val="385D8A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30909" y="3856850"/>
            <a:ext cx="3849370" cy="939165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1995">
              <a:lnSpc>
                <a:spcPts val="3140"/>
              </a:lnSpc>
            </a:pPr>
            <a:r>
              <a:rPr sz="2800" b="1" spc="-5" dirty="0">
                <a:latin typeface="Times New Roman"/>
                <a:cs typeface="Times New Roman"/>
              </a:rPr>
              <a:t>За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структурою</a:t>
            </a:r>
            <a:endParaRPr sz="2800">
              <a:latin typeface="Times New Roman"/>
              <a:cs typeface="Times New Roman"/>
            </a:endParaRPr>
          </a:p>
          <a:p>
            <a:pPr marL="649605">
              <a:lnSpc>
                <a:spcPct val="100000"/>
              </a:lnSpc>
            </a:pPr>
            <a:r>
              <a:rPr sz="2800" b="1" spc="-25" dirty="0">
                <a:latin typeface="Times New Roman"/>
                <a:cs typeface="Times New Roman"/>
              </a:rPr>
              <a:t>робочого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циклу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5160" y="5013172"/>
            <a:ext cx="3312795" cy="57912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750"/>
              </a:spcBef>
            </a:pPr>
            <a:r>
              <a:rPr sz="2800" spc="-10" dirty="0">
                <a:latin typeface="Times New Roman"/>
                <a:cs typeface="Times New Roman"/>
              </a:rPr>
              <a:t>періодичної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дії;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5160" y="5949276"/>
            <a:ext cx="3312795" cy="58547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00"/>
              </a:spcBef>
              <a:tabLst>
                <a:tab pos="2405380" algn="l"/>
              </a:tabLst>
            </a:pPr>
            <a:r>
              <a:rPr sz="2800" spc="-5" dirty="0">
                <a:latin typeface="Times New Roman"/>
                <a:cs typeface="Times New Roman"/>
              </a:rPr>
              <a:t>безперервної	</a:t>
            </a:r>
            <a:r>
              <a:rPr sz="2800" dirty="0">
                <a:latin typeface="Times New Roman"/>
                <a:cs typeface="Times New Roman"/>
              </a:rPr>
              <a:t>дії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55773" y="132689"/>
            <a:ext cx="4493895" cy="52324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260"/>
              </a:spcBef>
            </a:pPr>
            <a:r>
              <a:rPr sz="2800" spc="-5" dirty="0"/>
              <a:t>Машини</a:t>
            </a:r>
            <a:r>
              <a:rPr sz="2800" spc="-35" dirty="0"/>
              <a:t> </a:t>
            </a:r>
            <a:r>
              <a:rPr sz="2800" spc="-5" dirty="0"/>
              <a:t>для</a:t>
            </a:r>
            <a:r>
              <a:rPr sz="2800" spc="-25" dirty="0"/>
              <a:t> </a:t>
            </a:r>
            <a:r>
              <a:rPr sz="2800" spc="-10" dirty="0"/>
              <a:t>миття</a:t>
            </a:r>
            <a:r>
              <a:rPr sz="2800" spc="-5" dirty="0"/>
              <a:t> </a:t>
            </a:r>
            <a:r>
              <a:rPr sz="2800" spc="-30" dirty="0"/>
              <a:t>овочів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1240581" y="4795654"/>
            <a:ext cx="274955" cy="1398905"/>
            <a:chOff x="1240581" y="4795654"/>
            <a:chExt cx="274955" cy="1398905"/>
          </a:xfrm>
        </p:grpSpPr>
        <p:sp>
          <p:nvSpPr>
            <p:cNvPr id="9" name="object 9"/>
            <p:cNvSpPr/>
            <p:nvPr/>
          </p:nvSpPr>
          <p:spPr>
            <a:xfrm>
              <a:off x="1259631" y="4795654"/>
              <a:ext cx="0" cy="1379855"/>
            </a:xfrm>
            <a:custGeom>
              <a:avLst/>
              <a:gdLst/>
              <a:ahLst/>
              <a:cxnLst/>
              <a:rect l="l" t="t" r="r" b="b"/>
              <a:pathLst>
                <a:path h="1379854">
                  <a:moveTo>
                    <a:pt x="0" y="0"/>
                  </a:moveTo>
                  <a:lnTo>
                    <a:pt x="0" y="1379689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9626" y="6175350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53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9626" y="5301208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>
                  <a:moveTo>
                    <a:pt x="255536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093" y="1147155"/>
            <a:ext cx="8703950" cy="24606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7427" y="4376991"/>
            <a:ext cx="6902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latin typeface="Times New Roman"/>
                <a:cs typeface="Times New Roman"/>
              </a:rPr>
              <a:t>Пристрій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для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чищення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риби</a:t>
            </a:r>
            <a:r>
              <a:rPr sz="3200" b="1" i="1" spc="-15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від</a:t>
            </a:r>
            <a:r>
              <a:rPr sz="3200" b="1" i="1" spc="-10" dirty="0">
                <a:latin typeface="Times New Roman"/>
                <a:cs typeface="Times New Roman"/>
              </a:rPr>
              <a:t> луски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3760" y="5168900"/>
            <a:ext cx="6436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1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скребок;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3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пластмасова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гайка;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проміжний </a:t>
            </a:r>
            <a:r>
              <a:rPr sz="1800" spc="-5" dirty="0">
                <a:latin typeface="Times New Roman"/>
                <a:cs typeface="Times New Roman"/>
              </a:rPr>
              <a:t>вал;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5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пластмасова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ручка;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6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гнучкий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вал; </a:t>
            </a:r>
            <a:r>
              <a:rPr sz="1800" i="1" dirty="0">
                <a:latin typeface="Times New Roman"/>
                <a:cs typeface="Times New Roman"/>
              </a:rPr>
              <a:t>7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8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вимикач;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9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муфта;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10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електродвигун; </a:t>
            </a:r>
            <a:r>
              <a:rPr sz="1800" i="1" spc="-70" dirty="0">
                <a:latin typeface="Times New Roman"/>
                <a:cs typeface="Times New Roman"/>
              </a:rPr>
              <a:t>11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кронштейн;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12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гвинтовий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притискач; </a:t>
            </a:r>
            <a:r>
              <a:rPr sz="1800" i="1" dirty="0">
                <a:latin typeface="Times New Roman"/>
                <a:cs typeface="Times New Roman"/>
              </a:rPr>
              <a:t>13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вилка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57" y="1859533"/>
            <a:ext cx="4205224" cy="28082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6928" y="1004036"/>
            <a:ext cx="4244324" cy="45551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1739" y="5805741"/>
            <a:ext cx="6901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latin typeface="Times New Roman"/>
                <a:cs typeface="Times New Roman"/>
              </a:rPr>
              <a:t>Пристрій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для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чищення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риби</a:t>
            </a:r>
            <a:r>
              <a:rPr sz="3200" b="1" i="1" spc="-15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від</a:t>
            </a:r>
            <a:r>
              <a:rPr sz="3200" b="1" i="1" spc="-15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луски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9329" y="1632548"/>
            <a:ext cx="5809402" cy="4078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711" y="137459"/>
            <a:ext cx="6654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5" dirty="0"/>
              <a:t> </a:t>
            </a:r>
            <a:r>
              <a:rPr sz="2800" spc="-10" dirty="0"/>
              <a:t>миття</a:t>
            </a:r>
            <a:r>
              <a:rPr sz="2800" spc="5" dirty="0"/>
              <a:t> </a:t>
            </a:r>
            <a:r>
              <a:rPr sz="2800" spc="-15" dirty="0"/>
              <a:t>продуктів</a:t>
            </a:r>
            <a:r>
              <a:rPr sz="2800" spc="-20" dirty="0"/>
              <a:t> </a:t>
            </a:r>
            <a:r>
              <a:rPr sz="2800" spc="-10" dirty="0"/>
              <a:t>струменями</a:t>
            </a:r>
            <a:r>
              <a:rPr sz="2800" spc="-15" dirty="0"/>
              <a:t> </a:t>
            </a:r>
            <a:r>
              <a:rPr sz="2800" spc="-30" dirty="0"/>
              <a:t>води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95" y="137459"/>
            <a:ext cx="83591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10" dirty="0"/>
              <a:t> миття</a:t>
            </a:r>
            <a:r>
              <a:rPr sz="2800" dirty="0"/>
              <a:t> </a:t>
            </a:r>
            <a:r>
              <a:rPr sz="2800" spc="-15" dirty="0"/>
              <a:t>продуктів</a:t>
            </a:r>
            <a:r>
              <a:rPr sz="2800" spc="-20" dirty="0"/>
              <a:t> </a:t>
            </a:r>
            <a:r>
              <a:rPr sz="2800" spc="-10" dirty="0"/>
              <a:t>протягуванням</a:t>
            </a:r>
            <a:r>
              <a:rPr sz="2800" spc="-15" dirty="0"/>
              <a:t> </a:t>
            </a:r>
            <a:r>
              <a:rPr sz="2800" spc="-5" dirty="0"/>
              <a:t>через</a:t>
            </a:r>
            <a:r>
              <a:rPr sz="2800" spc="-15" dirty="0"/>
              <a:t> </a:t>
            </a:r>
            <a:r>
              <a:rPr sz="2800" spc="-5" dirty="0"/>
              <a:t>ванну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590" y="1881326"/>
            <a:ext cx="7402072" cy="28402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88" y="137459"/>
            <a:ext cx="8607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5" dirty="0"/>
              <a:t> </a:t>
            </a:r>
            <a:r>
              <a:rPr sz="2800" spc="-10" dirty="0"/>
              <a:t>миття</a:t>
            </a:r>
            <a:r>
              <a:rPr sz="2800" dirty="0"/>
              <a:t> </a:t>
            </a:r>
            <a:r>
              <a:rPr sz="2800" spc="-15" dirty="0"/>
              <a:t>продуктів</a:t>
            </a:r>
            <a:r>
              <a:rPr sz="2800" spc="-20" dirty="0"/>
              <a:t> </a:t>
            </a:r>
            <a:r>
              <a:rPr sz="2800" dirty="0"/>
              <a:t>із</a:t>
            </a:r>
            <a:r>
              <a:rPr sz="2800" spc="-5" dirty="0"/>
              <a:t> перемішуванням</a:t>
            </a:r>
            <a:r>
              <a:rPr sz="2800" spc="-15" dirty="0"/>
              <a:t> </a:t>
            </a:r>
            <a:r>
              <a:rPr sz="2800" spc="-20" dirty="0"/>
              <a:t>лопатями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671" y="1386814"/>
            <a:ext cx="7733285" cy="38463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0045" y="137459"/>
            <a:ext cx="5883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25" dirty="0"/>
              <a:t> </a:t>
            </a:r>
            <a:r>
              <a:rPr sz="2800" spc="-10" dirty="0"/>
              <a:t>барабанного</a:t>
            </a:r>
            <a:r>
              <a:rPr sz="2800" spc="-35" dirty="0"/>
              <a:t> </a:t>
            </a:r>
            <a:r>
              <a:rPr sz="2800" spc="-10" dirty="0"/>
              <a:t>миття</a:t>
            </a:r>
            <a:r>
              <a:rPr sz="2800" spc="-25" dirty="0"/>
              <a:t> </a:t>
            </a:r>
            <a:r>
              <a:rPr sz="2800" spc="-10" dirty="0"/>
              <a:t>продуктів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541" y="1541412"/>
            <a:ext cx="7892124" cy="33044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092" y="137459"/>
            <a:ext cx="7911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10" dirty="0"/>
              <a:t> миття</a:t>
            </a:r>
            <a:r>
              <a:rPr sz="2800" dirty="0"/>
              <a:t> </a:t>
            </a:r>
            <a:r>
              <a:rPr sz="2800" spc="-15" dirty="0"/>
              <a:t>продуктів </a:t>
            </a:r>
            <a:r>
              <a:rPr sz="2800" spc="-5" dirty="0"/>
              <a:t>на </a:t>
            </a:r>
            <a:r>
              <a:rPr sz="2800" spc="-15" dirty="0"/>
              <a:t>хвилеподібному</a:t>
            </a:r>
            <a:r>
              <a:rPr sz="2800" spc="-20" dirty="0"/>
              <a:t> </a:t>
            </a:r>
            <a:r>
              <a:rPr sz="2800" spc="-15" dirty="0"/>
              <a:t>диску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2966" y="839965"/>
            <a:ext cx="3433694" cy="5681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817" y="137459"/>
            <a:ext cx="5721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Схема</a:t>
            </a:r>
            <a:r>
              <a:rPr sz="2800" spc="-25" dirty="0"/>
              <a:t> роликового </a:t>
            </a:r>
            <a:r>
              <a:rPr sz="2800" spc="-10" dirty="0"/>
              <a:t>миття</a:t>
            </a:r>
            <a:r>
              <a:rPr sz="2800" spc="-15" dirty="0"/>
              <a:t> продуктів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049" y="1057499"/>
            <a:ext cx="7077900" cy="50184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1145</Words>
  <Application>Microsoft Office PowerPoint</Application>
  <PresentationFormat>Экран (4:3)</PresentationFormat>
  <Paragraphs>154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Microsoft Sans Serif</vt:lpstr>
      <vt:lpstr>Symbol</vt:lpstr>
      <vt:lpstr>Times New Roman</vt:lpstr>
      <vt:lpstr>Office Theme</vt:lpstr>
      <vt:lpstr>План</vt:lpstr>
      <vt:lpstr>Мийне устаткування призначене для миття овочів, фруктів, зелені,  інвентарю, столового і кухонного посуду. Використовуються</vt:lpstr>
      <vt:lpstr>Машини для миття овочів</vt:lpstr>
      <vt:lpstr>Схема миття продуктів струменями води</vt:lpstr>
      <vt:lpstr>Схема миття продуктів протягуванням через ванну</vt:lpstr>
      <vt:lpstr>Схема миття продуктів із перемішуванням лопатями</vt:lpstr>
      <vt:lpstr>Схема барабанного миття продуктів</vt:lpstr>
      <vt:lpstr>Схема миття продуктів на хвилеподібному диску</vt:lpstr>
      <vt:lpstr>Схема роликового миття продуктів</vt:lpstr>
      <vt:lpstr>Схема вібраційного миття продуктів</vt:lpstr>
      <vt:lpstr>Схема відцентрової овочемийної машини</vt:lpstr>
      <vt:lpstr>Презентация PowerPoint</vt:lpstr>
      <vt:lpstr>У закладах ресторанного господарства миття столового посуду здійснюється з  метою забезпечення споживачів чистим, позбавленим від забруднень і  хвороботворних мікроорганізмів, посудом.</vt:lpstr>
      <vt:lpstr>Презентация PowerPoint</vt:lpstr>
      <vt:lpstr>Презентация PowerPoint</vt:lpstr>
      <vt:lpstr>Машина універсальна періодичної дії купольного типу</vt:lpstr>
      <vt:lpstr>Презентация PowerPoint</vt:lpstr>
      <vt:lpstr>Посудомийна машина безперервної дії:</vt:lpstr>
      <vt:lpstr>Загальний вигляд посудомийної машини  безперервної дії ММУ-2000</vt:lpstr>
      <vt:lpstr>Очищувальне устаткування призначене для видалення з продуктів  поверхневого шару, що має низьку харчову цінність. До очищувального устаткування, що використовується в закладах  ресторанного господарства, належать машини для очищення овочів  та машини і механізми для очищення риби.</vt:lpstr>
      <vt:lpstr>Презентация PowerPoint</vt:lpstr>
      <vt:lpstr>Презентация PowerPoint</vt:lpstr>
      <vt:lpstr>Презентация PowerPoint</vt:lpstr>
      <vt:lpstr>Презентация PowerPoint</vt:lpstr>
      <vt:lpstr>Машини для очищення овочів періодичної дії</vt:lpstr>
      <vt:lpstr>Презентация PowerPoint</vt:lpstr>
      <vt:lpstr>Презентация PowerPoint</vt:lpstr>
      <vt:lpstr>Машини для очищення овочів безперервної дії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5</cp:revision>
  <cp:lastPrinted>2023-10-24T09:49:07Z</cp:lastPrinted>
  <dcterms:created xsi:type="dcterms:W3CDTF">2021-09-09T15:00:21Z</dcterms:created>
  <dcterms:modified xsi:type="dcterms:W3CDTF">2023-10-24T09:49:12Z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2021-09-09T00:00:00Z</vt:filetime>
  </property>
</Properties>
</file>