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9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2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15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3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5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201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2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63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6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804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C9D44-E2B3-4FD5-A75D-4B3D6B71D3A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AAE5B-EF3E-40F0-950B-C55F0C312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77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Лекція 2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ГОРІННЯ </a:t>
            </a:r>
            <a:r>
              <a:rPr lang="uk-UA" b="1" dirty="0"/>
              <a:t>ПАЛИВ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41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7300"/>
          </a:xfrm>
        </p:spPr>
        <p:txBody>
          <a:bodyPr>
            <a:normAutofit fontScale="90000"/>
          </a:bodyPr>
          <a:lstStyle/>
          <a:p>
            <a:r>
              <a:rPr lang="uk-UA" dirty="0"/>
              <a:t>2.1 Поняття про горіння </a:t>
            </a:r>
            <a:r>
              <a:rPr lang="uk-UA" dirty="0" smtClean="0"/>
              <a:t>палив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942680"/>
            <a:ext cx="10634221" cy="5769205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Горіння палива є окислювальним процесом, що протікає між горючими речовинами палива і </a:t>
            </a:r>
            <a:r>
              <a:rPr lang="uk-UA" dirty="0" err="1"/>
              <a:t>окислювачем</a:t>
            </a:r>
            <a:r>
              <a:rPr lang="uk-UA" dirty="0"/>
              <a:t>, яким найчастіше використовується кисень повітря. При розгляді процесів горіння приймаємо, що у склад повітря входять (об'ємних відсотків) 21 % </a:t>
            </a:r>
            <a:r>
              <a:rPr lang="uk-UA" dirty="0" err="1"/>
              <a:t>O</a:t>
            </a:r>
            <a:r>
              <a:rPr lang="uk-UA" baseline="-25000" dirty="0" err="1"/>
              <a:t>2</a:t>
            </a:r>
            <a:r>
              <a:rPr lang="uk-UA" dirty="0"/>
              <a:t> і 79 % </a:t>
            </a:r>
            <a:r>
              <a:rPr lang="uk-UA" dirty="0" err="1"/>
              <a:t>N</a:t>
            </a:r>
            <a:r>
              <a:rPr lang="uk-UA" baseline="-25000" dirty="0" err="1"/>
              <a:t>2</a:t>
            </a:r>
            <a:r>
              <a:rPr lang="uk-UA" dirty="0"/>
              <a:t> кисню і азоту відповідно.</a:t>
            </a:r>
            <a:endParaRPr lang="ru-RU" dirty="0"/>
          </a:p>
          <a:p>
            <a:r>
              <a:rPr lang="uk-UA" dirty="0"/>
              <a:t>Горіння палив протікає з великими швидкостями з виділенням величезної кількості теплоти, чим і відрізняється від окислювального процесу при гнитті органічних речовин.</a:t>
            </a:r>
            <a:endParaRPr lang="ru-RU" dirty="0"/>
          </a:p>
          <a:p>
            <a:r>
              <a:rPr lang="uk-UA" dirty="0"/>
              <a:t>Становлення науки про горіння пов'язане з розвитком хімії, фізики і фізичної хімії. У 1661 році Роберт </a:t>
            </a:r>
            <a:r>
              <a:rPr lang="uk-UA" dirty="0" err="1"/>
              <a:t>Бойль</a:t>
            </a:r>
            <a:r>
              <a:rPr lang="uk-UA" dirty="0"/>
              <a:t> пояснював горіння як передачу вогненної матерії випалюваному металу. На початку XVIII ст. </a:t>
            </a:r>
            <a:r>
              <a:rPr lang="uk-UA" dirty="0" err="1"/>
              <a:t>М.В.Ломоносов</a:t>
            </a:r>
            <a:r>
              <a:rPr lang="uk-UA" dirty="0"/>
              <a:t> показав, що в горінні бере участь повітря. У 1773 р. </a:t>
            </a:r>
            <a:r>
              <a:rPr lang="uk-UA" dirty="0" err="1"/>
              <a:t>Лоран</a:t>
            </a:r>
            <a:r>
              <a:rPr lang="uk-UA" dirty="0"/>
              <a:t> </a:t>
            </a:r>
            <a:r>
              <a:rPr lang="uk-UA" dirty="0" err="1"/>
              <a:t>Лавуазье</a:t>
            </a:r>
            <a:r>
              <a:rPr lang="uk-UA" dirty="0"/>
              <a:t> показав, що повітря складається з азоту, який не бере участь в горінні, і кисню, який з'єднується з речовиною в процесах горіння. З тих пір горіння отримало теоретичну основу, на базі якої розвивається в даний час.</a:t>
            </a:r>
            <a:endParaRPr lang="ru-RU" dirty="0"/>
          </a:p>
          <a:p>
            <a:r>
              <a:rPr lang="uk-UA" dirty="0"/>
              <a:t>Подальший розвиток науки про горіння пов'язаний з роботами Менделєєва, який створив методи розрахунку процесів горіння. У розвитку сучасної теорії горіння видне місце належить радянським ученим: </a:t>
            </a:r>
            <a:r>
              <a:rPr lang="uk-UA" dirty="0" err="1"/>
              <a:t>Н.Н.Семенову</a:t>
            </a:r>
            <a:r>
              <a:rPr lang="uk-UA" dirty="0"/>
              <a:t>, </a:t>
            </a:r>
            <a:r>
              <a:rPr lang="uk-UA" dirty="0" err="1"/>
              <a:t>А.С</a:t>
            </a:r>
            <a:r>
              <a:rPr lang="uk-UA" dirty="0"/>
              <a:t>. </a:t>
            </a:r>
            <a:r>
              <a:rPr lang="uk-UA" dirty="0" err="1"/>
              <a:t>Предводітельову</a:t>
            </a:r>
            <a:r>
              <a:rPr lang="uk-UA" dirty="0"/>
              <a:t>, </a:t>
            </a:r>
            <a:r>
              <a:rPr lang="uk-UA" dirty="0" err="1"/>
              <a:t>Г.Ф</a:t>
            </a:r>
            <a:r>
              <a:rPr lang="uk-UA" dirty="0"/>
              <a:t>. </a:t>
            </a:r>
            <a:r>
              <a:rPr lang="uk-UA" dirty="0" err="1"/>
              <a:t>Кнорре</a:t>
            </a:r>
            <a:r>
              <a:rPr lang="uk-UA" dirty="0"/>
              <a:t>, </a:t>
            </a:r>
            <a:r>
              <a:rPr lang="uk-UA" dirty="0" err="1"/>
              <a:t>Л.Н</a:t>
            </a:r>
            <a:r>
              <a:rPr lang="uk-UA" dirty="0"/>
              <a:t>. </a:t>
            </a:r>
            <a:r>
              <a:rPr lang="uk-UA" dirty="0" err="1"/>
              <a:t>Хитріну</a:t>
            </a:r>
            <a:r>
              <a:rPr lang="uk-UA" dirty="0"/>
              <a:t>.</a:t>
            </a:r>
            <a:endParaRPr lang="ru-RU" dirty="0"/>
          </a:p>
          <a:p>
            <a:r>
              <a:rPr lang="uk-UA" dirty="0"/>
              <a:t>Під керівництвом академіка Семенова </a:t>
            </a:r>
            <a:r>
              <a:rPr lang="uk-UA" dirty="0" err="1"/>
              <a:t>Н.Н</a:t>
            </a:r>
            <a:r>
              <a:rPr lang="uk-UA" dirty="0"/>
              <a:t>. розробляється теорія  ланцюгових реакцій, теорія горіння і детонації газів. </a:t>
            </a:r>
            <a:r>
              <a:rPr lang="uk-UA" dirty="0" err="1"/>
              <a:t>Кнорре</a:t>
            </a:r>
            <a:r>
              <a:rPr lang="uk-UA" dirty="0"/>
              <a:t> </a:t>
            </a:r>
            <a:r>
              <a:rPr lang="uk-UA" dirty="0" err="1"/>
              <a:t>Г.Ф</a:t>
            </a:r>
            <a:r>
              <a:rPr lang="uk-UA" dirty="0"/>
              <a:t> </a:t>
            </a:r>
            <a:r>
              <a:rPr lang="uk-UA" dirty="0" err="1"/>
              <a:t>плідно</a:t>
            </a:r>
            <a:r>
              <a:rPr lang="uk-UA" dirty="0"/>
              <a:t> працював в області вивчення топкових процесів. </a:t>
            </a:r>
            <a:r>
              <a:rPr lang="uk-UA" dirty="0" err="1"/>
              <a:t>Предводітельовим</a:t>
            </a:r>
            <a:r>
              <a:rPr lang="uk-UA" dirty="0"/>
              <a:t> </a:t>
            </a:r>
            <a:r>
              <a:rPr lang="uk-UA" dirty="0" err="1"/>
              <a:t>А.С</a:t>
            </a:r>
            <a:r>
              <a:rPr lang="uk-UA" dirty="0"/>
              <a:t>. успішно велися роботи в області горіння вуглецю.</a:t>
            </a:r>
            <a:endParaRPr lang="ru-RU" dirty="0"/>
          </a:p>
          <a:p>
            <a:r>
              <a:rPr lang="uk-UA" dirty="0"/>
              <a:t>Не дивлячись на досвід в області горіння, питання горіння ще вимагають значного вивчення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5454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2.2</a:t>
            </a:r>
            <a:r>
              <a:rPr lang="uk-UA" b="1" dirty="0"/>
              <a:t> </a:t>
            </a:r>
            <a:r>
              <a:rPr lang="uk-UA" dirty="0"/>
              <a:t>Основні </a:t>
            </a:r>
            <a:r>
              <a:rPr lang="uk-UA" dirty="0" err="1"/>
              <a:t>стехіометричні</a:t>
            </a:r>
            <a:r>
              <a:rPr lang="uk-UA" dirty="0"/>
              <a:t> рівняння повного і неповного </a:t>
            </a:r>
            <a:r>
              <a:rPr lang="uk-UA" dirty="0" smtClean="0"/>
              <a:t>горіння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Для забезпечення горіння палива необхідно витримати особливі умови, якими є:</a:t>
            </a:r>
            <a:endParaRPr lang="ru-RU" dirty="0"/>
          </a:p>
          <a:p>
            <a:r>
              <a:rPr lang="uk-UA" dirty="0"/>
              <a:t> - підтримка в зоні горіння високої температури;</a:t>
            </a:r>
            <a:endParaRPr lang="ru-RU" dirty="0"/>
          </a:p>
          <a:p>
            <a:r>
              <a:rPr lang="uk-UA" dirty="0"/>
              <a:t> - забезпечення безперервної подачі в зону горіння палива і повітря;</a:t>
            </a:r>
            <a:endParaRPr lang="ru-RU" dirty="0"/>
          </a:p>
          <a:p>
            <a:r>
              <a:rPr lang="uk-UA" dirty="0"/>
              <a:t> - забезпечення хорошого їх перемішування;</a:t>
            </a:r>
            <a:endParaRPr lang="ru-RU" dirty="0"/>
          </a:p>
          <a:p>
            <a:r>
              <a:rPr lang="uk-UA" dirty="0"/>
              <a:t> - організація безперервного відведення продуктів згорання із зони горіння.</a:t>
            </a:r>
            <a:endParaRPr lang="ru-RU" dirty="0"/>
          </a:p>
          <a:p>
            <a:r>
              <a:rPr lang="uk-UA" dirty="0"/>
              <a:t>У загальному випадку процес окислення горючих складових палива представляє складне явище, точний опис якого простими рівняннями не представляється можливим. Проте, основні величини, що цікавлять нас, такі як: необхідна кількість повітря, що бере участь в горінні; кількість продуктів згорання, що утворилися; кількість теплоти, що виділилася, можуть бути представлені </a:t>
            </a:r>
            <a:r>
              <a:rPr lang="uk-UA" dirty="0" err="1"/>
              <a:t>стехіометричними</a:t>
            </a:r>
            <a:r>
              <a:rPr lang="uk-UA" dirty="0"/>
              <a:t> рівняннями хімічних реакцій.</a:t>
            </a:r>
            <a:endParaRPr lang="ru-RU" dirty="0"/>
          </a:p>
          <a:p>
            <a:r>
              <a:rPr lang="uk-UA" dirty="0" err="1"/>
              <a:t>Стехіометричні</a:t>
            </a:r>
            <a:r>
              <a:rPr lang="uk-UA" dirty="0"/>
              <a:t> рівняння є </a:t>
            </a:r>
            <a:r>
              <a:rPr lang="uk-UA" dirty="0" err="1"/>
              <a:t>залежностями</a:t>
            </a:r>
            <a:r>
              <a:rPr lang="uk-UA" dirty="0"/>
              <a:t>, що визначають окислення горючих складових палива киснем повітря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990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10846" y="395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r="64482"/>
          <a:stretch/>
        </p:blipFill>
        <p:spPr>
          <a:xfrm>
            <a:off x="4689279" y="112983"/>
            <a:ext cx="2813442" cy="162857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64516" y="1556888"/>
            <a:ext cx="3125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неповному згоранні: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0961" y="2105196"/>
            <a:ext cx="5942178" cy="496806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942679" y="2690336"/>
            <a:ext cx="1051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результаті горіння палива утворюються об'єми вуглекислого газу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сірчистого газу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водяної пари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а оскільки окислення здійснюється повітрям, то утворюється ще об'єм азоту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Таким чином об'єм димових газів визначається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7072" y="3794219"/>
            <a:ext cx="8302438" cy="749501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085279" y="4724273"/>
            <a:ext cx="3604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Задачею є звести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нуля.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8535" y="5274158"/>
            <a:ext cx="9531469" cy="430225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999784" y="5704383"/>
            <a:ext cx="5844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Теоретичні об'єми позначаються індексом «0», тобто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70766" y="6141301"/>
            <a:ext cx="5942178" cy="611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677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823"/>
          </a:xfrm>
        </p:spPr>
        <p:txBody>
          <a:bodyPr>
            <a:normAutofit fontScale="90000"/>
          </a:bodyPr>
          <a:lstStyle/>
          <a:p>
            <a:r>
              <a:rPr lang="uk-UA" dirty="0"/>
              <a:t>2.3 Визначення витрати повітря і виходу продуктів </a:t>
            </a:r>
            <a:r>
              <a:rPr lang="uk-UA" dirty="0" smtClean="0"/>
              <a:t>згорання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5332" y="1210328"/>
            <a:ext cx="111613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теоретичної витрати повітря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відбувається на основі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стехіометричних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рівнянь горіння, написаних для одного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кіломоля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даної речовини.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кіломоль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це кількість речовини в кг, рівна його молекулярній масі.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948" y="2133658"/>
            <a:ext cx="5942178" cy="2237152"/>
          </a:xfrm>
          <a:prstGeom prst="rect">
            <a:avLst/>
          </a:prstGeom>
        </p:spPr>
      </p:pic>
      <p:sp>
        <p:nvSpPr>
          <p:cNvPr id="37" name="Rectangle 32"/>
          <p:cNvSpPr>
            <a:spLocks noChangeArrowheads="1"/>
          </p:cNvSpPr>
          <p:nvPr/>
        </p:nvSpPr>
        <p:spPr bwMode="auto">
          <a:xfrm>
            <a:off x="593889" y="432115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Для спалювання </a:t>
            </a:r>
            <a:r>
              <a:rPr kumimoji="0" lang="ru-RU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кг </a:t>
            </a: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 </a:t>
            </a:r>
            <a:r>
              <a:rPr kumimoji="0" lang="uk-UA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витрачається:</a:t>
            </a:r>
            <a:endParaRPr kumimoji="0" lang="uk-UA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7245" y="5097006"/>
            <a:ext cx="5942178" cy="113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028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433633" y="225526"/>
            <a:ext cx="110670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Таким чином, для спалювання 1 кг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C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потрібно було б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32/12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кг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ru-R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оскільки паливо містить С</a:t>
            </a:r>
            <a:r>
              <a:rPr lang="en-US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%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C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%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S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%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 для спалювання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1кг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палива буде потрібна наступна кількість кисню: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6077" y="948783"/>
            <a:ext cx="5942178" cy="1068286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73376" y="2012013"/>
            <a:ext cx="11161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Оскільки в топку подається повітря, до складу якого входить 21%,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ru-R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то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8944" y="2429333"/>
            <a:ext cx="5942178" cy="1577284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617455" y="3744540"/>
            <a:ext cx="106051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до складу палива входить кисень, то на окислення палива буде потрібно менше кисню, а, отже, і повітря. Тому для таких палив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6077" y="4390871"/>
            <a:ext cx="5942178" cy="573003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551466" y="5015402"/>
            <a:ext cx="106051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Об'ємна витрата повітря визначається щільністю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ru-R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 у свою чергу визначається температурою і тиском по рівнянню стану ρ=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RT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У зв'язку з цим виходить безліч рішень. Умовилися об'єм повітря визначати за нормальних умов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760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мм.рт.ст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У зв'язку з цим за нормальних умов ρ</a:t>
            </a:r>
            <a:r>
              <a:rPr lang="en-US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ru-R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=1,428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кг/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uk-UA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Враховуючи ρ</a:t>
            </a:r>
            <a:r>
              <a:rPr lang="en-US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ru-R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=1,428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кг/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uk-UA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отримаємо наступну залежність за визначенням теоретичної витрати повітря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Тверде і рідке паливо: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8985" y="6380079"/>
            <a:ext cx="5942178" cy="521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138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3605"/>
          </a:xfrm>
        </p:spPr>
        <p:txBody>
          <a:bodyPr>
            <a:normAutofit fontScale="90000"/>
          </a:bodyPr>
          <a:lstStyle/>
          <a:p>
            <a:r>
              <a:rPr lang="uk-UA" dirty="0"/>
              <a:t>2.4 Розрахунок теоретичних об'ємів продуктів згорання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96798" y="1053693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Розрахунок теоретичних об'ємів продуктів згорання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визначається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 само на підставі реакцій горіння. Так, ми бачимо, що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240" y="1700024"/>
            <a:ext cx="7701699" cy="496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50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2864" y="879062"/>
            <a:ext cx="8055236" cy="502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100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Рисунок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665" y="345221"/>
            <a:ext cx="8076163" cy="634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0659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697</Words>
  <Application>Microsoft Office PowerPoint</Application>
  <PresentationFormat>Широкоэкранный</PresentationFormat>
  <Paragraphs>32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Microsoft Equation 3.0</vt:lpstr>
      <vt:lpstr>Лекція 2</vt:lpstr>
      <vt:lpstr>2.1 Поняття про горіння палив</vt:lpstr>
      <vt:lpstr>2.2 Основні стехіометричні рівняння повного і неповного горіння</vt:lpstr>
      <vt:lpstr>Презентация PowerPoint</vt:lpstr>
      <vt:lpstr>2.3 Визначення витрати повітря і виходу продуктів згорання</vt:lpstr>
      <vt:lpstr>Презентация PowerPoint</vt:lpstr>
      <vt:lpstr>2.4 Розрахунок теоретичних об'ємів продуктів згорання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</dc:title>
  <dc:creator>nazarkirichenko08@gmail.com</dc:creator>
  <cp:lastModifiedBy>nazarkirichenko08@gmail.com</cp:lastModifiedBy>
  <cp:revision>8</cp:revision>
  <dcterms:created xsi:type="dcterms:W3CDTF">2022-10-19T08:43:58Z</dcterms:created>
  <dcterms:modified xsi:type="dcterms:W3CDTF">2022-10-19T12:59:20Z</dcterms:modified>
</cp:coreProperties>
</file>