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7" r:id="rId5"/>
    <p:sldId id="258" r:id="rId6"/>
    <p:sldId id="259" r:id="rId7"/>
    <p:sldId id="260" r:id="rId8"/>
    <p:sldId id="264" r:id="rId9"/>
    <p:sldId id="263" r:id="rId10"/>
    <p:sldId id="266" r:id="rId11"/>
    <p:sldId id="265"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lgn="l">
              <a:defRPr/>
            </a:lvl1pPr>
          </a:lstStyle>
          <a:p>
            <a:fld id="{68BFFF8F-A0D5-4CC4-A81D-F69097298234}" type="datetimeFigureOut">
              <a:rPr lang="uk-UA" smtClean="0"/>
              <a:t>14.11.2023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433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14.11.2023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44591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14.11.2023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00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8BFFF8F-A0D5-4CC4-A81D-F69097298234}" type="datetimeFigureOut">
              <a:rPr lang="uk-UA" smtClean="0"/>
              <a:t>14.11.2023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3064470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68BFFF8F-A0D5-4CC4-A81D-F69097298234}" type="datetimeFigureOut">
              <a:rPr lang="uk-UA" smtClean="0"/>
              <a:t>14.11.2023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13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68BFFF8F-A0D5-4CC4-A81D-F69097298234}" type="datetimeFigureOut">
              <a:rPr lang="uk-UA" smtClean="0"/>
              <a:t>14.11.2023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229670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2412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599088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68BFFF8F-A0D5-4CC4-A81D-F69097298234}" type="datetimeFigureOut">
              <a:rPr lang="uk-UA" smtClean="0"/>
              <a:t>14.11.2023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326954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68BFFF8F-A0D5-4CC4-A81D-F69097298234}" type="datetimeFigureOut">
              <a:rPr lang="uk-UA" smtClean="0"/>
              <a:t>14.11.2023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25622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FFF8F-A0D5-4CC4-A81D-F69097298234}" type="datetimeFigureOut">
              <a:rPr lang="uk-UA" smtClean="0"/>
              <a:t>14.11.2023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2130135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8BFFF8F-A0D5-4CC4-A81D-F69097298234}" type="datetimeFigureOut">
              <a:rPr lang="uk-UA" smtClean="0"/>
              <a:t>14.11.2023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spTree>
    <p:extLst>
      <p:ext uri="{BB962C8B-B14F-4D97-AF65-F5344CB8AC3E}">
        <p14:creationId xmlns:p14="http://schemas.microsoft.com/office/powerpoint/2010/main" val="684218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8BFFF8F-A0D5-4CC4-A81D-F69097298234}" type="datetimeFigureOut">
              <a:rPr lang="uk-UA" smtClean="0"/>
              <a:t>14.11.2023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C08C3E8-18D9-4540-932C-FD051AAC4DFD}"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278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otDmnd">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BFFF8F-A0D5-4CC4-A81D-F69097298234}" type="datetimeFigureOut">
              <a:rPr lang="uk-UA" smtClean="0"/>
              <a:t>14.11.2023</a:t>
            </a:fld>
            <a:endParaRPr lang="uk-U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uk-U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C08C3E8-18D9-4540-932C-FD051AAC4DFD}" type="slidenum">
              <a:rPr lang="uk-UA" smtClean="0"/>
              <a:t>‹№›</a:t>
            </a:fld>
            <a:endParaRPr lang="uk-U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723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78D92D-874B-4AEE-B5CB-2A6A3F2A7C8A}"/>
              </a:ext>
            </a:extLst>
          </p:cNvPr>
          <p:cNvSpPr>
            <a:spLocks noGrp="1"/>
          </p:cNvSpPr>
          <p:nvPr>
            <p:ph type="ctrTitle"/>
          </p:nvPr>
        </p:nvSpPr>
        <p:spPr/>
        <p:txBody>
          <a:bodyPr/>
          <a:lstStyle/>
          <a:p>
            <a:r>
              <a:rPr lang="uk-UA" dirty="0" err="1"/>
              <a:t>Туторіал</a:t>
            </a:r>
            <a:r>
              <a:rPr lang="uk-UA" dirty="0"/>
              <a:t> як тренд в </a:t>
            </a:r>
            <a:r>
              <a:rPr lang="uk-UA" dirty="0" err="1"/>
              <a:t>диджитал</a:t>
            </a:r>
            <a:r>
              <a:rPr lang="uk-UA" dirty="0"/>
              <a:t>-контенті</a:t>
            </a:r>
          </a:p>
        </p:txBody>
      </p:sp>
    </p:spTree>
    <p:extLst>
      <p:ext uri="{BB962C8B-B14F-4D97-AF65-F5344CB8AC3E}">
        <p14:creationId xmlns:p14="http://schemas.microsoft.com/office/powerpoint/2010/main" val="45342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22D54B-74C9-4A3A-B93D-3512AC17BBBD}"/>
              </a:ext>
            </a:extLst>
          </p:cNvPr>
          <p:cNvSpPr>
            <a:spLocks noGrp="1"/>
          </p:cNvSpPr>
          <p:nvPr>
            <p:ph type="title"/>
          </p:nvPr>
        </p:nvSpPr>
        <p:spPr/>
        <p:txBody>
          <a:bodyPr/>
          <a:lstStyle/>
          <a:p>
            <a:r>
              <a:rPr lang="uk-UA" dirty="0"/>
              <a:t>Що ПОГАНО працює в </a:t>
            </a:r>
            <a:r>
              <a:rPr lang="uk-UA" dirty="0" err="1"/>
              <a:t>туторіалі</a:t>
            </a:r>
            <a:r>
              <a:rPr lang="uk-UA" dirty="0"/>
              <a:t>?</a:t>
            </a:r>
          </a:p>
        </p:txBody>
      </p:sp>
      <p:sp>
        <p:nvSpPr>
          <p:cNvPr id="3" name="Місце для вмісту 2">
            <a:extLst>
              <a:ext uri="{FF2B5EF4-FFF2-40B4-BE49-F238E27FC236}">
                <a16:creationId xmlns:a16="http://schemas.microsoft.com/office/drawing/2014/main" id="{028D3F48-4BEE-46F9-BD1E-657633619801}"/>
              </a:ext>
            </a:extLst>
          </p:cNvPr>
          <p:cNvSpPr>
            <a:spLocks noGrp="1"/>
          </p:cNvSpPr>
          <p:nvPr>
            <p:ph idx="1"/>
          </p:nvPr>
        </p:nvSpPr>
        <p:spPr/>
        <p:txBody>
          <a:bodyPr>
            <a:normAutofit fontScale="92500" lnSpcReduction="20000"/>
          </a:bodyPr>
          <a:lstStyle/>
          <a:p>
            <a:r>
              <a:rPr lang="uk-UA" dirty="0"/>
              <a:t>Дидактичність</a:t>
            </a:r>
          </a:p>
          <a:p>
            <a:r>
              <a:rPr lang="uk-UA" dirty="0"/>
              <a:t>Невирівняний за гучністю звук і музика</a:t>
            </a:r>
          </a:p>
          <a:p>
            <a:r>
              <a:rPr lang="uk-UA" dirty="0"/>
              <a:t>Швидка чи надзвичайно повільна зміна кадрів</a:t>
            </a:r>
          </a:p>
          <a:p>
            <a:r>
              <a:rPr lang="uk-UA" dirty="0"/>
              <a:t>Засилля ефектів та переходів</a:t>
            </a:r>
          </a:p>
          <a:p>
            <a:r>
              <a:rPr lang="uk-UA" dirty="0"/>
              <a:t>«Стрибання» між етапами</a:t>
            </a:r>
          </a:p>
          <a:p>
            <a:r>
              <a:rPr lang="uk-UA" dirty="0"/>
              <a:t>Демонстрація простих і усім зрозумілих речей</a:t>
            </a:r>
          </a:p>
          <a:p>
            <a:endParaRPr lang="uk-UA" dirty="0"/>
          </a:p>
          <a:p>
            <a:endParaRPr lang="uk-UA" dirty="0"/>
          </a:p>
          <a:p>
            <a:r>
              <a:rPr lang="en-US" dirty="0"/>
              <a:t>https://www.youtube.com/watch?v=83sl536IA2Y&amp;ab_channel=%D0%94%D0%B5%D0%BF%D0%B0%D1%80%D1%82%D0%B0%D0%BC%D0%B5%D0%BD%D1%82%D0%BE%D1%81%D0%B2%D1%96%D1%82%D0%B8%D0%96%D0%9C%D0%A0</a:t>
            </a:r>
            <a:endParaRPr lang="uk-UA" dirty="0"/>
          </a:p>
          <a:p>
            <a:endParaRPr lang="uk-UA" dirty="0"/>
          </a:p>
          <a:p>
            <a:endParaRPr lang="uk-UA" dirty="0"/>
          </a:p>
        </p:txBody>
      </p:sp>
    </p:spTree>
    <p:extLst>
      <p:ext uri="{BB962C8B-B14F-4D97-AF65-F5344CB8AC3E}">
        <p14:creationId xmlns:p14="http://schemas.microsoft.com/office/powerpoint/2010/main" val="213970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13B87C-C89F-41C0-940C-2362631A02C8}"/>
              </a:ext>
            </a:extLst>
          </p:cNvPr>
          <p:cNvSpPr>
            <a:spLocks noGrp="1"/>
          </p:cNvSpPr>
          <p:nvPr>
            <p:ph type="title"/>
          </p:nvPr>
        </p:nvSpPr>
        <p:spPr/>
        <p:txBody>
          <a:bodyPr/>
          <a:lstStyle/>
          <a:p>
            <a:r>
              <a:rPr lang="uk-UA" dirty="0" err="1"/>
              <a:t>ТуТОРІАЛ</a:t>
            </a:r>
            <a:r>
              <a:rPr lang="uk-UA" dirty="0"/>
              <a:t> може бути у формі…</a:t>
            </a:r>
          </a:p>
        </p:txBody>
      </p:sp>
      <p:sp>
        <p:nvSpPr>
          <p:cNvPr id="3" name="Місце для вмісту 2">
            <a:extLst>
              <a:ext uri="{FF2B5EF4-FFF2-40B4-BE49-F238E27FC236}">
                <a16:creationId xmlns:a16="http://schemas.microsoft.com/office/drawing/2014/main" id="{3F778D3D-740E-4FB9-8DA3-324821145A89}"/>
              </a:ext>
            </a:extLst>
          </p:cNvPr>
          <p:cNvSpPr>
            <a:spLocks noGrp="1"/>
          </p:cNvSpPr>
          <p:nvPr>
            <p:ph idx="1"/>
          </p:nvPr>
        </p:nvSpPr>
        <p:spPr/>
        <p:txBody>
          <a:bodyPr/>
          <a:lstStyle/>
          <a:p>
            <a:r>
              <a:rPr lang="uk-UA" dirty="0"/>
              <a:t>Прямої демонстрації процесу (блогер в кадрі)</a:t>
            </a:r>
          </a:p>
          <a:p>
            <a:r>
              <a:rPr lang="uk-UA" dirty="0"/>
              <a:t>Опосередкованої демонстрації процесу (озвучування блогером)</a:t>
            </a:r>
          </a:p>
          <a:p>
            <a:r>
              <a:rPr lang="uk-UA" dirty="0" err="1"/>
              <a:t>Скріну</a:t>
            </a:r>
            <a:r>
              <a:rPr lang="uk-UA" dirty="0"/>
              <a:t> екрана (робота з програмами, застосунками)</a:t>
            </a:r>
          </a:p>
          <a:p>
            <a:r>
              <a:rPr lang="uk-UA" dirty="0"/>
              <a:t>Серії фото (анімація, текстові підписи, </a:t>
            </a:r>
            <a:r>
              <a:rPr lang="uk-UA" dirty="0" err="1"/>
              <a:t>чередування</a:t>
            </a:r>
            <a:r>
              <a:rPr lang="uk-UA" dirty="0"/>
              <a:t> за крупністю планів)</a:t>
            </a:r>
          </a:p>
          <a:p>
            <a:r>
              <a:rPr lang="uk-UA" dirty="0"/>
              <a:t>Комбіновані рішення (фото і відео, продовження попередніх моментів)</a:t>
            </a:r>
          </a:p>
          <a:p>
            <a:endParaRPr lang="uk-UA" dirty="0"/>
          </a:p>
        </p:txBody>
      </p:sp>
    </p:spTree>
    <p:extLst>
      <p:ext uri="{BB962C8B-B14F-4D97-AF65-F5344CB8AC3E}">
        <p14:creationId xmlns:p14="http://schemas.microsoft.com/office/powerpoint/2010/main" val="880654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8E1D1A-14A6-4AD9-A19D-4CBF38025722}"/>
              </a:ext>
            </a:extLst>
          </p:cNvPr>
          <p:cNvSpPr>
            <a:spLocks noGrp="1"/>
          </p:cNvSpPr>
          <p:nvPr>
            <p:ph type="title"/>
          </p:nvPr>
        </p:nvSpPr>
        <p:spPr/>
        <p:txBody>
          <a:bodyPr/>
          <a:lstStyle/>
          <a:p>
            <a:r>
              <a:rPr lang="uk-UA" dirty="0"/>
              <a:t>Приклади вдалих / провальних </a:t>
            </a:r>
            <a:r>
              <a:rPr lang="uk-UA" dirty="0" err="1"/>
              <a:t>туторіалів</a:t>
            </a:r>
            <a:endParaRPr lang="uk-UA" dirty="0"/>
          </a:p>
        </p:txBody>
      </p:sp>
      <p:sp>
        <p:nvSpPr>
          <p:cNvPr id="3" name="Місце для вмісту 2">
            <a:extLst>
              <a:ext uri="{FF2B5EF4-FFF2-40B4-BE49-F238E27FC236}">
                <a16:creationId xmlns:a16="http://schemas.microsoft.com/office/drawing/2014/main" id="{8CB496DD-4FDB-47AE-9642-829FAD170C8C}"/>
              </a:ext>
            </a:extLst>
          </p:cNvPr>
          <p:cNvSpPr>
            <a:spLocks noGrp="1"/>
          </p:cNvSpPr>
          <p:nvPr>
            <p:ph idx="1"/>
          </p:nvPr>
        </p:nvSpPr>
        <p:spPr/>
        <p:txBody>
          <a:bodyPr>
            <a:normAutofit fontScale="92500" lnSpcReduction="10000"/>
          </a:bodyPr>
          <a:lstStyle/>
          <a:p>
            <a:r>
              <a:rPr lang="uk-UA" dirty="0"/>
              <a:t>Запропонуйте в групі по 1-2 приклади на кожну тематику із зазначенням форми </a:t>
            </a:r>
          </a:p>
          <a:p>
            <a:endParaRPr lang="uk-UA" dirty="0"/>
          </a:p>
          <a:p>
            <a:r>
              <a:rPr lang="uk-UA" dirty="0">
                <a:solidFill>
                  <a:srgbClr val="002060"/>
                </a:solidFill>
              </a:rPr>
              <a:t>Святкова</a:t>
            </a:r>
          </a:p>
          <a:p>
            <a:r>
              <a:rPr lang="uk-UA" dirty="0">
                <a:solidFill>
                  <a:srgbClr val="002060"/>
                </a:solidFill>
              </a:rPr>
              <a:t>Кулінарна</a:t>
            </a:r>
          </a:p>
          <a:p>
            <a:r>
              <a:rPr lang="uk-UA" dirty="0">
                <a:solidFill>
                  <a:srgbClr val="002060"/>
                </a:solidFill>
              </a:rPr>
              <a:t>Освітня</a:t>
            </a:r>
          </a:p>
          <a:p>
            <a:r>
              <a:rPr lang="uk-UA" dirty="0">
                <a:solidFill>
                  <a:srgbClr val="002060"/>
                </a:solidFill>
              </a:rPr>
              <a:t>Психологічна</a:t>
            </a:r>
          </a:p>
          <a:p>
            <a:r>
              <a:rPr lang="uk-UA" dirty="0">
                <a:solidFill>
                  <a:srgbClr val="002060"/>
                </a:solidFill>
              </a:rPr>
              <a:t>Побутова</a:t>
            </a:r>
          </a:p>
          <a:p>
            <a:endParaRPr lang="uk-UA" dirty="0">
              <a:solidFill>
                <a:srgbClr val="002060"/>
              </a:solidFill>
            </a:endParaRPr>
          </a:p>
          <a:p>
            <a:r>
              <a:rPr lang="en-US" dirty="0">
                <a:solidFill>
                  <a:srgbClr val="002060"/>
                </a:solidFill>
              </a:rPr>
              <a:t>https://jamboard.google.com/d/1-JydO8Jeb3JCKaIDL9FEUSXY3U5UHdIUDGGNXGAf98I/viewer?f=0</a:t>
            </a:r>
            <a:endParaRPr lang="uk-UA" dirty="0">
              <a:solidFill>
                <a:srgbClr val="002060"/>
              </a:solidFill>
            </a:endParaRPr>
          </a:p>
        </p:txBody>
      </p:sp>
    </p:spTree>
    <p:extLst>
      <p:ext uri="{BB962C8B-B14F-4D97-AF65-F5344CB8AC3E}">
        <p14:creationId xmlns:p14="http://schemas.microsoft.com/office/powerpoint/2010/main" val="2438616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324B72-5099-4EAC-BC2B-2F074016DF23}"/>
              </a:ext>
            </a:extLst>
          </p:cNvPr>
          <p:cNvSpPr>
            <a:spLocks noGrp="1"/>
          </p:cNvSpPr>
          <p:nvPr>
            <p:ph type="title"/>
          </p:nvPr>
        </p:nvSpPr>
        <p:spPr/>
        <p:txBody>
          <a:bodyPr/>
          <a:lstStyle/>
          <a:p>
            <a:r>
              <a:rPr lang="en-US" dirty="0"/>
              <a:t>Check out</a:t>
            </a:r>
            <a:endParaRPr lang="uk-UA" dirty="0"/>
          </a:p>
        </p:txBody>
      </p:sp>
      <p:sp>
        <p:nvSpPr>
          <p:cNvPr id="3" name="Місце для вмісту 2">
            <a:extLst>
              <a:ext uri="{FF2B5EF4-FFF2-40B4-BE49-F238E27FC236}">
                <a16:creationId xmlns:a16="http://schemas.microsoft.com/office/drawing/2014/main" id="{E117D784-A6B4-4A2C-9B71-EB7F5A6805B9}"/>
              </a:ext>
            </a:extLst>
          </p:cNvPr>
          <p:cNvSpPr>
            <a:spLocks noGrp="1"/>
          </p:cNvSpPr>
          <p:nvPr>
            <p:ph idx="1"/>
          </p:nvPr>
        </p:nvSpPr>
        <p:spPr/>
        <p:txBody>
          <a:bodyPr/>
          <a:lstStyle/>
          <a:p>
            <a:r>
              <a:rPr lang="uk-UA" dirty="0"/>
              <a:t>Який варіант </a:t>
            </a:r>
            <a:r>
              <a:rPr lang="uk-UA" dirty="0" err="1"/>
              <a:t>туторіалу</a:t>
            </a:r>
            <a:r>
              <a:rPr lang="uk-UA" dirty="0"/>
              <a:t>, у вас вже з</a:t>
            </a:r>
            <a:r>
              <a:rPr lang="en-US" dirty="0"/>
              <a:t>’</a:t>
            </a:r>
            <a:r>
              <a:rPr lang="uk-UA" dirty="0"/>
              <a:t>явився в</a:t>
            </a:r>
            <a:r>
              <a:rPr lang="en-US" dirty="0"/>
              <a:t> </a:t>
            </a:r>
            <a:r>
              <a:rPr lang="uk-UA" dirty="0"/>
              <a:t>уяві?</a:t>
            </a:r>
            <a:endParaRPr lang="en-US" dirty="0"/>
          </a:p>
          <a:p>
            <a:endParaRPr lang="en-US" dirty="0"/>
          </a:p>
          <a:p>
            <a:r>
              <a:rPr lang="en-US"/>
              <a:t>https://gencraft.com/generate</a:t>
            </a:r>
            <a:endParaRPr lang="uk-UA" dirty="0"/>
          </a:p>
        </p:txBody>
      </p:sp>
    </p:spTree>
    <p:extLst>
      <p:ext uri="{BB962C8B-B14F-4D97-AF65-F5344CB8AC3E}">
        <p14:creationId xmlns:p14="http://schemas.microsoft.com/office/powerpoint/2010/main" val="116332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4489C4-1E23-4A38-A35A-567FDF97DC0F}"/>
              </a:ext>
            </a:extLst>
          </p:cNvPr>
          <p:cNvSpPr>
            <a:spLocks noGrp="1"/>
          </p:cNvSpPr>
          <p:nvPr>
            <p:ph type="title"/>
          </p:nvPr>
        </p:nvSpPr>
        <p:spPr/>
        <p:txBody>
          <a:bodyPr/>
          <a:lstStyle/>
          <a:p>
            <a:r>
              <a:rPr lang="uk-UA" dirty="0" err="1"/>
              <a:t>Туторіал</a:t>
            </a:r>
            <a:r>
              <a:rPr lang="uk-UA" dirty="0"/>
              <a:t> - це</a:t>
            </a:r>
          </a:p>
        </p:txBody>
      </p:sp>
      <p:sp>
        <p:nvSpPr>
          <p:cNvPr id="3" name="Місце для вмісту 2">
            <a:extLst>
              <a:ext uri="{FF2B5EF4-FFF2-40B4-BE49-F238E27FC236}">
                <a16:creationId xmlns:a16="http://schemas.microsoft.com/office/drawing/2014/main" id="{B68AC63C-0B4A-4CC2-9794-493AA8F96742}"/>
              </a:ext>
            </a:extLst>
          </p:cNvPr>
          <p:cNvSpPr>
            <a:spLocks noGrp="1"/>
          </p:cNvSpPr>
          <p:nvPr>
            <p:ph idx="1"/>
          </p:nvPr>
        </p:nvSpPr>
        <p:spPr/>
        <p:txBody>
          <a:bodyPr>
            <a:normAutofit fontScale="92500" lnSpcReduction="10000"/>
          </a:bodyPr>
          <a:lstStyle/>
          <a:p>
            <a:r>
              <a:rPr lang="uk-UA" dirty="0" err="1"/>
              <a:t>Англ</a:t>
            </a:r>
            <a:r>
              <a:rPr lang="uk-UA" dirty="0"/>
              <a:t> – навчання, наставництво</a:t>
            </a:r>
          </a:p>
          <a:p>
            <a:r>
              <a:rPr lang="ru-RU" b="0" i="0" dirty="0" err="1">
                <a:effectLst/>
              </a:rPr>
              <a:t>Покрокова</a:t>
            </a:r>
            <a:r>
              <a:rPr lang="ru-RU" b="0" i="0" dirty="0">
                <a:effectLst/>
              </a:rPr>
              <a:t> </a:t>
            </a:r>
            <a:r>
              <a:rPr lang="ru-RU" b="0" i="0" dirty="0" err="1">
                <a:effectLst/>
              </a:rPr>
              <a:t>інструкція</a:t>
            </a:r>
            <a:r>
              <a:rPr lang="ru-RU" b="0" i="0" dirty="0">
                <a:effectLst/>
              </a:rPr>
              <a:t> у </a:t>
            </a:r>
            <a:r>
              <a:rPr lang="ru-RU" b="0" i="0" dirty="0" err="1">
                <a:effectLst/>
              </a:rPr>
              <a:t>вигляді</a:t>
            </a:r>
            <a:r>
              <a:rPr lang="ru-RU" b="0" i="0" dirty="0">
                <a:effectLst/>
              </a:rPr>
              <a:t> </a:t>
            </a:r>
            <a:r>
              <a:rPr lang="ru-RU" b="0" i="0" dirty="0" err="1">
                <a:effectLst/>
              </a:rPr>
              <a:t>відео</a:t>
            </a:r>
            <a:r>
              <a:rPr lang="ru-RU" b="0" i="0" dirty="0">
                <a:effectLst/>
              </a:rPr>
              <a:t> </a:t>
            </a:r>
            <a:r>
              <a:rPr lang="ru-RU" b="0" i="0" dirty="0" err="1">
                <a:effectLst/>
              </a:rPr>
              <a:t>або</a:t>
            </a:r>
            <a:r>
              <a:rPr lang="ru-RU" b="0" i="0" dirty="0">
                <a:effectLst/>
              </a:rPr>
              <a:t> </a:t>
            </a:r>
            <a:r>
              <a:rPr lang="ru-RU" b="0" i="0" dirty="0" err="1">
                <a:effectLst/>
              </a:rPr>
              <a:t>зображень</a:t>
            </a:r>
            <a:r>
              <a:rPr lang="ru-RU" b="0" i="0" dirty="0">
                <a:effectLst/>
              </a:rPr>
              <a:t>, яка </a:t>
            </a:r>
            <a:r>
              <a:rPr lang="ru-RU" b="0" i="0" dirty="0" err="1">
                <a:effectLst/>
              </a:rPr>
              <a:t>навчає</a:t>
            </a:r>
            <a:r>
              <a:rPr lang="ru-RU" b="0" i="0" dirty="0">
                <a:effectLst/>
              </a:rPr>
              <a:t> будь-</a:t>
            </a:r>
            <a:r>
              <a:rPr lang="ru-RU" b="0" i="0" dirty="0" err="1">
                <a:effectLst/>
              </a:rPr>
              <a:t>чому</a:t>
            </a:r>
            <a:r>
              <a:rPr lang="ru-RU" dirty="0"/>
              <a:t>,</a:t>
            </a:r>
            <a:r>
              <a:rPr lang="ru-RU" b="0" i="0" dirty="0">
                <a:effectLst/>
              </a:rPr>
              <a:t> </a:t>
            </a:r>
            <a:r>
              <a:rPr lang="ru-RU" b="0" i="0" dirty="0" err="1">
                <a:effectLst/>
              </a:rPr>
              <a:t>зазвичай</a:t>
            </a:r>
            <a:r>
              <a:rPr lang="ru-RU" b="0" i="0" dirty="0">
                <a:effectLst/>
              </a:rPr>
              <a:t>, в цифровому </a:t>
            </a:r>
            <a:r>
              <a:rPr lang="ru-RU" b="0" i="0" dirty="0" err="1">
                <a:effectLst/>
              </a:rPr>
              <a:t>вигляді</a:t>
            </a:r>
            <a:r>
              <a:rPr lang="ru-RU" b="0" i="0" dirty="0">
                <a:effectLst/>
              </a:rPr>
              <a:t>.</a:t>
            </a:r>
            <a:endParaRPr lang="uk-UA" dirty="0"/>
          </a:p>
          <a:p>
            <a:endParaRPr lang="uk-UA" dirty="0"/>
          </a:p>
          <a:p>
            <a:endParaRPr lang="uk-UA" dirty="0"/>
          </a:p>
          <a:p>
            <a:r>
              <a:rPr lang="uk-UA" dirty="0"/>
              <a:t>Креатив</a:t>
            </a:r>
          </a:p>
          <a:p>
            <a:r>
              <a:rPr lang="uk-UA" dirty="0"/>
              <a:t>Форма (жанр) контенту</a:t>
            </a:r>
          </a:p>
          <a:p>
            <a:r>
              <a:rPr lang="uk-UA" dirty="0"/>
              <a:t>Конкретна інструкція </a:t>
            </a:r>
            <a:r>
              <a:rPr lang="uk-UA" dirty="0">
                <a:solidFill>
                  <a:srgbClr val="00B050"/>
                </a:solidFill>
              </a:rPr>
              <a:t>ЩО</a:t>
            </a:r>
            <a:r>
              <a:rPr lang="uk-UA" dirty="0"/>
              <a:t>, </a:t>
            </a:r>
            <a:r>
              <a:rPr lang="uk-UA" dirty="0">
                <a:solidFill>
                  <a:srgbClr val="00B050"/>
                </a:solidFill>
              </a:rPr>
              <a:t>ЯК</a:t>
            </a:r>
            <a:r>
              <a:rPr lang="uk-UA" dirty="0"/>
              <a:t>, </a:t>
            </a:r>
            <a:r>
              <a:rPr lang="uk-UA" dirty="0">
                <a:solidFill>
                  <a:srgbClr val="FFC000"/>
                </a:solidFill>
              </a:rPr>
              <a:t>НАВІЩО</a:t>
            </a:r>
            <a:r>
              <a:rPr lang="uk-UA" dirty="0"/>
              <a:t> робити</a:t>
            </a:r>
          </a:p>
          <a:p>
            <a:r>
              <a:rPr lang="uk-UA" dirty="0"/>
              <a:t>Логічний, покроковий виклад матеріалу</a:t>
            </a:r>
          </a:p>
          <a:p>
            <a:r>
              <a:rPr lang="uk-UA" dirty="0"/>
              <a:t>Тренд</a:t>
            </a:r>
          </a:p>
        </p:txBody>
      </p:sp>
    </p:spTree>
    <p:extLst>
      <p:ext uri="{BB962C8B-B14F-4D97-AF65-F5344CB8AC3E}">
        <p14:creationId xmlns:p14="http://schemas.microsoft.com/office/powerpoint/2010/main" val="85398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6DD540-9181-4A23-97C6-6CB1F5F25A6D}"/>
              </a:ext>
            </a:extLst>
          </p:cNvPr>
          <p:cNvSpPr>
            <a:spLocks noGrp="1"/>
          </p:cNvSpPr>
          <p:nvPr>
            <p:ph type="title"/>
          </p:nvPr>
        </p:nvSpPr>
        <p:spPr/>
        <p:txBody>
          <a:bodyPr/>
          <a:lstStyle/>
          <a:p>
            <a:r>
              <a:rPr lang="uk-UA" dirty="0"/>
              <a:t>Де існує?</a:t>
            </a:r>
          </a:p>
        </p:txBody>
      </p:sp>
      <p:sp>
        <p:nvSpPr>
          <p:cNvPr id="3" name="Місце для вмісту 2">
            <a:extLst>
              <a:ext uri="{FF2B5EF4-FFF2-40B4-BE49-F238E27FC236}">
                <a16:creationId xmlns:a16="http://schemas.microsoft.com/office/drawing/2014/main" id="{927D7284-276F-40E9-AA12-67922288EA91}"/>
              </a:ext>
            </a:extLst>
          </p:cNvPr>
          <p:cNvSpPr>
            <a:spLocks noGrp="1"/>
          </p:cNvSpPr>
          <p:nvPr>
            <p:ph idx="1"/>
          </p:nvPr>
        </p:nvSpPr>
        <p:spPr/>
        <p:txBody>
          <a:bodyPr/>
          <a:lstStyle/>
          <a:p>
            <a:r>
              <a:rPr lang="uk-UA" dirty="0"/>
              <a:t>Соціальні мережі</a:t>
            </a:r>
          </a:p>
          <a:p>
            <a:r>
              <a:rPr lang="uk-UA" dirty="0"/>
              <a:t>Освітній (виховний) процес</a:t>
            </a:r>
          </a:p>
          <a:p>
            <a:r>
              <a:rPr lang="uk-UA" dirty="0"/>
              <a:t>Спеціалізовані онлайн / </a:t>
            </a:r>
            <a:r>
              <a:rPr lang="uk-UA" dirty="0" err="1"/>
              <a:t>офлайн</a:t>
            </a:r>
            <a:r>
              <a:rPr lang="uk-UA" dirty="0"/>
              <a:t> школи, курси</a:t>
            </a:r>
          </a:p>
          <a:p>
            <a:r>
              <a:rPr lang="uk-UA" dirty="0"/>
              <a:t>Побут</a:t>
            </a:r>
          </a:p>
        </p:txBody>
      </p:sp>
    </p:spTree>
    <p:extLst>
      <p:ext uri="{BB962C8B-B14F-4D97-AF65-F5344CB8AC3E}">
        <p14:creationId xmlns:p14="http://schemas.microsoft.com/office/powerpoint/2010/main" val="176828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50CC09-D1B8-4F6E-B448-513DE0437503}"/>
              </a:ext>
            </a:extLst>
          </p:cNvPr>
          <p:cNvSpPr>
            <a:spLocks noGrp="1"/>
          </p:cNvSpPr>
          <p:nvPr>
            <p:ph type="title"/>
          </p:nvPr>
        </p:nvSpPr>
        <p:spPr/>
        <p:txBody>
          <a:bodyPr/>
          <a:lstStyle/>
          <a:p>
            <a:r>
              <a:rPr lang="uk-UA" dirty="0"/>
              <a:t>Що враховувати у створенні </a:t>
            </a:r>
            <a:r>
              <a:rPr lang="uk-UA" dirty="0" err="1"/>
              <a:t>туторіалу</a:t>
            </a:r>
            <a:r>
              <a:rPr lang="uk-UA" dirty="0"/>
              <a:t>?</a:t>
            </a:r>
          </a:p>
        </p:txBody>
      </p:sp>
      <p:sp>
        <p:nvSpPr>
          <p:cNvPr id="3" name="Місце для вмісту 2">
            <a:extLst>
              <a:ext uri="{FF2B5EF4-FFF2-40B4-BE49-F238E27FC236}">
                <a16:creationId xmlns:a16="http://schemas.microsoft.com/office/drawing/2014/main" id="{D78C1C3E-8A72-40C5-A3DA-34E3AEFB6D79}"/>
              </a:ext>
            </a:extLst>
          </p:cNvPr>
          <p:cNvSpPr>
            <a:spLocks noGrp="1"/>
          </p:cNvSpPr>
          <p:nvPr>
            <p:ph idx="1"/>
          </p:nvPr>
        </p:nvSpPr>
        <p:spPr/>
        <p:txBody>
          <a:bodyPr>
            <a:normAutofit/>
          </a:bodyPr>
          <a:lstStyle/>
          <a:p>
            <a:pPr algn="l">
              <a:buFont typeface="Arial" panose="020B0604020202020204" pitchFamily="34" charset="0"/>
              <a:buChar char="•"/>
            </a:pPr>
            <a:r>
              <a:rPr lang="uk-UA" b="1" i="0" dirty="0">
                <a:effectLst/>
                <a:latin typeface="Avenir Next"/>
              </a:rPr>
              <a:t>Аудиторія </a:t>
            </a:r>
            <a:endParaRPr lang="uk-UA" b="0" i="0" dirty="0">
              <a:effectLst/>
              <a:latin typeface="Avenir Next"/>
            </a:endParaRPr>
          </a:p>
          <a:p>
            <a:pPr algn="l"/>
            <a:r>
              <a:rPr lang="uk-UA" b="0" i="0" dirty="0">
                <a:effectLst/>
                <a:latin typeface="Avenir Next"/>
              </a:rPr>
              <a:t>Зміст креативу має відповідати потребам саме вашої цільової аудиторії, а для досягнення ще більшої ефективності оголошення має відповідати зацікавленням цільового споживача на певному етапі його шляху до покупки.</a:t>
            </a:r>
          </a:p>
          <a:p>
            <a:pPr algn="l">
              <a:buFont typeface="Arial" panose="020B0604020202020204" pitchFamily="34" charset="0"/>
              <a:buChar char="•"/>
            </a:pPr>
            <a:r>
              <a:rPr lang="uk-UA" b="1" i="0" dirty="0">
                <a:effectLst/>
                <a:latin typeface="Avenir Next"/>
              </a:rPr>
              <a:t>Продукт</a:t>
            </a:r>
            <a:endParaRPr lang="uk-UA" b="0" i="0" dirty="0">
              <a:effectLst/>
              <a:latin typeface="Avenir Next"/>
            </a:endParaRPr>
          </a:p>
          <a:p>
            <a:pPr algn="l"/>
            <a:r>
              <a:rPr lang="uk-UA" b="0" i="0" dirty="0">
                <a:effectLst/>
                <a:latin typeface="Avenir Next"/>
              </a:rPr>
              <a:t>Продукт, що рекламується, створюється, реалізовується.</a:t>
            </a:r>
          </a:p>
          <a:p>
            <a:pPr algn="l">
              <a:buFont typeface="Arial" panose="020B0604020202020204" pitchFamily="34" charset="0"/>
              <a:buChar char="•"/>
            </a:pPr>
            <a:r>
              <a:rPr lang="uk-UA" b="1" i="0" dirty="0">
                <a:effectLst/>
                <a:latin typeface="Avenir Next"/>
              </a:rPr>
              <a:t>Місце розміщення (плейсмент)</a:t>
            </a:r>
            <a:endParaRPr lang="uk-UA" b="0" i="0" dirty="0">
              <a:effectLst/>
              <a:latin typeface="Avenir Next"/>
            </a:endParaRPr>
          </a:p>
          <a:p>
            <a:pPr algn="l"/>
            <a:r>
              <a:rPr lang="uk-UA" b="0" i="0" dirty="0">
                <a:effectLst/>
                <a:latin typeface="Avenir Next"/>
              </a:rPr>
              <a:t>Щоб креативи спрацювали, їх треба розміщувати на майданчиках, де буває цільова аудиторія. Це можуть бути соціальні мережі, рекламна мережа </a:t>
            </a:r>
            <a:r>
              <a:rPr lang="en-US" b="0" i="0" dirty="0">
                <a:effectLst/>
                <a:latin typeface="Avenir Next"/>
              </a:rPr>
              <a:t>Google, DOOH, </a:t>
            </a:r>
            <a:r>
              <a:rPr lang="uk-UA" b="0" i="0" dirty="0">
                <a:effectLst/>
                <a:latin typeface="Avenir Next"/>
              </a:rPr>
              <a:t>додатки, тематичні сайти тощо. </a:t>
            </a:r>
            <a:endParaRPr lang="uk-UA" dirty="0"/>
          </a:p>
        </p:txBody>
      </p:sp>
    </p:spTree>
    <p:extLst>
      <p:ext uri="{BB962C8B-B14F-4D97-AF65-F5344CB8AC3E}">
        <p14:creationId xmlns:p14="http://schemas.microsoft.com/office/powerpoint/2010/main" val="2282297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A18DFE6-EACF-464A-9592-AF64730A7275}"/>
              </a:ext>
            </a:extLst>
          </p:cNvPr>
          <p:cNvSpPr>
            <a:spLocks noGrp="1"/>
          </p:cNvSpPr>
          <p:nvPr>
            <p:ph idx="1"/>
          </p:nvPr>
        </p:nvSpPr>
        <p:spPr>
          <a:xfrm>
            <a:off x="1024128" y="1520890"/>
            <a:ext cx="9720073" cy="4788470"/>
          </a:xfrm>
        </p:spPr>
        <p:txBody>
          <a:bodyPr>
            <a:normAutofit/>
          </a:bodyPr>
          <a:lstStyle/>
          <a:p>
            <a:pPr algn="l">
              <a:buFont typeface="Arial" panose="020B0604020202020204" pitchFamily="34" charset="0"/>
              <a:buChar char="•"/>
            </a:pPr>
            <a:r>
              <a:rPr lang="uk-UA" b="1" i="0" dirty="0">
                <a:effectLst/>
              </a:rPr>
              <a:t>Формат</a:t>
            </a:r>
            <a:endParaRPr lang="uk-UA" b="0" i="0" dirty="0">
              <a:effectLst/>
            </a:endParaRPr>
          </a:p>
          <a:p>
            <a:pPr algn="l"/>
            <a:r>
              <a:rPr lang="uk-UA" b="0" i="0" dirty="0">
                <a:effectLst/>
              </a:rPr>
              <a:t>Після вибору майданчика варто визначитись із форматом креативу. Послуговуйтеся системами аналітики, щоб зрозуміти які формати краще «спрацьовують» із вашою аудиторією, які оголошення можуть похвалитись великою залученістю та отримують широке охоплення. Крім того, ознайомтесь зі стандартами форматів майданчика, який ви обрали та його технічними вимогами. </a:t>
            </a:r>
          </a:p>
          <a:p>
            <a:pPr algn="l"/>
            <a:r>
              <a:rPr lang="uk-UA" b="1" i="0" dirty="0">
                <a:effectLst/>
              </a:rPr>
              <a:t>Ідея та комунікаційна стратегія</a:t>
            </a:r>
            <a:endParaRPr lang="uk-UA" b="0" i="0" dirty="0">
              <a:effectLst/>
            </a:endParaRPr>
          </a:p>
          <a:p>
            <a:pPr algn="l"/>
            <a:r>
              <a:rPr lang="uk-UA" b="0" i="0" dirty="0">
                <a:effectLst/>
              </a:rPr>
              <a:t>Цілісний креатив вийде тільки якщо усі елементи, що перераховані вище, враховані та пов’язані однією ідеєю. Гасло, візуальне оформлення, пропозиція та текст мають складати єдиний образ, відображувати головну ідею компанії. До того ж ви маєте говорити зі споживачами однією мовою та у тій стилістиці, яка їм відповідає.</a:t>
            </a:r>
          </a:p>
          <a:p>
            <a:endParaRPr lang="uk-UA" dirty="0"/>
          </a:p>
        </p:txBody>
      </p:sp>
    </p:spTree>
    <p:extLst>
      <p:ext uri="{BB962C8B-B14F-4D97-AF65-F5344CB8AC3E}">
        <p14:creationId xmlns:p14="http://schemas.microsoft.com/office/powerpoint/2010/main" val="3602751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329241-346D-472F-A395-2F69C262C3E5}"/>
              </a:ext>
            </a:extLst>
          </p:cNvPr>
          <p:cNvSpPr>
            <a:spLocks noGrp="1"/>
          </p:cNvSpPr>
          <p:nvPr>
            <p:ph type="title"/>
          </p:nvPr>
        </p:nvSpPr>
        <p:spPr/>
        <p:txBody>
          <a:bodyPr/>
          <a:lstStyle/>
          <a:p>
            <a:r>
              <a:rPr lang="uk-UA" dirty="0"/>
              <a:t>Що дає </a:t>
            </a:r>
            <a:r>
              <a:rPr lang="uk-UA" dirty="0" err="1"/>
              <a:t>туторіал</a:t>
            </a:r>
            <a:r>
              <a:rPr lang="uk-UA" dirty="0"/>
              <a:t> аудиторії?</a:t>
            </a:r>
          </a:p>
        </p:txBody>
      </p:sp>
      <p:sp>
        <p:nvSpPr>
          <p:cNvPr id="3" name="Місце для вмісту 2">
            <a:extLst>
              <a:ext uri="{FF2B5EF4-FFF2-40B4-BE49-F238E27FC236}">
                <a16:creationId xmlns:a16="http://schemas.microsoft.com/office/drawing/2014/main" id="{E58F79AD-C0ED-450B-81F6-57ED4521A6F1}"/>
              </a:ext>
            </a:extLst>
          </p:cNvPr>
          <p:cNvSpPr>
            <a:spLocks noGrp="1"/>
          </p:cNvSpPr>
          <p:nvPr>
            <p:ph idx="1"/>
          </p:nvPr>
        </p:nvSpPr>
        <p:spPr/>
        <p:txBody>
          <a:bodyPr/>
          <a:lstStyle/>
          <a:p>
            <a:r>
              <a:rPr lang="uk-UA" dirty="0"/>
              <a:t>Спрощення у сприйнятті інформації</a:t>
            </a:r>
          </a:p>
          <a:p>
            <a:r>
              <a:rPr lang="uk-UA" dirty="0"/>
              <a:t>Естетичне сприйняття інформації</a:t>
            </a:r>
          </a:p>
          <a:p>
            <a:r>
              <a:rPr lang="uk-UA" dirty="0"/>
              <a:t>Подивитися, що це дійсно працює (що вже є успішний кейс)</a:t>
            </a:r>
          </a:p>
          <a:p>
            <a:r>
              <a:rPr lang="uk-UA" dirty="0"/>
              <a:t>Отримати пораду, сформувати навички</a:t>
            </a:r>
          </a:p>
          <a:p>
            <a:endParaRPr lang="uk-UA" dirty="0"/>
          </a:p>
        </p:txBody>
      </p:sp>
    </p:spTree>
    <p:extLst>
      <p:ext uri="{BB962C8B-B14F-4D97-AF65-F5344CB8AC3E}">
        <p14:creationId xmlns:p14="http://schemas.microsoft.com/office/powerpoint/2010/main" val="272023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FA2D1F-7422-4321-928B-0B6F6A17D03F}"/>
              </a:ext>
            </a:extLst>
          </p:cNvPr>
          <p:cNvSpPr>
            <a:spLocks noGrp="1"/>
          </p:cNvSpPr>
          <p:nvPr>
            <p:ph type="title"/>
          </p:nvPr>
        </p:nvSpPr>
        <p:spPr/>
        <p:txBody>
          <a:bodyPr/>
          <a:lstStyle/>
          <a:p>
            <a:r>
              <a:rPr lang="uk-UA" dirty="0"/>
              <a:t>Що дає </a:t>
            </a:r>
            <a:r>
              <a:rPr lang="uk-UA" dirty="0" err="1"/>
              <a:t>туторіал</a:t>
            </a:r>
            <a:r>
              <a:rPr lang="uk-UA" dirty="0"/>
              <a:t> блогеру?</a:t>
            </a:r>
          </a:p>
        </p:txBody>
      </p:sp>
      <p:sp>
        <p:nvSpPr>
          <p:cNvPr id="3" name="Місце для вмісту 2">
            <a:extLst>
              <a:ext uri="{FF2B5EF4-FFF2-40B4-BE49-F238E27FC236}">
                <a16:creationId xmlns:a16="http://schemas.microsoft.com/office/drawing/2014/main" id="{E7411B4F-BBC8-488B-A2F9-48B60A1BD22A}"/>
              </a:ext>
            </a:extLst>
          </p:cNvPr>
          <p:cNvSpPr>
            <a:spLocks noGrp="1"/>
          </p:cNvSpPr>
          <p:nvPr>
            <p:ph idx="1"/>
          </p:nvPr>
        </p:nvSpPr>
        <p:spPr/>
        <p:txBody>
          <a:bodyPr>
            <a:normAutofit/>
          </a:bodyPr>
          <a:lstStyle/>
          <a:p>
            <a:r>
              <a:rPr lang="uk-UA" dirty="0"/>
              <a:t>Нова форма контенту поруч із іншими</a:t>
            </a:r>
          </a:p>
          <a:p>
            <a:r>
              <a:rPr lang="uk-UA" dirty="0"/>
              <a:t>Реалізація </a:t>
            </a:r>
            <a:r>
              <a:rPr lang="uk-UA" dirty="0" err="1"/>
              <a:t>сторітелінгу</a:t>
            </a:r>
            <a:r>
              <a:rPr lang="uk-UA" dirty="0"/>
              <a:t>, </a:t>
            </a:r>
            <a:r>
              <a:rPr lang="uk-UA" dirty="0" err="1"/>
              <a:t>серіальність</a:t>
            </a:r>
            <a:endParaRPr lang="uk-UA" dirty="0"/>
          </a:p>
          <a:p>
            <a:r>
              <a:rPr lang="uk-UA" dirty="0"/>
              <a:t>Нетипова демонстрація рекламного контенту</a:t>
            </a:r>
          </a:p>
          <a:p>
            <a:r>
              <a:rPr lang="uk-UA" dirty="0"/>
              <a:t>Можливість зробити </a:t>
            </a:r>
            <a:r>
              <a:rPr lang="uk-UA" dirty="0" err="1"/>
              <a:t>перелінковку</a:t>
            </a:r>
            <a:r>
              <a:rPr lang="uk-UA" dirty="0"/>
              <a:t> на публікацію (</a:t>
            </a:r>
            <a:r>
              <a:rPr lang="en-US" dirty="0"/>
              <a:t>reels – story</a:t>
            </a:r>
            <a:r>
              <a:rPr lang="uk-UA" dirty="0"/>
              <a:t>, сайт - фрагмент відео з текстом на каналі </a:t>
            </a:r>
            <a:r>
              <a:rPr lang="en-US" dirty="0"/>
              <a:t>Telegram</a:t>
            </a:r>
            <a:r>
              <a:rPr lang="uk-UA" dirty="0"/>
              <a:t>)</a:t>
            </a:r>
          </a:p>
          <a:p>
            <a:r>
              <a:rPr lang="uk-UA" dirty="0"/>
              <a:t>Формування </a:t>
            </a:r>
            <a:r>
              <a:rPr lang="uk-UA" dirty="0" err="1"/>
              <a:t>експертності</a:t>
            </a:r>
            <a:endParaRPr lang="uk-UA" dirty="0"/>
          </a:p>
          <a:p>
            <a:r>
              <a:rPr lang="uk-UA" dirty="0"/>
              <a:t>Форма </a:t>
            </a:r>
            <a:r>
              <a:rPr lang="uk-UA" dirty="0" err="1"/>
              <a:t>інтеракції</a:t>
            </a:r>
            <a:r>
              <a:rPr lang="uk-UA" dirty="0"/>
              <a:t> (взаємодії): коментарі, лайки, </a:t>
            </a:r>
            <a:r>
              <a:rPr lang="uk-UA" dirty="0" err="1"/>
              <a:t>перепости</a:t>
            </a:r>
            <a:r>
              <a:rPr lang="uk-UA" dirty="0"/>
              <a:t>.</a:t>
            </a:r>
          </a:p>
          <a:p>
            <a:endParaRPr lang="uk-UA" dirty="0"/>
          </a:p>
        </p:txBody>
      </p:sp>
    </p:spTree>
    <p:extLst>
      <p:ext uri="{BB962C8B-B14F-4D97-AF65-F5344CB8AC3E}">
        <p14:creationId xmlns:p14="http://schemas.microsoft.com/office/powerpoint/2010/main" val="1139005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6D77CEF-7430-4A83-A4F6-261686313904}"/>
              </a:ext>
            </a:extLst>
          </p:cNvPr>
          <p:cNvSpPr>
            <a:spLocks noGrp="1"/>
          </p:cNvSpPr>
          <p:nvPr>
            <p:ph idx="1"/>
          </p:nvPr>
        </p:nvSpPr>
        <p:spPr>
          <a:xfrm>
            <a:off x="884169" y="839755"/>
            <a:ext cx="9720073" cy="979714"/>
          </a:xfrm>
        </p:spPr>
        <p:txBody>
          <a:bodyPr/>
          <a:lstStyle/>
          <a:p>
            <a:r>
              <a:rPr lang="en-US" dirty="0"/>
              <a:t>#tutor – 1,3 </a:t>
            </a:r>
            <a:r>
              <a:rPr lang="uk-UA" dirty="0"/>
              <a:t>млн</a:t>
            </a:r>
          </a:p>
          <a:p>
            <a:r>
              <a:rPr lang="en-US" dirty="0"/>
              <a:t>#tutorial – 13,2 </a:t>
            </a:r>
            <a:r>
              <a:rPr lang="uk-UA" dirty="0"/>
              <a:t>млн</a:t>
            </a:r>
          </a:p>
          <a:p>
            <a:endParaRPr lang="uk-UA" dirty="0"/>
          </a:p>
        </p:txBody>
      </p:sp>
      <p:sp>
        <p:nvSpPr>
          <p:cNvPr id="4" name="Місце для вмісту 2">
            <a:extLst>
              <a:ext uri="{FF2B5EF4-FFF2-40B4-BE49-F238E27FC236}">
                <a16:creationId xmlns:a16="http://schemas.microsoft.com/office/drawing/2014/main" id="{226B6CCB-8D44-4660-906E-F2742C580D4A}"/>
              </a:ext>
            </a:extLst>
          </p:cNvPr>
          <p:cNvSpPr txBox="1">
            <a:spLocks/>
          </p:cNvSpPr>
          <p:nvPr/>
        </p:nvSpPr>
        <p:spPr>
          <a:xfrm>
            <a:off x="669565" y="2286000"/>
            <a:ext cx="9720073" cy="4023360"/>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uk-UA" dirty="0"/>
          </a:p>
        </p:txBody>
      </p:sp>
      <p:pic>
        <p:nvPicPr>
          <p:cNvPr id="6" name="Рисунок 5">
            <a:extLst>
              <a:ext uri="{FF2B5EF4-FFF2-40B4-BE49-F238E27FC236}">
                <a16:creationId xmlns:a16="http://schemas.microsoft.com/office/drawing/2014/main" id="{52CF007A-0DD6-4C31-96AE-6284352A652F}"/>
              </a:ext>
            </a:extLst>
          </p:cNvPr>
          <p:cNvPicPr>
            <a:picLocks noChangeAspect="1"/>
          </p:cNvPicPr>
          <p:nvPr/>
        </p:nvPicPr>
        <p:blipFill>
          <a:blip r:embed="rId2">
            <a:extLst>
              <a:ext uri="{BEBA8EAE-BF5A-486C-A8C5-ECC9F3942E4B}">
                <a14:imgProps xmlns:a14="http://schemas.microsoft.com/office/drawing/2010/main">
                  <a14:imgLayer r:embed="rId3">
                    <a14:imgEffect>
                      <a14:artisticPaintStrokes intensity="9"/>
                    </a14:imgEffect>
                  </a14:imgLayer>
                </a14:imgProps>
              </a:ext>
              <a:ext uri="{28A0092B-C50C-407E-A947-70E740481C1C}">
                <a14:useLocalDpi xmlns:a14="http://schemas.microsoft.com/office/drawing/2010/main" val="0"/>
              </a:ext>
            </a:extLst>
          </a:blip>
          <a:stretch>
            <a:fillRect/>
          </a:stretch>
        </p:blipFill>
        <p:spPr>
          <a:xfrm>
            <a:off x="3135086" y="3159345"/>
            <a:ext cx="2119701" cy="2119701"/>
          </a:xfrm>
          <a:prstGeom prst="rect">
            <a:avLst/>
          </a:prstGeom>
        </p:spPr>
      </p:pic>
      <p:sp>
        <p:nvSpPr>
          <p:cNvPr id="7" name="Місце для вмісту 2">
            <a:extLst>
              <a:ext uri="{FF2B5EF4-FFF2-40B4-BE49-F238E27FC236}">
                <a16:creationId xmlns:a16="http://schemas.microsoft.com/office/drawing/2014/main" id="{F1ECA6B0-E46B-4CB0-B269-5B4C91814755}"/>
              </a:ext>
            </a:extLst>
          </p:cNvPr>
          <p:cNvSpPr txBox="1">
            <a:spLocks/>
          </p:cNvSpPr>
          <p:nvPr/>
        </p:nvSpPr>
        <p:spPr>
          <a:xfrm>
            <a:off x="3135086" y="2526944"/>
            <a:ext cx="6643396" cy="211970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uk-UA" dirty="0"/>
              <a:t>Який найбільш популярний хештег</a:t>
            </a:r>
            <a:r>
              <a:rPr lang="en-US" dirty="0"/>
              <a:t> </a:t>
            </a:r>
            <a:r>
              <a:rPr lang="uk-UA" dirty="0"/>
              <a:t>в </a:t>
            </a:r>
            <a:r>
              <a:rPr lang="en-US" dirty="0"/>
              <a:t>Instagram</a:t>
            </a:r>
            <a:r>
              <a:rPr lang="uk-UA" dirty="0"/>
              <a:t>?</a:t>
            </a:r>
          </a:p>
          <a:p>
            <a:endParaRPr lang="uk-UA" dirty="0"/>
          </a:p>
          <a:p>
            <a:r>
              <a:rPr lang="en-US" dirty="0"/>
              <a:t>#tutorialmakeup – 3,9 </a:t>
            </a:r>
            <a:r>
              <a:rPr lang="uk-UA" dirty="0"/>
              <a:t>млн</a:t>
            </a:r>
          </a:p>
          <a:p>
            <a:endParaRPr lang="uk-UA" dirty="0"/>
          </a:p>
        </p:txBody>
      </p:sp>
    </p:spTree>
    <p:extLst>
      <p:ext uri="{BB962C8B-B14F-4D97-AF65-F5344CB8AC3E}">
        <p14:creationId xmlns:p14="http://schemas.microsoft.com/office/powerpoint/2010/main" val="1825197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0B0EF5-9B31-4AFE-9282-6CEB9839019C}"/>
              </a:ext>
            </a:extLst>
          </p:cNvPr>
          <p:cNvSpPr>
            <a:spLocks noGrp="1"/>
          </p:cNvSpPr>
          <p:nvPr>
            <p:ph type="title"/>
          </p:nvPr>
        </p:nvSpPr>
        <p:spPr/>
        <p:txBody>
          <a:bodyPr/>
          <a:lstStyle/>
          <a:p>
            <a:r>
              <a:rPr lang="uk-UA" dirty="0"/>
              <a:t>Що гарно працює в </a:t>
            </a:r>
            <a:r>
              <a:rPr lang="uk-UA" dirty="0" err="1"/>
              <a:t>туторіалі</a:t>
            </a:r>
            <a:r>
              <a:rPr lang="uk-UA" dirty="0"/>
              <a:t>?</a:t>
            </a:r>
          </a:p>
        </p:txBody>
      </p:sp>
      <p:sp>
        <p:nvSpPr>
          <p:cNvPr id="3" name="Місце для вмісту 2">
            <a:extLst>
              <a:ext uri="{FF2B5EF4-FFF2-40B4-BE49-F238E27FC236}">
                <a16:creationId xmlns:a16="http://schemas.microsoft.com/office/drawing/2014/main" id="{B958C42C-DE27-4A2A-940F-D48BE910D68E}"/>
              </a:ext>
            </a:extLst>
          </p:cNvPr>
          <p:cNvSpPr>
            <a:spLocks noGrp="1"/>
          </p:cNvSpPr>
          <p:nvPr>
            <p:ph idx="1"/>
          </p:nvPr>
        </p:nvSpPr>
        <p:spPr/>
        <p:txBody>
          <a:bodyPr>
            <a:normAutofit lnSpcReduction="10000"/>
          </a:bodyPr>
          <a:lstStyle/>
          <a:p>
            <a:r>
              <a:rPr lang="uk-UA" dirty="0"/>
              <a:t>Логічність, </a:t>
            </a:r>
            <a:r>
              <a:rPr lang="uk-UA" dirty="0" err="1"/>
              <a:t>покроковість</a:t>
            </a:r>
            <a:r>
              <a:rPr lang="uk-UA" dirty="0"/>
              <a:t> викладу</a:t>
            </a:r>
          </a:p>
          <a:p>
            <a:r>
              <a:rPr lang="uk-UA" dirty="0"/>
              <a:t>(Нумеровані, марковані списки, «візуальні» розбивки, переходи на наступні етапи).</a:t>
            </a:r>
          </a:p>
          <a:p>
            <a:r>
              <a:rPr lang="uk-UA" dirty="0"/>
              <a:t>Цікавий, потрібний контент</a:t>
            </a:r>
          </a:p>
          <a:p>
            <a:r>
              <a:rPr lang="uk-UA" dirty="0"/>
              <a:t>Текстовий супровід відео (постійний, варіативний)</a:t>
            </a:r>
          </a:p>
          <a:p>
            <a:r>
              <a:rPr lang="uk-UA" dirty="0"/>
              <a:t>Динамічність</a:t>
            </a:r>
          </a:p>
          <a:p>
            <a:r>
              <a:rPr lang="uk-UA" dirty="0"/>
              <a:t>Демонстрація фінального продукту</a:t>
            </a:r>
          </a:p>
          <a:p>
            <a:r>
              <a:rPr lang="uk-UA" dirty="0"/>
              <a:t>Системність</a:t>
            </a:r>
          </a:p>
          <a:p>
            <a:r>
              <a:rPr lang="uk-UA" dirty="0"/>
              <a:t>Спільність (</a:t>
            </a:r>
            <a:r>
              <a:rPr lang="uk-UA" dirty="0" err="1"/>
              <a:t>фірмовість</a:t>
            </a:r>
            <a:r>
              <a:rPr lang="uk-UA" dirty="0"/>
              <a:t>) оформлення</a:t>
            </a:r>
          </a:p>
        </p:txBody>
      </p:sp>
    </p:spTree>
    <p:extLst>
      <p:ext uri="{BB962C8B-B14F-4D97-AF65-F5344CB8AC3E}">
        <p14:creationId xmlns:p14="http://schemas.microsoft.com/office/powerpoint/2010/main" val="552159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нтеграл">
  <a:themeElements>
    <a:clrScheme name="І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І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І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370</TotalTime>
  <Words>647</Words>
  <Application>Microsoft Office PowerPoint</Application>
  <PresentationFormat>Широкий екран</PresentationFormat>
  <Paragraphs>83</Paragraphs>
  <Slides>13</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13</vt:i4>
      </vt:variant>
    </vt:vector>
  </HeadingPairs>
  <TitlesOfParts>
    <vt:vector size="20" baseType="lpstr">
      <vt:lpstr>Arial</vt:lpstr>
      <vt:lpstr>Avenir Next</vt:lpstr>
      <vt:lpstr>Calibri</vt:lpstr>
      <vt:lpstr>Tw Cen MT</vt:lpstr>
      <vt:lpstr>Tw Cen MT Condensed</vt:lpstr>
      <vt:lpstr>Wingdings 3</vt:lpstr>
      <vt:lpstr>Інтеграл</vt:lpstr>
      <vt:lpstr>Туторіал як тренд в диджитал-контенті</vt:lpstr>
      <vt:lpstr>Туторіал - це</vt:lpstr>
      <vt:lpstr>Де існує?</vt:lpstr>
      <vt:lpstr>Що враховувати у створенні туторіалу?</vt:lpstr>
      <vt:lpstr>Презентація PowerPoint</vt:lpstr>
      <vt:lpstr>Що дає туторіал аудиторії?</vt:lpstr>
      <vt:lpstr>Що дає туторіал блогеру?</vt:lpstr>
      <vt:lpstr>Презентація PowerPoint</vt:lpstr>
      <vt:lpstr>Що гарно працює в туторіалі?</vt:lpstr>
      <vt:lpstr>Що ПОГАНО працює в туторіалі?</vt:lpstr>
      <vt:lpstr>ТуТОРІАЛ може бути у формі…</vt:lpstr>
      <vt:lpstr>Приклади вдалих / провальних туторіалів</vt:lpstr>
      <vt:lpstr>Check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Туторіал як тренд в диджитал-контенті</dc:title>
  <dc:creator>Слава</dc:creator>
  <cp:lastModifiedBy>Слава</cp:lastModifiedBy>
  <cp:revision>21</cp:revision>
  <dcterms:created xsi:type="dcterms:W3CDTF">2023-09-11T08:53:11Z</dcterms:created>
  <dcterms:modified xsi:type="dcterms:W3CDTF">2023-11-14T10:58:42Z</dcterms:modified>
</cp:coreProperties>
</file>