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6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</p:sldIdLst>
  <p:sldSz cx="9144000" cy="5143500" type="screen16x9"/>
  <p:notesSz cx="6858000" cy="9144000"/>
  <p:embeddedFontLst>
    <p:embeddedFont>
      <p:font typeface="Raleway" charset="-52"/>
      <p:regular r:id="rId34"/>
      <p:bold r:id="rId35"/>
      <p:italic r:id="rId36"/>
      <p:boldItalic r:id="rId37"/>
    </p:embeddedFont>
    <p:embeddedFont>
      <p:font typeface="Lato" charset="0"/>
      <p:regular r:id="rId38"/>
      <p:bold r:id="rId39"/>
      <p:italic r:id="rId40"/>
      <p:boldItalic r:id="rId4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1.fntdata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4.fntdata"/><Relationship Id="rId40" Type="http://schemas.openxmlformats.org/officeDocument/2006/relationships/font" Target="fonts/font7.fntdata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2.fntdata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e88e6a38b0_1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e88e6a38b0_1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e88e6a38b0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e88e6a38b0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e88e6a38b0_1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e88e6a38b0_1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e88e6a38b0_1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e88e6a38b0_1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e88e6a38b0_1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e88e6a38b0_1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e88e6a38b0_1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e88e6a38b0_1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e88e6a38b0_1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e88e6a38b0_1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e88e6a38b0_1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e88e6a38b0_1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e88e6a38b0_1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e88e6a38b0_1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88e6a38b0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e88e6a38b0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88e6a38b0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e88e6a38b0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e88e6a38b0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e88e6a38b0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e88e6a38b0_1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e88e6a38b0_1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e88e6a38b0_1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e88e6a38b0_1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e88e6a38b0_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e88e6a38b0_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e88e6a38b0_1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e88e6a38b0_1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e88e6a38b0_1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e88e6a38b0_1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Лекція № </a:t>
            </a:r>
            <a:r>
              <a:rPr lang="en-US" sz="1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sz="1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/>
            <a:r>
              <a:rPr lang="ru-RU" sz="1200" dirty="0" smtClean="0"/>
              <a:t>ПОЛЬОВИЙ ПЕРІОД ЛАНДШАФТНИХ ДОСЛІДЖЕНЬ</a:t>
            </a:r>
            <a:endParaRPr dirty="0"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>
            <a:spLocks noGrp="1"/>
          </p:cNvSpPr>
          <p:nvPr>
            <p:ph type="body" idx="1"/>
          </p:nvPr>
        </p:nvSpPr>
        <p:spPr>
          <a:xfrm>
            <a:off x="729450" y="588579"/>
            <a:ext cx="7688700" cy="43933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800" dirty="0" smtClean="0"/>
              <a:t>В </a:t>
            </a:r>
            <a:r>
              <a:rPr lang="ru-RU" sz="1800" dirty="0" err="1" smtClean="0"/>
              <a:t>процесі</a:t>
            </a:r>
            <a:r>
              <a:rPr lang="ru-RU" sz="1800" dirty="0" smtClean="0"/>
              <a:t> геоморфологических </a:t>
            </a:r>
            <a:r>
              <a:rPr lang="ru-RU" sz="1800" dirty="0" err="1" smtClean="0"/>
              <a:t>спостережень</a:t>
            </a:r>
            <a:r>
              <a:rPr lang="ru-RU" sz="1800" dirty="0" smtClean="0"/>
              <a:t> </a:t>
            </a:r>
            <a:r>
              <a:rPr lang="ru-RU" sz="1800" dirty="0" err="1" smtClean="0"/>
              <a:t>вивчають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морфологічні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особливості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рельєфу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1800" dirty="0" smtClean="0"/>
              <a:t> При </a:t>
            </a:r>
            <a:r>
              <a:rPr lang="ru-RU" sz="1800" dirty="0" err="1" smtClean="0"/>
              <a:t>описі</a:t>
            </a:r>
            <a:r>
              <a:rPr lang="ru-RU" sz="1800" dirty="0" smtClean="0"/>
              <a:t> </a:t>
            </a:r>
            <a:r>
              <a:rPr lang="ru-RU" sz="1800" dirty="0" err="1" smtClean="0"/>
              <a:t>горбів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відзначають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форму (куполовидна, конусовидна, </a:t>
            </a:r>
            <a:r>
              <a:rPr lang="ru-RU" sz="1800" dirty="0" err="1" smtClean="0"/>
              <a:t>витягнута</a:t>
            </a:r>
            <a:r>
              <a:rPr lang="ru-RU" sz="1800" dirty="0" smtClean="0"/>
              <a:t>, серповидна), характер вершин (плоска, </a:t>
            </a:r>
            <a:r>
              <a:rPr lang="ru-RU" sz="1800" dirty="0" err="1" smtClean="0"/>
              <a:t>хвиляста</a:t>
            </a:r>
            <a:r>
              <a:rPr lang="ru-RU" sz="1800" dirty="0" smtClean="0"/>
              <a:t>, </a:t>
            </a:r>
            <a:r>
              <a:rPr lang="ru-RU" sz="1800" dirty="0" err="1" smtClean="0"/>
              <a:t>гребеневидна</a:t>
            </a:r>
            <a:r>
              <a:rPr lang="ru-RU" sz="1800" dirty="0" smtClean="0"/>
              <a:t>)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схилів</a:t>
            </a:r>
            <a:r>
              <a:rPr lang="ru-RU" sz="1800" dirty="0" smtClean="0"/>
              <a:t> (</a:t>
            </a:r>
            <a:r>
              <a:rPr lang="ru-RU" sz="1800" dirty="0" err="1" smtClean="0"/>
              <a:t>увігнутий</a:t>
            </a:r>
            <a:r>
              <a:rPr lang="ru-RU" sz="1800" dirty="0" smtClean="0"/>
              <a:t>, </a:t>
            </a:r>
            <a:r>
              <a:rPr lang="ru-RU" sz="1800" dirty="0" err="1" smtClean="0"/>
              <a:t>опуклий</a:t>
            </a:r>
            <a:r>
              <a:rPr lang="ru-RU" sz="1800" dirty="0" smtClean="0"/>
              <a:t>, </a:t>
            </a:r>
            <a:r>
              <a:rPr lang="ru-RU" sz="1800" dirty="0" err="1" smtClean="0"/>
              <a:t>прямій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терасує</a:t>
            </a:r>
            <a:r>
              <a:rPr lang="ru-RU" sz="1800" dirty="0" smtClean="0"/>
              <a:t>). Для </a:t>
            </a:r>
            <a:r>
              <a:rPr lang="ru-RU" sz="1800" dirty="0" err="1" smtClean="0"/>
              <a:t>вирівняних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поверхонь</a:t>
            </a:r>
            <a:r>
              <a:rPr lang="ru-RU" sz="1800" dirty="0" smtClean="0"/>
              <a:t> (</a:t>
            </a:r>
            <a:r>
              <a:rPr lang="ru-RU" sz="1800" dirty="0" err="1" smtClean="0"/>
              <a:t>заплава</a:t>
            </a:r>
            <a:r>
              <a:rPr lang="ru-RU" sz="1800" dirty="0" smtClean="0"/>
              <a:t>, </a:t>
            </a:r>
            <a:r>
              <a:rPr lang="ru-RU" sz="1800" dirty="0" err="1" smtClean="0"/>
              <a:t>тераса</a:t>
            </a:r>
            <a:r>
              <a:rPr lang="ru-RU" sz="1800" dirty="0" smtClean="0"/>
              <a:t>, </a:t>
            </a:r>
            <a:r>
              <a:rPr lang="ru-RU" sz="1800" dirty="0" err="1" smtClean="0"/>
              <a:t>рівнина</a:t>
            </a:r>
            <a:r>
              <a:rPr lang="ru-RU" sz="1800" dirty="0" smtClean="0"/>
              <a:t>) </a:t>
            </a:r>
            <a:r>
              <a:rPr lang="ru-RU" sz="1800" dirty="0" err="1" smtClean="0"/>
              <a:t>вказують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загальний</a:t>
            </a:r>
            <a:r>
              <a:rPr lang="ru-RU" sz="1800" dirty="0" smtClean="0"/>
              <a:t> характер </a:t>
            </a:r>
            <a:r>
              <a:rPr lang="ru-RU" sz="1800" dirty="0" err="1" smtClean="0"/>
              <a:t>поверхні</a:t>
            </a:r>
            <a:r>
              <a:rPr lang="ru-RU" sz="1800" dirty="0" smtClean="0"/>
              <a:t>: плоска, пологоволнистая, </a:t>
            </a:r>
            <a:r>
              <a:rPr lang="ru-RU" sz="1800" dirty="0" err="1" smtClean="0"/>
              <a:t>хвиляста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ін</a:t>
            </a:r>
            <a:r>
              <a:rPr lang="ru-RU" sz="1800" dirty="0" smtClean="0"/>
              <a:t>. </a:t>
            </a:r>
            <a:r>
              <a:rPr lang="ru-RU" sz="1800" dirty="0" err="1" smtClean="0"/>
              <a:t>Річкові</a:t>
            </a:r>
            <a:r>
              <a:rPr lang="ru-RU" sz="1800" dirty="0" smtClean="0"/>
              <a:t> </a:t>
            </a:r>
            <a:r>
              <a:rPr lang="ru-RU" sz="1800" dirty="0" err="1" smtClean="0"/>
              <a:t>долини</a:t>
            </a:r>
            <a:r>
              <a:rPr lang="ru-RU" sz="1800" dirty="0" smtClean="0"/>
              <a:t> </a:t>
            </a:r>
            <a:r>
              <a:rPr lang="ru-RU" sz="1800" dirty="0" err="1" smtClean="0"/>
              <a:t>характеризуються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описом</a:t>
            </a:r>
            <a:r>
              <a:rPr lang="ru-RU" sz="1800" dirty="0" smtClean="0"/>
              <a:t> </a:t>
            </a:r>
            <a:r>
              <a:rPr lang="ru-RU" sz="1800" dirty="0" err="1" smtClean="0"/>
              <a:t>форми</a:t>
            </a:r>
            <a:r>
              <a:rPr lang="ru-RU" sz="1800" dirty="0" smtClean="0"/>
              <a:t> </a:t>
            </a:r>
            <a:r>
              <a:rPr lang="ru-RU" sz="1800" dirty="0" err="1" smtClean="0"/>
              <a:t>долини</a:t>
            </a:r>
            <a:r>
              <a:rPr lang="ru-RU" sz="1800" dirty="0" smtClean="0"/>
              <a:t>,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ширини</a:t>
            </a:r>
            <a:r>
              <a:rPr lang="ru-RU" sz="1800" dirty="0" smtClean="0"/>
              <a:t>, </a:t>
            </a:r>
            <a:r>
              <a:rPr lang="ru-RU" sz="1800" dirty="0" err="1" smtClean="0"/>
              <a:t>глибини</a:t>
            </a:r>
            <a:r>
              <a:rPr lang="ru-RU" sz="1800" dirty="0" smtClean="0"/>
              <a:t>, </a:t>
            </a:r>
            <a:r>
              <a:rPr lang="ru-RU" sz="1800" dirty="0" err="1" smtClean="0"/>
              <a:t>ширини</a:t>
            </a:r>
            <a:r>
              <a:rPr lang="ru-RU" sz="1800" dirty="0" smtClean="0"/>
              <a:t> </a:t>
            </a:r>
            <a:r>
              <a:rPr lang="ru-RU" sz="1800" dirty="0" err="1" smtClean="0"/>
              <a:t>терас</a:t>
            </a:r>
            <a:r>
              <a:rPr lang="ru-RU" sz="1800" dirty="0" smtClean="0"/>
              <a:t>, </a:t>
            </a:r>
            <a:r>
              <a:rPr lang="ru-RU" sz="1800" dirty="0" err="1" smtClean="0"/>
              <a:t>ширини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заплави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будови</a:t>
            </a:r>
            <a:r>
              <a:rPr lang="ru-RU" sz="1800" dirty="0" smtClean="0"/>
              <a:t>, </a:t>
            </a:r>
            <a:r>
              <a:rPr lang="ru-RU" sz="1800" dirty="0" err="1" smtClean="0"/>
              <a:t>наявності</a:t>
            </a:r>
            <a:r>
              <a:rPr lang="ru-RU" sz="1800" dirty="0" smtClean="0"/>
              <a:t> стариц, </a:t>
            </a:r>
            <a:r>
              <a:rPr lang="ru-RU" sz="1800" dirty="0" err="1" smtClean="0"/>
              <a:t>прируслових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валів</a:t>
            </a:r>
            <a:r>
              <a:rPr lang="ru-RU" sz="1800" dirty="0" smtClean="0"/>
              <a:t>, дюн, </a:t>
            </a:r>
            <a:r>
              <a:rPr lang="ru-RU" sz="1800" dirty="0" err="1" smtClean="0"/>
              <a:t>ширини</a:t>
            </a:r>
            <a:r>
              <a:rPr lang="ru-RU" sz="1800" dirty="0" smtClean="0"/>
              <a:t> русла.</a:t>
            </a:r>
          </a:p>
          <a:p>
            <a:r>
              <a:rPr lang="ru-RU" sz="1800" dirty="0" smtClean="0"/>
              <a:t>Велика </a:t>
            </a:r>
            <a:r>
              <a:rPr lang="ru-RU" sz="1800" dirty="0" err="1" smtClean="0"/>
              <a:t>увага</a:t>
            </a:r>
            <a:r>
              <a:rPr lang="ru-RU" sz="1800" dirty="0" smtClean="0"/>
              <a:t>, особливо при </a:t>
            </a:r>
            <a:r>
              <a:rPr lang="ru-RU" sz="1800" dirty="0" err="1" smtClean="0"/>
              <a:t>вивченні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фацій</a:t>
            </a:r>
            <a:r>
              <a:rPr lang="ru-RU" sz="1800" dirty="0" smtClean="0"/>
              <a:t>, </a:t>
            </a:r>
            <a:r>
              <a:rPr lang="ru-RU" sz="1800" dirty="0" err="1" smtClean="0"/>
              <a:t>приділяється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опису</a:t>
            </a:r>
            <a:r>
              <a:rPr lang="ru-RU" sz="1800" dirty="0" smtClean="0"/>
              <a:t> </a:t>
            </a:r>
            <a:r>
              <a:rPr lang="ru-RU" sz="1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мікрорельєфу</a:t>
            </a:r>
            <a:r>
              <a:rPr lang="ru-RU" sz="1800" dirty="0" smtClean="0"/>
              <a:t>. </a:t>
            </a:r>
            <a:r>
              <a:rPr lang="ru-RU" sz="1800" dirty="0" err="1" smtClean="0"/>
              <a:t>Необхідно</a:t>
            </a:r>
            <a:r>
              <a:rPr lang="ru-RU" sz="1800" dirty="0" smtClean="0"/>
              <a:t> точно </a:t>
            </a:r>
            <a:r>
              <a:rPr lang="ru-RU" sz="1800" dirty="0" err="1" smtClean="0"/>
              <a:t>описати</a:t>
            </a:r>
            <a:r>
              <a:rPr lang="ru-RU" sz="1800" dirty="0" smtClean="0"/>
              <a:t> форму </a:t>
            </a:r>
            <a:r>
              <a:rPr lang="ru-RU" sz="1800" dirty="0" err="1" smtClean="0"/>
              <a:t>і</a:t>
            </a:r>
            <a:r>
              <a:rPr lang="ru-RU" sz="1800" dirty="0" smtClean="0"/>
              <a:t> характер </a:t>
            </a:r>
            <a:r>
              <a:rPr lang="ru-RU" sz="1800" dirty="0" err="1" smtClean="0"/>
              <a:t>розподілу</a:t>
            </a:r>
            <a:r>
              <a:rPr lang="ru-RU" sz="1800" dirty="0" smtClean="0"/>
              <a:t> </a:t>
            </a:r>
            <a:r>
              <a:rPr lang="ru-RU" sz="1800" dirty="0" err="1" smtClean="0"/>
              <a:t>мікропідвищень</a:t>
            </a:r>
            <a:r>
              <a:rPr lang="ru-RU" sz="1800" dirty="0" smtClean="0"/>
              <a:t>, </a:t>
            </a:r>
            <a:r>
              <a:rPr lang="ru-RU" sz="1800" dirty="0" err="1" smtClean="0"/>
              <a:t>понижень</a:t>
            </a:r>
            <a:r>
              <a:rPr lang="ru-RU" sz="1800" dirty="0" smtClean="0"/>
              <a:t>, </a:t>
            </a:r>
            <a:r>
              <a:rPr lang="ru-RU" sz="1800" dirty="0" err="1" smtClean="0"/>
              <a:t>уступів</a:t>
            </a:r>
            <a:r>
              <a:rPr lang="ru-RU" sz="1800" dirty="0" smtClean="0"/>
              <a:t>, </a:t>
            </a:r>
            <a:r>
              <a:rPr lang="ru-RU" sz="1800" dirty="0" err="1" smtClean="0"/>
              <a:t>визначити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розміри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частоту </a:t>
            </a:r>
            <a:r>
              <a:rPr lang="ru-RU" sz="1800" dirty="0" err="1" smtClean="0"/>
              <a:t>тієї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зустрічається</a:t>
            </a:r>
            <a:r>
              <a:rPr lang="ru-RU" sz="1800" dirty="0" smtClean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>
            <a:spLocks noGrp="1"/>
          </p:cNvSpPr>
          <p:nvPr>
            <p:ph type="body" idx="1"/>
          </p:nvPr>
        </p:nvSpPr>
        <p:spPr>
          <a:xfrm>
            <a:off x="729450" y="525517"/>
            <a:ext cx="7688700" cy="41936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ru-RU" sz="1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Геологічну</a:t>
            </a:r>
            <a:r>
              <a:rPr lang="ru-RU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будову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dirty="0" smtClean="0"/>
              <a:t>на </a:t>
            </a:r>
            <a:r>
              <a:rPr lang="ru-RU" sz="1200" dirty="0" err="1" smtClean="0"/>
              <a:t>точці</a:t>
            </a:r>
            <a:r>
              <a:rPr lang="ru-RU" sz="1200" dirty="0" smtClean="0"/>
              <a:t> </a:t>
            </a:r>
            <a:r>
              <a:rPr lang="ru-RU" sz="1200" dirty="0" err="1" smtClean="0"/>
              <a:t>спостереження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виявляють</a:t>
            </a:r>
            <a:r>
              <a:rPr lang="ru-RU" sz="1200" dirty="0" smtClean="0"/>
              <a:t> шляхом </a:t>
            </a:r>
            <a:r>
              <a:rPr lang="ru-RU" sz="1200" dirty="0" err="1" smtClean="0"/>
              <a:t>вивчення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поверхнево</a:t>
            </a:r>
            <a:r>
              <a:rPr lang="ru-RU" sz="1200" dirty="0" smtClean="0"/>
              <a:t> </a:t>
            </a:r>
            <a:r>
              <a:rPr lang="ru-RU" sz="1200" dirty="0" err="1" smtClean="0"/>
              <a:t>залягаючих</a:t>
            </a:r>
            <a:r>
              <a:rPr lang="ru-RU" sz="1200" dirty="0" smtClean="0"/>
              <a:t> </a:t>
            </a:r>
            <a:r>
              <a:rPr lang="ru-RU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антропоген</a:t>
            </a:r>
            <a:r>
              <a:rPr lang="uk-UA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них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dirty="0" smtClean="0"/>
              <a:t>(</a:t>
            </a:r>
            <a:r>
              <a:rPr lang="ru-RU" sz="1200" dirty="0" err="1" smtClean="0"/>
              <a:t>четвертинних</a:t>
            </a:r>
            <a:r>
              <a:rPr lang="ru-RU" sz="1200" dirty="0" smtClean="0"/>
              <a:t>) </a:t>
            </a:r>
            <a:r>
              <a:rPr lang="ru-RU" sz="1200" dirty="0" err="1" smtClean="0"/>
              <a:t>відкладень</a:t>
            </a:r>
            <a:r>
              <a:rPr lang="ru-RU" sz="1200" dirty="0" smtClean="0"/>
              <a:t>. По </a:t>
            </a:r>
            <a:r>
              <a:rPr lang="ru-RU" sz="1200" dirty="0" err="1" smtClean="0"/>
              <a:t>своєму</a:t>
            </a:r>
            <a:r>
              <a:rPr lang="ru-RU" sz="1200" dirty="0" smtClean="0"/>
              <a:t> генезису </a:t>
            </a:r>
            <a:r>
              <a:rPr lang="ru-RU" sz="1200" dirty="0" err="1" smtClean="0"/>
              <a:t>це</a:t>
            </a:r>
            <a:r>
              <a:rPr lang="ru-RU" sz="1200" dirty="0" smtClean="0"/>
              <a:t> </a:t>
            </a:r>
            <a:r>
              <a:rPr lang="ru-RU" sz="1200" dirty="0" err="1" smtClean="0"/>
              <a:t>моренні</a:t>
            </a:r>
            <a:r>
              <a:rPr lang="ru-RU" sz="1200" dirty="0" smtClean="0"/>
              <a:t> (</a:t>
            </a:r>
            <a:r>
              <a:rPr lang="ru-RU" sz="1200" dirty="0" err="1" smtClean="0"/>
              <a:t>льодовикові</a:t>
            </a:r>
            <a:r>
              <a:rPr lang="ru-RU" sz="1200" dirty="0" smtClean="0"/>
              <a:t>), </a:t>
            </a:r>
            <a:r>
              <a:rPr lang="ru-RU" sz="1200" dirty="0" err="1" smtClean="0"/>
              <a:t>водно-льодовикові</a:t>
            </a:r>
            <a:r>
              <a:rPr lang="ru-RU" sz="1200" dirty="0" smtClean="0"/>
              <a:t> (</a:t>
            </a:r>
            <a:r>
              <a:rPr lang="ru-RU" sz="1200" dirty="0" err="1" smtClean="0"/>
              <a:t>флювіоглаціальні</a:t>
            </a:r>
            <a:r>
              <a:rPr lang="ru-RU" sz="1200" dirty="0" smtClean="0"/>
              <a:t>), </a:t>
            </a:r>
            <a:r>
              <a:rPr lang="ru-RU" sz="1200" dirty="0" err="1" smtClean="0"/>
              <a:t>лесовидні</a:t>
            </a:r>
            <a:r>
              <a:rPr lang="ru-RU" sz="1200" dirty="0" smtClean="0"/>
              <a:t>, </a:t>
            </a:r>
            <a:r>
              <a:rPr lang="ru-RU" sz="1200" dirty="0" err="1" smtClean="0"/>
              <a:t>озерно-льодовикові</a:t>
            </a:r>
            <a:r>
              <a:rPr lang="ru-RU" sz="1200" dirty="0" smtClean="0"/>
              <a:t>, </a:t>
            </a:r>
            <a:r>
              <a:rPr lang="ru-RU" sz="1200" dirty="0" err="1" smtClean="0"/>
              <a:t>озерні</a:t>
            </a:r>
            <a:r>
              <a:rPr lang="ru-RU" sz="1200" dirty="0" smtClean="0"/>
              <a:t>, </a:t>
            </a:r>
            <a:r>
              <a:rPr lang="ru-RU" sz="1200" dirty="0" err="1" smtClean="0"/>
              <a:t>алювіальні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болотяні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відкладення</a:t>
            </a:r>
            <a:r>
              <a:rPr lang="ru-RU" sz="1200" dirty="0" smtClean="0"/>
              <a:t>. </a:t>
            </a:r>
            <a:r>
              <a:rPr lang="ru-RU" sz="1200" dirty="0" err="1" smtClean="0"/>
              <a:t>Кожен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цих</a:t>
            </a:r>
            <a:r>
              <a:rPr lang="ru-RU" sz="1200" dirty="0" smtClean="0"/>
              <a:t> </a:t>
            </a:r>
            <a:r>
              <a:rPr lang="ru-RU" sz="1200" dirty="0" err="1" smtClean="0"/>
              <a:t>генетичних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типів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відкладень</a:t>
            </a:r>
            <a:r>
              <a:rPr lang="ru-RU" sz="1200" dirty="0" smtClean="0"/>
              <a:t> </a:t>
            </a:r>
            <a:r>
              <a:rPr lang="ru-RU" sz="1200" dirty="0" err="1" smtClean="0"/>
              <a:t>має</a:t>
            </a:r>
            <a:r>
              <a:rPr lang="ru-RU" sz="1200" dirty="0" smtClean="0"/>
              <a:t> </a:t>
            </a:r>
            <a:r>
              <a:rPr lang="ru-RU" sz="1200" dirty="0" err="1" smtClean="0"/>
              <a:t>свої</a:t>
            </a:r>
            <a:r>
              <a:rPr lang="ru-RU" sz="1200" dirty="0" smtClean="0"/>
              <a:t> </a:t>
            </a:r>
            <a:r>
              <a:rPr lang="ru-RU" sz="1200" dirty="0" err="1" smtClean="0"/>
              <a:t>характерні</a:t>
            </a:r>
            <a:r>
              <a:rPr lang="ru-RU" sz="1200" dirty="0" smtClean="0"/>
              <a:t> </a:t>
            </a:r>
            <a:r>
              <a:rPr lang="ru-RU" sz="1200" dirty="0" err="1" smtClean="0"/>
              <a:t>ознаки</a:t>
            </a:r>
            <a:r>
              <a:rPr lang="ru-RU" sz="1200" dirty="0" smtClean="0"/>
              <a:t>, </a:t>
            </a:r>
            <a:r>
              <a:rPr lang="ru-RU" sz="1200" dirty="0" err="1" smtClean="0"/>
              <a:t>властивості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дозволяють</a:t>
            </a:r>
            <a:r>
              <a:rPr lang="ru-RU" sz="1200" dirty="0" smtClean="0"/>
              <a:t> </a:t>
            </a:r>
            <a:r>
              <a:rPr lang="ru-RU" sz="1200" dirty="0" err="1" smtClean="0"/>
              <a:t>їх</a:t>
            </a:r>
            <a:r>
              <a:rPr lang="ru-RU" sz="1200" dirty="0" smtClean="0"/>
              <a:t> </a:t>
            </a:r>
            <a:r>
              <a:rPr lang="ru-RU" sz="1200" dirty="0" err="1" smtClean="0"/>
              <a:t>визначити</a:t>
            </a:r>
            <a:r>
              <a:rPr lang="ru-RU" sz="1200" dirty="0" smtClean="0"/>
              <a:t> в </a:t>
            </a:r>
            <a:r>
              <a:rPr lang="ru-RU" sz="1200" dirty="0" err="1" smtClean="0"/>
              <a:t>полі</a:t>
            </a:r>
            <a:r>
              <a:rPr lang="ru-RU" sz="1200" dirty="0" smtClean="0"/>
              <a:t>.</a:t>
            </a:r>
          </a:p>
          <a:p>
            <a:pPr algn="just"/>
            <a:endParaRPr lang="ru-RU" sz="1200" dirty="0" smtClean="0"/>
          </a:p>
          <a:p>
            <a:pPr algn="just"/>
            <a:r>
              <a:rPr lang="ru-RU" sz="1200" dirty="0" err="1" smtClean="0"/>
              <a:t>Перші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відомості</a:t>
            </a:r>
            <a:r>
              <a:rPr lang="ru-RU" sz="1200" dirty="0" smtClean="0"/>
              <a:t> про </a:t>
            </a:r>
            <a:r>
              <a:rPr lang="ru-RU" sz="1200" dirty="0" err="1" smtClean="0"/>
              <a:t>геологічну</a:t>
            </a:r>
            <a:r>
              <a:rPr lang="ru-RU" sz="1200" dirty="0" smtClean="0"/>
              <a:t> </a:t>
            </a:r>
            <a:r>
              <a:rPr lang="ru-RU" sz="1200" dirty="0" err="1" smtClean="0"/>
              <a:t>будову</a:t>
            </a:r>
            <a:r>
              <a:rPr lang="ru-RU" sz="1200" dirty="0" smtClean="0"/>
              <a:t> </a:t>
            </a:r>
            <a:r>
              <a:rPr lang="ru-RU" sz="1200" dirty="0" err="1" smtClean="0"/>
              <a:t>території</a:t>
            </a:r>
            <a:r>
              <a:rPr lang="ru-RU" sz="1200" dirty="0" smtClean="0"/>
              <a:t> </a:t>
            </a:r>
            <a:r>
              <a:rPr lang="ru-RU" sz="1200" dirty="0" err="1" smtClean="0"/>
              <a:t>дослідник</a:t>
            </a:r>
            <a:r>
              <a:rPr lang="ru-RU" sz="1200" dirty="0" smtClean="0"/>
              <a:t> </a:t>
            </a:r>
            <a:r>
              <a:rPr lang="ru-RU" sz="1200" dirty="0" err="1" smtClean="0"/>
              <a:t>отримує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літератури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пропрацювала</a:t>
            </a:r>
            <a:r>
              <a:rPr lang="ru-RU" sz="1200" dirty="0" smtClean="0"/>
              <a:t>,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відповідних</a:t>
            </a:r>
            <a:r>
              <a:rPr lang="ru-RU" sz="1200" dirty="0" smtClean="0"/>
              <a:t> карт. У </a:t>
            </a:r>
            <a:r>
              <a:rPr lang="ru-RU" sz="1200" dirty="0" err="1" smtClean="0"/>
              <a:t>полі</a:t>
            </a:r>
            <a:r>
              <a:rPr lang="ru-RU" sz="1200" dirty="0" smtClean="0"/>
              <a:t> </a:t>
            </a:r>
            <a:r>
              <a:rPr lang="ru-RU" sz="1200" dirty="0" err="1" smtClean="0"/>
              <a:t>ці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відомості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доповнюються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уточнюються</a:t>
            </a:r>
            <a:r>
              <a:rPr lang="ru-RU" sz="1200" dirty="0" smtClean="0"/>
              <a:t>. </a:t>
            </a:r>
            <a:r>
              <a:rPr lang="ru-RU" sz="1200" dirty="0" err="1" smtClean="0"/>
              <a:t>Проте</a:t>
            </a:r>
            <a:r>
              <a:rPr lang="ru-RU" sz="1200" dirty="0" smtClean="0"/>
              <a:t> </a:t>
            </a:r>
            <a:r>
              <a:rPr lang="ru-RU" sz="1200" dirty="0" err="1" smtClean="0"/>
              <a:t>говорити</a:t>
            </a:r>
            <a:r>
              <a:rPr lang="ru-RU" sz="1200" dirty="0" smtClean="0"/>
              <a:t> </a:t>
            </a:r>
            <a:r>
              <a:rPr lang="ru-RU" sz="1200" dirty="0" err="1" smtClean="0"/>
              <a:t>достовірно</a:t>
            </a:r>
            <a:r>
              <a:rPr lang="ru-RU" sz="1200" dirty="0" smtClean="0"/>
              <a:t> про </a:t>
            </a:r>
            <a:r>
              <a:rPr lang="ru-RU" sz="1200" dirty="0" err="1" smtClean="0"/>
              <a:t>походження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порід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складають</a:t>
            </a:r>
            <a:r>
              <a:rPr lang="ru-RU" sz="1200" dirty="0" smtClean="0"/>
              <a:t> ту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іншу</a:t>
            </a:r>
            <a:r>
              <a:rPr lang="ru-RU" sz="1200" dirty="0" smtClean="0"/>
              <a:t> форму (тип) </a:t>
            </a:r>
            <a:r>
              <a:rPr lang="ru-RU" sz="1200" dirty="0" err="1" smtClean="0"/>
              <a:t>рельєфу</a:t>
            </a:r>
            <a:r>
              <a:rPr lang="ru-RU" sz="1200" dirty="0" smtClean="0"/>
              <a:t>, </a:t>
            </a:r>
            <a:r>
              <a:rPr lang="ru-RU" sz="1200" dirty="0" err="1" smtClean="0"/>
              <a:t>можна</a:t>
            </a:r>
            <a:r>
              <a:rPr lang="ru-RU" sz="1200" dirty="0" smtClean="0"/>
              <a:t> </a:t>
            </a:r>
            <a:r>
              <a:rPr lang="ru-RU" sz="1200" dirty="0" err="1" smtClean="0"/>
              <a:t>лише</a:t>
            </a:r>
            <a:r>
              <a:rPr lang="ru-RU" sz="1200" dirty="0" smtClean="0"/>
              <a:t> на </a:t>
            </a:r>
            <a:r>
              <a:rPr lang="ru-RU" sz="1200" dirty="0" err="1" smtClean="0"/>
              <a:t>підставі</a:t>
            </a:r>
            <a:r>
              <a:rPr lang="ru-RU" sz="1200" dirty="0" smtClean="0"/>
              <a:t> </a:t>
            </a:r>
            <a:r>
              <a:rPr lang="ru-RU" sz="1200" dirty="0" err="1" smtClean="0"/>
              <a:t>фактичних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доказів</a:t>
            </a:r>
            <a:r>
              <a:rPr lang="ru-RU" sz="1200" dirty="0" smtClean="0"/>
              <a:t> – </a:t>
            </a:r>
            <a:r>
              <a:rPr lang="ru-RU" sz="1200" dirty="0" err="1" smtClean="0"/>
              <a:t>природних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штучних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оголень</a:t>
            </a:r>
            <a:r>
              <a:rPr lang="ru-RU" sz="1200" dirty="0" smtClean="0"/>
              <a:t> (</a:t>
            </a:r>
            <a:r>
              <a:rPr lang="ru-RU" sz="1200" dirty="0" err="1" smtClean="0"/>
              <a:t>кар'єри</a:t>
            </a:r>
            <a:r>
              <a:rPr lang="ru-RU" sz="1200" dirty="0" smtClean="0"/>
              <a:t>, </a:t>
            </a:r>
            <a:r>
              <a:rPr lang="ru-RU" sz="1200" dirty="0" err="1" smtClean="0"/>
              <a:t>ями</a:t>
            </a:r>
            <a:r>
              <a:rPr lang="ru-RU" sz="1200" dirty="0" smtClean="0"/>
              <a:t>, </a:t>
            </a:r>
            <a:r>
              <a:rPr lang="ru-RU" sz="1200" dirty="0" err="1" smtClean="0"/>
              <a:t>шурфи</a:t>
            </a:r>
            <a:r>
              <a:rPr lang="ru-RU" sz="1200" dirty="0" smtClean="0"/>
              <a:t>, </a:t>
            </a:r>
            <a:r>
              <a:rPr lang="ru-RU" sz="1200" dirty="0" err="1" smtClean="0"/>
              <a:t>свердловини</a:t>
            </a:r>
            <a:r>
              <a:rPr lang="ru-RU" sz="1200" dirty="0" smtClean="0"/>
              <a:t>).</a:t>
            </a:r>
          </a:p>
          <a:p>
            <a:pPr algn="just"/>
            <a:endParaRPr lang="ru-RU" sz="1200" dirty="0" smtClean="0"/>
          </a:p>
          <a:p>
            <a:pPr algn="just"/>
            <a:r>
              <a:rPr lang="ru-RU" sz="1200" dirty="0" err="1" smtClean="0"/>
              <a:t>Краще</a:t>
            </a:r>
            <a:r>
              <a:rPr lang="ru-RU" sz="1200" dirty="0" smtClean="0"/>
              <a:t> </a:t>
            </a:r>
            <a:r>
              <a:rPr lang="ru-RU" sz="1200" dirty="0" err="1" smtClean="0"/>
              <a:t>всього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використовувати</a:t>
            </a:r>
            <a:r>
              <a:rPr lang="ru-RU" sz="1200" dirty="0" smtClean="0"/>
              <a:t> </a:t>
            </a:r>
            <a:r>
              <a:rPr lang="ru-RU" sz="1200" dirty="0" err="1" smtClean="0"/>
              <a:t>природні</a:t>
            </a:r>
            <a:r>
              <a:rPr lang="ru-RU" sz="1200" dirty="0" smtClean="0"/>
              <a:t> </a:t>
            </a:r>
            <a:r>
              <a:rPr lang="ru-RU" sz="1200" dirty="0" err="1" smtClean="0"/>
              <a:t>оголення</a:t>
            </a:r>
            <a:r>
              <a:rPr lang="ru-RU" sz="1200" dirty="0" smtClean="0"/>
              <a:t>, </a:t>
            </a:r>
            <a:r>
              <a:rPr lang="ru-RU" sz="1200" dirty="0" err="1" smtClean="0"/>
              <a:t>які</a:t>
            </a:r>
            <a:r>
              <a:rPr lang="ru-RU" sz="1200" dirty="0" smtClean="0"/>
              <a:t> </a:t>
            </a:r>
            <a:r>
              <a:rPr lang="ru-RU" sz="1200" dirty="0" err="1" smtClean="0"/>
              <a:t>зустрічаються</a:t>
            </a:r>
            <a:r>
              <a:rPr lang="ru-RU" sz="1200" dirty="0" smtClean="0"/>
              <a:t> на </a:t>
            </a:r>
            <a:r>
              <a:rPr lang="ru-RU" sz="1200" dirty="0" err="1" smtClean="0"/>
              <a:t>схилах</a:t>
            </a:r>
            <a:r>
              <a:rPr lang="ru-RU" sz="1200" dirty="0" smtClean="0"/>
              <a:t> долин </a:t>
            </a:r>
            <a:r>
              <a:rPr lang="ru-RU" sz="1200" dirty="0" err="1" smtClean="0"/>
              <a:t>річок</a:t>
            </a:r>
            <a:r>
              <a:rPr lang="ru-RU" sz="1200" dirty="0" smtClean="0"/>
              <a:t>, </a:t>
            </a:r>
            <a:r>
              <a:rPr lang="ru-RU" sz="1200" dirty="0" err="1" smtClean="0"/>
              <a:t>ярів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балок. </a:t>
            </a:r>
            <a:r>
              <a:rPr lang="ru-RU" sz="1200" dirty="0" err="1" smtClean="0"/>
              <a:t>Оголення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ретельно</a:t>
            </a:r>
            <a:r>
              <a:rPr lang="ru-RU" sz="1200" dirty="0" smtClean="0"/>
              <a:t> </a:t>
            </a:r>
            <a:r>
              <a:rPr lang="ru-RU" sz="1200" dirty="0" err="1" smtClean="0"/>
              <a:t>оглядають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розчищають</a:t>
            </a:r>
            <a:r>
              <a:rPr lang="ru-RU" sz="1200" dirty="0" smtClean="0"/>
              <a:t> у </a:t>
            </a:r>
            <a:r>
              <a:rPr lang="ru-RU" sz="1200" dirty="0" err="1" smtClean="0"/>
              <a:t>вигляді</a:t>
            </a:r>
            <a:r>
              <a:rPr lang="ru-RU" sz="1200" dirty="0" smtClean="0"/>
              <a:t> </a:t>
            </a:r>
            <a:r>
              <a:rPr lang="ru-RU" sz="1200" dirty="0" err="1" smtClean="0"/>
              <a:t>рівнів</a:t>
            </a:r>
            <a:r>
              <a:rPr lang="ru-RU" sz="1200" dirty="0" smtClean="0"/>
              <a:t>, </a:t>
            </a:r>
            <a:r>
              <a:rPr lang="ru-RU" sz="1200" dirty="0" err="1" smtClean="0"/>
              <a:t>зверху</a:t>
            </a:r>
            <a:r>
              <a:rPr lang="ru-RU" sz="1200" dirty="0" smtClean="0"/>
              <a:t> вниз. Породи,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розкриваються</a:t>
            </a:r>
            <a:r>
              <a:rPr lang="ru-RU" sz="1200" dirty="0" smtClean="0"/>
              <a:t>, </a:t>
            </a:r>
            <a:r>
              <a:rPr lang="ru-RU" sz="1200" dirty="0" err="1" smtClean="0"/>
              <a:t>розділяють</a:t>
            </a:r>
            <a:r>
              <a:rPr lang="ru-RU" sz="1200" dirty="0" smtClean="0"/>
              <a:t> на </a:t>
            </a:r>
            <a:r>
              <a:rPr lang="ru-RU" sz="1200" dirty="0" err="1" smtClean="0"/>
              <a:t>пласти</a:t>
            </a:r>
            <a:r>
              <a:rPr lang="ru-RU" sz="1200" dirty="0" smtClean="0"/>
              <a:t> </a:t>
            </a:r>
            <a:r>
              <a:rPr lang="ru-RU" sz="1200" dirty="0" err="1" smtClean="0"/>
              <a:t>більш</a:t>
            </a:r>
            <a:r>
              <a:rPr lang="ru-RU" sz="1200" dirty="0" smtClean="0"/>
              <a:t> </a:t>
            </a:r>
            <a:r>
              <a:rPr lang="ru-RU" sz="1200" dirty="0" err="1" smtClean="0"/>
              <a:t>менш</a:t>
            </a:r>
            <a:r>
              <a:rPr lang="ru-RU" sz="1200" dirty="0" smtClean="0"/>
              <a:t> </a:t>
            </a:r>
            <a:r>
              <a:rPr lang="ru-RU" sz="1200" dirty="0" err="1" smtClean="0"/>
              <a:t>однорідного</a:t>
            </a:r>
            <a:r>
              <a:rPr lang="ru-RU" sz="1200" dirty="0" smtClean="0"/>
              <a:t> складу.</a:t>
            </a:r>
          </a:p>
          <a:p>
            <a:pPr algn="just"/>
            <a:endParaRPr lang="ru-RU" sz="1200" dirty="0" smtClean="0"/>
          </a:p>
          <a:p>
            <a:pPr algn="just"/>
            <a:r>
              <a:rPr lang="ru-RU" sz="1200" dirty="0" err="1" smtClean="0"/>
              <a:t>Описують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оголення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від</a:t>
            </a:r>
            <a:r>
              <a:rPr lang="ru-RU" sz="1200" dirty="0" smtClean="0"/>
              <a:t> низу до верху (</a:t>
            </a:r>
            <a:r>
              <a:rPr lang="ru-RU" sz="1200" dirty="0" err="1" smtClean="0"/>
              <a:t>можна</a:t>
            </a:r>
            <a:r>
              <a:rPr lang="ru-RU" sz="1200" dirty="0" smtClean="0"/>
              <a:t> </a:t>
            </a:r>
            <a:r>
              <a:rPr lang="ru-RU" sz="1200" dirty="0" err="1" smtClean="0"/>
              <a:t>зверху</a:t>
            </a:r>
            <a:r>
              <a:rPr lang="ru-RU" sz="1200" dirty="0" smtClean="0"/>
              <a:t> вниз) по пластах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вказівкою</a:t>
            </a:r>
            <a:r>
              <a:rPr lang="ru-RU" sz="1200" dirty="0" smtClean="0"/>
              <a:t> </a:t>
            </a:r>
            <a:r>
              <a:rPr lang="ru-RU" sz="1200" b="1" i="1" dirty="0" err="1" smtClean="0">
                <a:solidFill>
                  <a:srgbClr val="FF0000"/>
                </a:solidFill>
              </a:rPr>
              <a:t>їх</a:t>
            </a:r>
            <a:r>
              <a:rPr lang="ru-RU" sz="1200" b="1" i="1" dirty="0" smtClean="0">
                <a:solidFill>
                  <a:srgbClr val="FF0000"/>
                </a:solidFill>
              </a:rPr>
              <a:t> </a:t>
            </a:r>
            <a:r>
              <a:rPr lang="ru-RU" sz="1200" b="1" i="1" dirty="0" err="1" smtClean="0">
                <a:solidFill>
                  <a:srgbClr val="FF0000"/>
                </a:solidFill>
              </a:rPr>
              <a:t>потужності</a:t>
            </a:r>
            <a:r>
              <a:rPr lang="ru-RU" sz="1200" b="1" i="1" dirty="0" smtClean="0">
                <a:solidFill>
                  <a:srgbClr val="FF0000"/>
                </a:solidFill>
              </a:rPr>
              <a:t>, </a:t>
            </a:r>
            <a:r>
              <a:rPr lang="ru-RU" sz="1200" b="1" i="1" dirty="0" err="1" smtClean="0">
                <a:solidFill>
                  <a:srgbClr val="FF0000"/>
                </a:solidFill>
              </a:rPr>
              <a:t>кольору</a:t>
            </a:r>
            <a:r>
              <a:rPr lang="ru-RU" sz="1200" b="1" i="1" dirty="0" smtClean="0">
                <a:solidFill>
                  <a:srgbClr val="FF0000"/>
                </a:solidFill>
              </a:rPr>
              <a:t> </a:t>
            </a:r>
            <a:r>
              <a:rPr lang="ru-RU" sz="1200" b="1" i="1" dirty="0" err="1" smtClean="0">
                <a:solidFill>
                  <a:srgbClr val="FF0000"/>
                </a:solidFill>
              </a:rPr>
              <a:t>і</a:t>
            </a:r>
            <a:r>
              <a:rPr lang="ru-RU" sz="1200" b="1" i="1" dirty="0" smtClean="0">
                <a:solidFill>
                  <a:srgbClr val="FF0000"/>
                </a:solidFill>
              </a:rPr>
              <a:t> </a:t>
            </a:r>
            <a:r>
              <a:rPr lang="ru-RU" sz="1200" b="1" i="1" dirty="0" err="1" smtClean="0">
                <a:solidFill>
                  <a:srgbClr val="FF0000"/>
                </a:solidFill>
              </a:rPr>
              <a:t>літологічних</a:t>
            </a:r>
            <a:r>
              <a:rPr lang="ru-RU" sz="1200" b="1" i="1" dirty="0" smtClean="0">
                <a:solidFill>
                  <a:srgbClr val="FF0000"/>
                </a:solidFill>
              </a:rPr>
              <a:t> </a:t>
            </a:r>
            <a:r>
              <a:rPr lang="ru-RU" sz="1200" b="1" i="1" dirty="0" err="1" smtClean="0">
                <a:solidFill>
                  <a:srgbClr val="FF0000"/>
                </a:solidFill>
              </a:rPr>
              <a:t>особливостей</a:t>
            </a:r>
            <a:r>
              <a:rPr lang="ru-RU" sz="1200" b="1" i="1" dirty="0" smtClean="0">
                <a:solidFill>
                  <a:srgbClr val="FF0000"/>
                </a:solidFill>
              </a:rPr>
              <a:t> породи, </a:t>
            </a:r>
            <a:r>
              <a:rPr lang="ru-RU" sz="1200" b="1" i="1" dirty="0" err="1" smtClean="0">
                <a:solidFill>
                  <a:srgbClr val="FF0000"/>
                </a:solidFill>
              </a:rPr>
              <a:t>наявності</a:t>
            </a:r>
            <a:r>
              <a:rPr lang="ru-RU" sz="1200" b="1" i="1" dirty="0" smtClean="0">
                <a:solidFill>
                  <a:srgbClr val="FF0000"/>
                </a:solidFill>
              </a:rPr>
              <a:t> </a:t>
            </a:r>
            <a:r>
              <a:rPr lang="ru-RU" sz="1200" b="1" i="1" dirty="0" err="1" smtClean="0">
                <a:solidFill>
                  <a:srgbClr val="FF0000"/>
                </a:solidFill>
              </a:rPr>
              <a:t>включень</a:t>
            </a:r>
            <a:r>
              <a:rPr lang="ru-RU" sz="1200" b="1" i="1" dirty="0" smtClean="0">
                <a:solidFill>
                  <a:srgbClr val="FF0000"/>
                </a:solidFill>
              </a:rPr>
              <a:t> </a:t>
            </a:r>
            <a:r>
              <a:rPr lang="ru-RU" sz="1200" b="1" i="1" dirty="0" err="1" smtClean="0">
                <a:solidFill>
                  <a:srgbClr val="FF0000"/>
                </a:solidFill>
              </a:rPr>
              <a:t>і</a:t>
            </a:r>
            <a:r>
              <a:rPr lang="ru-RU" sz="1200" b="1" i="1" dirty="0" smtClean="0">
                <a:solidFill>
                  <a:srgbClr val="FF0000"/>
                </a:solidFill>
              </a:rPr>
              <a:t> </a:t>
            </a:r>
            <a:r>
              <a:rPr lang="ru-RU" sz="1200" b="1" i="1" dirty="0" err="1" smtClean="0">
                <a:solidFill>
                  <a:srgbClr val="FF0000"/>
                </a:solidFill>
              </a:rPr>
              <a:t>шаруватості</a:t>
            </a:r>
            <a:r>
              <a:rPr lang="ru-RU" sz="1200" b="1" i="1" dirty="0" smtClean="0">
                <a:solidFill>
                  <a:srgbClr val="FF0000"/>
                </a:solidFill>
              </a:rPr>
              <a:t>, </a:t>
            </a:r>
            <a:r>
              <a:rPr lang="ru-RU" sz="1200" b="1" i="1" dirty="0" err="1" smtClean="0">
                <a:solidFill>
                  <a:srgbClr val="FF0000"/>
                </a:solidFill>
              </a:rPr>
              <a:t>з</a:t>
            </a:r>
            <a:r>
              <a:rPr lang="ru-RU" sz="1200" b="1" i="1" dirty="0" smtClean="0">
                <a:solidFill>
                  <a:srgbClr val="FF0000"/>
                </a:solidFill>
              </a:rPr>
              <a:t> </a:t>
            </a:r>
            <a:r>
              <a:rPr lang="ru-RU" sz="1200" b="1" i="1" dirty="0" err="1" smtClean="0">
                <a:solidFill>
                  <a:srgbClr val="FF0000"/>
                </a:solidFill>
              </a:rPr>
              <a:t>індексацією</a:t>
            </a:r>
            <a:r>
              <a:rPr lang="ru-RU" sz="1200" b="1" i="1" dirty="0" smtClean="0">
                <a:solidFill>
                  <a:srgbClr val="FF0000"/>
                </a:solidFill>
              </a:rPr>
              <a:t> генезису.</a:t>
            </a:r>
            <a:endParaRPr lang="ru-RU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3"/>
          <p:cNvSpPr txBox="1">
            <a:spLocks noGrp="1"/>
          </p:cNvSpPr>
          <p:nvPr>
            <p:ph type="body" idx="1"/>
          </p:nvPr>
        </p:nvSpPr>
        <p:spPr>
          <a:xfrm>
            <a:off x="729450" y="515007"/>
            <a:ext cx="7688700" cy="44563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r>
              <a:rPr lang="ru-RU" sz="29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Грунтові</a:t>
            </a:r>
            <a:r>
              <a:rPr lang="ru-RU" sz="29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спостереження</a:t>
            </a:r>
            <a:r>
              <a:rPr lang="ru-RU" sz="2900" dirty="0" smtClean="0"/>
              <a:t>. </a:t>
            </a:r>
            <a:r>
              <a:rPr lang="ru-RU" sz="2900" dirty="0" err="1" smtClean="0"/>
              <a:t>Вивчення</a:t>
            </a:r>
            <a:r>
              <a:rPr lang="ru-RU" sz="2900" dirty="0" smtClean="0"/>
              <a:t> </a:t>
            </a:r>
            <a:r>
              <a:rPr lang="ru-RU" sz="2900" dirty="0" err="1" smtClean="0"/>
              <a:t>і</a:t>
            </a:r>
            <a:r>
              <a:rPr lang="ru-RU" sz="2900" dirty="0" smtClean="0"/>
              <a:t> </a:t>
            </a:r>
            <a:r>
              <a:rPr lang="ru-RU" sz="2900" dirty="0" err="1" smtClean="0"/>
              <a:t>опис</a:t>
            </a:r>
            <a:r>
              <a:rPr lang="ru-RU" sz="2900" dirty="0" smtClean="0"/>
              <a:t> </a:t>
            </a:r>
            <a:r>
              <a:rPr lang="ru-RU" sz="2900" dirty="0" err="1" smtClean="0"/>
              <a:t>грунтів</a:t>
            </a:r>
            <a:r>
              <a:rPr lang="ru-RU" sz="2900" dirty="0" smtClean="0"/>
              <a:t> </a:t>
            </a:r>
            <a:r>
              <a:rPr lang="ru-RU" sz="2900" dirty="0" err="1" smtClean="0"/>
              <a:t>виробляють</a:t>
            </a:r>
            <a:r>
              <a:rPr lang="ru-RU" sz="2900" dirty="0" smtClean="0"/>
              <a:t> методом </a:t>
            </a:r>
            <a:r>
              <a:rPr lang="ru-RU" sz="2900" dirty="0" err="1" smtClean="0"/>
              <a:t>заставляння</a:t>
            </a:r>
            <a:r>
              <a:rPr lang="ru-RU" sz="2900" dirty="0" smtClean="0"/>
              <a:t> </a:t>
            </a:r>
            <a:r>
              <a:rPr lang="ru-RU" sz="2900" dirty="0" err="1" smtClean="0"/>
              <a:t>грунтових</a:t>
            </a:r>
            <a:r>
              <a:rPr lang="ru-RU" sz="2900" dirty="0" smtClean="0"/>
              <a:t> </a:t>
            </a:r>
            <a:r>
              <a:rPr lang="ru-RU" sz="2900" dirty="0" err="1" smtClean="0"/>
              <a:t>розрізів</a:t>
            </a:r>
            <a:r>
              <a:rPr lang="ru-RU" sz="2900" dirty="0" smtClean="0"/>
              <a:t>. </a:t>
            </a:r>
            <a:r>
              <a:rPr lang="ru-RU" sz="2900" dirty="0" err="1" smtClean="0"/>
              <a:t>Ями</a:t>
            </a:r>
            <a:r>
              <a:rPr lang="ru-RU" sz="2900" dirty="0" smtClean="0"/>
              <a:t> </a:t>
            </a:r>
            <a:r>
              <a:rPr lang="ru-RU" sz="2900" dirty="0" err="1" smtClean="0"/>
              <a:t>закладають</a:t>
            </a:r>
            <a:r>
              <a:rPr lang="ru-RU" sz="2900" dirty="0" smtClean="0"/>
              <a:t> </a:t>
            </a:r>
            <a:r>
              <a:rPr lang="ru-RU" sz="2900" dirty="0" err="1" smtClean="0"/>
              <a:t>завглибшки</a:t>
            </a:r>
            <a:r>
              <a:rPr lang="ru-RU" sz="2900" dirty="0" smtClean="0"/>
              <a:t> 2,0–2,5 м, </a:t>
            </a:r>
            <a:r>
              <a:rPr lang="ru-RU" sz="2900" dirty="0" err="1" smtClean="0"/>
              <a:t>завдовжки</a:t>
            </a:r>
            <a:r>
              <a:rPr lang="ru-RU" sz="2900" dirty="0" smtClean="0"/>
              <a:t> 1,5–2,0 м, шириною 0,75–0,8 м; </a:t>
            </a:r>
            <a:r>
              <a:rPr lang="ru-RU" sz="2900" dirty="0" err="1" smtClean="0"/>
              <a:t>глибина</a:t>
            </a:r>
            <a:r>
              <a:rPr lang="ru-RU" sz="2900" dirty="0" smtClean="0"/>
              <a:t> </a:t>
            </a:r>
            <a:r>
              <a:rPr lang="ru-RU" sz="2900" dirty="0" err="1" smtClean="0"/>
              <a:t>напівям</a:t>
            </a:r>
            <a:r>
              <a:rPr lang="ru-RU" sz="2900" dirty="0" smtClean="0"/>
              <a:t> </a:t>
            </a:r>
            <a:r>
              <a:rPr lang="ru-RU" sz="2900" dirty="0" err="1" smtClean="0"/>
              <a:t>складає</a:t>
            </a:r>
            <a:r>
              <a:rPr lang="ru-RU" sz="2900" dirty="0" smtClean="0"/>
              <a:t> 0,75–1,5 м, </a:t>
            </a:r>
            <a:r>
              <a:rPr lang="ru-RU" sz="2900" dirty="0" err="1" smtClean="0"/>
              <a:t>прикопувань</a:t>
            </a:r>
            <a:r>
              <a:rPr lang="ru-RU" sz="2900" dirty="0" smtClean="0"/>
              <a:t> 0,7–0,8 м.</a:t>
            </a:r>
          </a:p>
          <a:p>
            <a:r>
              <a:rPr lang="ru-RU" sz="2900" dirty="0" err="1" smtClean="0"/>
              <a:t>Лицьова</a:t>
            </a:r>
            <a:r>
              <a:rPr lang="ru-RU" sz="2900" dirty="0" smtClean="0"/>
              <a:t> </a:t>
            </a:r>
            <a:r>
              <a:rPr lang="ru-RU" sz="2900" dirty="0" err="1" smtClean="0"/>
              <a:t>стінка</a:t>
            </a:r>
            <a:r>
              <a:rPr lang="ru-RU" sz="2900" dirty="0" smtClean="0"/>
              <a:t> грунтового </a:t>
            </a:r>
            <a:r>
              <a:rPr lang="ru-RU" sz="2900" dirty="0" err="1" smtClean="0"/>
              <a:t>розрізу</a:t>
            </a:r>
            <a:r>
              <a:rPr lang="ru-RU" sz="2900" dirty="0" smtClean="0"/>
              <a:t> </a:t>
            </a:r>
            <a:r>
              <a:rPr lang="ru-RU" sz="2900" dirty="0" err="1" smtClean="0"/>
              <a:t>має</a:t>
            </a:r>
            <a:r>
              <a:rPr lang="ru-RU" sz="2900" dirty="0" smtClean="0"/>
              <a:t> бути добре </a:t>
            </a:r>
            <a:r>
              <a:rPr lang="ru-RU" sz="2900" dirty="0" err="1" smtClean="0"/>
              <a:t>освітлена</a:t>
            </a:r>
            <a:r>
              <a:rPr lang="ru-RU" sz="2900" dirty="0" smtClean="0"/>
              <a:t> </a:t>
            </a:r>
            <a:r>
              <a:rPr lang="ru-RU" sz="2900" dirty="0" err="1" smtClean="0"/>
              <a:t>сонцем</a:t>
            </a:r>
            <a:r>
              <a:rPr lang="ru-RU" sz="2900" dirty="0" smtClean="0"/>
              <a:t> </a:t>
            </a:r>
            <a:r>
              <a:rPr lang="ru-RU" sz="2900" dirty="0" err="1" smtClean="0"/>
              <a:t>і</a:t>
            </a:r>
            <a:r>
              <a:rPr lang="ru-RU" sz="2900" dirty="0" smtClean="0"/>
              <a:t> зачищена. </a:t>
            </a:r>
            <a:r>
              <a:rPr lang="ru-RU" sz="2900" dirty="0" err="1" smtClean="0"/>
              <a:t>Грунтовий</a:t>
            </a:r>
            <a:r>
              <a:rPr lang="ru-RU" sz="2900" dirty="0" smtClean="0"/>
              <a:t> </a:t>
            </a:r>
            <a:r>
              <a:rPr lang="ru-RU" sz="2900" dirty="0" err="1" smtClean="0"/>
              <a:t>профіль</a:t>
            </a:r>
            <a:r>
              <a:rPr lang="ru-RU" sz="2900" dirty="0" smtClean="0"/>
              <a:t> </a:t>
            </a:r>
            <a:r>
              <a:rPr lang="ru-RU" sz="2900" dirty="0" err="1" smtClean="0"/>
              <a:t>розчленовують</a:t>
            </a:r>
            <a:r>
              <a:rPr lang="ru-RU" sz="2900" dirty="0" smtClean="0"/>
              <a:t> на </a:t>
            </a:r>
            <a:r>
              <a:rPr lang="ru-RU" sz="2900" dirty="0" err="1" smtClean="0"/>
              <a:t>генетичні</a:t>
            </a:r>
            <a:r>
              <a:rPr lang="ru-RU" sz="2900" dirty="0" smtClean="0"/>
              <a:t> </a:t>
            </a:r>
            <a:r>
              <a:rPr lang="ru-RU" sz="2900" dirty="0" err="1" smtClean="0"/>
              <a:t>горизонти</a:t>
            </a:r>
            <a:r>
              <a:rPr lang="ru-RU" sz="2900" dirty="0" smtClean="0"/>
              <a:t>, </a:t>
            </a:r>
            <a:r>
              <a:rPr lang="ru-RU" sz="2900" dirty="0" err="1" smtClean="0"/>
              <a:t>які</a:t>
            </a:r>
            <a:r>
              <a:rPr lang="ru-RU" sz="2900" dirty="0" smtClean="0"/>
              <a:t> </a:t>
            </a:r>
            <a:r>
              <a:rPr lang="ru-RU" sz="2900" dirty="0" err="1" smtClean="0"/>
              <a:t>позначають</a:t>
            </a:r>
            <a:r>
              <a:rPr lang="ru-RU" sz="2900" dirty="0" smtClean="0"/>
              <a:t> </a:t>
            </a:r>
            <a:r>
              <a:rPr lang="ru-RU" sz="2900" dirty="0" err="1" smtClean="0"/>
              <a:t>буквеними</a:t>
            </a:r>
            <a:r>
              <a:rPr lang="ru-RU" sz="2900" dirty="0" smtClean="0"/>
              <a:t> символами. </a:t>
            </a:r>
            <a:r>
              <a:rPr lang="ru-RU" sz="2900" dirty="0" err="1" smtClean="0"/>
              <a:t>Нижче</a:t>
            </a:r>
            <a:r>
              <a:rPr lang="ru-RU" sz="2900" dirty="0" smtClean="0"/>
              <a:t> наводиться </a:t>
            </a:r>
            <a:r>
              <a:rPr lang="ru-RU" sz="2900" dirty="0" err="1" smtClean="0"/>
              <a:t>індексація</a:t>
            </a:r>
            <a:r>
              <a:rPr lang="ru-RU" sz="2900" dirty="0" smtClean="0"/>
              <a:t> </a:t>
            </a:r>
            <a:r>
              <a:rPr lang="ru-RU" sz="2900" dirty="0" err="1" smtClean="0"/>
              <a:t>горизонтів</a:t>
            </a:r>
            <a:r>
              <a:rPr lang="ru-RU" sz="2900" dirty="0" smtClean="0"/>
              <a:t>, </a:t>
            </a:r>
            <a:r>
              <a:rPr lang="ru-RU" sz="2900" dirty="0" err="1" smtClean="0"/>
              <a:t>використовувана</a:t>
            </a:r>
            <a:r>
              <a:rPr lang="ru-RU" sz="2900" dirty="0" smtClean="0"/>
              <a:t> при </a:t>
            </a:r>
            <a:r>
              <a:rPr lang="ru-RU" sz="2900" dirty="0" err="1" smtClean="0"/>
              <a:t>вивченні</a:t>
            </a:r>
            <a:r>
              <a:rPr lang="ru-RU" sz="2900" dirty="0" smtClean="0"/>
              <a:t> </a:t>
            </a:r>
            <a:r>
              <a:rPr lang="ru-RU" sz="2900" dirty="0" err="1" smtClean="0"/>
              <a:t>грунтів</a:t>
            </a:r>
            <a:r>
              <a:rPr lang="ru-RU" sz="2900" dirty="0" smtClean="0"/>
              <a:t> </a:t>
            </a:r>
            <a:r>
              <a:rPr lang="ru-RU" sz="2900" dirty="0" err="1" smtClean="0"/>
              <a:t>України</a:t>
            </a:r>
            <a:r>
              <a:rPr lang="ru-RU" sz="2900" dirty="0" smtClean="0"/>
              <a:t>:</a:t>
            </a:r>
          </a:p>
          <a:p>
            <a:r>
              <a:rPr lang="ru-RU" sz="1400" dirty="0" smtClean="0"/>
              <a:t>А0 – </a:t>
            </a:r>
            <a:r>
              <a:rPr lang="ru-RU" sz="1400" dirty="0" err="1" smtClean="0"/>
              <a:t>лісова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підстилка</a:t>
            </a:r>
            <a:r>
              <a:rPr lang="ru-RU" sz="1400" dirty="0" smtClean="0"/>
              <a:t>, </a:t>
            </a:r>
            <a:r>
              <a:rPr lang="ru-RU" sz="1400" dirty="0" err="1" smtClean="0"/>
              <a:t>моховий</a:t>
            </a:r>
            <a:r>
              <a:rPr lang="ru-RU" sz="1400" dirty="0" smtClean="0"/>
              <a:t> </a:t>
            </a:r>
            <a:r>
              <a:rPr lang="ru-RU" sz="1400" dirty="0" err="1" smtClean="0"/>
              <a:t>очіс</a:t>
            </a:r>
            <a:r>
              <a:rPr lang="ru-RU" sz="1400" dirty="0" smtClean="0"/>
              <a:t>; Пекло – дернина.</a:t>
            </a:r>
          </a:p>
          <a:p>
            <a:r>
              <a:rPr lang="ru-RU" sz="1400" dirty="0" smtClean="0"/>
              <a:t>А1 – </a:t>
            </a:r>
            <a:r>
              <a:rPr lang="ru-RU" sz="1400" dirty="0" err="1" smtClean="0"/>
              <a:t>гумусовий</a:t>
            </a:r>
            <a:r>
              <a:rPr lang="ru-RU" sz="1400" dirty="0" smtClean="0"/>
              <a:t> (</a:t>
            </a:r>
            <a:r>
              <a:rPr lang="ru-RU" sz="1400" dirty="0" err="1" smtClean="0"/>
              <a:t>перегнійно-акумулятивний</a:t>
            </a:r>
            <a:r>
              <a:rPr lang="ru-RU" sz="1400" dirty="0" smtClean="0"/>
              <a:t>) горизонт </a:t>
            </a:r>
            <a:r>
              <a:rPr lang="ru-RU" sz="1400" dirty="0" err="1" smtClean="0"/>
              <a:t>чорного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кольору</a:t>
            </a:r>
            <a:r>
              <a:rPr lang="ru-RU" sz="1400" dirty="0" smtClean="0"/>
              <a:t>; </a:t>
            </a:r>
            <a:r>
              <a:rPr lang="ru-RU" sz="1400" dirty="0" err="1" smtClean="0"/>
              <a:t>Ап</a:t>
            </a:r>
            <a:r>
              <a:rPr lang="ru-RU" sz="1400" dirty="0" smtClean="0"/>
              <a:t> – </a:t>
            </a:r>
            <a:r>
              <a:rPr lang="ru-RU" sz="1400" dirty="0" err="1" smtClean="0"/>
              <a:t>гумусовий</a:t>
            </a:r>
            <a:r>
              <a:rPr lang="ru-RU" sz="1400" dirty="0" smtClean="0"/>
              <a:t> </a:t>
            </a:r>
            <a:r>
              <a:rPr lang="ru-RU" sz="1400" dirty="0" err="1" smtClean="0"/>
              <a:t>горизонт</a:t>
            </a:r>
            <a:r>
              <a:rPr lang="ru-RU" sz="1400" dirty="0" smtClean="0"/>
              <a:t> на </a:t>
            </a:r>
            <a:r>
              <a:rPr lang="ru-RU" sz="1400" dirty="0" err="1" smtClean="0"/>
              <a:t>орних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угіддях</a:t>
            </a:r>
            <a:r>
              <a:rPr lang="ru-RU" sz="1400" dirty="0" smtClean="0"/>
              <a:t>; </a:t>
            </a:r>
            <a:r>
              <a:rPr lang="ru-RU" sz="1400" dirty="0" err="1" smtClean="0"/>
              <a:t>Ат</a:t>
            </a:r>
            <a:r>
              <a:rPr lang="ru-RU" sz="1400" dirty="0" smtClean="0"/>
              <a:t> – </a:t>
            </a:r>
            <a:r>
              <a:rPr lang="ru-RU" sz="1400" dirty="0" err="1" smtClean="0"/>
              <a:t>оторфованный</a:t>
            </a:r>
            <a:r>
              <a:rPr lang="ru-RU" sz="1400" dirty="0" smtClean="0"/>
              <a:t> </a:t>
            </a:r>
            <a:r>
              <a:rPr lang="ru-RU" sz="1400" dirty="0" err="1" smtClean="0"/>
              <a:t>гумусовий</a:t>
            </a:r>
            <a:r>
              <a:rPr lang="ru-RU" sz="1400" dirty="0" smtClean="0"/>
              <a:t> горизонт.</a:t>
            </a:r>
          </a:p>
          <a:p>
            <a:r>
              <a:rPr lang="ru-RU" sz="1400" dirty="0" smtClean="0"/>
              <a:t>А2 – </a:t>
            </a:r>
            <a:r>
              <a:rPr lang="ru-RU" sz="1400" dirty="0" err="1" smtClean="0"/>
              <a:t>підзолистий</a:t>
            </a:r>
            <a:r>
              <a:rPr lang="ru-RU" sz="1400" dirty="0" smtClean="0"/>
              <a:t>, </a:t>
            </a:r>
            <a:r>
              <a:rPr lang="ru-RU" sz="1400" dirty="0" err="1" smtClean="0"/>
              <a:t>елювіальний</a:t>
            </a:r>
            <a:r>
              <a:rPr lang="ru-RU" sz="1400" dirty="0" smtClean="0"/>
              <a:t> (</a:t>
            </a:r>
            <a:r>
              <a:rPr lang="ru-RU" sz="1400" dirty="0" err="1" smtClean="0"/>
              <a:t>вимивання</a:t>
            </a:r>
            <a:r>
              <a:rPr lang="ru-RU" sz="1400" dirty="0" smtClean="0"/>
              <a:t> горизонту) </a:t>
            </a:r>
            <a:r>
              <a:rPr lang="ru-RU" sz="1400" dirty="0" err="1" smtClean="0"/>
              <a:t>розташовується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горизонтами А1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А0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забарвлення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білястої</a:t>
            </a:r>
            <a:r>
              <a:rPr lang="ru-RU" sz="1400" dirty="0" smtClean="0"/>
              <a:t> до </a:t>
            </a:r>
            <a:r>
              <a:rPr lang="ru-RU" sz="1400" dirty="0" err="1" smtClean="0"/>
              <a:t>палевої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У – иллювиальный горизонт (вмывания, </a:t>
            </a:r>
            <a:r>
              <a:rPr lang="ru-RU" sz="1400" dirty="0" err="1" smtClean="0"/>
              <a:t>накопичення</a:t>
            </a:r>
            <a:r>
              <a:rPr lang="ru-RU" sz="1400" dirty="0" smtClean="0"/>
              <a:t>) бурого, </a:t>
            </a:r>
            <a:r>
              <a:rPr lang="ru-RU" sz="1400" dirty="0" err="1" smtClean="0"/>
              <a:t>палевобурого</a:t>
            </a:r>
            <a:r>
              <a:rPr lang="ru-RU" sz="1400" dirty="0" smtClean="0"/>
              <a:t>, </a:t>
            </a:r>
            <a:r>
              <a:rPr lang="ru-RU" sz="1400" dirty="0" err="1" smtClean="0"/>
              <a:t>червоно-бурого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кольору</a:t>
            </a:r>
            <a:r>
              <a:rPr lang="ru-RU" sz="1400" dirty="0" smtClean="0"/>
              <a:t> в </a:t>
            </a:r>
            <a:r>
              <a:rPr lang="ru-RU" sz="1400" dirty="0" err="1" smtClean="0"/>
              <a:t>підзолистих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дерново-підзолистих</a:t>
            </a:r>
            <a:r>
              <a:rPr lang="ru-RU" sz="1400" dirty="0" smtClean="0"/>
              <a:t> грунтах. При </a:t>
            </a:r>
            <a:r>
              <a:rPr lang="ru-RU" sz="1400" dirty="0" err="1" smtClean="0"/>
              <a:t>зміні</a:t>
            </a:r>
            <a:r>
              <a:rPr lang="ru-RU" sz="1400" dirty="0" smtClean="0"/>
              <a:t> </a:t>
            </a:r>
            <a:r>
              <a:rPr lang="ru-RU" sz="1400" dirty="0" err="1" smtClean="0"/>
              <a:t>забарвлення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гранулометричного</a:t>
            </a:r>
            <a:r>
              <a:rPr lang="ru-RU" sz="1400" dirty="0" smtClean="0"/>
              <a:t> складу, </a:t>
            </a:r>
            <a:r>
              <a:rPr lang="ru-RU" sz="1400" dirty="0" err="1" smtClean="0"/>
              <a:t>складання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інших</a:t>
            </a:r>
            <a:r>
              <a:rPr lang="ru-RU" sz="1400" dirty="0" smtClean="0"/>
              <a:t> </a:t>
            </a:r>
            <a:r>
              <a:rPr lang="ru-RU" sz="1400" dirty="0" err="1" smtClean="0"/>
              <a:t>властивостей</a:t>
            </a:r>
            <a:r>
              <a:rPr lang="ru-RU" sz="1400" dirty="0" smtClean="0"/>
              <a:t>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</a:t>
            </a:r>
            <a:r>
              <a:rPr lang="ru-RU" sz="1400" dirty="0" err="1" smtClean="0"/>
              <a:t>підрозділятися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горизонти</a:t>
            </a:r>
            <a:r>
              <a:rPr lang="ru-RU" sz="1400" dirty="0" smtClean="0"/>
              <a:t> В1, В2, В3 </a:t>
            </a:r>
            <a:r>
              <a:rPr lang="ru-RU" sz="1400" dirty="0" err="1" smtClean="0"/>
              <a:t>і</a:t>
            </a:r>
            <a:r>
              <a:rPr lang="ru-RU" sz="1400" dirty="0" smtClean="0"/>
              <a:t> так </a:t>
            </a:r>
            <a:r>
              <a:rPr lang="ru-RU" sz="1400" dirty="0" err="1" smtClean="0"/>
              <a:t>далі</a:t>
            </a:r>
            <a:endParaRPr lang="ru-RU" sz="1400" dirty="0" smtClean="0"/>
          </a:p>
          <a:p>
            <a:r>
              <a:rPr lang="ru-RU" sz="1400" dirty="0" smtClean="0"/>
              <a:t>G – </a:t>
            </a:r>
            <a:r>
              <a:rPr lang="ru-RU" sz="1400" dirty="0" err="1" smtClean="0"/>
              <a:t>глеевый</a:t>
            </a:r>
            <a:r>
              <a:rPr lang="ru-RU" sz="1400" dirty="0" smtClean="0"/>
              <a:t> горизонт </a:t>
            </a:r>
            <a:r>
              <a:rPr lang="ru-RU" sz="1400" dirty="0" err="1" smtClean="0"/>
              <a:t>формується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результаті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постійного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надлишкового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зволоження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характеризується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голубувато-сизим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сизим</a:t>
            </a:r>
            <a:r>
              <a:rPr lang="ru-RU" sz="1400" dirty="0" smtClean="0"/>
              <a:t> </a:t>
            </a:r>
            <a:r>
              <a:rPr lang="ru-RU" sz="1400" dirty="0" err="1" smtClean="0"/>
              <a:t>забарвленням</a:t>
            </a:r>
            <a:r>
              <a:rPr lang="ru-RU" sz="1400" dirty="0" smtClean="0"/>
              <a:t>. </a:t>
            </a:r>
            <a:r>
              <a:rPr lang="ru-RU" sz="1400" dirty="0" err="1" smtClean="0"/>
              <a:t>Якщо</a:t>
            </a:r>
            <a:r>
              <a:rPr lang="ru-RU" sz="1400" dirty="0" smtClean="0"/>
              <a:t> </a:t>
            </a:r>
            <a:r>
              <a:rPr lang="ru-RU" sz="1400" dirty="0" err="1" smtClean="0"/>
              <a:t>обглеювання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виражене</a:t>
            </a:r>
            <a:r>
              <a:rPr lang="ru-RU" sz="1400" dirty="0" smtClean="0"/>
              <a:t> у </a:t>
            </a:r>
            <a:r>
              <a:rPr lang="ru-RU" sz="1400" dirty="0" err="1" smtClean="0"/>
              <a:t>вигляді</a:t>
            </a:r>
            <a:r>
              <a:rPr lang="ru-RU" sz="1400" dirty="0" smtClean="0"/>
              <a:t> </a:t>
            </a:r>
            <a:r>
              <a:rPr lang="ru-RU" sz="1400" dirty="0" err="1" smtClean="0"/>
              <a:t>окремих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плям</a:t>
            </a:r>
            <a:r>
              <a:rPr lang="ru-RU" sz="1400" dirty="0" smtClean="0"/>
              <a:t>, горизонт глееватый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позначається</a:t>
            </a:r>
            <a:r>
              <a:rPr lang="ru-RU" sz="1400" dirty="0" smtClean="0"/>
              <a:t> буквою </a:t>
            </a:r>
            <a:r>
              <a:rPr lang="ru-RU" sz="1400" dirty="0" err="1" smtClean="0"/>
              <a:t>g</a:t>
            </a:r>
            <a:r>
              <a:rPr lang="ru-RU" sz="1400" dirty="0" smtClean="0"/>
              <a:t>, яка </a:t>
            </a:r>
            <a:r>
              <a:rPr lang="ru-RU" sz="1400" dirty="0" err="1" smtClean="0"/>
              <a:t>додається</a:t>
            </a:r>
            <a:r>
              <a:rPr lang="ru-RU" sz="1400" dirty="0" smtClean="0"/>
              <a:t> до основного </a:t>
            </a:r>
            <a:r>
              <a:rPr lang="ru-RU" sz="1400" dirty="0" err="1" smtClean="0"/>
              <a:t>індексу</a:t>
            </a:r>
            <a:r>
              <a:rPr lang="ru-RU" sz="1400" dirty="0" smtClean="0"/>
              <a:t> того горизонту, де </a:t>
            </a:r>
            <a:r>
              <a:rPr lang="ru-RU" sz="1400" dirty="0" err="1" smtClean="0"/>
              <a:t>обглеювання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виявлене</a:t>
            </a:r>
            <a:r>
              <a:rPr lang="ru-RU" sz="1400" dirty="0" smtClean="0"/>
              <a:t> (А2g, </a:t>
            </a:r>
            <a:r>
              <a:rPr lang="ru-RU" sz="1400" dirty="0" err="1" smtClean="0"/>
              <a:t>Bg</a:t>
            </a:r>
            <a:r>
              <a:rPr lang="ru-RU" sz="1400" dirty="0" smtClean="0"/>
              <a:t>).</a:t>
            </a:r>
          </a:p>
          <a:p>
            <a:r>
              <a:rPr lang="uk-UA" sz="1400" dirty="0" smtClean="0"/>
              <a:t>С</a:t>
            </a:r>
            <a:r>
              <a:rPr lang="ru-RU" sz="1400" dirty="0" smtClean="0"/>
              <a:t> – </a:t>
            </a:r>
            <a:r>
              <a:rPr lang="ru-RU" sz="1400" dirty="0" err="1" smtClean="0"/>
              <a:t>материнська</a:t>
            </a:r>
            <a:r>
              <a:rPr lang="ru-RU" sz="1400" dirty="0" smtClean="0"/>
              <a:t> (</a:t>
            </a:r>
            <a:r>
              <a:rPr lang="ru-RU" sz="1400" dirty="0" err="1" smtClean="0"/>
              <a:t>грунтоутворююча</a:t>
            </a:r>
            <a:r>
              <a:rPr lang="ru-RU" sz="1400" dirty="0" smtClean="0"/>
              <a:t>) порода – не </a:t>
            </a:r>
            <a:r>
              <a:rPr lang="ru-RU" sz="1400" dirty="0" err="1" smtClean="0"/>
              <a:t>зачеплена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процесами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грунтоутворення</a:t>
            </a:r>
            <a:r>
              <a:rPr lang="ru-RU" sz="1400" dirty="0" smtClean="0"/>
              <a:t> порода, на </a:t>
            </a:r>
            <a:r>
              <a:rPr lang="ru-RU" sz="1400" dirty="0" err="1" smtClean="0"/>
              <a:t>якій</a:t>
            </a:r>
            <a:r>
              <a:rPr lang="ru-RU" sz="1400" dirty="0" smtClean="0"/>
              <a:t> </a:t>
            </a:r>
            <a:r>
              <a:rPr lang="ru-RU" sz="1400" dirty="0" err="1" smtClean="0"/>
              <a:t>сформувався</a:t>
            </a:r>
            <a:r>
              <a:rPr lang="ru-RU" sz="1400" dirty="0" smtClean="0"/>
              <a:t> грунт. </a:t>
            </a:r>
          </a:p>
          <a:p>
            <a:r>
              <a:rPr lang="ru-RU" sz="1400" dirty="0" smtClean="0"/>
              <a:t>Д – </a:t>
            </a:r>
            <a:r>
              <a:rPr lang="ru-RU" sz="1400" dirty="0" err="1" smtClean="0"/>
              <a:t>підстилаюча</a:t>
            </a:r>
            <a:r>
              <a:rPr lang="ru-RU" sz="1400" dirty="0" smtClean="0"/>
              <a:t> порода, яка </a:t>
            </a:r>
            <a:r>
              <a:rPr lang="ru-RU" sz="1400" dirty="0" err="1" smtClean="0"/>
              <a:t>лежить</a:t>
            </a:r>
            <a:r>
              <a:rPr lang="ru-RU" sz="1400" dirty="0" smtClean="0"/>
              <a:t> </a:t>
            </a:r>
            <a:r>
              <a:rPr lang="ru-RU" sz="1400" dirty="0" err="1" smtClean="0"/>
              <a:t>нижче</a:t>
            </a:r>
            <a:r>
              <a:rPr lang="ru-RU" sz="1400" dirty="0" smtClean="0"/>
              <a:t> </a:t>
            </a:r>
            <a:r>
              <a:rPr lang="ru-RU" sz="1400" dirty="0" err="1" smtClean="0"/>
              <a:t>материнською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відрізняється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неї</a:t>
            </a:r>
            <a:r>
              <a:rPr lang="ru-RU" sz="1400" dirty="0" smtClean="0"/>
              <a:t> </a:t>
            </a:r>
            <a:r>
              <a:rPr lang="ru-RU" sz="1400" dirty="0" err="1" smtClean="0"/>
              <a:t>літологічним</a:t>
            </a:r>
            <a:r>
              <a:rPr lang="ru-RU" sz="1400" dirty="0" smtClean="0"/>
              <a:t> складом.</a:t>
            </a:r>
          </a:p>
          <a:p>
            <a:r>
              <a:rPr lang="ru-RU" sz="1400" dirty="0" smtClean="0"/>
              <a:t>Т – </a:t>
            </a:r>
            <a:r>
              <a:rPr lang="ru-RU" sz="1400" dirty="0" err="1" smtClean="0"/>
              <a:t>торф'яний</a:t>
            </a:r>
            <a:r>
              <a:rPr lang="ru-RU" sz="1400" dirty="0" smtClean="0"/>
              <a:t> горизонт, </a:t>
            </a:r>
            <a:r>
              <a:rPr lang="ru-RU" sz="1400" dirty="0" err="1" smtClean="0"/>
              <a:t>який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підрозділяється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горизонти</a:t>
            </a:r>
            <a:r>
              <a:rPr lang="ru-RU" sz="1400" dirty="0" smtClean="0"/>
              <a:t> Т1, Т2, Т3 </a:t>
            </a:r>
            <a:r>
              <a:rPr lang="ru-RU" sz="1400" dirty="0" err="1" smtClean="0"/>
              <a:t>і</a:t>
            </a:r>
            <a:r>
              <a:rPr lang="ru-RU" sz="1400" dirty="0" smtClean="0"/>
              <a:t> так </a:t>
            </a:r>
            <a:r>
              <a:rPr lang="ru-RU" sz="1400" dirty="0" err="1" smtClean="0"/>
              <a:t>далі</a:t>
            </a:r>
            <a:r>
              <a:rPr lang="ru-RU" sz="1400" dirty="0" smtClean="0"/>
              <a:t> </a:t>
            </a:r>
            <a:r>
              <a:rPr lang="ru-RU" sz="1400" dirty="0" err="1" smtClean="0"/>
              <a:t>залежно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ботанічного</a:t>
            </a:r>
            <a:r>
              <a:rPr lang="ru-RU" sz="1400" dirty="0" smtClean="0"/>
              <a:t> складу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міри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розкладання</a:t>
            </a:r>
            <a:r>
              <a:rPr lang="ru-RU" sz="1400" dirty="0" smtClean="0"/>
              <a:t> торфу. На </a:t>
            </a:r>
            <a:r>
              <a:rPr lang="ru-RU" sz="1400" dirty="0" err="1" smtClean="0"/>
              <a:t>освоєних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торф'яниках</a:t>
            </a:r>
            <a:r>
              <a:rPr lang="ru-RU" sz="1400" dirty="0" smtClean="0"/>
              <a:t> </a:t>
            </a:r>
            <a:r>
              <a:rPr lang="ru-RU" sz="1400" dirty="0" err="1" smtClean="0"/>
              <a:t>трансформований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торф'яний</a:t>
            </a:r>
            <a:r>
              <a:rPr lang="ru-RU" sz="1400" dirty="0" smtClean="0"/>
              <a:t> горизонт </a:t>
            </a:r>
            <a:r>
              <a:rPr lang="ru-RU" sz="1400" dirty="0" err="1" smtClean="0"/>
              <a:t>позначається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Тп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У </a:t>
            </a:r>
            <a:r>
              <a:rPr lang="ru-RU" sz="1400" dirty="0" err="1" smtClean="0"/>
              <a:t>профілях</a:t>
            </a:r>
            <a:r>
              <a:rPr lang="ru-RU" sz="1400" dirty="0" smtClean="0"/>
              <a:t> </a:t>
            </a:r>
            <a:r>
              <a:rPr lang="ru-RU" sz="1400" dirty="0" err="1" smtClean="0"/>
              <a:t>заплавних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грунтів</a:t>
            </a:r>
            <a:r>
              <a:rPr lang="ru-RU" sz="1400" dirty="0" smtClean="0"/>
              <a:t> </a:t>
            </a:r>
            <a:r>
              <a:rPr lang="ru-RU" sz="1400" dirty="0" err="1" smtClean="0"/>
              <a:t>виділяють</a:t>
            </a:r>
            <a:r>
              <a:rPr lang="ru-RU" sz="1400" dirty="0" smtClean="0"/>
              <a:t> не </a:t>
            </a:r>
            <a:r>
              <a:rPr lang="ru-RU" sz="1400" dirty="0" err="1" smtClean="0"/>
              <a:t>лише</a:t>
            </a:r>
            <a:r>
              <a:rPr lang="ru-RU" sz="1400" dirty="0" smtClean="0"/>
              <a:t> </a:t>
            </a:r>
            <a:r>
              <a:rPr lang="ru-RU" sz="1400" dirty="0" err="1" smtClean="0"/>
              <a:t>генетичні</a:t>
            </a:r>
            <a:r>
              <a:rPr lang="ru-RU" sz="1400" dirty="0" smtClean="0"/>
              <a:t> </a:t>
            </a:r>
            <a:r>
              <a:rPr lang="ru-RU" sz="1400" dirty="0" err="1" smtClean="0"/>
              <a:t>горизонти</a:t>
            </a:r>
            <a:r>
              <a:rPr lang="ru-RU" sz="1400" dirty="0" smtClean="0"/>
              <a:t>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окремі</a:t>
            </a:r>
            <a:r>
              <a:rPr lang="ru-RU" sz="1400" dirty="0" smtClean="0"/>
              <a:t> </a:t>
            </a:r>
            <a:r>
              <a:rPr lang="ru-RU" sz="1400" dirty="0" err="1" smtClean="0"/>
              <a:t>шари</a:t>
            </a:r>
            <a:r>
              <a:rPr lang="ru-RU" sz="1400" dirty="0" smtClean="0"/>
              <a:t> </a:t>
            </a:r>
            <a:r>
              <a:rPr lang="ru-RU" sz="1400" dirty="0" err="1" smtClean="0"/>
              <a:t>алювія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позначаються</a:t>
            </a:r>
            <a:r>
              <a:rPr lang="ru-RU" sz="1400" dirty="0" smtClean="0"/>
              <a:t> Аl1, Аl2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подвійну</a:t>
            </a:r>
            <a:r>
              <a:rPr lang="ru-RU" sz="1400" dirty="0" smtClean="0"/>
              <a:t> </a:t>
            </a:r>
            <a:r>
              <a:rPr lang="ru-RU" sz="1400" dirty="0" err="1" smtClean="0"/>
              <a:t>індексацію</a:t>
            </a:r>
            <a:r>
              <a:rPr lang="ru-RU" sz="1400" dirty="0" smtClean="0"/>
              <a:t>: на </a:t>
            </a:r>
            <a:r>
              <a:rPr lang="ru-RU" sz="1400" dirty="0" err="1" smtClean="0"/>
              <a:t>першому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місці</a:t>
            </a:r>
            <a:r>
              <a:rPr lang="ru-RU" sz="1400" dirty="0" smtClean="0"/>
              <a:t> </a:t>
            </a:r>
            <a:r>
              <a:rPr lang="ru-RU" sz="1400" dirty="0" err="1" smtClean="0"/>
              <a:t>Аl</a:t>
            </a:r>
            <a:r>
              <a:rPr lang="ru-RU" sz="1400" dirty="0" smtClean="0"/>
              <a:t>, </a:t>
            </a:r>
            <a:r>
              <a:rPr lang="ru-RU" sz="1400" dirty="0" err="1" smtClean="0"/>
              <a:t>на</a:t>
            </a:r>
            <a:r>
              <a:rPr lang="ru-RU" sz="1400" dirty="0" smtClean="0"/>
              <a:t> другому – </a:t>
            </a:r>
            <a:r>
              <a:rPr lang="ru-RU" sz="1400" dirty="0" err="1" smtClean="0"/>
              <a:t>індекс</a:t>
            </a:r>
            <a:r>
              <a:rPr lang="ru-RU" sz="1400" dirty="0" smtClean="0"/>
              <a:t> </a:t>
            </a:r>
            <a:r>
              <a:rPr lang="ru-RU" sz="1400" dirty="0" err="1" smtClean="0"/>
              <a:t>генетичного</a:t>
            </a:r>
            <a:r>
              <a:rPr lang="ru-RU" sz="1400" dirty="0" smtClean="0"/>
              <a:t> горизонту – Пекло, </a:t>
            </a:r>
            <a:r>
              <a:rPr lang="ru-RU" sz="1400" dirty="0" err="1" smtClean="0"/>
              <a:t>Аl</a:t>
            </a:r>
            <a:r>
              <a:rPr lang="ru-RU" sz="1400" dirty="0" smtClean="0"/>
              <a:t>, Аl1, Аl2, </a:t>
            </a:r>
            <a:r>
              <a:rPr lang="ru-RU" sz="1400" dirty="0" err="1" smtClean="0"/>
              <a:t>Вg</a:t>
            </a:r>
            <a:r>
              <a:rPr lang="ru-RU" sz="1400" dirty="0" smtClean="0"/>
              <a:t>, Аl3g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ін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При </a:t>
            </a:r>
            <a:r>
              <a:rPr lang="ru-RU" sz="1400" dirty="0" err="1" smtClean="0"/>
              <a:t>перехідному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характері</a:t>
            </a:r>
            <a:r>
              <a:rPr lang="ru-RU" sz="1400" dirty="0" smtClean="0"/>
              <a:t> </a:t>
            </a:r>
            <a:r>
              <a:rPr lang="ru-RU" sz="1400" dirty="0" err="1" smtClean="0"/>
              <a:t>горизонтів</a:t>
            </a:r>
            <a:r>
              <a:rPr lang="ru-RU" sz="1400" dirty="0" smtClean="0"/>
              <a:t> вони </a:t>
            </a:r>
            <a:r>
              <a:rPr lang="ru-RU" sz="1400" dirty="0" err="1" smtClean="0"/>
              <a:t>позначаються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комбінованими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індексами</a:t>
            </a:r>
            <a:r>
              <a:rPr lang="ru-RU" sz="1400" dirty="0" smtClean="0"/>
              <a:t>, </a:t>
            </a:r>
            <a:r>
              <a:rPr lang="ru-RU" sz="1400" dirty="0" err="1" smtClean="0"/>
              <a:t>наприклад</a:t>
            </a:r>
            <a:r>
              <a:rPr lang="ru-RU" sz="1400" dirty="0" smtClean="0"/>
              <a:t> А1, А2 – </a:t>
            </a:r>
            <a:r>
              <a:rPr lang="ru-RU" sz="1400" dirty="0" err="1" smtClean="0"/>
              <a:t>гумусовий</a:t>
            </a:r>
            <a:r>
              <a:rPr lang="ru-RU" sz="1400" dirty="0" smtClean="0"/>
              <a:t> оподзоленный, А2В – подзолисто-иллювиальный.</a:t>
            </a:r>
          </a:p>
          <a:p>
            <a:r>
              <a:rPr lang="ru-RU" sz="1400" dirty="0" err="1" smtClean="0"/>
              <a:t>Антропогенно-деградовані</a:t>
            </a:r>
            <a:r>
              <a:rPr lang="ru-RU" sz="1400" dirty="0" smtClean="0"/>
              <a:t>, </a:t>
            </a:r>
            <a:r>
              <a:rPr lang="ru-RU" sz="1400" dirty="0" err="1" smtClean="0"/>
              <a:t>порушені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штучно </a:t>
            </a:r>
            <a:r>
              <a:rPr lang="ru-RU" sz="1400" dirty="0" err="1" smtClean="0"/>
              <a:t>насипані</a:t>
            </a:r>
            <a:r>
              <a:rPr lang="ru-RU" sz="1400" dirty="0" smtClean="0"/>
              <a:t> </a:t>
            </a:r>
            <a:r>
              <a:rPr lang="ru-RU" sz="1400" dirty="0" err="1" smtClean="0"/>
              <a:t>горизонти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відзначають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наступними</a:t>
            </a:r>
            <a:r>
              <a:rPr lang="ru-RU" sz="1400" dirty="0" smtClean="0"/>
              <a:t> символами: </a:t>
            </a:r>
            <a:r>
              <a:rPr lang="ru-RU" sz="1400" dirty="0" err="1" smtClean="0"/>
              <a:t>д</a:t>
            </a:r>
            <a:r>
              <a:rPr lang="ru-RU" sz="1400" dirty="0" smtClean="0"/>
              <a:t> – </a:t>
            </a:r>
            <a:r>
              <a:rPr lang="ru-RU" sz="1400" dirty="0" err="1" smtClean="0"/>
              <a:t>деградований</a:t>
            </a:r>
            <a:r>
              <a:rPr lang="ru-RU" sz="1400" dirty="0" smtClean="0"/>
              <a:t> (Пекло, </a:t>
            </a:r>
            <a:r>
              <a:rPr lang="ru-RU" sz="1400" dirty="0" err="1" smtClean="0"/>
              <a:t>Тд</a:t>
            </a:r>
            <a:r>
              <a:rPr lang="ru-RU" sz="1400" dirty="0" smtClean="0"/>
              <a:t>); </a:t>
            </a:r>
            <a:r>
              <a:rPr lang="ru-RU" sz="1400" dirty="0" err="1" smtClean="0"/>
              <a:t>н</a:t>
            </a:r>
            <a:r>
              <a:rPr lang="ru-RU" sz="1400" dirty="0" smtClean="0"/>
              <a:t> – </a:t>
            </a:r>
            <a:r>
              <a:rPr lang="ru-RU" sz="1400" dirty="0" err="1" smtClean="0"/>
              <a:t>порушений</a:t>
            </a:r>
            <a:r>
              <a:rPr lang="ru-RU" sz="1400" dirty="0" smtClean="0"/>
              <a:t> (Ан); </a:t>
            </a:r>
            <a:r>
              <a:rPr lang="ru-RU" sz="1400" dirty="0" err="1" smtClean="0"/>
              <a:t>і</a:t>
            </a:r>
            <a:r>
              <a:rPr lang="ru-RU" sz="1400" dirty="0" smtClean="0"/>
              <a:t> – </a:t>
            </a:r>
            <a:r>
              <a:rPr lang="ru-RU" sz="1400" dirty="0" err="1" smtClean="0"/>
              <a:t>штучний</a:t>
            </a:r>
            <a:r>
              <a:rPr lang="ru-RU" sz="1400" dirty="0" smtClean="0"/>
              <a:t> (</a:t>
            </a:r>
            <a:r>
              <a:rPr lang="ru-RU" sz="1400" dirty="0" err="1" smtClean="0"/>
              <a:t>Аї</a:t>
            </a:r>
            <a:r>
              <a:rPr lang="ru-RU" sz="1400" dirty="0" smtClean="0"/>
              <a:t>).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4"/>
          <p:cNvSpPr txBox="1">
            <a:spLocks noGrp="1"/>
          </p:cNvSpPr>
          <p:nvPr>
            <p:ph type="body" idx="1"/>
          </p:nvPr>
        </p:nvSpPr>
        <p:spPr>
          <a:xfrm>
            <a:off x="718939" y="451946"/>
            <a:ext cx="7688700" cy="44068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600" dirty="0" smtClean="0"/>
              <a:t>Для кожного горизонту грунтового </a:t>
            </a:r>
            <a:r>
              <a:rPr lang="ru-RU" sz="1600" dirty="0" err="1" smtClean="0"/>
              <a:t>профілю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записують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потужність</a:t>
            </a:r>
            <a:r>
              <a:rPr lang="ru-RU" sz="1600" dirty="0" smtClean="0"/>
              <a:t> в сантиметрах.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морфологічні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ознаки</a:t>
            </a:r>
            <a:r>
              <a:rPr lang="ru-RU" sz="1600" dirty="0" smtClean="0"/>
              <a:t> </a:t>
            </a:r>
            <a:r>
              <a:rPr lang="ru-RU" sz="1600" dirty="0" err="1" smtClean="0"/>
              <a:t>вивчаються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наступній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послідовності</a:t>
            </a:r>
            <a:r>
              <a:rPr lang="ru-RU" sz="1600" dirty="0" smtClean="0"/>
              <a:t>.</a:t>
            </a:r>
          </a:p>
          <a:p>
            <a:r>
              <a:rPr lang="ru-RU" sz="1600" i="1" dirty="0" err="1" smtClean="0">
                <a:solidFill>
                  <a:srgbClr val="FF0000"/>
                </a:solidFill>
              </a:rPr>
              <a:t>Забарвлення</a:t>
            </a:r>
            <a:r>
              <a:rPr lang="ru-RU" sz="1600" i="1" dirty="0" smtClean="0">
                <a:solidFill>
                  <a:srgbClr val="FF0000"/>
                </a:solidFill>
              </a:rPr>
              <a:t> грунту </a:t>
            </a:r>
            <a:r>
              <a:rPr lang="ru-RU" sz="1600" dirty="0" smtClean="0"/>
              <a:t>– </a:t>
            </a:r>
            <a:r>
              <a:rPr lang="ru-RU" sz="1600" dirty="0" err="1" smtClean="0"/>
              <a:t>найважливіша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ознака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горизонтів</a:t>
            </a:r>
            <a:r>
              <a:rPr lang="ru-RU" sz="1600" dirty="0" smtClean="0"/>
              <a:t>. </a:t>
            </a:r>
            <a:r>
              <a:rPr lang="ru-RU" sz="1600" dirty="0" err="1" smtClean="0"/>
              <a:t>Встановлюють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переважаючий</a:t>
            </a:r>
            <a:r>
              <a:rPr lang="ru-RU" sz="1600" dirty="0" smtClean="0"/>
              <a:t> </a:t>
            </a:r>
            <a:r>
              <a:rPr lang="ru-RU" sz="1600" dirty="0" err="1" smtClean="0"/>
              <a:t>колір</a:t>
            </a:r>
            <a:r>
              <a:rPr lang="ru-RU" sz="1600" dirty="0" smtClean="0"/>
              <a:t>, </a:t>
            </a:r>
            <a:r>
              <a:rPr lang="ru-RU" sz="1600" dirty="0" err="1" smtClean="0"/>
              <a:t>доповнений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відтінком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кольору</a:t>
            </a:r>
            <a:r>
              <a:rPr lang="ru-RU" sz="1600" dirty="0" smtClean="0"/>
              <a:t>. </a:t>
            </a:r>
            <a:r>
              <a:rPr lang="ru-RU" sz="1600" dirty="0" err="1" smtClean="0"/>
              <a:t>Назву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переважаючого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кольору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ставлять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останнє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</a:t>
            </a:r>
            <a:r>
              <a:rPr lang="ru-RU" sz="1600" dirty="0" smtClean="0"/>
              <a:t>: </a:t>
            </a:r>
            <a:r>
              <a:rPr lang="ru-RU" sz="1600" dirty="0" err="1" smtClean="0"/>
              <a:t>сірувато-чорний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червоно-бурий</a:t>
            </a:r>
            <a:r>
              <a:rPr lang="ru-RU" sz="1600" dirty="0" smtClean="0"/>
              <a:t>, </a:t>
            </a:r>
            <a:r>
              <a:rPr lang="ru-RU" sz="1600" dirty="0" err="1" smtClean="0"/>
              <a:t>палево-бурий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так </a:t>
            </a:r>
            <a:r>
              <a:rPr lang="ru-RU" sz="1600" dirty="0" err="1" smtClean="0"/>
              <a:t>далі</a:t>
            </a:r>
            <a:endParaRPr lang="ru-RU" sz="1600" dirty="0" smtClean="0"/>
          </a:p>
          <a:p>
            <a:r>
              <a:rPr lang="uk-UA" sz="1600" i="1" dirty="0" smtClean="0">
                <a:solidFill>
                  <a:srgbClr val="FF0000"/>
                </a:solidFill>
              </a:rPr>
              <a:t>Ступінь</a:t>
            </a:r>
            <a:r>
              <a:rPr lang="ru-RU" sz="1600" i="1" dirty="0" smtClean="0">
                <a:solidFill>
                  <a:srgbClr val="FF0000"/>
                </a:solidFill>
              </a:rPr>
              <a:t> </a:t>
            </a:r>
            <a:r>
              <a:rPr lang="ru-RU" sz="1600" i="1" dirty="0" err="1" smtClean="0">
                <a:solidFill>
                  <a:srgbClr val="FF0000"/>
                </a:solidFill>
              </a:rPr>
              <a:t>вологості</a:t>
            </a:r>
            <a:r>
              <a:rPr lang="ru-RU" sz="1600" i="1" dirty="0" smtClean="0">
                <a:solidFill>
                  <a:srgbClr val="FF0000"/>
                </a:solidFill>
              </a:rPr>
              <a:t> </a:t>
            </a:r>
            <a:r>
              <a:rPr lang="ru-RU" sz="1600" i="1" dirty="0" smtClean="0"/>
              <a:t>грунтового</a:t>
            </a:r>
            <a:r>
              <a:rPr lang="ru-RU" sz="1600" dirty="0" smtClean="0"/>
              <a:t> горизонту </a:t>
            </a:r>
            <a:r>
              <a:rPr lang="ru-RU" sz="1600" dirty="0" err="1" smtClean="0"/>
              <a:t>характеризують</a:t>
            </a:r>
            <a:r>
              <a:rPr lang="ru-RU" sz="1600" dirty="0" smtClean="0"/>
              <a:t> такими </a:t>
            </a:r>
            <a:r>
              <a:rPr lang="ru-RU" sz="1600" dirty="0" err="1" smtClean="0"/>
              <a:t>ознаками</a:t>
            </a:r>
            <a:r>
              <a:rPr lang="ru-RU" sz="1600" dirty="0" smtClean="0"/>
              <a:t>, як </a:t>
            </a:r>
            <a:r>
              <a:rPr lang="ru-RU" sz="1600" dirty="0" err="1" smtClean="0"/>
              <a:t>сухий</a:t>
            </a:r>
            <a:r>
              <a:rPr lang="ru-RU" sz="1600" dirty="0" smtClean="0"/>
              <a:t>, </a:t>
            </a:r>
            <a:r>
              <a:rPr lang="ru-RU" sz="1600" dirty="0" err="1" smtClean="0"/>
              <a:t>свіжий</a:t>
            </a:r>
            <a:r>
              <a:rPr lang="ru-RU" sz="1600" dirty="0" smtClean="0"/>
              <a:t>, </a:t>
            </a:r>
            <a:r>
              <a:rPr lang="ru-RU" sz="1600" dirty="0" err="1" smtClean="0"/>
              <a:t>вологий</a:t>
            </a:r>
            <a:r>
              <a:rPr lang="ru-RU" sz="1600" dirty="0" smtClean="0"/>
              <a:t>, </a:t>
            </a:r>
            <a:r>
              <a:rPr lang="ru-RU" sz="1600" dirty="0" err="1" smtClean="0"/>
              <a:t>сирий</a:t>
            </a:r>
            <a:r>
              <a:rPr lang="ru-RU" sz="1600" dirty="0" smtClean="0"/>
              <a:t>, </a:t>
            </a:r>
            <a:r>
              <a:rPr lang="ru-RU" sz="1600" dirty="0" err="1" smtClean="0"/>
              <a:t>мокрий</a:t>
            </a:r>
            <a:r>
              <a:rPr lang="ru-RU" sz="1600" dirty="0" smtClean="0"/>
              <a:t>.</a:t>
            </a:r>
          </a:p>
          <a:p>
            <a:r>
              <a:rPr lang="ru-RU" sz="1600" i="1" dirty="0" smtClean="0">
                <a:solidFill>
                  <a:srgbClr val="FF0000"/>
                </a:solidFill>
              </a:rPr>
              <a:t>Структуру грунту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/>
              <a:t>краще</a:t>
            </a:r>
            <a:r>
              <a:rPr lang="ru-RU" sz="1600" dirty="0" smtClean="0"/>
              <a:t> </a:t>
            </a:r>
            <a:r>
              <a:rPr lang="ru-RU" sz="1600" dirty="0" err="1" smtClean="0"/>
              <a:t>всього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визначати</a:t>
            </a:r>
            <a:r>
              <a:rPr lang="ru-RU" sz="1600" dirty="0" smtClean="0"/>
              <a:t> по </a:t>
            </a:r>
            <a:r>
              <a:rPr lang="ru-RU" sz="1600" dirty="0" err="1" smtClean="0"/>
              <a:t>її</a:t>
            </a:r>
            <a:r>
              <a:rPr lang="ru-RU" sz="1600" dirty="0" smtClean="0"/>
              <a:t> горизонтах при </a:t>
            </a:r>
            <a:r>
              <a:rPr lang="ru-RU" sz="1600" dirty="0" err="1" smtClean="0"/>
              <a:t>заставлянні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розрізу</a:t>
            </a:r>
            <a:r>
              <a:rPr lang="ru-RU" sz="1600" dirty="0" smtClean="0"/>
              <a:t> в </a:t>
            </a:r>
            <a:r>
              <a:rPr lang="ru-RU" sz="1600" dirty="0" err="1" smtClean="0"/>
              <a:t>процесі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викидання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поверхню</a:t>
            </a:r>
            <a:r>
              <a:rPr lang="ru-RU" sz="1600" dirty="0" smtClean="0"/>
              <a:t> грунту. </a:t>
            </a:r>
            <a:r>
              <a:rPr lang="ru-RU" sz="1600" dirty="0" err="1" smtClean="0"/>
              <a:t>Розрізняють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трьох</a:t>
            </a:r>
            <a:r>
              <a:rPr lang="ru-RU" sz="1600" dirty="0" smtClean="0"/>
              <a:t> </a:t>
            </a:r>
            <a:r>
              <a:rPr lang="ru-RU" sz="1600" dirty="0" err="1" smtClean="0"/>
              <a:t>типів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грунтової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структури</a:t>
            </a:r>
            <a:r>
              <a:rPr lang="ru-RU" sz="1600" dirty="0" smtClean="0"/>
              <a:t>: </a:t>
            </a:r>
            <a:r>
              <a:rPr lang="ru-RU" sz="1600" dirty="0" err="1" smtClean="0"/>
              <a:t>округлокубовидную</a:t>
            </a:r>
            <a:r>
              <a:rPr lang="ru-RU" sz="1600" dirty="0" smtClean="0"/>
              <a:t>, </a:t>
            </a:r>
            <a:r>
              <a:rPr lang="ru-RU" sz="1600" dirty="0" err="1" smtClean="0"/>
              <a:t>призмовидную</a:t>
            </a:r>
            <a:r>
              <a:rPr lang="ru-RU" sz="1600" dirty="0" smtClean="0"/>
              <a:t>, </a:t>
            </a:r>
            <a:r>
              <a:rPr lang="ru-RU" sz="1600" dirty="0" err="1" smtClean="0"/>
              <a:t>плитовидную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підрозділяються</a:t>
            </a:r>
            <a:r>
              <a:rPr lang="ru-RU" sz="1600" dirty="0" smtClean="0"/>
              <a:t> формою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розмірам</a:t>
            </a:r>
            <a:r>
              <a:rPr lang="ru-RU" sz="1600" dirty="0" smtClean="0"/>
              <a:t> </a:t>
            </a:r>
            <a:r>
              <a:rPr lang="ru-RU" sz="1600" dirty="0" err="1" smtClean="0"/>
              <a:t>агрегатів</a:t>
            </a:r>
            <a:r>
              <a:rPr lang="ru-RU" sz="1600" dirty="0" smtClean="0"/>
              <a:t> на </a:t>
            </a:r>
            <a:r>
              <a:rPr lang="ru-RU" sz="1600" dirty="0" err="1" smtClean="0"/>
              <a:t>види</a:t>
            </a:r>
            <a:r>
              <a:rPr lang="ru-RU" sz="1600" dirty="0" smtClean="0"/>
              <a:t>.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</a:t>
            </a:r>
            <a:r>
              <a:rPr lang="ru-RU" sz="1600" dirty="0" err="1" smtClean="0"/>
              <a:t>округлокубовидная</a:t>
            </a:r>
            <a:r>
              <a:rPr lang="ru-RU" sz="1600" dirty="0" smtClean="0"/>
              <a:t>: пылеватая (&lt;0,25 мм), </a:t>
            </a:r>
            <a:r>
              <a:rPr lang="ru-RU" sz="1600" dirty="0" err="1" smtClean="0"/>
              <a:t>мелкокомковатая</a:t>
            </a:r>
            <a:r>
              <a:rPr lang="ru-RU" sz="1600" dirty="0" smtClean="0"/>
              <a:t> (1,0–0,25 мм), </a:t>
            </a:r>
            <a:r>
              <a:rPr lang="ru-RU" sz="1600" dirty="0" err="1" smtClean="0"/>
              <a:t>ореховатая</a:t>
            </a:r>
            <a:r>
              <a:rPr lang="ru-RU" sz="1600" dirty="0" smtClean="0"/>
              <a:t> (10,0–7,0 мм)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ін</a:t>
            </a:r>
            <a:r>
              <a:rPr lang="ru-RU" sz="1600" dirty="0" smtClean="0"/>
              <a:t>. </a:t>
            </a:r>
            <a:r>
              <a:rPr lang="ru-RU" sz="1600" dirty="0" err="1" smtClean="0"/>
              <a:t>Найчастіше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грунти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змішану</a:t>
            </a:r>
            <a:r>
              <a:rPr lang="ru-RU" sz="1600" dirty="0" smtClean="0"/>
              <a:t> структуру: комковато-пылеватую, ореховато-комковатую </a:t>
            </a:r>
            <a:r>
              <a:rPr lang="ru-RU" sz="1600" dirty="0" err="1" smtClean="0"/>
              <a:t>і</a:t>
            </a:r>
            <a:r>
              <a:rPr lang="ru-RU" sz="1600" dirty="0" smtClean="0"/>
              <a:t> т. д.</a:t>
            </a:r>
            <a:endParaRPr lang="ru-RU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5"/>
          <p:cNvSpPr txBox="1">
            <a:spLocks noGrp="1"/>
          </p:cNvSpPr>
          <p:nvPr>
            <p:ph type="body" idx="1"/>
          </p:nvPr>
        </p:nvSpPr>
        <p:spPr>
          <a:xfrm>
            <a:off x="729450" y="567559"/>
            <a:ext cx="7688700" cy="4332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400" i="1" dirty="0" err="1" smtClean="0">
                <a:solidFill>
                  <a:srgbClr val="FF0000"/>
                </a:solidFill>
              </a:rPr>
              <a:t>Складання</a:t>
            </a:r>
            <a:r>
              <a:rPr lang="ru-RU" sz="1400" dirty="0" smtClean="0"/>
              <a:t> (</a:t>
            </a:r>
            <a:r>
              <a:rPr lang="ru-RU" sz="1400" dirty="0" err="1" smtClean="0"/>
              <a:t>міра</a:t>
            </a:r>
            <a:r>
              <a:rPr lang="ru-RU" sz="1400" dirty="0" smtClean="0"/>
              <a:t> </a:t>
            </a:r>
            <a:r>
              <a:rPr lang="ru-RU" sz="1400" dirty="0" err="1" smtClean="0"/>
              <a:t>щільності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грунтів</a:t>
            </a:r>
            <a:r>
              <a:rPr lang="ru-RU" sz="1400" dirty="0" smtClean="0"/>
              <a:t>) </a:t>
            </a:r>
            <a:r>
              <a:rPr lang="ru-RU" sz="1400" dirty="0" err="1" smtClean="0"/>
              <a:t>визначають</a:t>
            </a:r>
            <a:r>
              <a:rPr lang="ru-RU" sz="1400" dirty="0" smtClean="0"/>
              <a:t> шляхом </a:t>
            </a:r>
            <a:r>
              <a:rPr lang="ru-RU" sz="1400" dirty="0" err="1" smtClean="0"/>
              <a:t>встромлювання</a:t>
            </a:r>
            <a:r>
              <a:rPr lang="ru-RU" sz="1400" dirty="0" smtClean="0"/>
              <a:t> ножа в </a:t>
            </a:r>
            <a:r>
              <a:rPr lang="ru-RU" sz="1400" dirty="0" err="1" smtClean="0"/>
              <a:t>грунтову</a:t>
            </a:r>
            <a:r>
              <a:rPr lang="ru-RU" sz="1400" dirty="0" smtClean="0"/>
              <a:t> </a:t>
            </a:r>
            <a:r>
              <a:rPr lang="ru-RU" sz="1400" dirty="0" err="1" smtClean="0"/>
              <a:t>масу</a:t>
            </a:r>
            <a:r>
              <a:rPr lang="ru-RU" sz="1400" dirty="0" smtClean="0"/>
              <a:t> горизонту. </a:t>
            </a:r>
            <a:r>
              <a:rPr lang="ru-RU" sz="1400" dirty="0" err="1" smtClean="0"/>
              <a:t>Встановлюють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розсипчасте</a:t>
            </a:r>
            <a:r>
              <a:rPr lang="ru-RU" sz="1400" dirty="0" smtClean="0"/>
              <a:t>, </a:t>
            </a:r>
            <a:r>
              <a:rPr lang="ru-RU" sz="1400" dirty="0" err="1" smtClean="0"/>
              <a:t>рихле</a:t>
            </a:r>
            <a:r>
              <a:rPr lang="ru-RU" sz="1400" dirty="0" smtClean="0"/>
              <a:t>, </a:t>
            </a:r>
            <a:r>
              <a:rPr lang="ru-RU" sz="1400" dirty="0" err="1" smtClean="0"/>
              <a:t>слабоуплотненное</a:t>
            </a:r>
            <a:r>
              <a:rPr lang="ru-RU" sz="1400" dirty="0" smtClean="0"/>
              <a:t>, </a:t>
            </a:r>
            <a:r>
              <a:rPr lang="ru-RU" sz="1400" dirty="0" err="1" smtClean="0"/>
              <a:t>сильноуплотненное</a:t>
            </a:r>
            <a:r>
              <a:rPr lang="ru-RU" sz="1400" dirty="0" smtClean="0"/>
              <a:t>, </a:t>
            </a:r>
            <a:r>
              <a:rPr lang="ru-RU" sz="1400" dirty="0" err="1" smtClean="0"/>
              <a:t>щільне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складання</a:t>
            </a:r>
            <a:r>
              <a:rPr lang="ru-RU" sz="1400" dirty="0" smtClean="0"/>
              <a:t>. </a:t>
            </a:r>
          </a:p>
          <a:p>
            <a:r>
              <a:rPr lang="ru-RU" sz="1400" i="1" dirty="0" err="1" smtClean="0">
                <a:solidFill>
                  <a:srgbClr val="FF0000"/>
                </a:solidFill>
              </a:rPr>
              <a:t>Новоутворення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вивчають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врахуванням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їх</a:t>
            </a:r>
            <a:r>
              <a:rPr lang="ru-RU" sz="1400" dirty="0" smtClean="0"/>
              <a:t> генезису, </a:t>
            </a:r>
            <a:r>
              <a:rPr lang="ru-RU" sz="1400" dirty="0" err="1" smtClean="0"/>
              <a:t>форми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складу. </a:t>
            </a:r>
            <a:r>
              <a:rPr lang="ru-RU" sz="1400" dirty="0" err="1" smtClean="0"/>
              <a:t>Відзначають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наявність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новоутворень</a:t>
            </a:r>
            <a:r>
              <a:rPr lang="ru-RU" sz="1400" dirty="0" smtClean="0"/>
              <a:t> </a:t>
            </a:r>
            <a:r>
              <a:rPr lang="ru-RU" sz="1400" dirty="0" err="1" smtClean="0"/>
              <a:t>хімічного</a:t>
            </a:r>
            <a:r>
              <a:rPr lang="ru-RU" sz="1400" dirty="0" smtClean="0"/>
              <a:t> (</a:t>
            </a:r>
            <a:r>
              <a:rPr lang="ru-RU" sz="1400" dirty="0" err="1" smtClean="0"/>
              <a:t>карбонатів</a:t>
            </a:r>
            <a:r>
              <a:rPr lang="ru-RU" sz="1400" dirty="0" smtClean="0"/>
              <a:t>, кремнезему, </a:t>
            </a:r>
            <a:r>
              <a:rPr lang="ru-RU" sz="1400" dirty="0" err="1" smtClean="0"/>
              <a:t>оксидів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гідрооксидів</a:t>
            </a:r>
            <a:r>
              <a:rPr lang="ru-RU" sz="1400" dirty="0" smtClean="0"/>
              <a:t> </a:t>
            </a:r>
            <a:r>
              <a:rPr lang="ru-RU" sz="1400" dirty="0" err="1" smtClean="0"/>
              <a:t>заліза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марганцю</a:t>
            </a:r>
            <a:r>
              <a:rPr lang="ru-RU" sz="1400" dirty="0" smtClean="0"/>
              <a:t>, глин </a:t>
            </a:r>
            <a:r>
              <a:rPr lang="ru-RU" sz="1400" dirty="0" err="1" smtClean="0"/>
              <a:t>і</a:t>
            </a:r>
            <a:r>
              <a:rPr lang="ru-RU" sz="1400" dirty="0" smtClean="0"/>
              <a:t> гумусу)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біологічного</a:t>
            </a:r>
            <a:r>
              <a:rPr lang="ru-RU" sz="1400" dirty="0" smtClean="0"/>
              <a:t> (</a:t>
            </a:r>
            <a:r>
              <a:rPr lang="ru-RU" sz="1400" dirty="0" err="1" smtClean="0"/>
              <a:t>капролиты</a:t>
            </a:r>
            <a:r>
              <a:rPr lang="ru-RU" sz="1400" dirty="0" smtClean="0"/>
              <a:t> </a:t>
            </a:r>
            <a:r>
              <a:rPr lang="ru-RU" sz="1400" dirty="0" err="1" smtClean="0"/>
              <a:t>черв'яків</a:t>
            </a:r>
            <a:r>
              <a:rPr lang="ru-RU" sz="1400" dirty="0" smtClean="0"/>
              <a:t>, комах; </a:t>
            </a:r>
            <a:r>
              <a:rPr lang="ru-RU" sz="1400" dirty="0" err="1" smtClean="0"/>
              <a:t>кротовини</a:t>
            </a:r>
            <a:r>
              <a:rPr lang="ru-RU" sz="1400" dirty="0" smtClean="0"/>
              <a:t>, </a:t>
            </a:r>
            <a:r>
              <a:rPr lang="ru-RU" sz="1400" dirty="0" err="1" smtClean="0"/>
              <a:t>корневины</a:t>
            </a:r>
            <a:r>
              <a:rPr lang="ru-RU" sz="1400" dirty="0" smtClean="0"/>
              <a:t>) </a:t>
            </a:r>
            <a:r>
              <a:rPr lang="ru-RU" sz="1400" dirty="0" err="1" smtClean="0"/>
              <a:t>походження</a:t>
            </a:r>
            <a:r>
              <a:rPr lang="ru-RU" sz="1400" dirty="0" smtClean="0"/>
              <a:t>. </a:t>
            </a:r>
            <a:r>
              <a:rPr lang="ru-RU" sz="1400" dirty="0" err="1" smtClean="0"/>
              <a:t>Вказують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присутність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включень</a:t>
            </a:r>
            <a:r>
              <a:rPr lang="ru-RU" sz="1400" dirty="0" smtClean="0"/>
              <a:t> – </a:t>
            </a:r>
            <a:r>
              <a:rPr lang="ru-RU" sz="1400" dirty="0" err="1" smtClean="0"/>
              <a:t>тіл</a:t>
            </a:r>
            <a:r>
              <a:rPr lang="ru-RU" sz="1400" dirty="0" smtClean="0"/>
              <a:t> </a:t>
            </a:r>
            <a:r>
              <a:rPr lang="ru-RU" sz="1400" dirty="0" err="1" smtClean="0"/>
              <a:t>органічне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мінеральне</a:t>
            </a:r>
            <a:r>
              <a:rPr lang="ru-RU" sz="1400" dirty="0" smtClean="0"/>
              <a:t> </a:t>
            </a:r>
            <a:r>
              <a:rPr lang="ru-RU" sz="1400" dirty="0" err="1" smtClean="0"/>
              <a:t>походження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утворення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яких</a:t>
            </a:r>
            <a:r>
              <a:rPr lang="ru-RU" sz="1400" dirty="0" smtClean="0"/>
              <a:t> не </a:t>
            </a:r>
            <a:r>
              <a:rPr lang="ru-RU" sz="1400" dirty="0" err="1" smtClean="0"/>
              <a:t>пов'язане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почвообразовательным </a:t>
            </a:r>
            <a:r>
              <a:rPr lang="ru-RU" sz="1400" dirty="0" err="1" smtClean="0"/>
              <a:t>процесом</a:t>
            </a:r>
            <a:r>
              <a:rPr lang="ru-RU" sz="1400" dirty="0" smtClean="0"/>
              <a:t>: </a:t>
            </a:r>
            <a:r>
              <a:rPr lang="ru-RU" sz="1400" dirty="0" err="1" smtClean="0"/>
              <a:t>валуни</a:t>
            </a:r>
            <a:r>
              <a:rPr lang="ru-RU" sz="1400" dirty="0" smtClean="0"/>
              <a:t>, галька, </a:t>
            </a:r>
            <a:r>
              <a:rPr lang="ru-RU" sz="1400" dirty="0" err="1" smtClean="0"/>
              <a:t>гравій</a:t>
            </a:r>
            <a:r>
              <a:rPr lang="ru-RU" sz="1400" dirty="0" smtClean="0"/>
              <a:t>, </a:t>
            </a:r>
            <a:r>
              <a:rPr lang="ru-RU" sz="1400" dirty="0" err="1" smtClean="0"/>
              <a:t>кістки</a:t>
            </a:r>
            <a:r>
              <a:rPr lang="ru-RU" sz="1400" dirty="0" smtClean="0"/>
              <a:t> </a:t>
            </a:r>
            <a:r>
              <a:rPr lang="ru-RU" sz="1400" dirty="0" err="1" smtClean="0"/>
              <a:t>тварин</a:t>
            </a:r>
            <a:r>
              <a:rPr lang="ru-RU" sz="1400" dirty="0" smtClean="0"/>
              <a:t>, </a:t>
            </a:r>
            <a:r>
              <a:rPr lang="ru-RU" sz="1400" dirty="0" err="1" smtClean="0"/>
              <a:t>шматочки</a:t>
            </a:r>
            <a:r>
              <a:rPr lang="ru-RU" sz="1400" dirty="0" smtClean="0"/>
              <a:t> </a:t>
            </a:r>
            <a:r>
              <a:rPr lang="ru-RU" sz="1400" dirty="0" err="1" smtClean="0"/>
              <a:t>вугілля</a:t>
            </a:r>
            <a:r>
              <a:rPr lang="ru-RU" sz="1400" dirty="0" smtClean="0"/>
              <a:t>, </a:t>
            </a:r>
            <a:r>
              <a:rPr lang="ru-RU" sz="1400" dirty="0" err="1" smtClean="0"/>
              <a:t>цеглини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ін</a:t>
            </a:r>
            <a:r>
              <a:rPr lang="ru-RU" sz="1400" dirty="0" smtClean="0"/>
              <a:t>.</a:t>
            </a:r>
          </a:p>
          <a:p>
            <a:r>
              <a:rPr lang="ru-RU" sz="1400" i="1" dirty="0" err="1" smtClean="0">
                <a:solidFill>
                  <a:srgbClr val="FF0000"/>
                </a:solidFill>
              </a:rPr>
              <a:t>Поширення</a:t>
            </a:r>
            <a:r>
              <a:rPr lang="ru-RU" sz="1400" i="1" dirty="0" smtClean="0">
                <a:solidFill>
                  <a:srgbClr val="FF0000"/>
                </a:solidFill>
              </a:rPr>
              <a:t> </a:t>
            </a:r>
            <a:r>
              <a:rPr lang="ru-RU" sz="1400" i="1" dirty="0" err="1" smtClean="0">
                <a:solidFill>
                  <a:srgbClr val="FF0000"/>
                </a:solidFill>
              </a:rPr>
              <a:t>коріння</a:t>
            </a:r>
            <a:r>
              <a:rPr lang="ru-RU" sz="1400" i="1" dirty="0" smtClean="0">
                <a:solidFill>
                  <a:srgbClr val="FF0000"/>
                </a:solidFill>
              </a:rPr>
              <a:t> </a:t>
            </a:r>
            <a:r>
              <a:rPr lang="ru-RU" sz="1400" i="1" dirty="0" err="1" smtClean="0">
                <a:solidFill>
                  <a:srgbClr val="FF0000"/>
                </a:solidFill>
              </a:rPr>
              <a:t>рослин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/>
              <a:t>по горизонтах грунтового </a:t>
            </a:r>
            <a:r>
              <a:rPr lang="ru-RU" sz="1400" dirty="0" err="1" smtClean="0"/>
              <a:t>профілю</a:t>
            </a:r>
            <a:r>
              <a:rPr lang="ru-RU" sz="1400" dirty="0" smtClean="0"/>
              <a:t> </a:t>
            </a:r>
            <a:r>
              <a:rPr lang="ru-RU" sz="1400" dirty="0" err="1" smtClean="0"/>
              <a:t>встановлюють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візуально</a:t>
            </a:r>
            <a:r>
              <a:rPr lang="ru-RU" sz="1400" dirty="0" smtClean="0"/>
              <a:t>: </a:t>
            </a:r>
            <a:r>
              <a:rPr lang="ru-RU" sz="1400" dirty="0" err="1" smtClean="0"/>
              <a:t>немає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коріння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одиничне</a:t>
            </a:r>
            <a:r>
              <a:rPr lang="ru-RU" sz="1400" dirty="0" smtClean="0"/>
              <a:t> </a:t>
            </a:r>
            <a:r>
              <a:rPr lang="ru-RU" sz="1400" dirty="0" err="1" smtClean="0"/>
              <a:t>коріння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рідке</a:t>
            </a:r>
            <a:r>
              <a:rPr lang="ru-RU" sz="1400" dirty="0" smtClean="0"/>
              <a:t> </a:t>
            </a:r>
            <a:r>
              <a:rPr lang="ru-RU" sz="1400" dirty="0" err="1" smtClean="0"/>
              <a:t>коріння</a:t>
            </a:r>
            <a:r>
              <a:rPr lang="ru-RU" sz="1400" dirty="0" smtClean="0"/>
              <a:t>, мало </a:t>
            </a:r>
            <a:r>
              <a:rPr lang="ru-RU" sz="1400" dirty="0" err="1" smtClean="0"/>
              <a:t>коріння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густе</a:t>
            </a:r>
            <a:r>
              <a:rPr lang="ru-RU" sz="1400" dirty="0" smtClean="0"/>
              <a:t> </a:t>
            </a:r>
            <a:r>
              <a:rPr lang="ru-RU" sz="1400" dirty="0" err="1" smtClean="0"/>
              <a:t>коріння</a:t>
            </a:r>
            <a:r>
              <a:rPr lang="ru-RU" sz="1400" dirty="0" smtClean="0"/>
              <a:t>, дернина.</a:t>
            </a:r>
          </a:p>
          <a:p>
            <a:r>
              <a:rPr lang="ru-RU" sz="1400" i="1" dirty="0" err="1" smtClean="0">
                <a:solidFill>
                  <a:srgbClr val="FF0000"/>
                </a:solidFill>
              </a:rPr>
              <a:t>Гранулометричний</a:t>
            </a:r>
            <a:r>
              <a:rPr lang="ru-RU" sz="1400" i="1" dirty="0" smtClean="0">
                <a:solidFill>
                  <a:srgbClr val="FF0000"/>
                </a:solidFill>
              </a:rPr>
              <a:t> склад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err="1" smtClean="0"/>
              <a:t>визначають</a:t>
            </a:r>
            <a:r>
              <a:rPr lang="ru-RU" sz="1400" dirty="0" smtClean="0"/>
              <a:t> одним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польових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методів</a:t>
            </a:r>
            <a:r>
              <a:rPr lang="ru-RU" sz="1400" dirty="0" smtClean="0"/>
              <a:t>. Для </a:t>
            </a:r>
            <a:r>
              <a:rPr lang="ru-RU" sz="1400" dirty="0" err="1" smtClean="0"/>
              <a:t>кожної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грунтоутворюючої</a:t>
            </a:r>
            <a:r>
              <a:rPr lang="ru-RU" sz="1400" dirty="0" smtClean="0"/>
              <a:t> породи </a:t>
            </a:r>
            <a:r>
              <a:rPr lang="ru-RU" sz="1400" dirty="0" err="1" smtClean="0"/>
              <a:t>встановлюють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її</a:t>
            </a:r>
            <a:r>
              <a:rPr lang="ru-RU" sz="1400" dirty="0" smtClean="0"/>
              <a:t> генезис: </a:t>
            </a:r>
            <a:r>
              <a:rPr lang="ru-RU" sz="1400" dirty="0" err="1" smtClean="0"/>
              <a:t>рихлий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водно-льодовиковий</a:t>
            </a:r>
            <a:r>
              <a:rPr lang="ru-RU" sz="1400" dirty="0" smtClean="0"/>
              <a:t> </a:t>
            </a:r>
            <a:r>
              <a:rPr lang="ru-RU" sz="1400" dirty="0" err="1" smtClean="0"/>
              <a:t>супісок</a:t>
            </a:r>
            <a:r>
              <a:rPr lang="ru-RU" sz="1400" dirty="0" smtClean="0"/>
              <a:t>, </a:t>
            </a:r>
            <a:r>
              <a:rPr lang="ru-RU" sz="1400" dirty="0" err="1" smtClean="0"/>
              <a:t>середній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моренний</a:t>
            </a:r>
            <a:r>
              <a:rPr lang="ru-RU" sz="1400" dirty="0" smtClean="0"/>
              <a:t> суглинок, </a:t>
            </a:r>
            <a:r>
              <a:rPr lang="ru-RU" sz="1400" dirty="0" err="1" smtClean="0"/>
              <a:t>важка</a:t>
            </a:r>
            <a:r>
              <a:rPr lang="ru-RU" sz="1400" dirty="0" smtClean="0"/>
              <a:t> </a:t>
            </a:r>
            <a:r>
              <a:rPr lang="ru-RU" sz="1400" dirty="0" err="1" smtClean="0"/>
              <a:t>озерно-льодовикова</a:t>
            </a:r>
            <a:r>
              <a:rPr lang="ru-RU" sz="1400" dirty="0" smtClean="0"/>
              <a:t> глина. </a:t>
            </a:r>
            <a:r>
              <a:rPr lang="ru-RU" sz="1400" dirty="0" err="1" smtClean="0"/>
              <a:t>Нарешті</a:t>
            </a:r>
            <a:r>
              <a:rPr lang="ru-RU" sz="1400" dirty="0" smtClean="0"/>
              <a:t>, </a:t>
            </a:r>
            <a:r>
              <a:rPr lang="ru-RU" sz="1400" dirty="0" err="1" smtClean="0"/>
              <a:t>відзначають</a:t>
            </a:r>
            <a:r>
              <a:rPr lang="ru-RU" sz="1400" dirty="0" smtClean="0"/>
              <a:t> характер переходу горизонту (</a:t>
            </a:r>
            <a:r>
              <a:rPr lang="ru-RU" sz="1400" dirty="0" err="1" smtClean="0"/>
              <a:t>різкий</a:t>
            </a:r>
            <a:r>
              <a:rPr lang="ru-RU" sz="1400" dirty="0" smtClean="0"/>
              <a:t>, </a:t>
            </a:r>
            <a:r>
              <a:rPr lang="ru-RU" sz="1400" dirty="0" err="1" smtClean="0"/>
              <a:t>ясний</a:t>
            </a:r>
            <a:r>
              <a:rPr lang="ru-RU" sz="1400" dirty="0" smtClean="0"/>
              <a:t>, </a:t>
            </a:r>
            <a:r>
              <a:rPr lang="ru-RU" sz="1400" dirty="0" err="1" smtClean="0"/>
              <a:t>помітний</a:t>
            </a:r>
            <a:r>
              <a:rPr lang="ru-RU" sz="1400" dirty="0" smtClean="0"/>
              <a:t>, </a:t>
            </a:r>
            <a:r>
              <a:rPr lang="ru-RU" sz="1400" dirty="0" err="1" smtClean="0"/>
              <a:t>поступовий</a:t>
            </a:r>
            <a:r>
              <a:rPr lang="ru-RU" sz="1400" dirty="0" smtClean="0"/>
              <a:t>) </a:t>
            </a:r>
            <a:r>
              <a:rPr lang="ru-RU" sz="1400" dirty="0" err="1" smtClean="0"/>
              <a:t>і</a:t>
            </a:r>
            <a:r>
              <a:rPr lang="ru-RU" sz="1400" dirty="0" smtClean="0"/>
              <a:t> форму </a:t>
            </a:r>
            <a:r>
              <a:rPr lang="ru-RU" sz="1400" dirty="0" err="1" smtClean="0"/>
              <a:t>кордонів</a:t>
            </a:r>
            <a:r>
              <a:rPr lang="ru-RU" sz="1400" dirty="0" smtClean="0"/>
              <a:t> (</a:t>
            </a:r>
            <a:r>
              <a:rPr lang="ru-RU" sz="1400" dirty="0" err="1" smtClean="0"/>
              <a:t>рівна</a:t>
            </a:r>
            <a:r>
              <a:rPr lang="ru-RU" sz="1400" dirty="0" smtClean="0"/>
              <a:t>, </a:t>
            </a:r>
            <a:r>
              <a:rPr lang="ru-RU" sz="1400" dirty="0" err="1" smtClean="0"/>
              <a:t>хвиляста</a:t>
            </a:r>
            <a:r>
              <a:rPr lang="ru-RU" sz="1400" dirty="0" smtClean="0"/>
              <a:t>, </a:t>
            </a:r>
            <a:r>
              <a:rPr lang="ru-RU" sz="1400" dirty="0" err="1" smtClean="0"/>
              <a:t>кишенькова</a:t>
            </a:r>
            <a:r>
              <a:rPr lang="ru-RU" sz="1400" dirty="0" smtClean="0"/>
              <a:t>, </a:t>
            </a:r>
            <a:r>
              <a:rPr lang="ru-RU" sz="1400" dirty="0" err="1" smtClean="0"/>
              <a:t>языковатая</a:t>
            </a:r>
            <a:r>
              <a:rPr lang="ru-RU" sz="1400" dirty="0" smtClean="0"/>
              <a:t>, </a:t>
            </a:r>
            <a:r>
              <a:rPr lang="ru-RU" sz="1400" dirty="0" err="1" smtClean="0"/>
              <a:t>затечная</a:t>
            </a:r>
            <a:r>
              <a:rPr lang="ru-RU" sz="1400" dirty="0" smtClean="0"/>
              <a:t>, </a:t>
            </a:r>
            <a:r>
              <a:rPr lang="ru-RU" sz="1400" dirty="0" err="1" smtClean="0"/>
              <a:t>розмита</a:t>
            </a:r>
            <a:r>
              <a:rPr lang="ru-RU" sz="1400" dirty="0" smtClean="0"/>
              <a:t>, </a:t>
            </a:r>
            <a:r>
              <a:rPr lang="ru-RU" sz="1400" dirty="0" err="1" smtClean="0"/>
              <a:t>пильчаста</a:t>
            </a:r>
            <a:r>
              <a:rPr lang="ru-RU" sz="1400" dirty="0" smtClean="0"/>
              <a:t>).</a:t>
            </a:r>
            <a:endParaRPr lang="ru-RU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6"/>
          <p:cNvSpPr txBox="1">
            <a:spLocks noGrp="1"/>
          </p:cNvSpPr>
          <p:nvPr>
            <p:ph type="body" idx="1"/>
          </p:nvPr>
        </p:nvSpPr>
        <p:spPr>
          <a:xfrm>
            <a:off x="729450" y="546538"/>
            <a:ext cx="7688700" cy="43098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r>
              <a:rPr lang="ru-RU" sz="1200" dirty="0" err="1" smtClean="0"/>
              <a:t>Завершується</a:t>
            </a:r>
            <a:r>
              <a:rPr lang="ru-RU" sz="1200" dirty="0" smtClean="0"/>
              <a:t> </a:t>
            </a:r>
            <a:r>
              <a:rPr lang="ru-RU" sz="1200" dirty="0" err="1" smtClean="0"/>
              <a:t>опис</a:t>
            </a:r>
            <a:r>
              <a:rPr lang="ru-RU" sz="1200" dirty="0" smtClean="0"/>
              <a:t> грунтового </a:t>
            </a:r>
            <a:r>
              <a:rPr lang="ru-RU" sz="1200" dirty="0" err="1" smtClean="0"/>
              <a:t>розрізу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встановленням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назви</a:t>
            </a:r>
            <a:r>
              <a:rPr lang="ru-RU" sz="1200" i="1" dirty="0" smtClean="0"/>
              <a:t> грунту. </a:t>
            </a:r>
            <a:r>
              <a:rPr lang="ru-RU" sz="1200" dirty="0" err="1" smtClean="0"/>
              <a:t>Спочатку</a:t>
            </a:r>
            <a:r>
              <a:rPr lang="ru-RU" sz="1200" dirty="0" smtClean="0"/>
              <a:t> </a:t>
            </a:r>
            <a:r>
              <a:rPr lang="ru-RU" sz="1200" dirty="0" err="1" smtClean="0"/>
              <a:t>визначають</a:t>
            </a:r>
            <a:r>
              <a:rPr lang="ru-RU" sz="1200" dirty="0" smtClean="0"/>
              <a:t> типа грунту (по </a:t>
            </a:r>
            <a:r>
              <a:rPr lang="ru-RU" sz="1200" dirty="0" err="1" smtClean="0"/>
              <a:t>процесах</a:t>
            </a:r>
            <a:r>
              <a:rPr lang="ru-RU" sz="1200" dirty="0" smtClean="0"/>
              <a:t> </a:t>
            </a:r>
            <a:r>
              <a:rPr lang="ru-RU" sz="1200" dirty="0" err="1" smtClean="0"/>
              <a:t>грунтоутворення</a:t>
            </a:r>
            <a:r>
              <a:rPr lang="ru-RU" sz="1200" dirty="0" smtClean="0"/>
              <a:t>), </a:t>
            </a:r>
            <a:r>
              <a:rPr lang="ru-RU" sz="1200" dirty="0" err="1" smtClean="0"/>
              <a:t>потім</a:t>
            </a:r>
            <a:r>
              <a:rPr lang="ru-RU" sz="1200" dirty="0" smtClean="0"/>
              <a:t> </a:t>
            </a:r>
            <a:r>
              <a:rPr lang="ru-RU" sz="1200" dirty="0" err="1" smtClean="0"/>
              <a:t>вказують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міру</a:t>
            </a:r>
            <a:r>
              <a:rPr lang="ru-RU" sz="1200" dirty="0" smtClean="0"/>
              <a:t> </a:t>
            </a:r>
            <a:r>
              <a:rPr lang="ru-RU" sz="1200" dirty="0" err="1" smtClean="0"/>
              <a:t>прояву</a:t>
            </a:r>
            <a:r>
              <a:rPr lang="ru-RU" sz="1200" dirty="0" smtClean="0"/>
              <a:t> </a:t>
            </a:r>
            <a:r>
              <a:rPr lang="ru-RU" sz="1200" dirty="0" err="1" smtClean="0"/>
              <a:t>цих</a:t>
            </a:r>
            <a:r>
              <a:rPr lang="ru-RU" sz="1200" dirty="0" smtClean="0"/>
              <a:t> </a:t>
            </a:r>
            <a:r>
              <a:rPr lang="ru-RU" sz="1200" dirty="0" err="1" smtClean="0"/>
              <a:t>процесів</a:t>
            </a:r>
            <a:r>
              <a:rPr lang="ru-RU" sz="1200" dirty="0" smtClean="0"/>
              <a:t> (слабо-, </a:t>
            </a:r>
            <a:r>
              <a:rPr lang="ru-RU" sz="1200" dirty="0" err="1" smtClean="0"/>
              <a:t>середньо</a:t>
            </a:r>
            <a:r>
              <a:rPr lang="ru-RU" sz="1200" dirty="0" smtClean="0"/>
              <a:t>-, сильнооподзоленные для </a:t>
            </a:r>
            <a:r>
              <a:rPr lang="ru-RU" sz="1200" dirty="0" err="1" smtClean="0"/>
              <a:t>підзолистих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дерново-підзолистих</a:t>
            </a:r>
            <a:r>
              <a:rPr lang="ru-RU" sz="1200" dirty="0" smtClean="0"/>
              <a:t> </a:t>
            </a:r>
            <a:r>
              <a:rPr lang="ru-RU" sz="1200" dirty="0" err="1" smtClean="0"/>
              <a:t>грунтів</a:t>
            </a:r>
            <a:r>
              <a:rPr lang="ru-RU" sz="1200" dirty="0" smtClean="0"/>
              <a:t>; глееватые </a:t>
            </a:r>
            <a:r>
              <a:rPr lang="ru-RU" sz="1200" dirty="0" err="1" smtClean="0"/>
              <a:t>і</a:t>
            </a:r>
            <a:r>
              <a:rPr lang="ru-RU" sz="1200" dirty="0" smtClean="0"/>
              <a:t> глеевые – для </a:t>
            </a:r>
            <a:r>
              <a:rPr lang="ru-RU" sz="1200" dirty="0" err="1" smtClean="0"/>
              <a:t>дернових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дерново-підзолистих</a:t>
            </a:r>
            <a:r>
              <a:rPr lang="ru-RU" sz="1200" dirty="0" smtClean="0"/>
              <a:t> </a:t>
            </a:r>
            <a:r>
              <a:rPr lang="ru-RU" sz="1200" dirty="0" err="1" smtClean="0"/>
              <a:t>заболочених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грунтів</a:t>
            </a:r>
            <a:r>
              <a:rPr lang="ru-RU" sz="1200" dirty="0" smtClean="0"/>
              <a:t>). </a:t>
            </a:r>
            <a:r>
              <a:rPr lang="ru-RU" sz="1200" dirty="0" err="1" smtClean="0"/>
              <a:t>Далі</a:t>
            </a:r>
            <a:r>
              <a:rPr lang="ru-RU" sz="1200" dirty="0" smtClean="0"/>
              <a:t> </a:t>
            </a:r>
            <a:r>
              <a:rPr lang="ru-RU" sz="1200" dirty="0" err="1" smtClean="0"/>
              <a:t>необхідно</a:t>
            </a:r>
            <a:r>
              <a:rPr lang="ru-RU" sz="1200" dirty="0" smtClean="0"/>
              <a:t> </a:t>
            </a:r>
            <a:r>
              <a:rPr lang="ru-RU" sz="1200" dirty="0" err="1" smtClean="0"/>
              <a:t>врахувати</a:t>
            </a:r>
            <a:r>
              <a:rPr lang="ru-RU" sz="1200" dirty="0" smtClean="0"/>
              <a:t> </a:t>
            </a:r>
            <a:r>
              <a:rPr lang="ru-RU" sz="1200" dirty="0" err="1" smtClean="0"/>
              <a:t>гранулометричний</a:t>
            </a:r>
            <a:r>
              <a:rPr lang="ru-RU" sz="1200" dirty="0" smtClean="0"/>
              <a:t> склад </a:t>
            </a:r>
            <a:r>
              <a:rPr lang="ru-RU" sz="1200" dirty="0" err="1" smtClean="0"/>
              <a:t>грунтоутворюючих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підстилаючих</a:t>
            </a:r>
            <a:r>
              <a:rPr lang="ru-RU" sz="1200" dirty="0" smtClean="0"/>
              <a:t> </a:t>
            </a:r>
            <a:r>
              <a:rPr lang="ru-RU" sz="1200" dirty="0" err="1" smtClean="0"/>
              <a:t>порід</a:t>
            </a:r>
            <a:r>
              <a:rPr lang="ru-RU" sz="1200" dirty="0" smtClean="0"/>
              <a:t>, а </a:t>
            </a:r>
            <a:r>
              <a:rPr lang="ru-RU" sz="1200" dirty="0" err="1" smtClean="0"/>
              <a:t>також</a:t>
            </a:r>
            <a:r>
              <a:rPr lang="ru-RU" sz="1200" dirty="0" smtClean="0"/>
              <a:t> </a:t>
            </a:r>
            <a:r>
              <a:rPr lang="ru-RU" sz="1200" dirty="0" err="1" smtClean="0"/>
              <a:t>їх</a:t>
            </a:r>
            <a:r>
              <a:rPr lang="ru-RU" sz="1200" dirty="0" smtClean="0"/>
              <a:t> генезис.</a:t>
            </a:r>
          </a:p>
          <a:p>
            <a:r>
              <a:rPr lang="ru-RU" sz="1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Геоботанічні</a:t>
            </a:r>
            <a:r>
              <a:rPr lang="ru-RU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спостереження</a:t>
            </a:r>
            <a:r>
              <a:rPr lang="ru-RU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200" dirty="0" err="1" smtClean="0"/>
              <a:t>Вивчення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фітоценозів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проводять</a:t>
            </a:r>
            <a:r>
              <a:rPr lang="ru-RU" sz="1200" dirty="0" smtClean="0"/>
              <a:t> методом </a:t>
            </a:r>
            <a:r>
              <a:rPr lang="ru-RU" sz="1200" dirty="0" err="1" smtClean="0"/>
              <a:t>пробних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площ</a:t>
            </a:r>
            <a:r>
              <a:rPr lang="ru-RU" sz="1200" dirty="0" smtClean="0"/>
              <a:t> </a:t>
            </a:r>
            <a:r>
              <a:rPr lang="ru-RU" sz="1200" dirty="0" err="1" smtClean="0"/>
              <a:t>розмірами</a:t>
            </a:r>
            <a:r>
              <a:rPr lang="ru-RU" sz="1200" dirty="0" smtClean="0"/>
              <a:t> 100 м2 (10.10 м) в </a:t>
            </a:r>
            <a:r>
              <a:rPr lang="ru-RU" sz="1200" dirty="0" err="1" smtClean="0"/>
              <a:t>трав'янистих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чагарникових</a:t>
            </a:r>
            <a:r>
              <a:rPr lang="ru-RU" sz="1200" dirty="0" smtClean="0"/>
              <a:t>, 400 м2 (20.20 м) в </a:t>
            </a:r>
            <a:r>
              <a:rPr lang="ru-RU" sz="1200" dirty="0" err="1" smtClean="0"/>
              <a:t>лісових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1 м2 (1.1 м) в </a:t>
            </a:r>
            <a:r>
              <a:rPr lang="ru-RU" sz="1200" dirty="0" err="1" smtClean="0"/>
              <a:t>болотяних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співтовариствах</a:t>
            </a:r>
            <a:r>
              <a:rPr lang="ru-RU" sz="1200" dirty="0" smtClean="0"/>
              <a:t>. При </a:t>
            </a:r>
            <a:r>
              <a:rPr lang="ru-RU" sz="1200" dirty="0" err="1" smtClean="0"/>
              <a:t>закладці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пробних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площ</a:t>
            </a:r>
            <a:r>
              <a:rPr lang="ru-RU" sz="1200" dirty="0" smtClean="0"/>
              <a:t> </a:t>
            </a:r>
            <a:r>
              <a:rPr lang="ru-RU" sz="1200" dirty="0" err="1" smtClean="0"/>
              <a:t>вибирають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однорідну</a:t>
            </a:r>
            <a:r>
              <a:rPr lang="ru-RU" sz="1200" dirty="0" smtClean="0"/>
              <a:t> </a:t>
            </a:r>
            <a:r>
              <a:rPr lang="ru-RU" sz="1200" dirty="0" err="1" smtClean="0"/>
              <a:t>ділянку</a:t>
            </a:r>
            <a:r>
              <a:rPr lang="ru-RU" sz="1200" dirty="0" smtClean="0"/>
              <a:t> </a:t>
            </a:r>
            <a:r>
              <a:rPr lang="ru-RU" sz="1200" dirty="0" err="1" smtClean="0"/>
              <a:t>фітоценозу</a:t>
            </a:r>
            <a:r>
              <a:rPr lang="ru-RU" sz="1200" dirty="0" smtClean="0"/>
              <a:t> (</a:t>
            </a:r>
            <a:r>
              <a:rPr lang="ru-RU" sz="1200" dirty="0" err="1" smtClean="0"/>
              <a:t>асоціацію</a:t>
            </a:r>
            <a:r>
              <a:rPr lang="ru-RU" sz="1200" dirty="0" smtClean="0"/>
              <a:t>), </a:t>
            </a:r>
            <a:r>
              <a:rPr lang="ru-RU" sz="1200" dirty="0" err="1" smtClean="0"/>
              <a:t>віддалену</a:t>
            </a:r>
            <a:r>
              <a:rPr lang="ru-RU" sz="1200" dirty="0" smtClean="0"/>
              <a:t> </a:t>
            </a:r>
            <a:r>
              <a:rPr lang="ru-RU" sz="1200" dirty="0" err="1" smtClean="0"/>
              <a:t>від</a:t>
            </a:r>
            <a:r>
              <a:rPr lang="ru-RU" sz="1200" dirty="0" smtClean="0"/>
              <a:t> </a:t>
            </a:r>
            <a:r>
              <a:rPr lang="ru-RU" sz="1200" dirty="0" err="1" smtClean="0"/>
              <a:t>природних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кордонів</a:t>
            </a:r>
            <a:r>
              <a:rPr lang="ru-RU" sz="1200" dirty="0" smtClean="0"/>
              <a:t>. </a:t>
            </a:r>
            <a:r>
              <a:rPr lang="ru-RU" sz="1200" dirty="0" err="1" smtClean="0"/>
              <a:t>Прийоми</a:t>
            </a:r>
            <a:r>
              <a:rPr lang="ru-RU" sz="1200" dirty="0" smtClean="0"/>
              <a:t> </a:t>
            </a:r>
            <a:r>
              <a:rPr lang="ru-RU" sz="1200" dirty="0" err="1" smtClean="0"/>
              <a:t>опису</a:t>
            </a:r>
            <a:r>
              <a:rPr lang="ru-RU" sz="1200" dirty="0" smtClean="0"/>
              <a:t> </a:t>
            </a:r>
            <a:r>
              <a:rPr lang="ru-RU" sz="1200" dirty="0" err="1" smtClean="0"/>
              <a:t>рослинності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перелік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відомостей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фіксуються</a:t>
            </a:r>
            <a:r>
              <a:rPr lang="ru-RU" sz="1200" dirty="0" smtClean="0"/>
              <a:t>, </a:t>
            </a:r>
            <a:r>
              <a:rPr lang="ru-RU" sz="1200" dirty="0" err="1" smtClean="0"/>
              <a:t>можуть</a:t>
            </a:r>
            <a:r>
              <a:rPr lang="ru-RU" sz="1200" dirty="0" smtClean="0"/>
              <a:t> </a:t>
            </a:r>
            <a:r>
              <a:rPr lang="ru-RU" sz="1200" dirty="0" err="1" smtClean="0"/>
              <a:t>змінюватися</a:t>
            </a:r>
            <a:r>
              <a:rPr lang="ru-RU" sz="1200" dirty="0" smtClean="0"/>
              <a:t> </a:t>
            </a:r>
            <a:r>
              <a:rPr lang="ru-RU" sz="1200" dirty="0" err="1" smtClean="0"/>
              <a:t>залежно</a:t>
            </a:r>
            <a:r>
              <a:rPr lang="ru-RU" sz="1200" dirty="0" smtClean="0"/>
              <a:t> </a:t>
            </a:r>
            <a:r>
              <a:rPr lang="ru-RU" sz="1200" dirty="0" err="1" smtClean="0"/>
              <a:t>від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програми</a:t>
            </a:r>
            <a:r>
              <a:rPr lang="ru-RU" sz="1200" dirty="0" smtClean="0"/>
              <a:t> </a:t>
            </a:r>
            <a:r>
              <a:rPr lang="ru-RU" sz="1200" dirty="0" err="1" smtClean="0"/>
              <a:t>робіт</a:t>
            </a:r>
            <a:r>
              <a:rPr lang="ru-RU" sz="1200" dirty="0" smtClean="0"/>
              <a:t>. При </a:t>
            </a:r>
            <a:r>
              <a:rPr lang="ru-RU" sz="1200" dirty="0" err="1" smtClean="0"/>
              <a:t>описі</a:t>
            </a:r>
            <a:r>
              <a:rPr lang="ru-RU" sz="1200" dirty="0" smtClean="0"/>
              <a:t> </a:t>
            </a:r>
            <a:r>
              <a:rPr lang="ru-RU" sz="1200" dirty="0" err="1" smtClean="0"/>
              <a:t>трав'янистої</a:t>
            </a:r>
            <a:r>
              <a:rPr lang="ru-RU" sz="1200" dirty="0" smtClean="0"/>
              <a:t> </a:t>
            </a:r>
            <a:r>
              <a:rPr lang="ru-RU" sz="1200" dirty="0" err="1" smtClean="0"/>
              <a:t>рослинності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характеризують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наступні</a:t>
            </a:r>
            <a:r>
              <a:rPr lang="ru-RU" sz="1200" dirty="0" smtClean="0"/>
              <a:t> </a:t>
            </a:r>
            <a:r>
              <a:rPr lang="ru-RU" sz="1200" dirty="0" err="1" smtClean="0"/>
              <a:t>основні</a:t>
            </a:r>
            <a:r>
              <a:rPr lang="ru-RU" sz="1200" dirty="0" smtClean="0"/>
              <a:t> </a:t>
            </a:r>
            <a:r>
              <a:rPr lang="ru-RU" sz="1200" dirty="0" err="1" smtClean="0"/>
              <a:t>ознаки</a:t>
            </a:r>
            <a:r>
              <a:rPr lang="ru-RU" sz="1200" dirty="0" smtClean="0"/>
              <a:t> </a:t>
            </a:r>
            <a:r>
              <a:rPr lang="ru-RU" sz="1200" dirty="0" err="1" smtClean="0"/>
              <a:t>будови</a:t>
            </a:r>
            <a:r>
              <a:rPr lang="ru-RU" sz="1200" dirty="0" smtClean="0"/>
              <a:t> лугового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болотяного</a:t>
            </a:r>
            <a:r>
              <a:rPr lang="ru-RU" sz="1200" dirty="0" smtClean="0"/>
              <a:t> </a:t>
            </a:r>
            <a:r>
              <a:rPr lang="ru-RU" sz="1200" dirty="0" err="1" smtClean="0"/>
              <a:t>фітоценозів</a:t>
            </a:r>
            <a:r>
              <a:rPr lang="ru-RU" sz="1200" dirty="0" smtClean="0"/>
              <a:t>.</a:t>
            </a:r>
          </a:p>
          <a:p>
            <a:r>
              <a:rPr lang="ru-RU" sz="1200" b="1" i="1" dirty="0" err="1" smtClean="0">
                <a:solidFill>
                  <a:srgbClr val="FF0000"/>
                </a:solidFill>
              </a:rPr>
              <a:t>Видовий</a:t>
            </a:r>
            <a:r>
              <a:rPr lang="ru-RU" sz="1200" b="1" i="1" dirty="0" smtClean="0">
                <a:solidFill>
                  <a:srgbClr val="FF0000"/>
                </a:solidFill>
              </a:rPr>
              <a:t> склад </a:t>
            </a:r>
            <a:r>
              <a:rPr lang="ru-RU" sz="1200" dirty="0" smtClean="0"/>
              <a:t>– список </a:t>
            </a:r>
            <a:r>
              <a:rPr lang="ru-RU" sz="1200" dirty="0" err="1" smtClean="0"/>
              <a:t>видів</a:t>
            </a:r>
            <a:r>
              <a:rPr lang="ru-RU" sz="1200" dirty="0" smtClean="0"/>
              <a:t> </a:t>
            </a:r>
            <a:r>
              <a:rPr lang="ru-RU" sz="1200" dirty="0" err="1" smtClean="0"/>
              <a:t>рослин</a:t>
            </a:r>
            <a:r>
              <a:rPr lang="ru-RU" sz="1200" dirty="0" smtClean="0"/>
              <a:t> на </a:t>
            </a:r>
            <a:r>
              <a:rPr lang="ru-RU" sz="1200" dirty="0" err="1" smtClean="0"/>
              <a:t>пробній</a:t>
            </a:r>
            <a:r>
              <a:rPr lang="ru-RU" sz="1200" dirty="0" smtClean="0"/>
              <a:t> </a:t>
            </a:r>
            <a:r>
              <a:rPr lang="ru-RU" sz="1200" dirty="0" err="1" smtClean="0"/>
              <a:t>площі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вказівкою</a:t>
            </a:r>
            <a:r>
              <a:rPr lang="ru-RU" sz="1200" dirty="0" smtClean="0"/>
              <a:t> </a:t>
            </a:r>
            <a:r>
              <a:rPr lang="ru-RU" sz="1200" dirty="0" err="1" smtClean="0"/>
              <a:t>злаків</a:t>
            </a:r>
            <a:r>
              <a:rPr lang="ru-RU" sz="1200" dirty="0" smtClean="0"/>
              <a:t>, </a:t>
            </a:r>
            <a:r>
              <a:rPr lang="ru-RU" sz="1200" dirty="0" err="1" smtClean="0"/>
              <a:t>потім</a:t>
            </a:r>
            <a:r>
              <a:rPr lang="ru-RU" sz="1200" dirty="0" smtClean="0"/>
              <a:t> осок, </a:t>
            </a:r>
            <a:r>
              <a:rPr lang="ru-RU" sz="1200" dirty="0" err="1" smtClean="0"/>
              <a:t>бобів</a:t>
            </a:r>
            <a:r>
              <a:rPr lang="ru-RU" sz="1200" dirty="0" smtClean="0"/>
              <a:t>, </a:t>
            </a:r>
            <a:r>
              <a:rPr lang="ru-RU" sz="1200" dirty="0" err="1" smtClean="0"/>
              <a:t>різнотрав'я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мохів</a:t>
            </a:r>
            <a:r>
              <a:rPr lang="ru-RU" sz="1200" dirty="0" smtClean="0"/>
              <a:t>. В межах </a:t>
            </a:r>
            <a:r>
              <a:rPr lang="ru-RU" sz="1200" dirty="0" err="1" smtClean="0"/>
              <a:t>кожної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групи</a:t>
            </a:r>
            <a:r>
              <a:rPr lang="ru-RU" sz="1200" dirty="0" smtClean="0"/>
              <a:t> </a:t>
            </a:r>
            <a:r>
              <a:rPr lang="ru-RU" sz="1200" dirty="0" err="1" smtClean="0"/>
              <a:t>спочатку</a:t>
            </a:r>
            <a:r>
              <a:rPr lang="ru-RU" sz="1200" dirty="0" smtClean="0"/>
              <a:t> </a:t>
            </a:r>
            <a:r>
              <a:rPr lang="ru-RU" sz="1200" dirty="0" err="1" smtClean="0"/>
              <a:t>фіксують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найбільш</a:t>
            </a:r>
            <a:r>
              <a:rPr lang="ru-RU" sz="1200" dirty="0" smtClean="0"/>
              <a:t> </a:t>
            </a:r>
            <a:r>
              <a:rPr lang="ru-RU" sz="1200" dirty="0" err="1" smtClean="0"/>
              <a:t>поширені</a:t>
            </a:r>
            <a:r>
              <a:rPr lang="ru-RU" sz="1200" dirty="0" smtClean="0"/>
              <a:t>, </a:t>
            </a:r>
            <a:r>
              <a:rPr lang="ru-RU" sz="1200" dirty="0" err="1" smtClean="0"/>
              <a:t>потім</a:t>
            </a:r>
            <a:r>
              <a:rPr lang="ru-RU" sz="1200" dirty="0" smtClean="0"/>
              <a:t> </a:t>
            </a:r>
            <a:r>
              <a:rPr lang="ru-RU" sz="1200" dirty="0" err="1" smtClean="0"/>
              <a:t>види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рідко</a:t>
            </a:r>
            <a:r>
              <a:rPr lang="ru-RU" sz="1200" dirty="0" smtClean="0"/>
              <a:t> </a:t>
            </a:r>
            <a:r>
              <a:rPr lang="ru-RU" sz="1200" dirty="0" err="1" smtClean="0"/>
              <a:t>зустрічаються</a:t>
            </a:r>
            <a:r>
              <a:rPr lang="ru-RU" sz="1200" dirty="0" smtClean="0"/>
              <a:t>. </a:t>
            </a:r>
            <a:r>
              <a:rPr lang="ru-RU" sz="1200" dirty="0" err="1" smtClean="0"/>
              <a:t>Кожну</a:t>
            </a:r>
            <a:r>
              <a:rPr lang="ru-RU" sz="1200" dirty="0" smtClean="0"/>
              <a:t> </a:t>
            </a:r>
            <a:r>
              <a:rPr lang="ru-RU" sz="1200" dirty="0" err="1" smtClean="0"/>
              <a:t>рослину</a:t>
            </a:r>
            <a:r>
              <a:rPr lang="ru-RU" sz="1200" dirty="0" smtClean="0"/>
              <a:t> </a:t>
            </a:r>
            <a:r>
              <a:rPr lang="ru-RU" sz="1200" dirty="0" err="1" smtClean="0"/>
              <a:t>записують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подвійною</a:t>
            </a:r>
            <a:r>
              <a:rPr lang="ru-RU" sz="1200" dirty="0" smtClean="0"/>
              <a:t> </a:t>
            </a:r>
            <a:r>
              <a:rPr lang="ru-RU" sz="1200" dirty="0" err="1" smtClean="0"/>
              <a:t>назвою</a:t>
            </a:r>
            <a:r>
              <a:rPr lang="ru-RU" sz="1200" dirty="0" smtClean="0"/>
              <a:t> (</a:t>
            </a:r>
            <a:r>
              <a:rPr lang="ru-RU" sz="1200" dirty="0" err="1" smtClean="0"/>
              <a:t>рід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вигляд</a:t>
            </a:r>
            <a:r>
              <a:rPr lang="ru-RU" sz="1200" dirty="0" smtClean="0"/>
              <a:t>). </a:t>
            </a:r>
            <a:r>
              <a:rPr lang="ru-RU" sz="1200" dirty="0" err="1" smtClean="0"/>
              <a:t>Якщо</a:t>
            </a:r>
            <a:r>
              <a:rPr lang="ru-RU" sz="1200" dirty="0" smtClean="0"/>
              <a:t> </a:t>
            </a:r>
            <a:r>
              <a:rPr lang="ru-RU" sz="1200" dirty="0" err="1" smtClean="0"/>
              <a:t>назви</a:t>
            </a:r>
            <a:r>
              <a:rPr lang="ru-RU" sz="1200" dirty="0" smtClean="0"/>
              <a:t> </a:t>
            </a:r>
            <a:r>
              <a:rPr lang="ru-RU" sz="1200" dirty="0" err="1" smtClean="0"/>
              <a:t>деяких</a:t>
            </a:r>
            <a:r>
              <a:rPr lang="ru-RU" sz="1200" dirty="0" smtClean="0"/>
              <a:t> </a:t>
            </a:r>
            <a:r>
              <a:rPr lang="ru-RU" sz="1200" dirty="0" err="1" smtClean="0"/>
              <a:t>рослин</a:t>
            </a:r>
            <a:r>
              <a:rPr lang="ru-RU" sz="1200" dirty="0" smtClean="0"/>
              <a:t> </a:t>
            </a:r>
            <a:r>
              <a:rPr lang="ru-RU" sz="1200" dirty="0" err="1" smtClean="0"/>
              <a:t>невідомі</a:t>
            </a:r>
            <a:r>
              <a:rPr lang="ru-RU" sz="1200" dirty="0" smtClean="0"/>
              <a:t>, </a:t>
            </a:r>
            <a:r>
              <a:rPr lang="ru-RU" sz="1200" dirty="0" err="1" smtClean="0"/>
              <a:t>їх</a:t>
            </a:r>
            <a:r>
              <a:rPr lang="ru-RU" sz="1200" dirty="0" smtClean="0"/>
              <a:t> </a:t>
            </a:r>
            <a:r>
              <a:rPr lang="ru-RU" sz="1200" dirty="0" err="1" smtClean="0"/>
              <a:t>беруть</a:t>
            </a:r>
            <a:r>
              <a:rPr lang="ru-RU" sz="1200" dirty="0" smtClean="0"/>
              <a:t> в </a:t>
            </a:r>
            <a:r>
              <a:rPr lang="ru-RU" sz="1200" dirty="0" err="1" smtClean="0"/>
              <a:t>гербарій</a:t>
            </a:r>
            <a:r>
              <a:rPr lang="ru-RU" sz="1200" dirty="0" smtClean="0"/>
              <a:t>, </a:t>
            </a:r>
            <a:r>
              <a:rPr lang="ru-RU" sz="1200" dirty="0" err="1" smtClean="0"/>
              <a:t>забезпечуючи</a:t>
            </a:r>
            <a:r>
              <a:rPr lang="ru-RU" sz="1200" dirty="0" smtClean="0"/>
              <a:t> номером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робочою</a:t>
            </a:r>
            <a:r>
              <a:rPr lang="ru-RU" sz="1200" dirty="0" smtClean="0"/>
              <a:t> </a:t>
            </a:r>
            <a:r>
              <a:rPr lang="ru-RU" sz="1200" dirty="0" err="1" smtClean="0"/>
              <a:t>назвою</a:t>
            </a:r>
            <a:r>
              <a:rPr lang="ru-RU" sz="1200" dirty="0" smtClean="0"/>
              <a:t>. </a:t>
            </a:r>
            <a:r>
              <a:rPr lang="ru-RU" sz="1200" dirty="0" err="1" smtClean="0"/>
              <a:t>Невідомі</a:t>
            </a:r>
            <a:r>
              <a:rPr lang="ru-RU" sz="1200" dirty="0" smtClean="0"/>
              <a:t> </a:t>
            </a:r>
            <a:r>
              <a:rPr lang="ru-RU" sz="1200" dirty="0" err="1" smtClean="0"/>
              <a:t>види</a:t>
            </a:r>
            <a:r>
              <a:rPr lang="ru-RU" sz="1200" dirty="0" smtClean="0"/>
              <a:t> </a:t>
            </a:r>
            <a:r>
              <a:rPr lang="ru-RU" sz="1200" dirty="0" err="1" smtClean="0"/>
              <a:t>потім</a:t>
            </a:r>
            <a:r>
              <a:rPr lang="ru-RU" sz="1200" dirty="0" smtClean="0"/>
              <a:t> </a:t>
            </a:r>
            <a:r>
              <a:rPr lang="ru-RU" sz="1200" dirty="0" err="1" smtClean="0"/>
              <a:t>визначають</a:t>
            </a:r>
            <a:r>
              <a:rPr lang="ru-RU" sz="1200" dirty="0" smtClean="0"/>
              <a:t> по фондовому </a:t>
            </a:r>
            <a:r>
              <a:rPr lang="ru-RU" sz="1200" dirty="0" err="1" smtClean="0"/>
              <a:t>гербарію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по </a:t>
            </a:r>
            <a:r>
              <a:rPr lang="ru-RU" sz="1200" dirty="0" err="1" smtClean="0"/>
              <a:t>визначникові</a:t>
            </a:r>
            <a:r>
              <a:rPr lang="ru-RU" sz="1200" dirty="0" smtClean="0"/>
              <a:t>.</a:t>
            </a:r>
          </a:p>
          <a:p>
            <a:r>
              <a:rPr lang="ru-RU" sz="1200" dirty="0" err="1" smtClean="0"/>
              <a:t>Зазвичай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відзначають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надземну</a:t>
            </a:r>
            <a:r>
              <a:rPr lang="ru-RU" sz="1200" dirty="0" smtClean="0"/>
              <a:t> </a:t>
            </a:r>
            <a:r>
              <a:rPr lang="ru-RU" sz="1200" i="1" dirty="0" err="1" smtClean="0">
                <a:solidFill>
                  <a:srgbClr val="00B0F0"/>
                </a:solidFill>
              </a:rPr>
              <a:t>ярусність</a:t>
            </a:r>
            <a:r>
              <a:rPr lang="ru-RU" sz="1200" dirty="0" smtClean="0"/>
              <a:t>, яка в травостое </a:t>
            </a:r>
            <a:r>
              <a:rPr lang="ru-RU" sz="1200" dirty="0" err="1" smtClean="0"/>
              <a:t>лугів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врахуванням</a:t>
            </a:r>
            <a:r>
              <a:rPr lang="ru-RU" sz="1200" dirty="0" smtClean="0"/>
              <a:t> </a:t>
            </a:r>
            <a:r>
              <a:rPr lang="ru-RU" sz="1200" dirty="0" err="1" smtClean="0"/>
              <a:t>висоти</a:t>
            </a:r>
            <a:r>
              <a:rPr lang="ru-RU" sz="1200" dirty="0" smtClean="0"/>
              <a:t> </a:t>
            </a:r>
            <a:r>
              <a:rPr lang="ru-RU" sz="1200" dirty="0" err="1" smtClean="0"/>
              <a:t>рослин</a:t>
            </a:r>
            <a:r>
              <a:rPr lang="ru-RU" sz="1200" dirty="0" smtClean="0"/>
              <a:t> представлена </a:t>
            </a:r>
            <a:r>
              <a:rPr lang="ru-RU" sz="1200" dirty="0" err="1" smtClean="0"/>
              <a:t>чотирма</a:t>
            </a:r>
            <a:r>
              <a:rPr lang="ru-RU" sz="1200" dirty="0" smtClean="0"/>
              <a:t> ярусами. </a:t>
            </a:r>
            <a:r>
              <a:rPr lang="ru-RU" sz="1200" i="1" dirty="0" err="1" smtClean="0">
                <a:solidFill>
                  <a:srgbClr val="FF0000"/>
                </a:solidFill>
              </a:rPr>
              <a:t>Високотравье</a:t>
            </a:r>
            <a:r>
              <a:rPr lang="ru-RU" sz="1200" dirty="0" smtClean="0"/>
              <a:t> – </a:t>
            </a:r>
            <a:r>
              <a:rPr lang="ru-RU" sz="1200" dirty="0" err="1" smtClean="0"/>
              <a:t>лугові</a:t>
            </a:r>
            <a:r>
              <a:rPr lang="ru-RU" sz="1200" dirty="0" smtClean="0"/>
              <a:t> </a:t>
            </a:r>
            <a:r>
              <a:rPr lang="ru-RU" sz="1200" dirty="0" err="1" smtClean="0"/>
              <a:t>рослини</a:t>
            </a:r>
            <a:r>
              <a:rPr lang="ru-RU" sz="1200" dirty="0" smtClean="0"/>
              <a:t> </a:t>
            </a:r>
            <a:r>
              <a:rPr lang="ru-RU" sz="1200" dirty="0" err="1" smtClean="0"/>
              <a:t>першої</a:t>
            </a:r>
            <a:r>
              <a:rPr lang="ru-RU" sz="1200" dirty="0" smtClean="0"/>
              <a:t> </a:t>
            </a:r>
            <a:r>
              <a:rPr lang="ru-RU" sz="1200" dirty="0" err="1" smtClean="0"/>
              <a:t>величини</a:t>
            </a:r>
            <a:r>
              <a:rPr lang="ru-RU" sz="1200" dirty="0" smtClean="0"/>
              <a:t>: «</a:t>
            </a:r>
            <a:r>
              <a:rPr lang="ru-RU" sz="1200" dirty="0" err="1" smtClean="0"/>
              <a:t>верхові</a:t>
            </a:r>
            <a:r>
              <a:rPr lang="ru-RU" sz="1200" dirty="0" smtClean="0"/>
              <a:t> злаки», </a:t>
            </a:r>
            <a:r>
              <a:rPr lang="ru-RU" sz="1200" dirty="0" err="1" smtClean="0"/>
              <a:t>найбільш</a:t>
            </a:r>
            <a:r>
              <a:rPr lang="ru-RU" sz="1200" dirty="0" smtClean="0"/>
              <a:t> </a:t>
            </a:r>
            <a:r>
              <a:rPr lang="ru-RU" sz="1200" dirty="0" err="1" smtClean="0"/>
              <a:t>крупні</a:t>
            </a:r>
            <a:r>
              <a:rPr lang="ru-RU" sz="1200" dirty="0" smtClean="0"/>
              <a:t> </a:t>
            </a:r>
            <a:r>
              <a:rPr lang="ru-RU" sz="1200" dirty="0" err="1" smtClean="0"/>
              <a:t>види</a:t>
            </a:r>
            <a:r>
              <a:rPr lang="ru-RU" sz="1200" dirty="0" smtClean="0"/>
              <a:t> осок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різнотрав'я</a:t>
            </a:r>
            <a:r>
              <a:rPr lang="ru-RU" sz="1200" dirty="0" smtClean="0"/>
              <a:t> (лисохвост </a:t>
            </a:r>
            <a:r>
              <a:rPr lang="ru-RU" sz="1200" dirty="0" err="1" smtClean="0"/>
              <a:t>луговий</a:t>
            </a:r>
            <a:r>
              <a:rPr lang="ru-RU" sz="1200" dirty="0" smtClean="0"/>
              <a:t>, </a:t>
            </a:r>
            <a:r>
              <a:rPr lang="ru-RU" sz="1200" dirty="0" err="1" smtClean="0"/>
              <a:t>тимофіївка</a:t>
            </a:r>
            <a:r>
              <a:rPr lang="ru-RU" sz="1200" dirty="0" smtClean="0"/>
              <a:t> </a:t>
            </a:r>
            <a:r>
              <a:rPr lang="ru-RU" sz="1200" dirty="0" err="1" smtClean="0"/>
              <a:t>лугова</a:t>
            </a:r>
            <a:r>
              <a:rPr lang="ru-RU" sz="1200" dirty="0" smtClean="0"/>
              <a:t>, </a:t>
            </a:r>
            <a:r>
              <a:rPr lang="ru-RU" sz="1200" dirty="0" err="1" smtClean="0"/>
              <a:t>вогнище</a:t>
            </a:r>
            <a:r>
              <a:rPr lang="ru-RU" sz="1200" dirty="0" smtClean="0"/>
              <a:t> </a:t>
            </a:r>
            <a:r>
              <a:rPr lang="ru-RU" sz="1200" dirty="0" err="1" smtClean="0"/>
              <a:t>безосте</a:t>
            </a:r>
            <a:r>
              <a:rPr lang="ru-RU" sz="1200" dirty="0" smtClean="0"/>
              <a:t>, таволга вязолистная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ін</a:t>
            </a:r>
            <a:r>
              <a:rPr lang="ru-RU" sz="1200" dirty="0" smtClean="0"/>
              <a:t>.). </a:t>
            </a:r>
            <a:r>
              <a:rPr lang="ru-RU" sz="1200" i="1" dirty="0" err="1" smtClean="0">
                <a:solidFill>
                  <a:srgbClr val="FF0000"/>
                </a:solidFill>
              </a:rPr>
              <a:t>Низькотрав</a:t>
            </a:r>
            <a:r>
              <a:rPr lang="uk-UA" sz="1200" i="1" dirty="0" smtClean="0">
                <a:solidFill>
                  <a:srgbClr val="FF0000"/>
                </a:solidFill>
              </a:rPr>
              <a:t>є</a:t>
            </a:r>
            <a:r>
              <a:rPr lang="ru-RU" sz="1200" dirty="0" smtClean="0"/>
              <a:t> – </a:t>
            </a:r>
            <a:r>
              <a:rPr lang="ru-RU" sz="1200" dirty="0" err="1" smtClean="0"/>
              <a:t>рослини</a:t>
            </a:r>
            <a:r>
              <a:rPr lang="ru-RU" sz="1200" dirty="0" smtClean="0"/>
              <a:t> </a:t>
            </a:r>
            <a:r>
              <a:rPr lang="ru-RU" sz="1200" dirty="0" err="1" smtClean="0"/>
              <a:t>другої</a:t>
            </a:r>
            <a:r>
              <a:rPr lang="ru-RU" sz="1200" dirty="0" smtClean="0"/>
              <a:t> </a:t>
            </a:r>
            <a:r>
              <a:rPr lang="ru-RU" sz="1200" dirty="0" err="1" smtClean="0"/>
              <a:t>величини</a:t>
            </a:r>
            <a:r>
              <a:rPr lang="ru-RU" sz="1200" dirty="0" smtClean="0"/>
              <a:t>: «</a:t>
            </a:r>
            <a:r>
              <a:rPr lang="ru-RU" sz="1200" dirty="0" err="1" smtClean="0"/>
              <a:t>низові</a:t>
            </a:r>
            <a:r>
              <a:rPr lang="ru-RU" sz="1200" dirty="0" smtClean="0"/>
              <a:t> злаки» (овсяница </a:t>
            </a:r>
            <a:r>
              <a:rPr lang="ru-RU" sz="1200" dirty="0" err="1" smtClean="0"/>
              <a:t>червона</a:t>
            </a:r>
            <a:r>
              <a:rPr lang="ru-RU" sz="1200" dirty="0" smtClean="0"/>
              <a:t>, мятлики, </a:t>
            </a:r>
            <a:r>
              <a:rPr lang="ru-RU" sz="1200" dirty="0" err="1" smtClean="0"/>
              <a:t>польовиці</a:t>
            </a:r>
            <a:r>
              <a:rPr lang="ru-RU" sz="1200" dirty="0" smtClean="0"/>
              <a:t>, трясунка, </a:t>
            </a:r>
            <a:r>
              <a:rPr lang="ru-RU" sz="1200" dirty="0" err="1" smtClean="0"/>
              <a:t>запашний</a:t>
            </a:r>
            <a:r>
              <a:rPr lang="ru-RU" sz="1200" dirty="0" smtClean="0"/>
              <a:t> колосок), а </a:t>
            </a:r>
            <a:r>
              <a:rPr lang="ru-RU" sz="1200" dirty="0" err="1" smtClean="0"/>
              <a:t>також</a:t>
            </a:r>
            <a:r>
              <a:rPr lang="ru-RU" sz="1200" dirty="0" smtClean="0"/>
              <a:t> </a:t>
            </a:r>
            <a:r>
              <a:rPr lang="ru-RU" sz="1200" dirty="0" err="1" smtClean="0"/>
              <a:t>більшість</a:t>
            </a:r>
            <a:r>
              <a:rPr lang="ru-RU" sz="1200" dirty="0" smtClean="0"/>
              <a:t> </a:t>
            </a:r>
            <a:r>
              <a:rPr lang="ru-RU" sz="1200" dirty="0" err="1" smtClean="0"/>
              <a:t>видів</a:t>
            </a:r>
            <a:r>
              <a:rPr lang="ru-RU" sz="1200" dirty="0" smtClean="0"/>
              <a:t> осок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різнотрав'я</a:t>
            </a:r>
            <a:r>
              <a:rPr lang="ru-RU" sz="1200" dirty="0" smtClean="0"/>
              <a:t> (герань </a:t>
            </a:r>
            <a:r>
              <a:rPr lang="ru-RU" sz="1200" dirty="0" err="1" smtClean="0"/>
              <a:t>лугова</a:t>
            </a:r>
            <a:r>
              <a:rPr lang="ru-RU" sz="1200" dirty="0" smtClean="0"/>
              <a:t>, </a:t>
            </a:r>
            <a:r>
              <a:rPr lang="ru-RU" sz="1200" dirty="0" err="1" smtClean="0"/>
              <a:t>невяник</a:t>
            </a:r>
            <a:r>
              <a:rPr lang="ru-RU" sz="1200" dirty="0" smtClean="0"/>
              <a:t> </a:t>
            </a:r>
            <a:r>
              <a:rPr lang="ru-RU" sz="1200" dirty="0" err="1" smtClean="0"/>
              <a:t>звичайний</a:t>
            </a:r>
            <a:r>
              <a:rPr lang="ru-RU" sz="1200" dirty="0" smtClean="0"/>
              <a:t>, </a:t>
            </a:r>
            <a:r>
              <a:rPr lang="ru-RU" sz="1200" dirty="0" err="1" smtClean="0"/>
              <a:t>дзвіночки</a:t>
            </a:r>
            <a:r>
              <a:rPr lang="ru-RU" sz="1200" dirty="0" smtClean="0"/>
              <a:t>, </a:t>
            </a:r>
            <a:r>
              <a:rPr lang="ru-RU" sz="1200" dirty="0" err="1" smtClean="0"/>
              <a:t>жовтець</a:t>
            </a:r>
            <a:r>
              <a:rPr lang="ru-RU" sz="1200" dirty="0" smtClean="0"/>
              <a:t> </a:t>
            </a:r>
            <a:r>
              <a:rPr lang="ru-RU" sz="1200" dirty="0" err="1" smtClean="0"/>
              <a:t>їдкий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ін</a:t>
            </a:r>
            <a:r>
              <a:rPr lang="ru-RU" sz="1200" dirty="0" smtClean="0"/>
              <a:t>.) </a:t>
            </a:r>
            <a:r>
              <a:rPr lang="ru-RU" sz="1200" dirty="0" err="1" smtClean="0"/>
              <a:t>однакового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ними </a:t>
            </a:r>
            <a:r>
              <a:rPr lang="ru-RU" sz="1200" dirty="0" err="1" smtClean="0"/>
              <a:t>зростання</a:t>
            </a:r>
            <a:r>
              <a:rPr lang="ru-RU" sz="1200" dirty="0" smtClean="0"/>
              <a:t>. </a:t>
            </a:r>
            <a:r>
              <a:rPr lang="ru-RU" sz="1200" dirty="0" err="1" smtClean="0"/>
              <a:t>Нізкотравье</a:t>
            </a:r>
            <a:r>
              <a:rPr lang="ru-RU" sz="1200" dirty="0" smtClean="0"/>
              <a:t> – </a:t>
            </a:r>
            <a:r>
              <a:rPr lang="ru-RU" sz="1200" dirty="0" err="1" smtClean="0"/>
              <a:t>рослини</a:t>
            </a:r>
            <a:r>
              <a:rPr lang="ru-RU" sz="1200" dirty="0" smtClean="0"/>
              <a:t> </a:t>
            </a:r>
            <a:r>
              <a:rPr lang="ru-RU" sz="1200" dirty="0" err="1" smtClean="0"/>
              <a:t>третьої</a:t>
            </a:r>
            <a:r>
              <a:rPr lang="ru-RU" sz="1200" dirty="0" smtClean="0"/>
              <a:t> </a:t>
            </a:r>
            <a:r>
              <a:rPr lang="ru-RU" sz="1200" dirty="0" err="1" smtClean="0"/>
              <a:t>величини</a:t>
            </a:r>
            <a:r>
              <a:rPr lang="ru-RU" sz="1200" dirty="0" smtClean="0"/>
              <a:t>, </a:t>
            </a:r>
            <a:r>
              <a:rPr lang="ru-RU" sz="1200" dirty="0" err="1" smtClean="0"/>
              <a:t>низькорослі</a:t>
            </a:r>
            <a:r>
              <a:rPr lang="ru-RU" sz="1200" dirty="0" smtClean="0"/>
              <a:t> </a:t>
            </a:r>
            <a:r>
              <a:rPr lang="ru-RU" sz="1200" dirty="0" err="1" smtClean="0"/>
              <a:t>види</a:t>
            </a:r>
            <a:r>
              <a:rPr lang="ru-RU" sz="1200" dirty="0" smtClean="0"/>
              <a:t>: </a:t>
            </a:r>
            <a:r>
              <a:rPr lang="ru-RU" sz="1200" dirty="0" err="1" smtClean="0"/>
              <a:t>конюшина</a:t>
            </a:r>
            <a:r>
              <a:rPr lang="ru-RU" sz="1200" dirty="0" smtClean="0"/>
              <a:t> </a:t>
            </a:r>
            <a:r>
              <a:rPr lang="ru-RU" sz="1200" dirty="0" err="1" smtClean="0"/>
              <a:t>повзуча</a:t>
            </a:r>
            <a:r>
              <a:rPr lang="ru-RU" sz="1200" dirty="0" smtClean="0"/>
              <a:t>, </a:t>
            </a:r>
            <a:r>
              <a:rPr lang="ru-RU" sz="1200" dirty="0" err="1" smtClean="0"/>
              <a:t>жовтець</a:t>
            </a:r>
            <a:r>
              <a:rPr lang="ru-RU" sz="1200" dirty="0" smtClean="0"/>
              <a:t> </a:t>
            </a:r>
            <a:r>
              <a:rPr lang="ru-RU" sz="1200" dirty="0" err="1" smtClean="0"/>
              <a:t>повзучий</a:t>
            </a:r>
            <a:r>
              <a:rPr lang="ru-RU" sz="1200" dirty="0" smtClean="0"/>
              <a:t>, </a:t>
            </a:r>
            <a:r>
              <a:rPr lang="ru-RU" sz="1200" dirty="0" err="1" smtClean="0"/>
              <a:t>чебрець</a:t>
            </a:r>
            <a:r>
              <a:rPr lang="ru-RU" sz="1200" dirty="0" smtClean="0"/>
              <a:t>, </a:t>
            </a:r>
            <a:r>
              <a:rPr lang="ru-RU" sz="1200" dirty="0" err="1" smtClean="0"/>
              <a:t>манжети</a:t>
            </a:r>
            <a:r>
              <a:rPr lang="ru-RU" sz="1200" dirty="0" smtClean="0"/>
              <a:t>. </a:t>
            </a:r>
            <a:r>
              <a:rPr lang="ru-RU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Приповерхневі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рослини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стелються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мохи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вербейник </a:t>
            </a:r>
            <a:r>
              <a:rPr lang="ru-RU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монетчатый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перстач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гусячий </a:t>
            </a:r>
            <a:r>
              <a:rPr lang="ru-RU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sz="11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7"/>
          <p:cNvSpPr txBox="1">
            <a:spLocks noGrp="1"/>
          </p:cNvSpPr>
          <p:nvPr>
            <p:ph type="body" idx="1"/>
          </p:nvPr>
        </p:nvSpPr>
        <p:spPr>
          <a:xfrm>
            <a:off x="729450" y="536028"/>
            <a:ext cx="7688700" cy="38039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r>
              <a:rPr lang="ru-RU" sz="1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Фенофаза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dirty="0" smtClean="0"/>
              <a:t>– </a:t>
            </a:r>
            <a:r>
              <a:rPr lang="ru-RU" sz="1400" dirty="0" err="1" smtClean="0"/>
              <a:t>стадія</a:t>
            </a:r>
            <a:r>
              <a:rPr lang="ru-RU" sz="1400" dirty="0" smtClean="0"/>
              <a:t> </a:t>
            </a:r>
            <a:r>
              <a:rPr lang="ru-RU" sz="1400" dirty="0" err="1" smtClean="0"/>
              <a:t>вегетації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рослини</a:t>
            </a:r>
            <a:r>
              <a:rPr lang="ru-RU" sz="1400" dirty="0" smtClean="0"/>
              <a:t> кожного виду; </a:t>
            </a:r>
            <a:r>
              <a:rPr lang="ru-RU" sz="1400" dirty="0" err="1" smtClean="0"/>
              <a:t>відзначають</a:t>
            </a:r>
            <a:r>
              <a:rPr lang="ru-RU" sz="1400" dirty="0" smtClean="0"/>
              <a:t> значками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буквеними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позначеннями</a:t>
            </a:r>
            <a:r>
              <a:rPr lang="ru-RU" sz="1400" dirty="0" smtClean="0"/>
              <a:t>: </a:t>
            </a:r>
            <a:r>
              <a:rPr lang="ru-RU" sz="1400" dirty="0" err="1" smtClean="0"/>
              <a:t>пр</a:t>
            </a:r>
            <a:r>
              <a:rPr lang="ru-RU" sz="1400" dirty="0" smtClean="0"/>
              <a:t> – </a:t>
            </a:r>
            <a:r>
              <a:rPr lang="ru-RU" sz="1400" dirty="0" err="1" smtClean="0"/>
              <a:t>рослина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проростає</a:t>
            </a:r>
            <a:r>
              <a:rPr lang="ru-RU" sz="1400" dirty="0" smtClean="0"/>
              <a:t>; б – </a:t>
            </a:r>
            <a:r>
              <a:rPr lang="ru-RU" sz="1400" dirty="0" err="1" smtClean="0"/>
              <a:t>бутонізація</a:t>
            </a:r>
            <a:r>
              <a:rPr lang="ru-RU" sz="1400" dirty="0" smtClean="0"/>
              <a:t>; </a:t>
            </a:r>
            <a:r>
              <a:rPr lang="ru-RU" sz="1400" dirty="0" err="1" smtClean="0"/>
              <a:t>ц</a:t>
            </a:r>
            <a:r>
              <a:rPr lang="ru-RU" sz="1400" dirty="0" smtClean="0"/>
              <a:t> – </a:t>
            </a:r>
            <a:r>
              <a:rPr lang="ru-RU" sz="1400" dirty="0" err="1" smtClean="0"/>
              <a:t>зацвітання</a:t>
            </a:r>
            <a:r>
              <a:rPr lang="ru-RU" sz="1400" dirty="0" smtClean="0"/>
              <a:t>; ц2 – </a:t>
            </a:r>
            <a:r>
              <a:rPr lang="ru-RU" sz="1400" dirty="0" err="1" smtClean="0"/>
              <a:t>повне</a:t>
            </a:r>
            <a:r>
              <a:rPr lang="ru-RU" sz="1400" dirty="0" smtClean="0"/>
              <a:t> </a:t>
            </a:r>
            <a:r>
              <a:rPr lang="ru-RU" sz="1400" dirty="0" err="1" smtClean="0"/>
              <a:t>цвітіння</a:t>
            </a:r>
            <a:r>
              <a:rPr lang="ru-RU" sz="1400" dirty="0" smtClean="0"/>
              <a:t>; ц3 – </a:t>
            </a:r>
            <a:r>
              <a:rPr lang="ru-RU" sz="1400" dirty="0" err="1" smtClean="0"/>
              <a:t>відцвітання</a:t>
            </a:r>
            <a:r>
              <a:rPr lang="ru-RU" sz="1400" dirty="0" smtClean="0"/>
              <a:t>; п1 – плоди (</a:t>
            </a:r>
            <a:r>
              <a:rPr lang="ru-RU" sz="1400" dirty="0" err="1" smtClean="0"/>
              <a:t>насіння</a:t>
            </a:r>
            <a:r>
              <a:rPr lang="ru-RU" sz="1400" dirty="0" smtClean="0"/>
              <a:t>) </a:t>
            </a:r>
            <a:r>
              <a:rPr lang="ru-RU" sz="1400" dirty="0" err="1" smtClean="0"/>
              <a:t>незрілі</a:t>
            </a:r>
            <a:r>
              <a:rPr lang="ru-RU" sz="1400" dirty="0" smtClean="0"/>
              <a:t>; п2 – плоди (</a:t>
            </a:r>
            <a:r>
              <a:rPr lang="ru-RU" sz="1400" dirty="0" err="1" smtClean="0"/>
              <a:t>насіння</a:t>
            </a:r>
            <a:r>
              <a:rPr lang="ru-RU" sz="1400" dirty="0" smtClean="0"/>
              <a:t>) </a:t>
            </a:r>
            <a:r>
              <a:rPr lang="ru-RU" sz="1400" dirty="0" err="1" smtClean="0"/>
              <a:t>зрілі</a:t>
            </a:r>
            <a:r>
              <a:rPr lang="ru-RU" sz="1400" dirty="0" smtClean="0"/>
              <a:t>; п3 – </a:t>
            </a:r>
            <a:r>
              <a:rPr lang="ru-RU" sz="1400" dirty="0" err="1" smtClean="0"/>
              <a:t>осипання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плодів</a:t>
            </a:r>
            <a:r>
              <a:rPr lang="ru-RU" sz="1400" dirty="0" smtClean="0"/>
              <a:t> (</a:t>
            </a:r>
            <a:r>
              <a:rPr lang="ru-RU" sz="1400" dirty="0" err="1" smtClean="0"/>
              <a:t>насіння</a:t>
            </a:r>
            <a:r>
              <a:rPr lang="ru-RU" sz="1400" dirty="0" smtClean="0"/>
              <a:t>); </a:t>
            </a:r>
            <a:r>
              <a:rPr lang="ru-RU" sz="1400" dirty="0" err="1" smtClean="0"/>
              <a:t>отр</a:t>
            </a:r>
            <a:r>
              <a:rPr lang="ru-RU" sz="1400" dirty="0" smtClean="0"/>
              <a:t> – </a:t>
            </a:r>
            <a:r>
              <a:rPr lang="ru-RU" sz="1400" dirty="0" err="1" smtClean="0"/>
              <a:t>відростання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плодоносіння</a:t>
            </a:r>
            <a:r>
              <a:rPr lang="ru-RU" sz="1400" dirty="0" smtClean="0"/>
              <a:t>.</a:t>
            </a:r>
          </a:p>
          <a:p>
            <a:r>
              <a:rPr lang="ru-RU" sz="1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Життєвість</a:t>
            </a:r>
            <a:r>
              <a:rPr lang="ru-RU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dirty="0" smtClean="0"/>
              <a:t>– </a:t>
            </a:r>
            <a:r>
              <a:rPr lang="ru-RU" sz="1400" dirty="0" err="1" smtClean="0"/>
              <a:t>міру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розвиненості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пригніченості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вигляду</a:t>
            </a:r>
            <a:r>
              <a:rPr lang="ru-RU" sz="1400" dirty="0" smtClean="0"/>
              <a:t> </a:t>
            </a:r>
            <a:r>
              <a:rPr lang="ru-RU" sz="1400" dirty="0" err="1" smtClean="0"/>
              <a:t>визначають</a:t>
            </a:r>
            <a:r>
              <a:rPr lang="ru-RU" sz="1400" dirty="0" smtClean="0"/>
              <a:t> за </a:t>
            </a:r>
            <a:r>
              <a:rPr lang="ru-RU" sz="1400" dirty="0" err="1" smtClean="0"/>
              <a:t>трибальною</a:t>
            </a:r>
            <a:r>
              <a:rPr lang="ru-RU" sz="1400" dirty="0" smtClean="0"/>
              <a:t> шкалою: 3 – </a:t>
            </a:r>
            <a:r>
              <a:rPr lang="ru-RU" sz="1400" dirty="0" err="1" smtClean="0"/>
              <a:t>повна</a:t>
            </a:r>
            <a:r>
              <a:rPr lang="ru-RU" sz="1400" dirty="0" smtClean="0"/>
              <a:t> </a:t>
            </a:r>
            <a:r>
              <a:rPr lang="ru-RU" sz="1400" dirty="0" err="1" smtClean="0"/>
              <a:t>життєвість</a:t>
            </a:r>
            <a:r>
              <a:rPr lang="ru-RU" sz="1400" dirty="0" smtClean="0"/>
              <a:t> (</a:t>
            </a:r>
            <a:r>
              <a:rPr lang="ru-RU" sz="1400" dirty="0" err="1" smtClean="0"/>
              <a:t>рослини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нормальне</a:t>
            </a:r>
            <a:r>
              <a:rPr lang="ru-RU" sz="1400" dirty="0" smtClean="0"/>
              <a:t> </a:t>
            </a:r>
            <a:r>
              <a:rPr lang="ru-RU" sz="1400" dirty="0" err="1" smtClean="0"/>
              <a:t>зростання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квітнуть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плодоносять</a:t>
            </a:r>
            <a:r>
              <a:rPr lang="ru-RU" sz="1400" dirty="0" smtClean="0"/>
              <a:t>); 2 – </a:t>
            </a:r>
            <a:r>
              <a:rPr lang="ru-RU" sz="1400" dirty="0" err="1" smtClean="0"/>
              <a:t>середня</a:t>
            </a:r>
            <a:r>
              <a:rPr lang="ru-RU" sz="1400" dirty="0" smtClean="0"/>
              <a:t> (</a:t>
            </a:r>
            <a:r>
              <a:rPr lang="ru-RU" sz="1400" dirty="0" err="1" smtClean="0"/>
              <a:t>рослини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нижче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середнього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зростання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квітнуть</a:t>
            </a:r>
            <a:r>
              <a:rPr lang="ru-RU" sz="1400" dirty="0" smtClean="0"/>
              <a:t> не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</a:t>
            </a:r>
            <a:r>
              <a:rPr lang="ru-RU" sz="1400" dirty="0" err="1" smtClean="0"/>
              <a:t>екземпляри</a:t>
            </a:r>
            <a:r>
              <a:rPr lang="ru-RU" sz="1400" dirty="0" smtClean="0"/>
              <a:t>); 1 – </a:t>
            </a:r>
            <a:r>
              <a:rPr lang="ru-RU" sz="1400" dirty="0" err="1" smtClean="0"/>
              <a:t>знижена</a:t>
            </a:r>
            <a:r>
              <a:rPr lang="ru-RU" sz="1400" dirty="0" smtClean="0"/>
              <a:t> (</a:t>
            </a:r>
            <a:r>
              <a:rPr lang="ru-RU" sz="1400" dirty="0" err="1" smtClean="0"/>
              <a:t>рослини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низькорослі</a:t>
            </a:r>
            <a:r>
              <a:rPr lang="ru-RU" sz="1400" dirty="0" smtClean="0"/>
              <a:t>, не </a:t>
            </a:r>
            <a:r>
              <a:rPr lang="ru-RU" sz="1400" dirty="0" err="1" smtClean="0"/>
              <a:t>квітнуть</a:t>
            </a:r>
            <a:r>
              <a:rPr lang="ru-RU" sz="1400" dirty="0" smtClean="0"/>
              <a:t>,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пригноблюваний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вигляд</a:t>
            </a:r>
            <a:r>
              <a:rPr lang="ru-RU" sz="1400" dirty="0" smtClean="0"/>
              <a:t>).</a:t>
            </a:r>
          </a:p>
          <a:p>
            <a:r>
              <a:rPr lang="ru-RU" sz="1400" dirty="0" err="1" smtClean="0"/>
              <a:t>Проектне</a:t>
            </a:r>
            <a:r>
              <a:rPr lang="ru-RU" sz="1400" dirty="0" smtClean="0"/>
              <a:t> </a:t>
            </a:r>
            <a:r>
              <a:rPr lang="ru-RU" sz="1400" dirty="0" err="1" smtClean="0"/>
              <a:t>покриття</a:t>
            </a:r>
            <a:r>
              <a:rPr lang="ru-RU" sz="1400" dirty="0" smtClean="0"/>
              <a:t> </a:t>
            </a:r>
            <a:r>
              <a:rPr lang="ru-RU" sz="1400" dirty="0" err="1" smtClean="0"/>
              <a:t>визначають</a:t>
            </a:r>
            <a:r>
              <a:rPr lang="ru-RU" sz="1400" dirty="0" smtClean="0"/>
              <a:t> на око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відзначають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відсотках</a:t>
            </a:r>
            <a:r>
              <a:rPr lang="ru-RU" sz="1400" dirty="0" smtClean="0"/>
              <a:t> </a:t>
            </a:r>
            <a:r>
              <a:rPr lang="ru-RU" sz="1400" dirty="0" err="1" smtClean="0"/>
              <a:t>лише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масових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видів</a:t>
            </a:r>
            <a:r>
              <a:rPr lang="ru-RU" sz="1400" dirty="0" smtClean="0"/>
              <a:t> по </a:t>
            </a:r>
            <a:r>
              <a:rPr lang="ru-RU" sz="1400" dirty="0" err="1" smtClean="0"/>
              <a:t>наступних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рівнях</a:t>
            </a:r>
            <a:r>
              <a:rPr lang="ru-RU" sz="1400" dirty="0" smtClean="0"/>
              <a:t>: 5 – </a:t>
            </a:r>
            <a:r>
              <a:rPr lang="ru-RU" sz="1400" dirty="0" err="1" smtClean="0"/>
              <a:t>проектне</a:t>
            </a:r>
            <a:r>
              <a:rPr lang="ru-RU" sz="1400" dirty="0" smtClean="0"/>
              <a:t> </a:t>
            </a:r>
            <a:r>
              <a:rPr lang="ru-RU" sz="1400" dirty="0" err="1" smtClean="0"/>
              <a:t>покриття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100 до 50 %; 4 – 50–25 %; 3 – 25–10 %; 2 – 10–5 %; 1 – </a:t>
            </a:r>
            <a:r>
              <a:rPr lang="ru-RU" sz="1400" dirty="0" err="1" smtClean="0"/>
              <a:t>менше</a:t>
            </a:r>
            <a:r>
              <a:rPr lang="ru-RU" sz="1400" dirty="0" smtClean="0"/>
              <a:t> 5 %.</a:t>
            </a:r>
          </a:p>
          <a:p>
            <a:r>
              <a:rPr lang="ru-RU" sz="1400" dirty="0" smtClean="0"/>
              <a:t>В </a:t>
            </a:r>
            <a:r>
              <a:rPr lang="ru-RU" sz="1400" dirty="0" err="1" smtClean="0"/>
              <a:t>кінці</a:t>
            </a:r>
            <a:r>
              <a:rPr lang="ru-RU" sz="1400" dirty="0" smtClean="0"/>
              <a:t> </a:t>
            </a:r>
            <a:r>
              <a:rPr lang="ru-RU" sz="1400" dirty="0" err="1" smtClean="0"/>
              <a:t>опису</a:t>
            </a:r>
            <a:r>
              <a:rPr lang="ru-RU" sz="1400" dirty="0" smtClean="0"/>
              <a:t> </a:t>
            </a:r>
            <a:r>
              <a:rPr lang="ru-RU" sz="1400" dirty="0" err="1" smtClean="0"/>
              <a:t>дають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назву</a:t>
            </a:r>
            <a:r>
              <a:rPr lang="ru-RU" sz="1400" i="1" dirty="0" smtClean="0"/>
              <a:t> </a:t>
            </a:r>
            <a:r>
              <a:rPr lang="ru-RU" sz="1400" i="1" dirty="0" err="1" smtClean="0">
                <a:solidFill>
                  <a:srgbClr val="00B0F0"/>
                </a:solidFill>
              </a:rPr>
              <a:t>асоціації</a:t>
            </a:r>
            <a:r>
              <a:rPr lang="ru-RU" sz="1400" dirty="0" smtClean="0"/>
              <a:t> по </a:t>
            </a:r>
            <a:r>
              <a:rPr lang="ru-RU" sz="1400" dirty="0" err="1" smtClean="0"/>
              <a:t>переважаючих</a:t>
            </a:r>
            <a:r>
              <a:rPr lang="ru-RU" sz="1400" dirty="0" smtClean="0"/>
              <a:t> видах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групах</a:t>
            </a:r>
            <a:r>
              <a:rPr lang="ru-RU" sz="1400" dirty="0" smtClean="0"/>
              <a:t> </a:t>
            </a:r>
            <a:r>
              <a:rPr lang="ru-RU" sz="1400" dirty="0" err="1" smtClean="0"/>
              <a:t>рослин</a:t>
            </a:r>
            <a:r>
              <a:rPr lang="ru-RU" sz="1400" dirty="0" smtClean="0"/>
              <a:t>. При </a:t>
            </a:r>
            <a:r>
              <a:rPr lang="ru-RU" sz="1400" dirty="0" err="1" smtClean="0"/>
              <a:t>цьому</a:t>
            </a:r>
            <a:r>
              <a:rPr lang="ru-RU" sz="1400" dirty="0" smtClean="0"/>
              <a:t> на </a:t>
            </a:r>
            <a:r>
              <a:rPr lang="ru-RU" sz="1400" dirty="0" err="1" smtClean="0"/>
              <a:t>останнє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місце</a:t>
            </a:r>
            <a:r>
              <a:rPr lang="ru-RU" sz="1400" dirty="0" smtClean="0"/>
              <a:t> </a:t>
            </a:r>
            <a:r>
              <a:rPr lang="ru-RU" sz="1400" dirty="0" err="1" smtClean="0"/>
              <a:t>ставлять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переважаючу</a:t>
            </a:r>
            <a:r>
              <a:rPr lang="ru-RU" sz="1400" dirty="0" smtClean="0"/>
              <a:t> </a:t>
            </a:r>
            <a:r>
              <a:rPr lang="ru-RU" sz="1400" dirty="0" err="1" smtClean="0"/>
              <a:t>рослину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групу</a:t>
            </a:r>
            <a:r>
              <a:rPr lang="ru-RU" sz="1400" dirty="0" smtClean="0"/>
              <a:t> </a:t>
            </a:r>
            <a:r>
              <a:rPr lang="ru-RU" sz="1400" dirty="0" err="1" smtClean="0"/>
              <a:t>рослин</a:t>
            </a:r>
            <a:r>
              <a:rPr lang="ru-RU" sz="1400" dirty="0" smtClean="0"/>
              <a:t>: </a:t>
            </a:r>
            <a:r>
              <a:rPr lang="ru-RU" sz="1400" dirty="0" err="1" smtClean="0"/>
              <a:t>лютиково-мелкозлаковый</a:t>
            </a:r>
            <a:r>
              <a:rPr lang="ru-RU" sz="1400" dirty="0" smtClean="0"/>
              <a:t> луг, </a:t>
            </a:r>
            <a:r>
              <a:rPr lang="ru-RU" sz="1400" dirty="0" err="1" smtClean="0"/>
              <a:t>разнотравно-овсянницевый</a:t>
            </a:r>
            <a:r>
              <a:rPr lang="ru-RU" sz="1400" dirty="0" smtClean="0"/>
              <a:t> луг, </a:t>
            </a:r>
            <a:r>
              <a:rPr lang="ru-RU" sz="1400" dirty="0" err="1" smtClean="0"/>
              <a:t>хвощово-осокове</a:t>
            </a:r>
            <a:r>
              <a:rPr lang="ru-RU" sz="1400" dirty="0" smtClean="0"/>
              <a:t> </a:t>
            </a:r>
            <a:r>
              <a:rPr lang="ru-RU" sz="1400" dirty="0" err="1" smtClean="0"/>
              <a:t>низовинне</a:t>
            </a:r>
            <a:r>
              <a:rPr lang="ru-RU" sz="1400" dirty="0" smtClean="0"/>
              <a:t> болото.</a:t>
            </a: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8"/>
          <p:cNvSpPr txBox="1">
            <a:spLocks noGrp="1"/>
          </p:cNvSpPr>
          <p:nvPr>
            <p:ph type="body" idx="1"/>
          </p:nvPr>
        </p:nvSpPr>
        <p:spPr>
          <a:xfrm>
            <a:off x="729450" y="1314100"/>
            <a:ext cx="7688700" cy="302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400" b="1" dirty="0" err="1" smtClean="0">
                <a:solidFill>
                  <a:srgbClr val="FF0000"/>
                </a:solidFill>
              </a:rPr>
              <a:t>Опис</a:t>
            </a:r>
            <a:r>
              <a:rPr lang="ru-RU" sz="1400" b="1" dirty="0" smtClean="0">
                <a:solidFill>
                  <a:srgbClr val="FF0000"/>
                </a:solidFill>
              </a:rPr>
              <a:t> </a:t>
            </a:r>
            <a:r>
              <a:rPr lang="ru-RU" sz="1400" b="1" i="1" dirty="0" err="1" smtClean="0">
                <a:solidFill>
                  <a:srgbClr val="FF0000"/>
                </a:solidFill>
              </a:rPr>
              <a:t>лісового</a:t>
            </a:r>
            <a:r>
              <a:rPr lang="ru-RU" sz="1400" b="1" i="1" dirty="0" smtClean="0">
                <a:solidFill>
                  <a:srgbClr val="FF0000"/>
                </a:solidFill>
              </a:rPr>
              <a:t> </a:t>
            </a:r>
            <a:r>
              <a:rPr lang="ru-RU" sz="1400" b="1" i="1" dirty="0" err="1" smtClean="0">
                <a:solidFill>
                  <a:srgbClr val="FF0000"/>
                </a:solidFill>
              </a:rPr>
              <a:t>фітоценозу</a:t>
            </a:r>
            <a:r>
              <a:rPr lang="ru-RU" sz="1400" dirty="0" smtClean="0"/>
              <a:t> </a:t>
            </a:r>
            <a:r>
              <a:rPr lang="ru-RU" sz="1400" dirty="0" err="1" smtClean="0"/>
              <a:t>починають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древостоя. </a:t>
            </a:r>
            <a:r>
              <a:rPr lang="ru-RU" sz="1400" dirty="0" err="1" smtClean="0"/>
              <a:t>Видовий</a:t>
            </a:r>
            <a:r>
              <a:rPr lang="ru-RU" sz="1400" dirty="0" smtClean="0"/>
              <a:t> склад </a:t>
            </a:r>
            <a:r>
              <a:rPr lang="ru-RU" sz="1400" dirty="0" err="1" smtClean="0"/>
              <a:t>деревних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порід</a:t>
            </a:r>
            <a:r>
              <a:rPr lang="ru-RU" sz="1400" dirty="0" smtClean="0"/>
              <a:t> </a:t>
            </a:r>
            <a:r>
              <a:rPr lang="ru-RU" sz="1400" dirty="0" err="1" smtClean="0"/>
              <a:t>вказують</a:t>
            </a:r>
            <a:r>
              <a:rPr lang="ru-RU" sz="1400" dirty="0" smtClean="0"/>
              <a:t> по ярусах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виражають</a:t>
            </a:r>
            <a:r>
              <a:rPr lang="ru-RU" sz="1400" dirty="0" smtClean="0"/>
              <a:t> </a:t>
            </a:r>
            <a:r>
              <a:rPr lang="ru-RU" sz="1400" i="1" dirty="0" smtClean="0"/>
              <a:t>формулою </a:t>
            </a:r>
            <a:r>
              <a:rPr lang="ru-RU" sz="1400" i="1" dirty="0" err="1" smtClean="0"/>
              <a:t>д</a:t>
            </a:r>
            <a:r>
              <a:rPr lang="uk-UA" sz="1400" i="1" dirty="0" smtClean="0"/>
              <a:t>е</a:t>
            </a:r>
            <a:r>
              <a:rPr lang="ru-RU" sz="1400" i="1" dirty="0" err="1" smtClean="0"/>
              <a:t>ревосто</a:t>
            </a:r>
            <a:r>
              <a:rPr lang="uk-UA" sz="1400" i="1" dirty="0" smtClean="0"/>
              <a:t>ю</a:t>
            </a:r>
            <a:r>
              <a:rPr lang="ru-RU" sz="1400" dirty="0" smtClean="0"/>
              <a:t>. </a:t>
            </a:r>
            <a:r>
              <a:rPr lang="ru-RU" sz="1400" dirty="0" err="1" smtClean="0"/>
              <a:t>Кількісне</a:t>
            </a:r>
            <a:r>
              <a:rPr lang="ru-RU" sz="1400" dirty="0" smtClean="0"/>
              <a:t> </a:t>
            </a:r>
            <a:r>
              <a:rPr lang="ru-RU" sz="1400" dirty="0" err="1" smtClean="0"/>
              <a:t>співвідношення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між</a:t>
            </a:r>
            <a:r>
              <a:rPr lang="ru-RU" sz="1400" dirty="0" smtClean="0"/>
              <a:t> видами </a:t>
            </a:r>
            <a:r>
              <a:rPr lang="ru-RU" sz="1400" dirty="0" err="1" smtClean="0"/>
              <a:t>фітоценозу</a:t>
            </a:r>
            <a:r>
              <a:rPr lang="ru-RU" sz="1400" dirty="0" smtClean="0"/>
              <a:t> </a:t>
            </a:r>
            <a:r>
              <a:rPr lang="ru-RU" sz="1400" dirty="0" err="1" smtClean="0"/>
              <a:t>визначають</a:t>
            </a:r>
            <a:r>
              <a:rPr lang="ru-RU" sz="1400" dirty="0" smtClean="0"/>
              <a:t> по 10-бальній </a:t>
            </a:r>
            <a:r>
              <a:rPr lang="ru-RU" sz="1400" dirty="0" err="1" smtClean="0"/>
              <a:t>системі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врахуванням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загального</a:t>
            </a:r>
            <a:r>
              <a:rPr lang="ru-RU" sz="1400" dirty="0" smtClean="0"/>
              <a:t> числа </a:t>
            </a:r>
            <a:r>
              <a:rPr lang="ru-RU" sz="1400" dirty="0" err="1" smtClean="0"/>
              <a:t>всіх</a:t>
            </a:r>
            <a:r>
              <a:rPr lang="ru-RU" sz="1400" dirty="0" smtClean="0"/>
              <a:t> </a:t>
            </a:r>
            <a:r>
              <a:rPr lang="ru-RU" sz="1400" dirty="0" err="1" smtClean="0"/>
              <a:t>стволів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пробної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площі</a:t>
            </a:r>
            <a:r>
              <a:rPr lang="ru-RU" sz="1400" dirty="0" smtClean="0"/>
              <a:t>. </a:t>
            </a:r>
            <a:r>
              <a:rPr lang="ru-RU" sz="1400" dirty="0" err="1" smtClean="0"/>
              <a:t>Виходячи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цього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показника</a:t>
            </a:r>
            <a:r>
              <a:rPr lang="ru-RU" sz="1400" dirty="0" smtClean="0"/>
              <a:t> </a:t>
            </a:r>
            <a:r>
              <a:rPr lang="ru-RU" sz="1400" dirty="0" err="1" smtClean="0"/>
              <a:t>визначають</a:t>
            </a:r>
            <a:r>
              <a:rPr lang="ru-RU" sz="1400" dirty="0" smtClean="0"/>
              <a:t> долю </a:t>
            </a:r>
            <a:r>
              <a:rPr lang="ru-RU" sz="1400" dirty="0" err="1" smtClean="0"/>
              <a:t>кожної</a:t>
            </a:r>
            <a:r>
              <a:rPr lang="ru-RU" sz="1400" dirty="0" smtClean="0"/>
              <a:t> породи. Формула складу древостоя 8С 2Е </a:t>
            </a:r>
            <a:r>
              <a:rPr lang="ru-RU" sz="1400" dirty="0" err="1" smtClean="0"/>
              <a:t>означає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переважання</a:t>
            </a:r>
            <a:r>
              <a:rPr lang="ru-RU" sz="1400" dirty="0" smtClean="0"/>
              <a:t> в </a:t>
            </a:r>
            <a:r>
              <a:rPr lang="ru-RU" sz="1400" dirty="0" err="1" smtClean="0"/>
              <a:t>лісі</a:t>
            </a:r>
            <a:r>
              <a:rPr lang="ru-RU" sz="1400" dirty="0" smtClean="0"/>
              <a:t> сосни </a:t>
            </a:r>
            <a:r>
              <a:rPr lang="ru-RU" sz="1400" dirty="0" err="1" smtClean="0"/>
              <a:t>звичайною</a:t>
            </a:r>
            <a:r>
              <a:rPr lang="ru-RU" sz="1400" dirty="0" smtClean="0"/>
              <a:t> (ставиться на перше </a:t>
            </a:r>
            <a:r>
              <a:rPr lang="ru-RU" sz="1400" dirty="0" err="1" smtClean="0"/>
              <a:t>місце</a:t>
            </a:r>
            <a:r>
              <a:rPr lang="ru-RU" sz="1400" dirty="0" smtClean="0"/>
              <a:t>)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домішкою</a:t>
            </a:r>
            <a:r>
              <a:rPr lang="ru-RU" sz="1400" dirty="0" smtClean="0"/>
              <a:t> </a:t>
            </a:r>
            <a:r>
              <a:rPr lang="ru-RU" sz="1400" dirty="0" err="1" smtClean="0"/>
              <a:t>ялини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звичайною</a:t>
            </a:r>
            <a:r>
              <a:rPr lang="ru-RU" sz="1400" dirty="0" smtClean="0"/>
              <a:t>. </a:t>
            </a:r>
            <a:r>
              <a:rPr lang="ru-RU" sz="1400" dirty="0" err="1" smtClean="0"/>
              <a:t>Загальноприйняті</a:t>
            </a:r>
            <a:r>
              <a:rPr lang="ru-RU" sz="1400" dirty="0" smtClean="0"/>
              <a:t> </a:t>
            </a:r>
            <a:r>
              <a:rPr lang="ru-RU" sz="1400" dirty="0" err="1" smtClean="0"/>
              <a:t>наступні</a:t>
            </a:r>
            <a:r>
              <a:rPr lang="ru-RU" sz="1400" dirty="0" smtClean="0"/>
              <a:t> </a:t>
            </a:r>
            <a:r>
              <a:rPr lang="ru-RU" sz="1400" dirty="0" err="1" smtClean="0"/>
              <a:t>скорочені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позначення</a:t>
            </a:r>
            <a:r>
              <a:rPr lang="ru-RU" sz="1400" dirty="0" smtClean="0"/>
              <a:t> дерев: сосна </a:t>
            </a:r>
            <a:r>
              <a:rPr lang="ru-RU" sz="1400" dirty="0" err="1" smtClean="0"/>
              <a:t>звичайна</a:t>
            </a:r>
            <a:r>
              <a:rPr lang="ru-RU" sz="1400" dirty="0" smtClean="0"/>
              <a:t> – З, </a:t>
            </a:r>
            <a:r>
              <a:rPr lang="ru-RU" sz="1400" dirty="0" err="1" smtClean="0"/>
              <a:t>ялина</a:t>
            </a:r>
            <a:r>
              <a:rPr lang="ru-RU" sz="1400" dirty="0" smtClean="0"/>
              <a:t> </a:t>
            </a:r>
            <a:r>
              <a:rPr lang="ru-RU" sz="1400" dirty="0" err="1" smtClean="0"/>
              <a:t>звичайна</a:t>
            </a:r>
            <a:r>
              <a:rPr lang="ru-RU" sz="1400" dirty="0" smtClean="0"/>
              <a:t> – Е, дуб </a:t>
            </a:r>
            <a:r>
              <a:rPr lang="ru-RU" sz="1400" dirty="0" err="1" smtClean="0"/>
              <a:t>черешковий</a:t>
            </a:r>
            <a:r>
              <a:rPr lang="ru-RU" sz="1400" dirty="0" smtClean="0"/>
              <a:t> – Д, граб </a:t>
            </a:r>
            <a:r>
              <a:rPr lang="ru-RU" sz="1400" dirty="0" err="1" smtClean="0"/>
              <a:t>звичайний</a:t>
            </a:r>
            <a:r>
              <a:rPr lang="ru-RU" sz="1400" dirty="0" smtClean="0"/>
              <a:t> – Г, клен остролистный – Кл, липа </a:t>
            </a:r>
            <a:r>
              <a:rPr lang="ru-RU" sz="1400" dirty="0" err="1" smtClean="0"/>
              <a:t>дрібнолиста</a:t>
            </a:r>
            <a:r>
              <a:rPr lang="ru-RU" sz="1400" dirty="0" smtClean="0"/>
              <a:t> – </a:t>
            </a:r>
            <a:r>
              <a:rPr lang="ru-RU" sz="1400" dirty="0" err="1" smtClean="0"/>
              <a:t>Лп</a:t>
            </a:r>
            <a:r>
              <a:rPr lang="ru-RU" sz="1400" dirty="0" smtClean="0"/>
              <a:t>, </a:t>
            </a:r>
            <a:r>
              <a:rPr lang="ru-RU" sz="1400" dirty="0" err="1" smtClean="0"/>
              <a:t>осика</a:t>
            </a:r>
            <a:r>
              <a:rPr lang="ru-RU" sz="1400" dirty="0" smtClean="0"/>
              <a:t> – Ос, ясен </a:t>
            </a:r>
            <a:r>
              <a:rPr lang="ru-RU" sz="1400" dirty="0" err="1" smtClean="0"/>
              <a:t>звичайний</a:t>
            </a:r>
            <a:r>
              <a:rPr lang="ru-RU" sz="1400" dirty="0" smtClean="0"/>
              <a:t> – Яс, береза </a:t>
            </a:r>
            <a:r>
              <a:rPr lang="ru-RU" sz="1400" dirty="0" err="1" smtClean="0"/>
              <a:t>бородавчаста</a:t>
            </a:r>
            <a:r>
              <a:rPr lang="ru-RU" sz="1400" dirty="0" smtClean="0"/>
              <a:t> – Б(</a:t>
            </a:r>
            <a:r>
              <a:rPr lang="ru-RU" sz="1400" dirty="0" err="1" smtClean="0"/>
              <a:t>б</a:t>
            </a:r>
            <a:r>
              <a:rPr lang="ru-RU" sz="1400" dirty="0" smtClean="0"/>
              <a:t>), береза </a:t>
            </a:r>
            <a:r>
              <a:rPr lang="ru-RU" sz="1400" dirty="0" err="1" smtClean="0"/>
              <a:t>пухнаста</a:t>
            </a:r>
            <a:r>
              <a:rPr lang="ru-RU" sz="1400" dirty="0" smtClean="0"/>
              <a:t> – Б(</a:t>
            </a:r>
            <a:r>
              <a:rPr lang="ru-RU" sz="1400" dirty="0" err="1" smtClean="0"/>
              <a:t>п</a:t>
            </a:r>
            <a:r>
              <a:rPr lang="ru-RU" sz="1400" dirty="0" smtClean="0"/>
              <a:t>), </a:t>
            </a:r>
            <a:r>
              <a:rPr lang="ru-RU" sz="1400" dirty="0" err="1" smtClean="0"/>
              <a:t>вільха</a:t>
            </a:r>
            <a:r>
              <a:rPr lang="ru-RU" sz="1400" dirty="0" smtClean="0"/>
              <a:t> </a:t>
            </a:r>
            <a:r>
              <a:rPr lang="ru-RU" sz="1400" dirty="0" err="1" smtClean="0"/>
              <a:t>чорна</a:t>
            </a:r>
            <a:r>
              <a:rPr lang="ru-RU" sz="1400" dirty="0" smtClean="0"/>
              <a:t> – </a:t>
            </a:r>
            <a:r>
              <a:rPr lang="ru-RU" sz="1400" dirty="0" err="1" smtClean="0"/>
              <a:t>Ол</a:t>
            </a:r>
            <a:r>
              <a:rPr lang="ru-RU" sz="1400" dirty="0" smtClean="0"/>
              <a:t>(ч), </a:t>
            </a:r>
            <a:r>
              <a:rPr lang="ru-RU" sz="1400" dirty="0" err="1" smtClean="0"/>
              <a:t>вільха</a:t>
            </a:r>
            <a:r>
              <a:rPr lang="ru-RU" sz="1400" dirty="0" smtClean="0"/>
              <a:t> </a:t>
            </a:r>
            <a:r>
              <a:rPr lang="ru-RU" sz="1400" dirty="0" err="1" smtClean="0"/>
              <a:t>сіра</a:t>
            </a:r>
            <a:r>
              <a:rPr lang="ru-RU" sz="1400" dirty="0" smtClean="0"/>
              <a:t> – </a:t>
            </a:r>
            <a:r>
              <a:rPr lang="ru-RU" sz="1400" dirty="0" err="1" smtClean="0"/>
              <a:t>Ол</a:t>
            </a:r>
            <a:r>
              <a:rPr lang="ru-RU" sz="1400" dirty="0" smtClean="0"/>
              <a:t>(с).</a:t>
            </a:r>
          </a:p>
          <a:p>
            <a:r>
              <a:rPr lang="ru-RU" sz="1400" dirty="0" err="1" smtClean="0"/>
              <a:t>Далі</a:t>
            </a:r>
            <a:r>
              <a:rPr lang="ru-RU" sz="1400" dirty="0" smtClean="0"/>
              <a:t> для кожного виду дерев </a:t>
            </a:r>
            <a:r>
              <a:rPr lang="ru-RU" sz="1400" dirty="0" err="1" smtClean="0"/>
              <a:t>визначають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середню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висоту</a:t>
            </a:r>
            <a:r>
              <a:rPr lang="ru-RU" sz="1400" dirty="0" smtClean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діаметр</a:t>
            </a:r>
            <a:r>
              <a:rPr lang="ru-RU" sz="1400" dirty="0" smtClean="0"/>
              <a:t> ствола на </a:t>
            </a:r>
            <a:r>
              <a:rPr lang="ru-RU" sz="1400" dirty="0" err="1" smtClean="0"/>
              <a:t>висоті</a:t>
            </a:r>
            <a:r>
              <a:rPr lang="ru-RU" sz="1400" dirty="0" smtClean="0"/>
              <a:t> 1,3 м. </a:t>
            </a:r>
            <a:r>
              <a:rPr lang="ru-RU" sz="1400" dirty="0" err="1" smtClean="0"/>
              <a:t>Окомірний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встановлюють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зімкнуту</a:t>
            </a:r>
            <a:r>
              <a:rPr lang="ru-RU" sz="1400" dirty="0" smtClean="0"/>
              <a:t> крон, яку для </a:t>
            </a:r>
            <a:r>
              <a:rPr lang="ru-RU" sz="1400" dirty="0" err="1" smtClean="0"/>
              <a:t>всієї</a:t>
            </a:r>
            <a:r>
              <a:rPr lang="ru-RU" sz="1400" dirty="0" smtClean="0"/>
              <a:t> </a:t>
            </a:r>
            <a:r>
              <a:rPr lang="ru-RU" sz="1400" dirty="0" err="1" smtClean="0"/>
              <a:t>деревної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запони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виражають</a:t>
            </a:r>
            <a:r>
              <a:rPr lang="ru-RU" sz="1400" dirty="0" smtClean="0"/>
              <a:t> в долях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одиниці</a:t>
            </a:r>
            <a:r>
              <a:rPr lang="ru-RU" sz="1400" dirty="0" smtClean="0"/>
              <a:t> (0,5; 0,8 </a:t>
            </a:r>
            <a:r>
              <a:rPr lang="ru-RU" sz="1400" dirty="0" err="1" smtClean="0"/>
              <a:t>і</a:t>
            </a:r>
            <a:r>
              <a:rPr lang="ru-RU" sz="1400" dirty="0" smtClean="0"/>
              <a:t> т. д.). При </a:t>
            </a:r>
            <a:r>
              <a:rPr lang="ru-RU" sz="1400" dirty="0" err="1" smtClean="0"/>
              <a:t>необхідності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визначають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вік</a:t>
            </a:r>
            <a:r>
              <a:rPr lang="ru-RU" sz="1400" dirty="0" smtClean="0"/>
              <a:t> дерев,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фіксується</a:t>
            </a:r>
            <a:r>
              <a:rPr lang="ru-RU" sz="1400" dirty="0" smtClean="0"/>
              <a:t> по </a:t>
            </a:r>
            <a:r>
              <a:rPr lang="ru-RU" sz="1400" dirty="0" err="1" smtClean="0"/>
              <a:t>свіжих</a:t>
            </a:r>
            <a:r>
              <a:rPr lang="ru-RU" sz="1400" dirty="0" smtClean="0"/>
              <a:t> пнях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за </a:t>
            </a:r>
            <a:r>
              <a:rPr lang="ru-RU" sz="1400" dirty="0" err="1" smtClean="0"/>
              <a:t>допомогою</a:t>
            </a:r>
            <a:r>
              <a:rPr lang="ru-RU" sz="1400" dirty="0" smtClean="0"/>
              <a:t> </a:t>
            </a:r>
            <a:r>
              <a:rPr lang="ru-RU" sz="1400" dirty="0" err="1" smtClean="0"/>
              <a:t>вікового</a:t>
            </a:r>
            <a:r>
              <a:rPr lang="ru-RU" sz="1400" dirty="0" smtClean="0"/>
              <a:t> бура.</a:t>
            </a:r>
            <a:endParaRPr lang="ru-RU" sz="1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0"/>
          <p:cNvSpPr txBox="1">
            <a:spLocks noGrp="1"/>
          </p:cNvSpPr>
          <p:nvPr>
            <p:ph type="body" idx="1"/>
          </p:nvPr>
        </p:nvSpPr>
        <p:spPr>
          <a:xfrm>
            <a:off x="663675" y="588579"/>
            <a:ext cx="7688700" cy="44105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400" i="1" dirty="0" err="1" smtClean="0"/>
              <a:t>Всі</a:t>
            </a:r>
            <a:r>
              <a:rPr lang="ru-RU" sz="1400" i="1" dirty="0" smtClean="0"/>
              <a:t> характеристики древостоя </a:t>
            </a:r>
            <a:r>
              <a:rPr lang="ru-RU" sz="1400" i="1" dirty="0" err="1" smtClean="0"/>
              <a:t>доцільно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уточнити</a:t>
            </a:r>
            <a:r>
              <a:rPr lang="ru-RU" sz="1400" i="1" dirty="0" smtClean="0"/>
              <a:t> по </a:t>
            </a:r>
            <a:r>
              <a:rPr lang="ru-RU" sz="1400" i="1" dirty="0" err="1" smtClean="0"/>
              <a:t>матеріалах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лісовпоряд</a:t>
            </a:r>
            <a:r>
              <a:rPr lang="uk-UA" sz="1400" i="1" dirty="0" err="1" smtClean="0"/>
              <a:t>кува</a:t>
            </a:r>
            <a:r>
              <a:rPr lang="ru-RU" sz="1400" i="1" dirty="0" err="1" smtClean="0"/>
              <a:t>ння</a:t>
            </a:r>
            <a:r>
              <a:rPr lang="ru-RU" sz="1400" i="1" dirty="0" smtClean="0"/>
              <a:t>.</a:t>
            </a:r>
            <a:endParaRPr lang="ru-RU" sz="1400" dirty="0" smtClean="0"/>
          </a:p>
          <a:p>
            <a:r>
              <a:rPr lang="ru-RU" sz="1400" dirty="0" smtClean="0"/>
              <a:t>При </a:t>
            </a:r>
            <a:r>
              <a:rPr lang="ru-RU" sz="1400" dirty="0" err="1" smtClean="0"/>
              <a:t>описі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підліска</a:t>
            </a:r>
            <a:r>
              <a:rPr lang="ru-RU" sz="1400" dirty="0" smtClean="0"/>
              <a:t> (</a:t>
            </a:r>
            <a:r>
              <a:rPr lang="ru-RU" sz="1400" dirty="0" err="1" smtClean="0"/>
              <a:t>чагарникового</a:t>
            </a:r>
            <a:r>
              <a:rPr lang="ru-RU" sz="1400" dirty="0" smtClean="0"/>
              <a:t> ярусу) </a:t>
            </a:r>
            <a:r>
              <a:rPr lang="ru-RU" sz="1400" dirty="0" err="1" smtClean="0"/>
              <a:t>фіксують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перелік</a:t>
            </a:r>
            <a:r>
              <a:rPr lang="ru-RU" sz="1400" dirty="0" smtClean="0"/>
              <a:t> </a:t>
            </a:r>
            <a:r>
              <a:rPr lang="ru-RU" sz="1400" dirty="0" err="1" smtClean="0"/>
              <a:t>видів</a:t>
            </a:r>
            <a:r>
              <a:rPr lang="ru-RU" sz="1400" dirty="0" smtClean="0"/>
              <a:t>, склад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висоту</a:t>
            </a:r>
            <a:r>
              <a:rPr lang="ru-RU" sz="1400" dirty="0" smtClean="0"/>
              <a:t> </a:t>
            </a:r>
            <a:r>
              <a:rPr lang="ru-RU" sz="1400" dirty="0" err="1" smtClean="0"/>
              <a:t>порід</a:t>
            </a:r>
            <a:r>
              <a:rPr lang="ru-RU" sz="1400" dirty="0" smtClean="0"/>
              <a:t>. Характеристика </a:t>
            </a:r>
            <a:r>
              <a:rPr lang="ru-RU" sz="1400" dirty="0" err="1" smtClean="0"/>
              <a:t>надгрунтового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покриву</a:t>
            </a:r>
            <a:r>
              <a:rPr lang="ru-RU" sz="1400" dirty="0" smtClean="0"/>
              <a:t> (</a:t>
            </a:r>
            <a:r>
              <a:rPr lang="ru-RU" sz="1400" dirty="0" err="1" smtClean="0"/>
              <a:t>трав'яно-чагарничкова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мохово-лишайникова</a:t>
            </a:r>
            <a:r>
              <a:rPr lang="ru-RU" sz="1400" dirty="0" smtClean="0"/>
              <a:t> </a:t>
            </a:r>
            <a:r>
              <a:rPr lang="ru-RU" sz="1400" dirty="0" err="1" smtClean="0"/>
              <a:t>рослинність</a:t>
            </a:r>
            <a:r>
              <a:rPr lang="ru-RU" sz="1400" dirty="0" smtClean="0"/>
              <a:t>) </a:t>
            </a:r>
            <a:r>
              <a:rPr lang="ru-RU" sz="1400" dirty="0" err="1" smtClean="0"/>
              <a:t>передбачає</a:t>
            </a:r>
            <a:r>
              <a:rPr lang="ru-RU" sz="1400" dirty="0" smtClean="0"/>
              <a:t> </a:t>
            </a:r>
            <a:r>
              <a:rPr lang="ru-RU" sz="1400" dirty="0" err="1" smtClean="0"/>
              <a:t>визначення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видового складу, </a:t>
            </a:r>
            <a:r>
              <a:rPr lang="ru-RU" sz="1400" dirty="0" err="1" smtClean="0"/>
              <a:t>висоти</a:t>
            </a:r>
            <a:r>
              <a:rPr lang="ru-RU" sz="1400" dirty="0" smtClean="0"/>
              <a:t>, </a:t>
            </a:r>
            <a:r>
              <a:rPr lang="ru-RU" sz="1400" dirty="0" err="1" smtClean="0"/>
              <a:t>покриття</a:t>
            </a:r>
            <a:r>
              <a:rPr lang="ru-RU" sz="1400" dirty="0" smtClean="0"/>
              <a:t>, </a:t>
            </a:r>
            <a:r>
              <a:rPr lang="ru-RU" sz="1400" dirty="0" err="1" smtClean="0"/>
              <a:t>великої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кількості</a:t>
            </a:r>
            <a:r>
              <a:rPr lang="ru-RU" sz="1400" dirty="0" smtClean="0"/>
              <a:t>, </a:t>
            </a:r>
            <a:r>
              <a:rPr lang="ru-RU" sz="1400" dirty="0" err="1" smtClean="0"/>
              <a:t>життєвості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фенофази</a:t>
            </a:r>
            <a:r>
              <a:rPr lang="ru-RU" sz="1400" dirty="0" smtClean="0"/>
              <a:t>. </a:t>
            </a:r>
            <a:r>
              <a:rPr lang="ru-RU" sz="1400" dirty="0" err="1" smtClean="0"/>
              <a:t>Встановлюють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загальне</a:t>
            </a:r>
            <a:r>
              <a:rPr lang="ru-RU" sz="1400" dirty="0" smtClean="0"/>
              <a:t> </a:t>
            </a:r>
            <a:r>
              <a:rPr lang="ru-RU" sz="1400" dirty="0" err="1" smtClean="0"/>
              <a:t>покриття</a:t>
            </a:r>
            <a:r>
              <a:rPr lang="ru-RU" sz="1400" dirty="0" smtClean="0"/>
              <a:t> травами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мохами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Назву</a:t>
            </a:r>
            <a:r>
              <a:rPr lang="ru-RU" sz="1400" dirty="0" smtClean="0"/>
              <a:t> </a:t>
            </a:r>
            <a:r>
              <a:rPr lang="ru-RU" sz="1400" dirty="0" err="1" smtClean="0"/>
              <a:t>лісового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фітоценозу</a:t>
            </a:r>
            <a:r>
              <a:rPr lang="ru-RU" sz="1400" dirty="0" smtClean="0"/>
              <a:t> </a:t>
            </a:r>
            <a:r>
              <a:rPr lang="ru-RU" sz="1400" dirty="0" err="1" smtClean="0"/>
              <a:t>дають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врахуванням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доминантов</a:t>
            </a:r>
            <a:r>
              <a:rPr lang="ru-RU" sz="1400" dirty="0" smtClean="0"/>
              <a:t> </a:t>
            </a:r>
            <a:r>
              <a:rPr lang="ru-RU" sz="1400" dirty="0" err="1" smtClean="0"/>
              <a:t>деревного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чагарникового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ярусів</a:t>
            </a:r>
            <a:r>
              <a:rPr lang="ru-RU" sz="1400" dirty="0" smtClean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надгрунтового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покриву</a:t>
            </a:r>
            <a:r>
              <a:rPr lang="ru-RU" sz="1400" dirty="0" smtClean="0"/>
              <a:t>: сосняк </a:t>
            </a:r>
            <a:r>
              <a:rPr lang="ru-RU" sz="1400" dirty="0" err="1" smtClean="0"/>
              <a:t>ялівцево-чорничний</a:t>
            </a:r>
            <a:r>
              <a:rPr lang="ru-RU" sz="1400" dirty="0" smtClean="0"/>
              <a:t>, </a:t>
            </a:r>
            <a:r>
              <a:rPr lang="ru-RU" sz="1400" dirty="0" err="1" smtClean="0"/>
              <a:t>ялинник</a:t>
            </a:r>
            <a:r>
              <a:rPr lang="ru-RU" sz="1400" dirty="0" smtClean="0"/>
              <a:t> </a:t>
            </a:r>
            <a:r>
              <a:rPr lang="ru-RU" sz="1400" dirty="0" err="1" smtClean="0"/>
              <a:t>зеленомошно-черничный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При </a:t>
            </a:r>
            <a:r>
              <a:rPr lang="ru-RU" sz="1400" dirty="0" err="1" smtClean="0"/>
              <a:t>описі</a:t>
            </a:r>
            <a:r>
              <a:rPr lang="ru-RU" sz="1400" dirty="0" smtClean="0"/>
              <a:t> </a:t>
            </a:r>
            <a:r>
              <a:rPr lang="ru-RU" sz="1400" dirty="0" err="1" smtClean="0"/>
              <a:t>культурної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рослинності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вказують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назву</a:t>
            </a:r>
            <a:r>
              <a:rPr lang="ru-RU" sz="1400" dirty="0" smtClean="0"/>
              <a:t> </a:t>
            </a:r>
            <a:r>
              <a:rPr lang="ru-RU" sz="1400" dirty="0" err="1" smtClean="0"/>
              <a:t>культури</a:t>
            </a:r>
            <a:r>
              <a:rPr lang="ru-RU" sz="1400" dirty="0" smtClean="0"/>
              <a:t>, </a:t>
            </a:r>
            <a:r>
              <a:rPr lang="ru-RU" sz="1400" dirty="0" err="1" smtClean="0"/>
              <a:t>фенофазу</a:t>
            </a:r>
            <a:r>
              <a:rPr lang="ru-RU" sz="1400" dirty="0" smtClean="0"/>
              <a:t>, </a:t>
            </a:r>
            <a:r>
              <a:rPr lang="ru-RU" sz="1400" dirty="0" err="1" smtClean="0"/>
              <a:t>життєвість</a:t>
            </a:r>
            <a:r>
              <a:rPr lang="ru-RU" sz="1400" dirty="0" smtClean="0"/>
              <a:t>, </a:t>
            </a:r>
            <a:r>
              <a:rPr lang="ru-RU" sz="1400" dirty="0" err="1" smtClean="0"/>
              <a:t>перелік</a:t>
            </a:r>
            <a:r>
              <a:rPr lang="ru-RU" sz="1400" dirty="0" smtClean="0"/>
              <a:t> </a:t>
            </a:r>
            <a:r>
              <a:rPr lang="ru-RU" sz="1400" dirty="0" err="1" smtClean="0"/>
              <a:t>бур'янів</a:t>
            </a:r>
            <a:r>
              <a:rPr lang="ru-RU" sz="1400" dirty="0" smtClean="0"/>
              <a:t>. </a:t>
            </a:r>
            <a:r>
              <a:rPr lang="ru-RU" sz="1400" dirty="0" err="1" smtClean="0"/>
              <a:t>Міру</a:t>
            </a:r>
            <a:r>
              <a:rPr lang="ru-RU" sz="1400" dirty="0" smtClean="0"/>
              <a:t> </a:t>
            </a:r>
            <a:r>
              <a:rPr lang="ru-RU" sz="1400" dirty="0" err="1" smtClean="0"/>
              <a:t>засміченості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посівів</a:t>
            </a:r>
            <a:r>
              <a:rPr lang="ru-RU" sz="1400" dirty="0" smtClean="0"/>
              <a:t> </a:t>
            </a:r>
            <a:r>
              <a:rPr lang="ru-RU" sz="1400" dirty="0" err="1" smtClean="0"/>
              <a:t>визначають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візуально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зважуванням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бур'янів</a:t>
            </a:r>
            <a:r>
              <a:rPr lang="ru-RU" sz="1400" dirty="0" smtClean="0"/>
              <a:t> на </a:t>
            </a:r>
            <a:r>
              <a:rPr lang="ru-RU" sz="1400" dirty="0" err="1" smtClean="0"/>
              <a:t>облікових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майданчиках</a:t>
            </a:r>
            <a:r>
              <a:rPr lang="ru-RU" sz="1400" dirty="0" smtClean="0"/>
              <a:t>. На </a:t>
            </a:r>
            <a:r>
              <a:rPr lang="ru-RU" sz="1400" dirty="0" err="1" smtClean="0"/>
              <a:t>площі</a:t>
            </a:r>
            <a:r>
              <a:rPr lang="ru-RU" sz="1400" dirty="0" smtClean="0"/>
              <a:t> 10.10 м2 </a:t>
            </a:r>
            <a:r>
              <a:rPr lang="ru-RU" sz="1400" dirty="0" err="1" smtClean="0"/>
              <a:t>вибирають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чотири</a:t>
            </a:r>
            <a:r>
              <a:rPr lang="ru-RU" sz="1400" dirty="0" smtClean="0"/>
              <a:t> </a:t>
            </a:r>
            <a:r>
              <a:rPr lang="ru-RU" sz="1400" dirty="0" err="1" smtClean="0"/>
              <a:t>майданчики</a:t>
            </a:r>
            <a:r>
              <a:rPr lang="ru-RU" sz="1400" dirty="0" smtClean="0"/>
              <a:t>. по 0,25 м2, де весь </a:t>
            </a:r>
            <a:r>
              <a:rPr lang="ru-RU" sz="1400" dirty="0" err="1" smtClean="0"/>
              <a:t>посів</a:t>
            </a:r>
            <a:r>
              <a:rPr lang="ru-RU" sz="1400" dirty="0" smtClean="0"/>
              <a:t> </a:t>
            </a:r>
            <a:r>
              <a:rPr lang="ru-RU" sz="1400" dirty="0" err="1" smtClean="0"/>
              <a:t>вистригають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зважують</a:t>
            </a:r>
            <a:r>
              <a:rPr lang="ru-RU" sz="1400" dirty="0" smtClean="0"/>
              <a:t>. </a:t>
            </a:r>
            <a:r>
              <a:rPr lang="ru-RU" sz="1400" dirty="0" err="1" smtClean="0"/>
              <a:t>Потім</a:t>
            </a:r>
            <a:r>
              <a:rPr lang="ru-RU" sz="1400" dirty="0" smtClean="0"/>
              <a:t>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загальної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маси</a:t>
            </a:r>
            <a:r>
              <a:rPr lang="ru-RU" sz="1400" dirty="0" smtClean="0"/>
              <a:t> укосу </a:t>
            </a:r>
            <a:r>
              <a:rPr lang="ru-RU" sz="1400" dirty="0" err="1" smtClean="0"/>
              <a:t>окремо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вибирають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зважують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бур'яни</a:t>
            </a:r>
            <a:r>
              <a:rPr lang="ru-RU" sz="1400" dirty="0" smtClean="0"/>
              <a:t>. У </a:t>
            </a:r>
            <a:r>
              <a:rPr lang="ru-RU" sz="1400" dirty="0" err="1" smtClean="0"/>
              <a:t>слабозасоренных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посівах</a:t>
            </a:r>
            <a:r>
              <a:rPr lang="ru-RU" sz="1400" dirty="0" smtClean="0"/>
              <a:t> на долю </a:t>
            </a:r>
            <a:r>
              <a:rPr lang="ru-RU" sz="1400" dirty="0" err="1" smtClean="0"/>
              <a:t>бур'янів</a:t>
            </a:r>
            <a:r>
              <a:rPr lang="ru-RU" sz="1400" dirty="0" smtClean="0"/>
              <a:t> доводиться до 10 %, </a:t>
            </a:r>
            <a:r>
              <a:rPr lang="ru-RU" sz="1400" dirty="0" err="1" smtClean="0"/>
              <a:t>среднезасоренных</a:t>
            </a:r>
            <a:r>
              <a:rPr lang="ru-RU" sz="1400" dirty="0" smtClean="0"/>
              <a:t> – 10–25 %, </a:t>
            </a:r>
            <a:r>
              <a:rPr lang="ru-RU" sz="1400" dirty="0" err="1" smtClean="0"/>
              <a:t>сильнозасоренных</a:t>
            </a:r>
            <a:r>
              <a:rPr lang="ru-RU" sz="1400" dirty="0" smtClean="0"/>
              <a:t> – 25%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ваги </a:t>
            </a:r>
            <a:r>
              <a:rPr lang="ru-RU" sz="1400" dirty="0" err="1" smtClean="0"/>
              <a:t>всього</a:t>
            </a:r>
            <a:r>
              <a:rPr lang="ru-RU" sz="1400" dirty="0" smtClean="0"/>
              <a:t> укосу.</a:t>
            </a:r>
            <a:endParaRPr lang="ru-RU" sz="1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1"/>
          <p:cNvSpPr txBox="1">
            <a:spLocks noGrp="1"/>
          </p:cNvSpPr>
          <p:nvPr>
            <p:ph type="body" idx="1"/>
          </p:nvPr>
        </p:nvSpPr>
        <p:spPr>
          <a:xfrm>
            <a:off x="729450" y="588579"/>
            <a:ext cx="7688700" cy="37513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r>
              <a:rPr lang="ru-RU" dirty="0" err="1" smtClean="0"/>
              <a:t>Детальне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компонентів</a:t>
            </a:r>
            <a:r>
              <a:rPr lang="ru-RU" dirty="0" smtClean="0"/>
              <a:t> на </a:t>
            </a:r>
            <a:r>
              <a:rPr lang="ru-RU" dirty="0" err="1" smtClean="0"/>
              <a:t>точці</a:t>
            </a:r>
            <a:r>
              <a:rPr lang="ru-RU" dirty="0" smtClean="0"/>
              <a:t> </a:t>
            </a:r>
            <a:r>
              <a:rPr lang="ru-RU" dirty="0" err="1" smtClean="0"/>
              <a:t>спостереження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виявити</a:t>
            </a:r>
            <a:r>
              <a:rPr lang="ru-RU" dirty="0" smtClean="0"/>
              <a:t> характер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взаємозв'язків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 в ПТК.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взаємозв'язків</a:t>
            </a:r>
            <a:r>
              <a:rPr lang="ru-RU" dirty="0" smtClean="0"/>
              <a:t> </a:t>
            </a:r>
            <a:r>
              <a:rPr lang="ru-RU" dirty="0" err="1" smtClean="0"/>
              <a:t>відображають</a:t>
            </a:r>
            <a:r>
              <a:rPr lang="ru-RU" dirty="0" smtClean="0"/>
              <a:t> в </a:t>
            </a:r>
            <a:r>
              <a:rPr lang="ru-RU" dirty="0" err="1" smtClean="0"/>
              <a:t>комплексній</a:t>
            </a:r>
            <a:r>
              <a:rPr lang="ru-RU" dirty="0" smtClean="0"/>
              <a:t> </a:t>
            </a:r>
            <a:r>
              <a:rPr lang="ru-RU" dirty="0" err="1" smtClean="0"/>
              <a:t>характеристиці</a:t>
            </a:r>
            <a:r>
              <a:rPr lang="ru-RU" dirty="0" smtClean="0"/>
              <a:t> (</a:t>
            </a:r>
            <a:r>
              <a:rPr lang="ru-RU" dirty="0" err="1" smtClean="0"/>
              <a:t>назві</a:t>
            </a:r>
            <a:r>
              <a:rPr lang="ru-RU" dirty="0" smtClean="0"/>
              <a:t>) ПТК рангу,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вивчається</a:t>
            </a:r>
            <a:r>
              <a:rPr lang="ru-RU" dirty="0" smtClean="0"/>
              <a:t> (</a:t>
            </a:r>
            <a:r>
              <a:rPr lang="ru-RU" dirty="0" err="1" smtClean="0"/>
              <a:t>фація</a:t>
            </a:r>
            <a:r>
              <a:rPr lang="ru-RU" dirty="0" smtClean="0"/>
              <a:t>, урочище, ландшафт). У </a:t>
            </a:r>
            <a:r>
              <a:rPr lang="ru-RU" dirty="0" err="1" smtClean="0"/>
              <a:t>назві</a:t>
            </a:r>
            <a:r>
              <a:rPr lang="ru-RU" dirty="0" smtClean="0"/>
              <a:t> ПТК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міститися</a:t>
            </a:r>
            <a:r>
              <a:rPr lang="ru-RU" dirty="0" smtClean="0"/>
              <a:t> </a:t>
            </a:r>
            <a:r>
              <a:rPr lang="ru-RU" dirty="0" err="1" smtClean="0"/>
              <a:t>відомості</a:t>
            </a:r>
            <a:r>
              <a:rPr lang="ru-RU" dirty="0" smtClean="0"/>
              <a:t> про генезис </a:t>
            </a:r>
            <a:r>
              <a:rPr lang="ru-RU" dirty="0" err="1" smtClean="0"/>
              <a:t>і</a:t>
            </a:r>
            <a:r>
              <a:rPr lang="ru-RU" dirty="0" smtClean="0"/>
              <a:t> характер </a:t>
            </a:r>
            <a:r>
              <a:rPr lang="ru-RU" dirty="0" err="1" smtClean="0"/>
              <a:t>рельєфу</a:t>
            </a:r>
            <a:r>
              <a:rPr lang="ru-RU" dirty="0" smtClean="0"/>
              <a:t>, </a:t>
            </a:r>
            <a:r>
              <a:rPr lang="ru-RU" dirty="0" err="1" smtClean="0"/>
              <a:t>грунти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рослинність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урочище </a:t>
            </a:r>
            <a:r>
              <a:rPr lang="ru-RU" dirty="0" err="1" smtClean="0"/>
              <a:t>плоскої</a:t>
            </a:r>
            <a:r>
              <a:rPr lang="ru-RU" dirty="0" smtClean="0"/>
              <a:t> </a:t>
            </a:r>
            <a:r>
              <a:rPr lang="ru-RU" dirty="0" err="1" smtClean="0"/>
              <a:t>заплави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разнотравно-мелкоосоковыми</a:t>
            </a:r>
            <a:r>
              <a:rPr lang="ru-RU" dirty="0" smtClean="0"/>
              <a:t> лугами на </a:t>
            </a:r>
            <a:r>
              <a:rPr lang="ru-RU" dirty="0" err="1" smtClean="0"/>
              <a:t>алювіальних</a:t>
            </a:r>
            <a:r>
              <a:rPr lang="ru-RU" dirty="0" smtClean="0"/>
              <a:t> </a:t>
            </a:r>
            <a:r>
              <a:rPr lang="ru-RU" dirty="0" err="1" smtClean="0"/>
              <a:t>дерново-глеєвих</a:t>
            </a:r>
            <a:r>
              <a:rPr lang="ru-RU" dirty="0" smtClean="0"/>
              <a:t> </a:t>
            </a:r>
            <a:r>
              <a:rPr lang="ru-RU" dirty="0" err="1" smtClean="0"/>
              <a:t>піщано-супіщаних</a:t>
            </a:r>
            <a:r>
              <a:rPr lang="ru-RU" dirty="0" smtClean="0"/>
              <a:t> грунтах.</a:t>
            </a:r>
          </a:p>
          <a:p>
            <a:r>
              <a:rPr lang="ru-RU" i="1" dirty="0" err="1" smtClean="0"/>
              <a:t>Геоеколог</a:t>
            </a:r>
            <a:r>
              <a:rPr lang="uk-UA" i="1" dirty="0" err="1" smtClean="0"/>
              <a:t>ічна</a:t>
            </a:r>
            <a:r>
              <a:rPr lang="ru-RU" i="1" dirty="0" smtClean="0"/>
              <a:t> </a:t>
            </a:r>
            <a:r>
              <a:rPr lang="ru-RU" i="1" dirty="0" err="1" smtClean="0"/>
              <a:t>спрямованість</a:t>
            </a:r>
            <a:r>
              <a:rPr lang="ru-RU" i="1" dirty="0" smtClean="0"/>
              <a:t> </a:t>
            </a:r>
            <a:r>
              <a:rPr lang="ru-RU" i="1" dirty="0" err="1" smtClean="0"/>
              <a:t>спостережень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</a:t>
            </a:r>
            <a:r>
              <a:rPr lang="ru-RU" dirty="0" err="1" smtClean="0"/>
              <a:t>поглибленому</a:t>
            </a:r>
            <a:r>
              <a:rPr lang="ru-RU" dirty="0" smtClean="0"/>
              <a:t> </a:t>
            </a:r>
            <a:r>
              <a:rPr lang="ru-RU" dirty="0" err="1" smtClean="0"/>
              <a:t>вивченні</a:t>
            </a:r>
            <a:r>
              <a:rPr lang="ru-RU" dirty="0" smtClean="0"/>
              <a:t> характеру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наслідків</a:t>
            </a:r>
            <a:r>
              <a:rPr lang="ru-RU" dirty="0" smtClean="0"/>
              <a:t> </a:t>
            </a:r>
            <a:r>
              <a:rPr lang="ru-RU" dirty="0" err="1" smtClean="0"/>
              <a:t>антропогенної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. </a:t>
            </a:r>
            <a:r>
              <a:rPr lang="ru-RU" dirty="0" err="1" smtClean="0"/>
              <a:t>Уточнюються</a:t>
            </a:r>
            <a:r>
              <a:rPr lang="ru-RU" dirty="0" smtClean="0"/>
              <a:t> </a:t>
            </a:r>
            <a:r>
              <a:rPr lang="ru-RU" dirty="0" err="1" smtClean="0"/>
              <a:t>кордони</a:t>
            </a:r>
            <a:r>
              <a:rPr lang="ru-RU" dirty="0" smtClean="0"/>
              <a:t> </a:t>
            </a:r>
            <a:r>
              <a:rPr lang="ru-RU" dirty="0" err="1" smtClean="0"/>
              <a:t>антропогенних</a:t>
            </a:r>
            <a:r>
              <a:rPr lang="ru-RU" dirty="0" smtClean="0"/>
              <a:t> </a:t>
            </a:r>
            <a:r>
              <a:rPr lang="ru-RU" dirty="0" err="1" smtClean="0"/>
              <a:t>об'єктів</a:t>
            </a:r>
            <a:r>
              <a:rPr lang="ru-RU" dirty="0" smtClean="0"/>
              <a:t>: </a:t>
            </a:r>
            <a:r>
              <a:rPr lang="ru-RU" dirty="0" err="1" smtClean="0"/>
              <a:t>сільськогосподарських</a:t>
            </a:r>
            <a:r>
              <a:rPr lang="ru-RU" dirty="0" smtClean="0"/>
              <a:t> </a:t>
            </a:r>
            <a:r>
              <a:rPr lang="ru-RU" dirty="0" err="1" smtClean="0"/>
              <a:t>угідь</a:t>
            </a:r>
            <a:r>
              <a:rPr lang="ru-RU" dirty="0" smtClean="0"/>
              <a:t>, </a:t>
            </a:r>
            <a:r>
              <a:rPr lang="ru-RU" dirty="0" err="1" smtClean="0"/>
              <a:t>доріг</a:t>
            </a:r>
            <a:r>
              <a:rPr lang="ru-RU" dirty="0" smtClean="0"/>
              <a:t>, </a:t>
            </a:r>
            <a:r>
              <a:rPr lang="ru-RU" dirty="0" err="1" smtClean="0"/>
              <a:t>ліній</a:t>
            </a:r>
            <a:r>
              <a:rPr lang="ru-RU" dirty="0" smtClean="0"/>
              <a:t> ЛЕП, ферм, </a:t>
            </a:r>
            <a:r>
              <a:rPr lang="ru-RU" dirty="0" err="1" smtClean="0"/>
              <a:t>меліоративних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, </a:t>
            </a:r>
            <a:r>
              <a:rPr lang="ru-RU" dirty="0" err="1" smtClean="0"/>
              <a:t>вказуються</a:t>
            </a:r>
            <a:r>
              <a:rPr lang="ru-RU" dirty="0" smtClean="0"/>
              <a:t> </a:t>
            </a:r>
            <a:r>
              <a:rPr lang="ru-RU" dirty="0" err="1" smtClean="0"/>
              <a:t>звалища</a:t>
            </a:r>
            <a:r>
              <a:rPr lang="ru-RU" dirty="0" smtClean="0"/>
              <a:t> </a:t>
            </a:r>
            <a:r>
              <a:rPr lang="ru-RU" dirty="0" err="1" smtClean="0"/>
              <a:t>сміття</a:t>
            </a:r>
            <a:r>
              <a:rPr lang="ru-RU" dirty="0" smtClean="0"/>
              <a:t>, </a:t>
            </a:r>
            <a:r>
              <a:rPr lang="ru-RU" dirty="0" err="1" smtClean="0"/>
              <a:t>вогнища</a:t>
            </a:r>
            <a:r>
              <a:rPr lang="ru-RU" dirty="0" smtClean="0"/>
              <a:t>. </a:t>
            </a:r>
            <a:r>
              <a:rPr lang="ru-RU" dirty="0" err="1" smtClean="0"/>
              <a:t>Вивчаються</a:t>
            </a:r>
            <a:r>
              <a:rPr lang="ru-RU" dirty="0" smtClean="0"/>
              <a:t> </a:t>
            </a:r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err="1" smtClean="0"/>
              <a:t>несприятливі</a:t>
            </a:r>
            <a:r>
              <a:rPr lang="ru-RU" dirty="0" smtClean="0"/>
              <a:t> </a:t>
            </a:r>
            <a:r>
              <a:rPr lang="ru-RU" dirty="0" err="1" smtClean="0"/>
              <a:t>природно-антропогенні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в ПТК: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водної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вітрової</a:t>
            </a:r>
            <a:r>
              <a:rPr lang="ru-RU" dirty="0" smtClean="0"/>
              <a:t> </a:t>
            </a:r>
            <a:r>
              <a:rPr lang="ru-RU" dirty="0" err="1" smtClean="0"/>
              <a:t>ерозії</a:t>
            </a:r>
            <a:r>
              <a:rPr lang="ru-RU" dirty="0" smtClean="0"/>
              <a:t> (на </a:t>
            </a:r>
            <a:r>
              <a:rPr lang="ru-RU" dirty="0" err="1" smtClean="0"/>
              <a:t>карті</a:t>
            </a:r>
            <a:r>
              <a:rPr lang="ru-RU" dirty="0" smtClean="0"/>
              <a:t> </a:t>
            </a:r>
            <a:r>
              <a:rPr lang="ru-RU" dirty="0" err="1" smtClean="0"/>
              <a:t>оконтуриваются</a:t>
            </a:r>
            <a:r>
              <a:rPr lang="ru-RU" dirty="0" smtClean="0"/>
              <a:t> </a:t>
            </a:r>
            <a:r>
              <a:rPr lang="ru-RU" dirty="0" err="1" smtClean="0"/>
              <a:t>площі</a:t>
            </a:r>
            <a:r>
              <a:rPr lang="ru-RU" dirty="0" smtClean="0"/>
              <a:t> </a:t>
            </a:r>
            <a:r>
              <a:rPr lang="ru-RU" dirty="0" err="1" smtClean="0"/>
              <a:t>еродованих</a:t>
            </a:r>
            <a:r>
              <a:rPr lang="ru-RU" dirty="0" smtClean="0"/>
              <a:t> земель,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міра</a:t>
            </a:r>
            <a:r>
              <a:rPr lang="ru-RU" dirty="0" smtClean="0"/>
              <a:t> </a:t>
            </a:r>
            <a:r>
              <a:rPr lang="ru-RU" dirty="0" err="1" smtClean="0"/>
              <a:t>смытости</a:t>
            </a:r>
            <a:r>
              <a:rPr lang="ru-RU" dirty="0" smtClean="0"/>
              <a:t> </a:t>
            </a:r>
            <a:r>
              <a:rPr lang="ru-RU" dirty="0" err="1" smtClean="0"/>
              <a:t>грунтів</a:t>
            </a:r>
            <a:r>
              <a:rPr lang="ru-RU" dirty="0" smtClean="0"/>
              <a:t>), </a:t>
            </a:r>
            <a:r>
              <a:rPr lang="ru-RU" dirty="0" err="1" smtClean="0"/>
              <a:t>заболочування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підтоплення</a:t>
            </a:r>
            <a:r>
              <a:rPr lang="ru-RU" dirty="0" smtClean="0"/>
              <a:t>, </a:t>
            </a:r>
            <a:r>
              <a:rPr lang="ru-RU" dirty="0" err="1" smtClean="0"/>
              <a:t>витовкування</a:t>
            </a:r>
            <a:r>
              <a:rPr lang="ru-RU" dirty="0" smtClean="0"/>
              <a:t> </a:t>
            </a:r>
            <a:r>
              <a:rPr lang="ru-RU" dirty="0" err="1" smtClean="0"/>
              <a:t>рослинного</a:t>
            </a:r>
            <a:r>
              <a:rPr lang="ru-RU" dirty="0" smtClean="0"/>
              <a:t> </a:t>
            </a:r>
            <a:r>
              <a:rPr lang="ru-RU" dirty="0" err="1" smtClean="0"/>
              <a:t>покриву</a:t>
            </a:r>
            <a:r>
              <a:rPr lang="ru-RU" dirty="0" smtClean="0"/>
              <a:t>. </a:t>
            </a:r>
            <a:r>
              <a:rPr lang="ru-RU" dirty="0" err="1" smtClean="0"/>
              <a:t>Дається</a:t>
            </a:r>
            <a:r>
              <a:rPr lang="ru-RU" dirty="0" smtClean="0"/>
              <a:t> характеристика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середовищ</a:t>
            </a:r>
            <a:r>
              <a:rPr lang="ru-RU" dirty="0" smtClean="0"/>
              <a:t> </a:t>
            </a:r>
            <a:r>
              <a:rPr lang="ru-RU" dirty="0" err="1" smtClean="0"/>
              <a:t>органолептичним</a:t>
            </a:r>
            <a:r>
              <a:rPr lang="ru-RU" dirty="0" smtClean="0"/>
              <a:t> методом: для </a:t>
            </a:r>
            <a:r>
              <a:rPr lang="ru-RU" dirty="0" err="1" smtClean="0"/>
              <a:t>поверхневих</a:t>
            </a:r>
            <a:r>
              <a:rPr lang="ru-RU" dirty="0" smtClean="0"/>
              <a:t> вод </a:t>
            </a:r>
            <a:r>
              <a:rPr lang="ru-RU" dirty="0" err="1" smtClean="0"/>
              <a:t>оцінюється</a:t>
            </a:r>
            <a:r>
              <a:rPr lang="ru-RU" dirty="0" smtClean="0"/>
              <a:t> </a:t>
            </a:r>
            <a:r>
              <a:rPr lang="ru-RU" dirty="0" err="1" smtClean="0"/>
              <a:t>прозорість</a:t>
            </a:r>
            <a:r>
              <a:rPr lang="ru-RU" dirty="0" smtClean="0"/>
              <a:t>, </a:t>
            </a:r>
            <a:r>
              <a:rPr lang="ru-RU" dirty="0" err="1" smtClean="0"/>
              <a:t>колірність</a:t>
            </a:r>
            <a:r>
              <a:rPr lang="ru-RU" dirty="0" smtClean="0"/>
              <a:t>, запах; для </a:t>
            </a:r>
            <a:r>
              <a:rPr lang="ru-RU" dirty="0" err="1" smtClean="0"/>
              <a:t>грунтів</a:t>
            </a:r>
            <a:r>
              <a:rPr lang="ru-RU" dirty="0" smtClean="0"/>
              <a:t> (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маслянистих</a:t>
            </a:r>
            <a:r>
              <a:rPr lang="ru-RU" dirty="0" smtClean="0"/>
              <a:t> </a:t>
            </a:r>
            <a:r>
              <a:rPr lang="ru-RU" dirty="0" err="1" smtClean="0"/>
              <a:t>плям</a:t>
            </a:r>
            <a:r>
              <a:rPr lang="ru-RU" dirty="0" smtClean="0"/>
              <a:t>, запаху; для </a:t>
            </a:r>
            <a:r>
              <a:rPr lang="ru-RU" dirty="0" err="1" smtClean="0"/>
              <a:t>рослинності</a:t>
            </a:r>
            <a:r>
              <a:rPr lang="ru-RU" dirty="0" smtClean="0"/>
              <a:t> ( </a:t>
            </a:r>
            <a:r>
              <a:rPr lang="ru-RU" dirty="0" err="1" smtClean="0"/>
              <a:t>усихання</a:t>
            </a:r>
            <a:r>
              <a:rPr lang="ru-RU" dirty="0" smtClean="0"/>
              <a:t>, </a:t>
            </a:r>
            <a:r>
              <a:rPr lang="ru-RU" dirty="0" err="1" smtClean="0"/>
              <a:t>пошкодження</a:t>
            </a:r>
            <a:r>
              <a:rPr lang="ru-RU" dirty="0" smtClean="0"/>
              <a:t> </a:t>
            </a:r>
            <a:r>
              <a:rPr lang="ru-RU" dirty="0" err="1" smtClean="0"/>
              <a:t>листя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хвої</a:t>
            </a:r>
            <a:r>
              <a:rPr lang="ru-RU" dirty="0" smtClean="0"/>
              <a:t>, </a:t>
            </a:r>
            <a:r>
              <a:rPr lang="ru-RU" dirty="0" err="1" smtClean="0"/>
              <a:t>поява</a:t>
            </a:r>
            <a:r>
              <a:rPr lang="ru-RU" dirty="0" smtClean="0"/>
              <a:t> </a:t>
            </a:r>
            <a:r>
              <a:rPr lang="ru-RU" dirty="0" err="1" smtClean="0"/>
              <a:t>засмічених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, </a:t>
            </a:r>
            <a:r>
              <a:rPr lang="ru-RU" dirty="0" err="1" smtClean="0"/>
              <a:t>пригноблюваний</a:t>
            </a:r>
            <a:r>
              <a:rPr lang="ru-RU" dirty="0" smtClean="0"/>
              <a:t> стан </a:t>
            </a:r>
            <a:r>
              <a:rPr lang="ru-RU" dirty="0" err="1" smtClean="0"/>
              <a:t>сільськогосподарських</a:t>
            </a:r>
            <a:r>
              <a:rPr lang="ru-RU" dirty="0" smtClean="0"/>
              <a:t> </a:t>
            </a:r>
            <a:r>
              <a:rPr lang="ru-RU" dirty="0" err="1" smtClean="0"/>
              <a:t>посівів</a:t>
            </a:r>
            <a:r>
              <a:rPr lang="ru-RU" dirty="0" smtClean="0"/>
              <a:t>. </a:t>
            </a: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r>
              <a:rPr lang="ru-RU" sz="1100" dirty="0" smtClean="0"/>
              <a:t>1. </a:t>
            </a:r>
            <a:r>
              <a:rPr lang="ru-RU" sz="1100" dirty="0" err="1" smtClean="0"/>
              <a:t>Загальна</a:t>
            </a:r>
            <a:r>
              <a:rPr lang="ru-RU" sz="1100" dirty="0" smtClean="0"/>
              <a:t> характеристика </a:t>
            </a:r>
            <a:r>
              <a:rPr lang="ru-RU" sz="1100" dirty="0" err="1" smtClean="0"/>
              <a:t>польового</a:t>
            </a:r>
            <a:r>
              <a:rPr lang="ru-RU" sz="1100" dirty="0" smtClean="0"/>
              <a:t> </a:t>
            </a:r>
            <a:r>
              <a:rPr lang="ru-RU" sz="1100" dirty="0" err="1" smtClean="0"/>
              <a:t>періоду</a:t>
            </a:r>
            <a:r>
              <a:rPr lang="ru-RU" sz="1100" dirty="0" smtClean="0"/>
              <a:t>. Рекогносцировка.</a:t>
            </a:r>
            <a:endParaRPr lang="ru-RU" sz="1100" dirty="0"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7688700" cy="305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r>
              <a:rPr lang="ru-RU" sz="1600" dirty="0" smtClean="0"/>
              <a:t>У </a:t>
            </a:r>
            <a:r>
              <a:rPr lang="ru-RU" sz="1600" dirty="0" err="1" smtClean="0"/>
              <a:t>завдання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періоду</a:t>
            </a:r>
            <a:r>
              <a:rPr lang="ru-RU" sz="1600" dirty="0" smtClean="0"/>
              <a:t> входить: </a:t>
            </a:r>
            <a:endParaRPr lang="en-US" sz="1600" dirty="0" smtClean="0"/>
          </a:p>
          <a:p>
            <a:r>
              <a:rPr lang="ru-RU" sz="1600" dirty="0" smtClean="0"/>
              <a:t>1) </a:t>
            </a:r>
            <a:r>
              <a:rPr lang="ru-RU" sz="1600" dirty="0" err="1" smtClean="0"/>
              <a:t>збір</a:t>
            </a:r>
            <a:r>
              <a:rPr lang="ru-RU" sz="1600" dirty="0" smtClean="0"/>
              <a:t> фактичного </a:t>
            </a:r>
            <a:r>
              <a:rPr lang="ru-RU" sz="1600" dirty="0" err="1" smtClean="0"/>
              <a:t>матеріалу</a:t>
            </a:r>
            <a:r>
              <a:rPr lang="ru-RU" sz="1600" dirty="0" smtClean="0"/>
              <a:t> в </a:t>
            </a:r>
            <a:r>
              <a:rPr lang="ru-RU" sz="1600" dirty="0" err="1" smtClean="0"/>
              <a:t>результаті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безпосередніх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спостережень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місцевості</a:t>
            </a:r>
            <a:r>
              <a:rPr lang="ru-RU" sz="1600" dirty="0" smtClean="0"/>
              <a:t>; </a:t>
            </a:r>
            <a:endParaRPr lang="en-US" sz="1600" dirty="0" smtClean="0"/>
          </a:p>
          <a:p>
            <a:r>
              <a:rPr lang="ru-RU" sz="1600" dirty="0" smtClean="0"/>
              <a:t>2) </a:t>
            </a:r>
            <a:r>
              <a:rPr lang="ru-RU" sz="1600" dirty="0" err="1" smtClean="0"/>
              <a:t>від</a:t>
            </a:r>
            <a:r>
              <a:rPr lang="uk-UA" sz="1600" dirty="0" err="1" smtClean="0"/>
              <a:t>працювання</a:t>
            </a:r>
            <a:r>
              <a:rPr lang="ru-RU" sz="1600" dirty="0" smtClean="0"/>
              <a:t> методики </a:t>
            </a:r>
            <a:r>
              <a:rPr lang="ru-RU" sz="1600" dirty="0" err="1" smtClean="0"/>
              <a:t>польового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картографування</a:t>
            </a:r>
            <a:r>
              <a:rPr lang="ru-RU" sz="1600" dirty="0" smtClean="0"/>
              <a:t>; </a:t>
            </a:r>
            <a:endParaRPr lang="en-US" sz="1600" dirty="0" smtClean="0"/>
          </a:p>
          <a:p>
            <a:r>
              <a:rPr lang="ru-RU" sz="1600" dirty="0" smtClean="0"/>
              <a:t>3) </a:t>
            </a:r>
            <a:r>
              <a:rPr lang="ru-RU" sz="1600" dirty="0" err="1" smtClean="0"/>
              <a:t>складання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карти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природних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геосистем</a:t>
            </a:r>
            <a:r>
              <a:rPr lang="ru-RU" sz="1600" dirty="0" smtClean="0"/>
              <a:t>.</a:t>
            </a: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450" y="588579"/>
            <a:ext cx="7688700" cy="3751396"/>
          </a:xfrm>
        </p:spPr>
        <p:txBody>
          <a:bodyPr>
            <a:normAutofit/>
          </a:bodyPr>
          <a:lstStyle/>
          <a:p>
            <a:r>
              <a:rPr lang="ru-RU" dirty="0" err="1" smtClean="0"/>
              <a:t>Наприклад</a:t>
            </a:r>
            <a:r>
              <a:rPr lang="ru-RU" dirty="0" smtClean="0"/>
              <a:t>, при </a:t>
            </a:r>
            <a:r>
              <a:rPr lang="ru-RU" dirty="0" err="1" smtClean="0"/>
              <a:t>вивченні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рекреації</a:t>
            </a:r>
            <a:r>
              <a:rPr lang="ru-RU" dirty="0" smtClean="0"/>
              <a:t> на </a:t>
            </a:r>
            <a:r>
              <a:rPr lang="ru-RU" dirty="0" err="1" smtClean="0"/>
              <a:t>лісові</a:t>
            </a:r>
            <a:r>
              <a:rPr lang="ru-RU" dirty="0" smtClean="0"/>
              <a:t> </a:t>
            </a:r>
            <a:r>
              <a:rPr lang="ru-RU" dirty="0" err="1" smtClean="0"/>
              <a:t>екосистеми</a:t>
            </a:r>
            <a:r>
              <a:rPr lang="ru-RU" dirty="0" smtClean="0"/>
              <a:t> </a:t>
            </a:r>
            <a:r>
              <a:rPr lang="ru-RU" dirty="0" err="1" smtClean="0"/>
              <a:t>враховують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сліди</a:t>
            </a:r>
            <a:r>
              <a:rPr lang="ru-RU" dirty="0" smtClean="0"/>
              <a:t> антропогенного </a:t>
            </a:r>
            <a:r>
              <a:rPr lang="ru-RU" dirty="0" err="1" smtClean="0"/>
              <a:t>навантаження</a:t>
            </a:r>
            <a:r>
              <a:rPr lang="ru-RU" dirty="0" smtClean="0"/>
              <a:t>: 1) </a:t>
            </a:r>
            <a:r>
              <a:rPr lang="ru-RU" dirty="0" err="1" smtClean="0"/>
              <a:t>площа</a:t>
            </a:r>
            <a:r>
              <a:rPr lang="ru-RU" dirty="0" smtClean="0"/>
              <a:t>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надгрунтового</a:t>
            </a:r>
            <a:r>
              <a:rPr lang="ru-RU" dirty="0" smtClean="0"/>
              <a:t> ярусу %; 2) </a:t>
            </a:r>
            <a:r>
              <a:rPr lang="ru-RU" dirty="0" err="1" smtClean="0"/>
              <a:t>площа</a:t>
            </a:r>
            <a:r>
              <a:rPr lang="ru-RU" dirty="0" smtClean="0"/>
              <a:t>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лісової</a:t>
            </a:r>
            <a:r>
              <a:rPr lang="ru-RU" dirty="0" smtClean="0"/>
              <a:t> </a:t>
            </a:r>
            <a:r>
              <a:rPr lang="ru-RU" dirty="0" err="1" smtClean="0"/>
              <a:t>підстилки</a:t>
            </a:r>
            <a:r>
              <a:rPr lang="ru-RU" dirty="0" smtClean="0"/>
              <a:t> (А0) %; 3) </a:t>
            </a:r>
            <a:r>
              <a:rPr lang="ru-RU" dirty="0" err="1" smtClean="0"/>
              <a:t>площа</a:t>
            </a:r>
            <a:r>
              <a:rPr lang="ru-RU" dirty="0" smtClean="0"/>
              <a:t> </a:t>
            </a:r>
            <a:r>
              <a:rPr lang="ru-RU" dirty="0" err="1" smtClean="0"/>
              <a:t>відсутності</a:t>
            </a:r>
            <a:r>
              <a:rPr lang="ru-RU" dirty="0" smtClean="0"/>
              <a:t> гумусового горизонту (А) %; 4) </a:t>
            </a:r>
            <a:r>
              <a:rPr lang="ru-RU" dirty="0" err="1" smtClean="0"/>
              <a:t>Площа</a:t>
            </a:r>
            <a:r>
              <a:rPr lang="ru-RU" dirty="0" smtClean="0"/>
              <a:t> </a:t>
            </a:r>
            <a:r>
              <a:rPr lang="ru-RU" dirty="0" err="1" smtClean="0"/>
              <a:t>виходу</a:t>
            </a:r>
            <a:r>
              <a:rPr lang="ru-RU" dirty="0" smtClean="0"/>
              <a:t> на </a:t>
            </a:r>
            <a:r>
              <a:rPr lang="ru-RU" dirty="0" err="1" smtClean="0"/>
              <a:t>поверхню</a:t>
            </a:r>
            <a:r>
              <a:rPr lang="ru-RU" dirty="0" smtClean="0"/>
              <a:t> </a:t>
            </a:r>
            <a:r>
              <a:rPr lang="ru-RU" dirty="0" err="1" smtClean="0"/>
              <a:t>материнської</a:t>
            </a:r>
            <a:r>
              <a:rPr lang="ru-RU" dirty="0" smtClean="0"/>
              <a:t> породи (</a:t>
            </a:r>
            <a:r>
              <a:rPr lang="ru-RU" dirty="0" err="1" smtClean="0"/>
              <a:t>площа</a:t>
            </a:r>
            <a:r>
              <a:rPr lang="ru-RU" dirty="0" smtClean="0"/>
              <a:t> </a:t>
            </a:r>
            <a:r>
              <a:rPr lang="ru-RU" dirty="0" err="1" smtClean="0"/>
              <a:t>пісків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розвіваються</a:t>
            </a:r>
            <a:r>
              <a:rPr lang="ru-RU" dirty="0" smtClean="0"/>
              <a:t>) %; 5)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костриць</a:t>
            </a:r>
            <a:r>
              <a:rPr lang="ru-RU" dirty="0" smtClean="0"/>
              <a:t>, шт./га; 6) </a:t>
            </a:r>
            <a:r>
              <a:rPr lang="ru-RU" dirty="0" err="1" smtClean="0"/>
              <a:t>довжина</a:t>
            </a:r>
            <a:r>
              <a:rPr lang="ru-RU" dirty="0" smtClean="0"/>
              <a:t> </a:t>
            </a:r>
            <a:r>
              <a:rPr lang="ru-RU" dirty="0" err="1" smtClean="0"/>
              <a:t>пішохідних</a:t>
            </a:r>
            <a:r>
              <a:rPr lang="ru-RU" dirty="0" smtClean="0"/>
              <a:t> </a:t>
            </a:r>
            <a:r>
              <a:rPr lang="ru-RU" dirty="0" err="1" smtClean="0"/>
              <a:t>доріжок</a:t>
            </a:r>
            <a:r>
              <a:rPr lang="ru-RU" dirty="0" smtClean="0"/>
              <a:t>, м/га; 7)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звалищ</a:t>
            </a:r>
            <a:r>
              <a:rPr lang="ru-RU" dirty="0" smtClean="0"/>
              <a:t> </a:t>
            </a:r>
            <a:r>
              <a:rPr lang="ru-RU" dirty="0" err="1" smtClean="0"/>
              <a:t>сміття</a:t>
            </a:r>
            <a:r>
              <a:rPr lang="ru-RU" dirty="0" smtClean="0"/>
              <a:t>, шт./га; 8) </a:t>
            </a:r>
            <a:r>
              <a:rPr lang="ru-RU" dirty="0" err="1" smtClean="0"/>
              <a:t>пошкодження</a:t>
            </a:r>
            <a:r>
              <a:rPr lang="ru-RU" dirty="0" smtClean="0"/>
              <a:t> дерев %; 9) </a:t>
            </a:r>
            <a:r>
              <a:rPr lang="ru-RU" dirty="0" err="1" smtClean="0"/>
              <a:t>пошкодження</a:t>
            </a:r>
            <a:r>
              <a:rPr lang="ru-RU" dirty="0" smtClean="0"/>
              <a:t> </a:t>
            </a:r>
            <a:r>
              <a:rPr lang="ru-RU" dirty="0" err="1" smtClean="0"/>
              <a:t>підзростання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підліска</a:t>
            </a:r>
            <a:r>
              <a:rPr lang="ru-RU" dirty="0" smtClean="0"/>
              <a:t> %; 10)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слідів</a:t>
            </a:r>
            <a:r>
              <a:rPr lang="ru-RU" dirty="0" smtClean="0"/>
              <a:t> пожога </a:t>
            </a:r>
            <a:r>
              <a:rPr lang="ru-RU" dirty="0" err="1" smtClean="0"/>
              <a:t>рослинності</a:t>
            </a:r>
            <a:r>
              <a:rPr lang="ru-RU" dirty="0" smtClean="0"/>
              <a:t> %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площі</a:t>
            </a:r>
            <a:r>
              <a:rPr lang="ru-RU" dirty="0" smtClean="0"/>
              <a:t>; 11) дерева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слідами</a:t>
            </a:r>
            <a:r>
              <a:rPr lang="ru-RU" dirty="0" smtClean="0"/>
              <a:t> </a:t>
            </a:r>
            <a:r>
              <a:rPr lang="ru-RU" dirty="0" err="1" smtClean="0"/>
              <a:t>усихання</a:t>
            </a:r>
            <a:r>
              <a:rPr lang="ru-RU" dirty="0" smtClean="0"/>
              <a:t> %; 12) Дерева (</a:t>
            </a:r>
            <a:r>
              <a:rPr lang="ru-RU" dirty="0" err="1" smtClean="0"/>
              <a:t>сухостій</a:t>
            </a:r>
            <a:r>
              <a:rPr lang="ru-RU" dirty="0" smtClean="0"/>
              <a:t>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усохнули</a:t>
            </a:r>
            <a:r>
              <a:rPr lang="ru-RU" dirty="0" smtClean="0"/>
              <a:t> %; 13) </a:t>
            </a:r>
            <a:r>
              <a:rPr lang="ru-RU" dirty="0" err="1" smtClean="0"/>
              <a:t>підзростання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підлісок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слідами</a:t>
            </a:r>
            <a:r>
              <a:rPr lang="ru-RU" dirty="0" smtClean="0"/>
              <a:t> </a:t>
            </a:r>
            <a:r>
              <a:rPr lang="ru-RU" dirty="0" err="1" smtClean="0"/>
              <a:t>усихання</a:t>
            </a:r>
            <a:r>
              <a:rPr lang="ru-RU" dirty="0" smtClean="0"/>
              <a:t> %; 14) </a:t>
            </a:r>
            <a:r>
              <a:rPr lang="ru-RU" dirty="0" err="1" smtClean="0"/>
              <a:t>підзростання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усохнуло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підлісок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Підсумком</a:t>
            </a:r>
            <a:r>
              <a:rPr lang="ru-RU" dirty="0" smtClean="0"/>
              <a:t> </a:t>
            </a:r>
            <a:r>
              <a:rPr lang="ru-RU" dirty="0" err="1" smtClean="0"/>
              <a:t>проведених</a:t>
            </a:r>
            <a:r>
              <a:rPr lang="ru-RU" dirty="0" smtClean="0"/>
              <a:t> </a:t>
            </a:r>
            <a:r>
              <a:rPr lang="ru-RU" dirty="0" err="1" smtClean="0"/>
              <a:t>спостережень</a:t>
            </a:r>
            <a:r>
              <a:rPr lang="ru-RU" dirty="0" smtClean="0"/>
              <a:t> повинен стати </a:t>
            </a:r>
            <a:r>
              <a:rPr lang="ru-RU" dirty="0" err="1" smtClean="0"/>
              <a:t>висновок</a:t>
            </a:r>
            <a:r>
              <a:rPr lang="ru-RU" dirty="0" smtClean="0"/>
              <a:t> про генезис ПТК, </a:t>
            </a:r>
            <a:r>
              <a:rPr lang="ru-RU" dirty="0" err="1" smtClean="0"/>
              <a:t>повна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його</a:t>
            </a:r>
            <a:r>
              <a:rPr lang="ru-RU" dirty="0" smtClean="0"/>
              <a:t> рангу,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геоэкологического</a:t>
            </a:r>
            <a:r>
              <a:rPr lang="ru-RU" dirty="0" smtClean="0"/>
              <a:t> стану. </a:t>
            </a:r>
            <a:r>
              <a:rPr lang="ru-RU" dirty="0" err="1" smtClean="0"/>
              <a:t>Виявлені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господарського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ПТК у </a:t>
            </a:r>
            <a:r>
              <a:rPr lang="ru-RU" dirty="0" err="1" smtClean="0"/>
              <a:t>разі</a:t>
            </a:r>
            <a:r>
              <a:rPr lang="ru-RU" dirty="0" smtClean="0"/>
              <a:t> потреби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використані</a:t>
            </a:r>
            <a:r>
              <a:rPr lang="ru-RU" dirty="0" smtClean="0"/>
              <a:t> для </a:t>
            </a:r>
            <a:r>
              <a:rPr lang="ru-RU" dirty="0" err="1" smtClean="0"/>
              <a:t>виділення</a:t>
            </a:r>
            <a:r>
              <a:rPr lang="ru-RU" dirty="0" smtClean="0"/>
              <a:t> </a:t>
            </a:r>
            <a:r>
              <a:rPr lang="ru-RU" dirty="0" err="1" smtClean="0"/>
              <a:t>природно-антропогенних</a:t>
            </a:r>
            <a:r>
              <a:rPr lang="ru-RU" dirty="0" smtClean="0"/>
              <a:t> </a:t>
            </a:r>
            <a:r>
              <a:rPr lang="ru-RU" dirty="0" err="1" smtClean="0"/>
              <a:t>комплексів</a:t>
            </a:r>
            <a:r>
              <a:rPr lang="ru-RU" dirty="0" smtClean="0"/>
              <a:t>: </a:t>
            </a:r>
            <a:r>
              <a:rPr lang="ru-RU" dirty="0" err="1" smtClean="0"/>
              <a:t>орний</a:t>
            </a:r>
            <a:r>
              <a:rPr lang="ru-RU" dirty="0" smtClean="0"/>
              <a:t> </a:t>
            </a:r>
            <a:r>
              <a:rPr lang="ru-RU" dirty="0" err="1" smtClean="0"/>
              <a:t>хвилястої</a:t>
            </a:r>
            <a:r>
              <a:rPr lang="ru-RU" dirty="0" smtClean="0"/>
              <a:t> </a:t>
            </a:r>
            <a:r>
              <a:rPr lang="ru-RU" dirty="0" err="1" smtClean="0"/>
              <a:t>моренної</a:t>
            </a:r>
            <a:r>
              <a:rPr lang="ru-RU" dirty="0" smtClean="0"/>
              <a:t> </a:t>
            </a:r>
            <a:r>
              <a:rPr lang="ru-RU" dirty="0" err="1" smtClean="0"/>
              <a:t>рівнини</a:t>
            </a:r>
            <a:r>
              <a:rPr lang="ru-RU" dirty="0" smtClean="0"/>
              <a:t>, </a:t>
            </a:r>
            <a:r>
              <a:rPr lang="ru-RU" dirty="0" err="1" smtClean="0"/>
              <a:t>сінокісно-пасовищний</a:t>
            </a:r>
            <a:r>
              <a:rPr lang="ru-RU" dirty="0" smtClean="0"/>
              <a:t> </a:t>
            </a:r>
            <a:r>
              <a:rPr lang="ru-RU" dirty="0" err="1" smtClean="0"/>
              <a:t>плоскої</a:t>
            </a:r>
            <a:r>
              <a:rPr lang="ru-RU" dirty="0" smtClean="0"/>
              <a:t> </a:t>
            </a:r>
            <a:r>
              <a:rPr lang="ru-RU" dirty="0" err="1" smtClean="0"/>
              <a:t>заплави</a:t>
            </a:r>
            <a:r>
              <a:rPr lang="ru-RU" dirty="0" smtClean="0"/>
              <a:t>, </a:t>
            </a:r>
            <a:r>
              <a:rPr lang="ru-RU" dirty="0" err="1" smtClean="0"/>
              <a:t>лісогосподарський</a:t>
            </a:r>
            <a:r>
              <a:rPr lang="ru-RU" dirty="0" smtClean="0"/>
              <a:t> </a:t>
            </a:r>
            <a:r>
              <a:rPr lang="ru-RU" dirty="0" err="1" smtClean="0"/>
              <a:t>плосковолнистой</a:t>
            </a:r>
            <a:r>
              <a:rPr lang="ru-RU" dirty="0" smtClean="0"/>
              <a:t> </a:t>
            </a:r>
            <a:r>
              <a:rPr lang="ru-RU" dirty="0" err="1" smtClean="0"/>
              <a:t>водно-льодовикової</a:t>
            </a:r>
            <a:r>
              <a:rPr lang="ru-RU" dirty="0" smtClean="0"/>
              <a:t> </a:t>
            </a:r>
            <a:r>
              <a:rPr lang="ru-RU" dirty="0" err="1" smtClean="0"/>
              <a:t>рівнини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3.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спостереження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геоэкологических</a:t>
            </a:r>
            <a:r>
              <a:rPr lang="ru-RU" dirty="0" smtClean="0"/>
              <a:t> </a:t>
            </a:r>
            <a:r>
              <a:rPr lang="ru-RU" dirty="0" err="1" smtClean="0"/>
              <a:t>дослідженнях</a:t>
            </a:r>
            <a:r>
              <a:rPr lang="ru-RU" dirty="0" smtClean="0"/>
              <a:t> </a:t>
            </a:r>
            <a:r>
              <a:rPr lang="ru-RU" dirty="0" err="1" smtClean="0"/>
              <a:t>набув</a:t>
            </a:r>
            <a:r>
              <a:rPr lang="ru-RU" dirty="0" smtClean="0"/>
              <a:t> широкого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ряд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спостережень</a:t>
            </a:r>
            <a:r>
              <a:rPr lang="ru-RU" dirty="0" smtClean="0"/>
              <a:t>.</a:t>
            </a:r>
          </a:p>
          <a:p>
            <a:r>
              <a:rPr lang="ru-RU" i="1" dirty="0" err="1" smtClean="0"/>
              <a:t>Мікрокліматичні</a:t>
            </a:r>
            <a:r>
              <a:rPr lang="ru-RU" dirty="0" smtClean="0"/>
              <a:t> </a:t>
            </a:r>
            <a:r>
              <a:rPr lang="ru-RU" dirty="0" err="1" smtClean="0"/>
              <a:t>спостереження</a:t>
            </a:r>
            <a:r>
              <a:rPr lang="ru-RU" dirty="0" smtClean="0"/>
              <a:t> </a:t>
            </a:r>
            <a:r>
              <a:rPr lang="ru-RU" dirty="0" err="1" smtClean="0"/>
              <a:t>проводяться</a:t>
            </a:r>
            <a:r>
              <a:rPr lang="ru-RU" dirty="0" smtClean="0"/>
              <a:t> на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крапках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за </a:t>
            </a:r>
            <a:r>
              <a:rPr lang="ru-RU" dirty="0" err="1" smtClean="0"/>
              <a:t>профілем</a:t>
            </a:r>
            <a:r>
              <a:rPr lang="ru-RU" dirty="0" smtClean="0"/>
              <a:t>. </a:t>
            </a:r>
            <a:r>
              <a:rPr lang="ru-RU" dirty="0" err="1" smtClean="0"/>
              <a:t>Основний</a:t>
            </a:r>
            <a:r>
              <a:rPr lang="ru-RU" dirty="0" smtClean="0"/>
              <a:t> принцип таких </a:t>
            </a:r>
            <a:r>
              <a:rPr lang="ru-RU" dirty="0" err="1" smtClean="0"/>
              <a:t>спостережень</a:t>
            </a:r>
            <a:r>
              <a:rPr lang="ru-RU" dirty="0" smtClean="0"/>
              <a:t> ( </a:t>
            </a:r>
            <a:r>
              <a:rPr lang="ru-RU" dirty="0" err="1" smtClean="0"/>
              <a:t>одночасність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метеорологічних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. </a:t>
            </a:r>
            <a:r>
              <a:rPr lang="ru-RU" dirty="0" err="1" smtClean="0"/>
              <a:t>Програма</a:t>
            </a:r>
            <a:r>
              <a:rPr lang="ru-RU" dirty="0" smtClean="0"/>
              <a:t> </a:t>
            </a:r>
            <a:r>
              <a:rPr lang="ru-RU" dirty="0" err="1" smtClean="0"/>
              <a:t>спостережень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вимір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, </a:t>
            </a:r>
            <a:r>
              <a:rPr lang="ru-RU" dirty="0" err="1" smtClean="0"/>
              <a:t>грунтів</a:t>
            </a:r>
            <a:r>
              <a:rPr lang="ru-RU" dirty="0" smtClean="0"/>
              <a:t> на </a:t>
            </a:r>
            <a:r>
              <a:rPr lang="ru-RU" dirty="0" err="1" smtClean="0"/>
              <a:t>глибині</a:t>
            </a:r>
            <a:r>
              <a:rPr lang="ru-RU" dirty="0" smtClean="0"/>
              <a:t> 5 </a:t>
            </a:r>
            <a:r>
              <a:rPr lang="ru-RU" dirty="0" err="1" smtClean="0"/>
              <a:t>і</a:t>
            </a:r>
            <a:r>
              <a:rPr lang="ru-RU" dirty="0" smtClean="0"/>
              <a:t> 20 см, </a:t>
            </a:r>
            <a:r>
              <a:rPr lang="ru-RU" dirty="0" err="1" smtClean="0"/>
              <a:t>абсолютній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відносній</a:t>
            </a:r>
            <a:r>
              <a:rPr lang="ru-RU" dirty="0" smtClean="0"/>
              <a:t> </a:t>
            </a:r>
            <a:r>
              <a:rPr lang="ru-RU" dirty="0" err="1" smtClean="0"/>
              <a:t>вологості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, </a:t>
            </a:r>
            <a:r>
              <a:rPr lang="ru-RU" dirty="0" err="1" smtClean="0"/>
              <a:t>тиску</a:t>
            </a:r>
            <a:r>
              <a:rPr lang="ru-RU" dirty="0" smtClean="0"/>
              <a:t>, </a:t>
            </a:r>
            <a:r>
              <a:rPr lang="ru-RU" dirty="0" err="1" smtClean="0"/>
              <a:t>швидкості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напряму</a:t>
            </a:r>
            <a:r>
              <a:rPr lang="ru-RU" dirty="0" smtClean="0"/>
              <a:t> </a:t>
            </a:r>
            <a:r>
              <a:rPr lang="ru-RU" dirty="0" err="1" smtClean="0"/>
              <a:t>вітру</a:t>
            </a:r>
            <a:r>
              <a:rPr lang="ru-RU" dirty="0" smtClean="0"/>
              <a:t>, </a:t>
            </a:r>
            <a:r>
              <a:rPr lang="ru-RU" dirty="0" err="1" smtClean="0"/>
              <a:t>хмарності</a:t>
            </a:r>
            <a:r>
              <a:rPr lang="ru-RU" dirty="0" smtClean="0"/>
              <a:t>,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інтенсивності</a:t>
            </a:r>
            <a:r>
              <a:rPr lang="ru-RU" dirty="0" smtClean="0"/>
              <a:t> </a:t>
            </a:r>
            <a:r>
              <a:rPr lang="ru-RU" dirty="0" err="1" smtClean="0"/>
              <a:t>опадів</a:t>
            </a:r>
            <a:r>
              <a:rPr lang="ru-RU" dirty="0" smtClean="0"/>
              <a:t>.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спостережень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використані</a:t>
            </a:r>
            <a:r>
              <a:rPr lang="ru-RU" dirty="0" smtClean="0"/>
              <a:t> 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метеорологічних</a:t>
            </a:r>
            <a:r>
              <a:rPr lang="ru-RU" dirty="0" smtClean="0"/>
              <a:t> умов </a:t>
            </a:r>
            <a:r>
              <a:rPr lang="ru-RU" dirty="0" err="1" smtClean="0"/>
              <a:t>розсіювання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забруднюючих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в </a:t>
            </a:r>
            <a:r>
              <a:rPr lang="ru-RU" dirty="0" err="1" smtClean="0"/>
              <a:t>атмосфері</a:t>
            </a:r>
            <a:r>
              <a:rPr lang="ru-RU" dirty="0" smtClean="0"/>
              <a:t>. </a:t>
            </a:r>
            <a:r>
              <a:rPr lang="ru-RU" dirty="0" err="1" smtClean="0"/>
              <a:t>Окремою</a:t>
            </a:r>
            <a:r>
              <a:rPr lang="ru-RU" dirty="0" smtClean="0"/>
              <a:t> </a:t>
            </a:r>
            <a:r>
              <a:rPr lang="ru-RU" dirty="0" err="1" smtClean="0"/>
              <a:t>групою</a:t>
            </a:r>
            <a:r>
              <a:rPr lang="ru-RU" dirty="0" smtClean="0"/>
              <a:t>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 err="1" smtClean="0"/>
              <a:t>біоклиматичні</a:t>
            </a:r>
            <a:r>
              <a:rPr lang="ru-RU" dirty="0" smtClean="0"/>
              <a:t> </a:t>
            </a:r>
            <a:r>
              <a:rPr lang="ru-RU" dirty="0" err="1" smtClean="0"/>
              <a:t>індикатори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( </a:t>
            </a:r>
            <a:r>
              <a:rPr lang="ru-RU" dirty="0" err="1" smtClean="0"/>
              <a:t>індекси</a:t>
            </a:r>
            <a:r>
              <a:rPr lang="ru-RU" dirty="0" smtClean="0"/>
              <a:t> </a:t>
            </a:r>
            <a:r>
              <a:rPr lang="ru-RU" dirty="0" err="1" smtClean="0"/>
              <a:t>патогенності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, </a:t>
            </a:r>
            <a:r>
              <a:rPr lang="ru-RU" dirty="0" err="1" smtClean="0"/>
              <a:t>вологості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, </a:t>
            </a:r>
            <a:r>
              <a:rPr lang="ru-RU" dirty="0" err="1" smtClean="0"/>
              <a:t>патогенності</a:t>
            </a:r>
            <a:r>
              <a:rPr lang="ru-RU" dirty="0" smtClean="0"/>
              <a:t> </a:t>
            </a:r>
            <a:r>
              <a:rPr lang="ru-RU" dirty="0" err="1" smtClean="0"/>
              <a:t>вітру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хмарності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450" y="693683"/>
            <a:ext cx="7688700" cy="3646292"/>
          </a:xfrm>
        </p:spPr>
        <p:txBody>
          <a:bodyPr>
            <a:normAutofit fontScale="92500"/>
          </a:bodyPr>
          <a:lstStyle/>
          <a:p>
            <a:r>
              <a:rPr lang="ru-RU" i="1" dirty="0" err="1" smtClean="0"/>
              <a:t>Гідрологічними</a:t>
            </a:r>
            <a:r>
              <a:rPr lang="ru-RU" i="1" dirty="0" smtClean="0"/>
              <a:t> </a:t>
            </a:r>
            <a:r>
              <a:rPr lang="ru-RU" dirty="0" smtClean="0"/>
              <a:t>характеристиками озер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водосховищ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площа</a:t>
            </a:r>
            <a:r>
              <a:rPr lang="ru-RU" dirty="0" smtClean="0"/>
              <a:t> </a:t>
            </a:r>
            <a:r>
              <a:rPr lang="ru-RU" dirty="0" err="1" smtClean="0"/>
              <a:t>дзеркала</a:t>
            </a:r>
            <a:r>
              <a:rPr lang="ru-RU" dirty="0" smtClean="0"/>
              <a:t>, </a:t>
            </a:r>
            <a:r>
              <a:rPr lang="ru-RU" dirty="0" err="1" smtClean="0"/>
              <a:t>об'єм</a:t>
            </a:r>
            <a:r>
              <a:rPr lang="ru-RU" dirty="0" smtClean="0"/>
              <a:t>, </a:t>
            </a:r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максимальна </a:t>
            </a:r>
            <a:r>
              <a:rPr lang="ru-RU" dirty="0" err="1" smtClean="0"/>
              <a:t>глибина</a:t>
            </a:r>
            <a:r>
              <a:rPr lang="ru-RU" dirty="0" smtClean="0"/>
              <a:t>, </a:t>
            </a:r>
            <a:r>
              <a:rPr lang="ru-RU" dirty="0" err="1" smtClean="0"/>
              <a:t>коливання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, температура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стратифікація</a:t>
            </a:r>
            <a:r>
              <a:rPr lang="ru-RU" dirty="0" smtClean="0"/>
              <a:t> </a:t>
            </a:r>
            <a:r>
              <a:rPr lang="ru-RU" dirty="0" err="1" smtClean="0"/>
              <a:t>водної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,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льодоставу</a:t>
            </a:r>
            <a:r>
              <a:rPr lang="ru-RU" dirty="0" smtClean="0"/>
              <a:t>, </a:t>
            </a:r>
            <a:r>
              <a:rPr lang="ru-RU" dirty="0" err="1" smtClean="0"/>
              <a:t>водообмін</a:t>
            </a:r>
            <a:r>
              <a:rPr lang="ru-RU" dirty="0" smtClean="0"/>
              <a:t>, </a:t>
            </a:r>
            <a:r>
              <a:rPr lang="ru-RU" dirty="0" err="1" smtClean="0"/>
              <a:t>колірність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прозорість</a:t>
            </a:r>
            <a:r>
              <a:rPr lang="ru-RU" dirty="0" smtClean="0"/>
              <a:t> води; </a:t>
            </a:r>
            <a:r>
              <a:rPr lang="ru-RU" dirty="0" err="1" smtClean="0"/>
              <a:t>річок</a:t>
            </a:r>
            <a:r>
              <a:rPr lang="ru-RU" dirty="0" smtClean="0"/>
              <a:t> ( ширина русла, </a:t>
            </a:r>
            <a:r>
              <a:rPr lang="ru-RU" dirty="0" err="1" smtClean="0"/>
              <a:t>глибини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швидкості</a:t>
            </a:r>
            <a:r>
              <a:rPr lang="ru-RU" dirty="0" smtClean="0"/>
              <a:t> </a:t>
            </a:r>
            <a:r>
              <a:rPr lang="ru-RU" dirty="0" err="1" smtClean="0"/>
              <a:t>течії</a:t>
            </a:r>
            <a:r>
              <a:rPr lang="ru-RU" dirty="0" smtClean="0"/>
              <a:t>, </a:t>
            </a:r>
            <a:r>
              <a:rPr lang="ru-RU" dirty="0" err="1" smtClean="0"/>
              <a:t>витрата</a:t>
            </a:r>
            <a:r>
              <a:rPr lang="ru-RU" dirty="0" smtClean="0"/>
              <a:t> води, тип </a:t>
            </a:r>
            <a:r>
              <a:rPr lang="ru-RU" dirty="0" err="1" smtClean="0"/>
              <a:t>живлення</a:t>
            </a:r>
            <a:r>
              <a:rPr lang="ru-RU" dirty="0" smtClean="0"/>
              <a:t>, </a:t>
            </a:r>
            <a:r>
              <a:rPr lang="ru-RU" dirty="0" err="1" smtClean="0"/>
              <a:t>коливання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по сезонах, </a:t>
            </a:r>
            <a:r>
              <a:rPr lang="ru-RU" dirty="0" err="1" smtClean="0"/>
              <a:t>льодовий</a:t>
            </a:r>
            <a:r>
              <a:rPr lang="ru-RU" dirty="0" smtClean="0"/>
              <a:t> режим, </a:t>
            </a:r>
            <a:r>
              <a:rPr lang="ru-RU" dirty="0" err="1" smtClean="0"/>
              <a:t>небезпечні</a:t>
            </a:r>
            <a:r>
              <a:rPr lang="ru-RU" dirty="0" smtClean="0"/>
              <a:t> </a:t>
            </a:r>
            <a:r>
              <a:rPr lang="ru-RU" dirty="0" err="1" smtClean="0"/>
              <a:t>гідрологічні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. </a:t>
            </a:r>
            <a:r>
              <a:rPr lang="ru-RU" dirty="0" err="1" smtClean="0"/>
              <a:t>Програма</a:t>
            </a:r>
            <a:r>
              <a:rPr lang="ru-RU" dirty="0" smtClean="0"/>
              <a:t> </a:t>
            </a:r>
            <a:r>
              <a:rPr lang="ru-RU" dirty="0" err="1" smtClean="0"/>
              <a:t>польових</a:t>
            </a:r>
            <a:r>
              <a:rPr lang="ru-RU" dirty="0" smtClean="0"/>
              <a:t> </a:t>
            </a:r>
            <a:r>
              <a:rPr lang="ru-RU" dirty="0" err="1" smtClean="0"/>
              <a:t>гідрологічних</a:t>
            </a:r>
            <a:r>
              <a:rPr lang="ru-RU" dirty="0" smtClean="0"/>
              <a:t> </a:t>
            </a:r>
            <a:r>
              <a:rPr lang="ru-RU" dirty="0" err="1" smtClean="0"/>
              <a:t>спостережень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розбиття</a:t>
            </a:r>
            <a:r>
              <a:rPr lang="ru-RU" dirty="0" smtClean="0"/>
              <a:t> промерных </a:t>
            </a:r>
            <a:r>
              <a:rPr lang="ru-RU" dirty="0" err="1" smtClean="0"/>
              <a:t>профілів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промерами </a:t>
            </a:r>
            <a:r>
              <a:rPr lang="ru-RU" dirty="0" err="1" smtClean="0"/>
              <a:t>глибин</a:t>
            </a:r>
            <a:r>
              <a:rPr lang="ru-RU" dirty="0" smtClean="0"/>
              <a:t>, </a:t>
            </a:r>
            <a:r>
              <a:rPr lang="ru-RU" dirty="0" err="1" smtClean="0"/>
              <a:t>швидкості</a:t>
            </a:r>
            <a:r>
              <a:rPr lang="ru-RU" dirty="0" smtClean="0"/>
              <a:t> </a:t>
            </a:r>
            <a:r>
              <a:rPr lang="ru-RU" dirty="0" err="1" smtClean="0"/>
              <a:t>течії</a:t>
            </a:r>
            <a:r>
              <a:rPr lang="ru-RU" dirty="0" smtClean="0"/>
              <a:t>, </a:t>
            </a:r>
            <a:r>
              <a:rPr lang="ru-RU" dirty="0" err="1" smtClean="0"/>
              <a:t>визначенням</a:t>
            </a:r>
            <a:r>
              <a:rPr lang="ru-RU" dirty="0" smtClean="0"/>
              <a:t> характеру </a:t>
            </a:r>
            <a:r>
              <a:rPr lang="ru-RU" dirty="0" err="1" smtClean="0"/>
              <a:t>донних</a:t>
            </a:r>
            <a:r>
              <a:rPr lang="ru-RU" dirty="0" smtClean="0"/>
              <a:t> </a:t>
            </a:r>
            <a:r>
              <a:rPr lang="ru-RU" dirty="0" err="1" smtClean="0"/>
              <a:t>відкладень</a:t>
            </a:r>
            <a:r>
              <a:rPr lang="ru-RU" dirty="0" smtClean="0"/>
              <a:t>, </a:t>
            </a:r>
            <a:r>
              <a:rPr lang="ru-RU" dirty="0" err="1" smtClean="0"/>
              <a:t>устаткування</a:t>
            </a:r>
            <a:r>
              <a:rPr lang="ru-RU" dirty="0" smtClean="0"/>
              <a:t> </a:t>
            </a:r>
            <a:r>
              <a:rPr lang="ru-RU" dirty="0" err="1" smtClean="0"/>
              <a:t>водомірного</a:t>
            </a:r>
            <a:r>
              <a:rPr lang="ru-RU" dirty="0" smtClean="0"/>
              <a:t> поста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спостереженням</a:t>
            </a:r>
            <a:r>
              <a:rPr lang="ru-RU" dirty="0" smtClean="0"/>
              <a:t> за </a:t>
            </a:r>
            <a:r>
              <a:rPr lang="ru-RU" dirty="0" err="1" smtClean="0"/>
              <a:t>рівнем</a:t>
            </a:r>
            <a:r>
              <a:rPr lang="ru-RU" dirty="0" smtClean="0"/>
              <a:t> води. </a:t>
            </a:r>
          </a:p>
          <a:p>
            <a:r>
              <a:rPr lang="ru-RU" i="1" dirty="0" err="1" smtClean="0"/>
              <a:t>Гидрохимічеськие</a:t>
            </a:r>
            <a:r>
              <a:rPr lang="ru-RU" dirty="0" smtClean="0"/>
              <a:t> </a:t>
            </a:r>
            <a:r>
              <a:rPr lang="ru-RU" dirty="0" err="1" smtClean="0"/>
              <a:t>спостереження</a:t>
            </a:r>
            <a:r>
              <a:rPr lang="ru-RU" dirty="0" smtClean="0"/>
              <a:t> </a:t>
            </a:r>
            <a:r>
              <a:rPr lang="ru-RU" dirty="0" err="1" smtClean="0"/>
              <a:t>направлені</a:t>
            </a:r>
            <a:r>
              <a:rPr lang="ru-RU" dirty="0" smtClean="0"/>
              <a:t> на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закономірностей</a:t>
            </a:r>
            <a:r>
              <a:rPr lang="ru-RU" dirty="0" smtClean="0"/>
              <a:t> гидрохимического режиму </a:t>
            </a:r>
            <a:r>
              <a:rPr lang="ru-RU" dirty="0" err="1" smtClean="0"/>
              <a:t>водоймища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антропогенних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(</a:t>
            </a:r>
            <a:r>
              <a:rPr lang="ru-RU" dirty="0" err="1" smtClean="0"/>
              <a:t>скидання</a:t>
            </a:r>
            <a:r>
              <a:rPr lang="ru-RU" dirty="0" smtClean="0"/>
              <a:t> </a:t>
            </a:r>
            <a:r>
              <a:rPr lang="ru-RU" dirty="0" err="1" smtClean="0"/>
              <a:t>стічних</a:t>
            </a:r>
            <a:r>
              <a:rPr lang="ru-RU" dirty="0" smtClean="0"/>
              <a:t> вод, </a:t>
            </a:r>
            <a:r>
              <a:rPr lang="ru-RU" dirty="0" err="1" smtClean="0"/>
              <a:t>меліорації</a:t>
            </a:r>
            <a:r>
              <a:rPr lang="ru-RU" dirty="0" smtClean="0"/>
              <a:t> </a:t>
            </a:r>
            <a:r>
              <a:rPr lang="ru-RU" dirty="0" err="1" smtClean="0"/>
              <a:t>водозбору</a:t>
            </a:r>
            <a:r>
              <a:rPr lang="ru-RU" dirty="0" smtClean="0"/>
              <a:t>, </a:t>
            </a:r>
            <a:r>
              <a:rPr lang="ru-RU" dirty="0" err="1" smtClean="0"/>
              <a:t>побудови</a:t>
            </a:r>
            <a:r>
              <a:rPr lang="ru-RU" dirty="0" smtClean="0"/>
              <a:t> </a:t>
            </a:r>
            <a:r>
              <a:rPr lang="ru-RU" dirty="0" err="1" smtClean="0"/>
              <a:t>гідротехнічних</a:t>
            </a:r>
            <a:r>
              <a:rPr lang="ru-RU" dirty="0" smtClean="0"/>
              <a:t> </a:t>
            </a:r>
            <a:r>
              <a:rPr lang="ru-RU" dirty="0" err="1" smtClean="0"/>
              <a:t>споруд</a:t>
            </a:r>
            <a:r>
              <a:rPr lang="ru-RU" dirty="0" smtClean="0"/>
              <a:t>) на </a:t>
            </a:r>
            <a:r>
              <a:rPr lang="ru-RU" dirty="0" err="1" smtClean="0"/>
              <a:t>природний</a:t>
            </a:r>
            <a:r>
              <a:rPr lang="ru-RU" dirty="0" smtClean="0"/>
              <a:t> гидрохимический режим. В рамках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 </a:t>
            </a:r>
            <a:r>
              <a:rPr lang="ru-RU" dirty="0" err="1" smtClean="0"/>
              <a:t>проводяться</a:t>
            </a:r>
            <a:r>
              <a:rPr lang="ru-RU" dirty="0" smtClean="0"/>
              <a:t> </a:t>
            </a:r>
            <a:r>
              <a:rPr lang="ru-RU" dirty="0" err="1" smtClean="0"/>
              <a:t>сезонні</a:t>
            </a:r>
            <a:r>
              <a:rPr lang="ru-RU" dirty="0" smtClean="0"/>
              <a:t> </a:t>
            </a:r>
            <a:r>
              <a:rPr lang="ru-RU" dirty="0" err="1" smtClean="0"/>
              <a:t>спостереження</a:t>
            </a:r>
            <a:r>
              <a:rPr lang="ru-RU" dirty="0" smtClean="0"/>
              <a:t> за </a:t>
            </a:r>
            <a:r>
              <a:rPr lang="ru-RU" dirty="0" err="1" smtClean="0"/>
              <a:t>фізичними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хімічними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 води. До </a:t>
            </a:r>
            <a:r>
              <a:rPr lang="ru-RU" dirty="0" err="1" smtClean="0"/>
              <a:t>загальних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 </a:t>
            </a:r>
            <a:r>
              <a:rPr lang="ru-RU" dirty="0" err="1" smtClean="0"/>
              <a:t>відносяться</a:t>
            </a:r>
            <a:r>
              <a:rPr lang="ru-RU" dirty="0" smtClean="0"/>
              <a:t> температура, </a:t>
            </a:r>
            <a:r>
              <a:rPr lang="ru-RU" dirty="0" err="1" smtClean="0"/>
              <a:t>прозорість</a:t>
            </a:r>
            <a:r>
              <a:rPr lang="ru-RU" dirty="0" smtClean="0"/>
              <a:t>, запах, </a:t>
            </a:r>
            <a:r>
              <a:rPr lang="ru-RU" dirty="0" err="1" smtClean="0"/>
              <a:t>колір</a:t>
            </a:r>
            <a:r>
              <a:rPr lang="ru-RU" dirty="0" smtClean="0"/>
              <a:t>,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зважених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рН</a:t>
            </a:r>
            <a:r>
              <a:rPr lang="ru-RU" dirty="0" smtClean="0"/>
              <a:t>. У </a:t>
            </a:r>
            <a:r>
              <a:rPr lang="ru-RU" dirty="0" err="1" smtClean="0"/>
              <a:t>відібраних</a:t>
            </a:r>
            <a:r>
              <a:rPr lang="ru-RU" dirty="0" smtClean="0"/>
              <a:t> пробах </a:t>
            </a:r>
            <a:r>
              <a:rPr lang="ru-RU" dirty="0" err="1" smtClean="0"/>
              <a:t>визначається</a:t>
            </a:r>
            <a:r>
              <a:rPr lang="ru-RU" dirty="0" smtClean="0"/>
              <a:t> склад </a:t>
            </a:r>
            <a:r>
              <a:rPr lang="ru-RU" dirty="0" err="1" smtClean="0"/>
              <a:t>мінеральних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(Ca2+, Mg2+, </a:t>
            </a:r>
            <a:r>
              <a:rPr lang="ru-RU" dirty="0" err="1" smtClean="0"/>
              <a:t>Na+</a:t>
            </a:r>
            <a:r>
              <a:rPr lang="ru-RU" dirty="0" smtClean="0"/>
              <a:t>, K+, </a:t>
            </a:r>
            <a:r>
              <a:rPr lang="ru-RU" dirty="0" err="1" smtClean="0"/>
              <a:t>Cl</a:t>
            </a:r>
            <a:r>
              <a:rPr lang="ru-RU" dirty="0" smtClean="0"/>
              <a:t>-, SO42-, HCO3-),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органічної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(БПК5, ХПК), </a:t>
            </a:r>
            <a:r>
              <a:rPr lang="ru-RU" dirty="0" err="1" smtClean="0"/>
              <a:t>біогенної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(фосфору </a:t>
            </a:r>
            <a:r>
              <a:rPr lang="ru-RU" dirty="0" err="1" smtClean="0"/>
              <a:t>загального</a:t>
            </a:r>
            <a:r>
              <a:rPr lang="ru-RU" dirty="0" smtClean="0"/>
              <a:t>, </a:t>
            </a:r>
            <a:r>
              <a:rPr lang="ru-RU" dirty="0" err="1" smtClean="0"/>
              <a:t>фосфору</a:t>
            </a:r>
            <a:r>
              <a:rPr lang="ru-RU" dirty="0" smtClean="0"/>
              <a:t> </a:t>
            </a:r>
            <a:r>
              <a:rPr lang="ru-RU" dirty="0" err="1" smtClean="0"/>
              <a:t>мінерального</a:t>
            </a:r>
            <a:r>
              <a:rPr lang="ru-RU" dirty="0" smtClean="0"/>
              <a:t>, </a:t>
            </a:r>
            <a:r>
              <a:rPr lang="ru-RU" dirty="0" err="1" smtClean="0"/>
              <a:t>нітритних</a:t>
            </a:r>
            <a:r>
              <a:rPr lang="ru-RU" dirty="0" smtClean="0"/>
              <a:t>, </a:t>
            </a:r>
            <a:r>
              <a:rPr lang="ru-RU" dirty="0" err="1" smtClean="0"/>
              <a:t>нітратних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амонійних</a:t>
            </a:r>
            <a:r>
              <a:rPr lang="ru-RU" dirty="0" smtClean="0"/>
              <a:t> форм азоту), </a:t>
            </a:r>
            <a:r>
              <a:rPr lang="ru-RU" dirty="0" err="1" smtClean="0"/>
              <a:t>розчинених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 (</a:t>
            </a:r>
            <a:r>
              <a:rPr lang="ru-RU" dirty="0" err="1" smtClean="0"/>
              <a:t>кисню</a:t>
            </a:r>
            <a:r>
              <a:rPr lang="ru-RU" dirty="0" smtClean="0"/>
              <a:t>, </a:t>
            </a:r>
            <a:r>
              <a:rPr lang="ru-RU" dirty="0" err="1" smtClean="0"/>
              <a:t>вуглекислого</a:t>
            </a:r>
            <a:r>
              <a:rPr lang="ru-RU" dirty="0" smtClean="0"/>
              <a:t> газу).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450" y="641131"/>
            <a:ext cx="7688700" cy="3698844"/>
          </a:xfrm>
        </p:spPr>
        <p:txBody>
          <a:bodyPr>
            <a:normAutofit/>
          </a:bodyPr>
          <a:lstStyle/>
          <a:p>
            <a:r>
              <a:rPr lang="ru-RU" i="1" dirty="0" err="1" smtClean="0"/>
              <a:t>Гідробіологічні</a:t>
            </a:r>
            <a:r>
              <a:rPr lang="ru-RU" i="1" dirty="0" smtClean="0"/>
              <a:t> </a:t>
            </a:r>
            <a:r>
              <a:rPr lang="ru-RU" dirty="0" err="1" smtClean="0"/>
              <a:t>спостереження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фітопланктону</a:t>
            </a:r>
            <a:r>
              <a:rPr lang="ru-RU" dirty="0" smtClean="0"/>
              <a:t>, </a:t>
            </a:r>
            <a:r>
              <a:rPr lang="ru-RU" dirty="0" err="1" smtClean="0"/>
              <a:t>макрофітів</a:t>
            </a:r>
            <a:r>
              <a:rPr lang="ru-RU" dirty="0" smtClean="0"/>
              <a:t>, перифитона, зоопланктону, зообентосу </a:t>
            </a:r>
            <a:r>
              <a:rPr lang="ru-RU" dirty="0" err="1" smtClean="0"/>
              <a:t>і</a:t>
            </a:r>
            <a:r>
              <a:rPr lang="ru-RU" dirty="0" smtClean="0"/>
              <a:t> др.; контроль за </a:t>
            </a:r>
            <a:r>
              <a:rPr lang="ru-RU" dirty="0" err="1" smtClean="0"/>
              <a:t>зміною</a:t>
            </a:r>
            <a:r>
              <a:rPr lang="ru-RU" dirty="0" smtClean="0"/>
              <a:t> </a:t>
            </a:r>
            <a:r>
              <a:rPr lang="ru-RU" dirty="0" err="1" smtClean="0"/>
              <a:t>біологічної</a:t>
            </a:r>
            <a:r>
              <a:rPr lang="ru-RU" dirty="0" smtClean="0"/>
              <a:t> </a:t>
            </a:r>
            <a:r>
              <a:rPr lang="ru-RU" dirty="0" err="1" smtClean="0"/>
              <a:t>різноманітності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оцінку</a:t>
            </a:r>
            <a:r>
              <a:rPr lang="ru-RU" dirty="0" smtClean="0"/>
              <a:t> </a:t>
            </a:r>
            <a:r>
              <a:rPr lang="ru-RU" dirty="0" err="1" smtClean="0"/>
              <a:t>трофічного</a:t>
            </a:r>
            <a:r>
              <a:rPr lang="ru-RU" dirty="0" smtClean="0"/>
              <a:t> статусу </a:t>
            </a:r>
            <a:r>
              <a:rPr lang="ru-RU" dirty="0" err="1" smtClean="0"/>
              <a:t>водоймища</a:t>
            </a:r>
            <a:r>
              <a:rPr lang="ru-RU" dirty="0" smtClean="0"/>
              <a:t>. Для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 </a:t>
            </a:r>
            <a:r>
              <a:rPr lang="ru-RU" dirty="0" err="1" smtClean="0"/>
              <a:t>поважно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чисельність</a:t>
            </a:r>
            <a:r>
              <a:rPr lang="ru-RU" dirty="0" smtClean="0"/>
              <a:t>, </a:t>
            </a:r>
            <a:r>
              <a:rPr lang="ru-RU" dirty="0" err="1" smtClean="0"/>
              <a:t>біомасу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продуктивність</a:t>
            </a:r>
            <a:r>
              <a:rPr lang="ru-RU" dirty="0" smtClean="0"/>
              <a:t> </a:t>
            </a:r>
            <a:r>
              <a:rPr lang="ru-RU" dirty="0" err="1" smtClean="0"/>
              <a:t>співтовариства</a:t>
            </a:r>
            <a:r>
              <a:rPr lang="ru-RU" dirty="0" smtClean="0"/>
              <a:t> </a:t>
            </a:r>
            <a:r>
              <a:rPr lang="ru-RU" dirty="0" err="1" smtClean="0"/>
              <a:t>водоймища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зміну</a:t>
            </a:r>
            <a:r>
              <a:rPr lang="ru-RU" dirty="0" smtClean="0"/>
              <a:t> видового складу. </a:t>
            </a:r>
            <a:r>
              <a:rPr lang="ru-RU" dirty="0" err="1" smtClean="0"/>
              <a:t>Наприклад</a:t>
            </a:r>
            <a:r>
              <a:rPr lang="ru-RU" dirty="0" smtClean="0"/>
              <a:t>, для зоопланктону </a:t>
            </a:r>
            <a:r>
              <a:rPr lang="ru-RU" dirty="0" err="1" smtClean="0"/>
              <a:t>інформаційними</a:t>
            </a:r>
            <a:r>
              <a:rPr lang="ru-RU" dirty="0" smtClean="0"/>
              <a:t> </a:t>
            </a:r>
            <a:r>
              <a:rPr lang="ru-RU" dirty="0" err="1" smtClean="0"/>
              <a:t>показниками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зміна</a:t>
            </a:r>
            <a:r>
              <a:rPr lang="ru-RU" dirty="0" smtClean="0"/>
              <a:t> видового складу у </a:t>
            </a:r>
            <a:r>
              <a:rPr lang="ru-RU" dirty="0" err="1" smtClean="0"/>
              <a:t>бік</a:t>
            </a:r>
            <a:r>
              <a:rPr lang="ru-RU" dirty="0" smtClean="0"/>
              <a:t> </a:t>
            </a:r>
            <a:r>
              <a:rPr lang="ru-RU" dirty="0" err="1" smtClean="0"/>
              <a:t>дрібних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(</a:t>
            </a:r>
            <a:r>
              <a:rPr lang="ru-RU" dirty="0" err="1" smtClean="0"/>
              <a:t>коловертки</a:t>
            </a:r>
            <a:r>
              <a:rPr lang="ru-RU" dirty="0" smtClean="0"/>
              <a:t>), </a:t>
            </a:r>
            <a:r>
              <a:rPr lang="ru-RU" dirty="0" err="1" smtClean="0"/>
              <a:t>зникнення</a:t>
            </a:r>
            <a:r>
              <a:rPr lang="ru-RU" dirty="0" smtClean="0"/>
              <a:t> </a:t>
            </a:r>
            <a:r>
              <a:rPr lang="ru-RU" dirty="0" err="1" smtClean="0"/>
              <a:t>ракоподібних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фільтрують</a:t>
            </a:r>
            <a:r>
              <a:rPr lang="ru-RU" dirty="0" smtClean="0"/>
              <a:t>, </a:t>
            </a:r>
            <a:r>
              <a:rPr lang="ru-RU" dirty="0" err="1" smtClean="0"/>
              <a:t>збільшення</a:t>
            </a:r>
            <a:r>
              <a:rPr lang="ru-RU" dirty="0" smtClean="0"/>
              <a:t> в </a:t>
            </a:r>
            <a:r>
              <a:rPr lang="ru-RU" dirty="0" err="1" smtClean="0"/>
              <a:t>планктоні</a:t>
            </a:r>
            <a:r>
              <a:rPr lang="ru-RU" dirty="0" smtClean="0"/>
              <a:t> </a:t>
            </a:r>
            <a:r>
              <a:rPr lang="ru-RU" dirty="0" err="1" smtClean="0"/>
              <a:t>хижих</a:t>
            </a:r>
            <a:r>
              <a:rPr lang="ru-RU" dirty="0" smtClean="0"/>
              <a:t> форм. В </a:t>
            </a:r>
            <a:r>
              <a:rPr lang="ru-RU" dirty="0" err="1" smtClean="0"/>
              <a:t>цілому</a:t>
            </a:r>
            <a:r>
              <a:rPr lang="ru-RU" dirty="0" smtClean="0"/>
              <a:t> </a:t>
            </a:r>
            <a:r>
              <a:rPr lang="ru-RU" dirty="0" err="1" smtClean="0"/>
              <a:t>гидроэкологические</a:t>
            </a:r>
            <a:r>
              <a:rPr lang="ru-RU" dirty="0" smtClean="0"/>
              <a:t> </a:t>
            </a:r>
            <a:r>
              <a:rPr lang="ru-RU" dirty="0" err="1" smtClean="0"/>
              <a:t>спостереження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</a:t>
            </a:r>
            <a:r>
              <a:rPr lang="ru-RU" dirty="0" err="1" smtClean="0"/>
              <a:t>синхронне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гідрологічних</a:t>
            </a:r>
            <a:r>
              <a:rPr lang="ru-RU" dirty="0" smtClean="0"/>
              <a:t>, гидрохимических, </a:t>
            </a:r>
            <a:r>
              <a:rPr lang="ru-RU" dirty="0" err="1" smtClean="0"/>
              <a:t>гідробіологічних</a:t>
            </a:r>
            <a:r>
              <a:rPr lang="ru-RU" dirty="0" smtClean="0"/>
              <a:t> </a:t>
            </a:r>
            <a:r>
              <a:rPr lang="ru-RU" dirty="0" err="1" smtClean="0"/>
              <a:t>спостережень</a:t>
            </a:r>
            <a:r>
              <a:rPr lang="ru-RU" dirty="0" smtClean="0"/>
              <a:t> на озерах, </a:t>
            </a:r>
            <a:r>
              <a:rPr lang="ru-RU" dirty="0" err="1" smtClean="0"/>
              <a:t>річках</a:t>
            </a:r>
            <a:r>
              <a:rPr lang="ru-RU" dirty="0" smtClean="0"/>
              <a:t>, </a:t>
            </a:r>
            <a:r>
              <a:rPr lang="ru-RU" dirty="0" err="1" smtClean="0"/>
              <a:t>водосховищах</a:t>
            </a:r>
            <a:r>
              <a:rPr lang="ru-RU" dirty="0" smtClean="0"/>
              <a:t>.</a:t>
            </a:r>
          </a:p>
          <a:p>
            <a:r>
              <a:rPr lang="ru-RU" i="1" dirty="0" err="1" smtClean="0"/>
              <a:t>Дендрохронологічні</a:t>
            </a:r>
            <a:r>
              <a:rPr lang="ru-RU" dirty="0" smtClean="0"/>
              <a:t> </a:t>
            </a:r>
            <a:r>
              <a:rPr lang="ru-RU" dirty="0" err="1" smtClean="0"/>
              <a:t>спостереження</a:t>
            </a:r>
            <a:r>
              <a:rPr lang="ru-RU" dirty="0" smtClean="0"/>
              <a:t> </a:t>
            </a:r>
            <a:r>
              <a:rPr lang="ru-RU" dirty="0" err="1" smtClean="0"/>
              <a:t>проводяться</a:t>
            </a:r>
            <a:r>
              <a:rPr lang="ru-RU" dirty="0" smtClean="0"/>
              <a:t> для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тимчасових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приросту </a:t>
            </a:r>
            <a:r>
              <a:rPr lang="ru-RU" dirty="0" err="1" smtClean="0"/>
              <a:t>деревини</a:t>
            </a:r>
            <a:r>
              <a:rPr lang="ru-RU" dirty="0" smtClean="0"/>
              <a:t>. </a:t>
            </a:r>
            <a:r>
              <a:rPr lang="ru-RU" dirty="0" err="1" smtClean="0"/>
              <a:t>Пробні</a:t>
            </a:r>
            <a:r>
              <a:rPr lang="ru-RU" dirty="0" smtClean="0"/>
              <a:t> </a:t>
            </a:r>
            <a:r>
              <a:rPr lang="ru-RU" dirty="0" err="1" smtClean="0"/>
              <a:t>майданчики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закладатися</a:t>
            </a:r>
            <a:r>
              <a:rPr lang="ru-RU" dirty="0" smtClean="0"/>
              <a:t> в </a:t>
            </a:r>
            <a:r>
              <a:rPr lang="ru-RU" dirty="0" err="1" smtClean="0"/>
              <a:t>домінуючих</a:t>
            </a:r>
            <a:r>
              <a:rPr lang="ru-RU" dirty="0" smtClean="0"/>
              <a:t> </a:t>
            </a:r>
            <a:r>
              <a:rPr lang="ru-RU" dirty="0" err="1" smtClean="0"/>
              <a:t>фаціях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ландшафтів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по </a:t>
            </a:r>
            <a:r>
              <a:rPr lang="ru-RU" dirty="0" err="1" smtClean="0"/>
              <a:t>лінії</a:t>
            </a:r>
            <a:r>
              <a:rPr lang="ru-RU" dirty="0" smtClean="0"/>
              <a:t> </a:t>
            </a:r>
            <a:r>
              <a:rPr lang="ru-RU" dirty="0" err="1" smtClean="0"/>
              <a:t>профілю</a:t>
            </a:r>
            <a:r>
              <a:rPr lang="ru-RU" dirty="0" smtClean="0"/>
              <a:t> в древостоях, </a:t>
            </a:r>
            <a:r>
              <a:rPr lang="ru-RU" dirty="0" err="1" smtClean="0"/>
              <a:t>однорідних</a:t>
            </a:r>
            <a:r>
              <a:rPr lang="ru-RU" dirty="0" smtClean="0"/>
              <a:t> по складу, </a:t>
            </a:r>
            <a:r>
              <a:rPr lang="ru-RU" dirty="0" err="1" smtClean="0"/>
              <a:t>зросту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облиште</a:t>
            </a:r>
            <a:r>
              <a:rPr lang="ru-RU" dirty="0" smtClean="0"/>
              <a:t>. На </a:t>
            </a:r>
            <a:r>
              <a:rPr lang="ru-RU" dirty="0" err="1" smtClean="0"/>
              <a:t>модельних</a:t>
            </a:r>
            <a:r>
              <a:rPr lang="ru-RU" dirty="0" smtClean="0"/>
              <a:t> деревах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річних</a:t>
            </a:r>
            <a:r>
              <a:rPr lang="ru-RU" dirty="0" smtClean="0"/>
              <a:t> </a:t>
            </a:r>
            <a:r>
              <a:rPr lang="ru-RU" dirty="0" err="1" smtClean="0"/>
              <a:t>кілець</a:t>
            </a:r>
            <a:r>
              <a:rPr lang="ru-RU" dirty="0" smtClean="0"/>
              <a:t> проводиться по спилам, на </a:t>
            </a:r>
            <a:r>
              <a:rPr lang="ru-RU" dirty="0" err="1" smtClean="0"/>
              <a:t>облікових</a:t>
            </a:r>
            <a:r>
              <a:rPr lang="ru-RU" dirty="0" smtClean="0"/>
              <a:t> ( по кернах, </a:t>
            </a:r>
            <a:r>
              <a:rPr lang="ru-RU" dirty="0" err="1" smtClean="0"/>
              <a:t>узятим</a:t>
            </a:r>
            <a:r>
              <a:rPr lang="ru-RU" dirty="0" smtClean="0"/>
              <a:t> </a:t>
            </a:r>
            <a:r>
              <a:rPr lang="ru-RU" dirty="0" err="1" smtClean="0"/>
              <a:t>спеціальним</a:t>
            </a:r>
            <a:r>
              <a:rPr lang="ru-RU" dirty="0" smtClean="0"/>
              <a:t> буром на </a:t>
            </a:r>
            <a:r>
              <a:rPr lang="ru-RU" dirty="0" err="1" smtClean="0"/>
              <a:t>висоті</a:t>
            </a:r>
            <a:r>
              <a:rPr lang="ru-RU" dirty="0" smtClean="0"/>
              <a:t> 1,3 м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дерев. У камеральных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вимірюють</a:t>
            </a:r>
            <a:r>
              <a:rPr lang="ru-RU" dirty="0" smtClean="0"/>
              <a:t> ширину </a:t>
            </a:r>
            <a:r>
              <a:rPr lang="ru-RU" dirty="0" err="1" smtClean="0"/>
              <a:t>річних</a:t>
            </a:r>
            <a:r>
              <a:rPr lang="ru-RU" dirty="0" smtClean="0"/>
              <a:t> </a:t>
            </a:r>
            <a:r>
              <a:rPr lang="ru-RU" dirty="0" err="1" smtClean="0"/>
              <a:t>кілець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аналізують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просторово-часову</a:t>
            </a:r>
            <a:r>
              <a:rPr lang="ru-RU" dirty="0" smtClean="0"/>
              <a:t> </a:t>
            </a:r>
            <a:r>
              <a:rPr lang="ru-RU" dirty="0" err="1" smtClean="0"/>
              <a:t>мінливість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err="1" smtClean="0"/>
              <a:t>Ліхеноїндікационниє</a:t>
            </a:r>
            <a:r>
              <a:rPr lang="ru-RU" i="1" dirty="0" smtClean="0"/>
              <a:t>.</a:t>
            </a:r>
            <a:r>
              <a:rPr lang="ru-RU" dirty="0" smtClean="0"/>
              <a:t> Цей </a:t>
            </a:r>
            <a:r>
              <a:rPr lang="ru-RU" dirty="0" err="1" smtClean="0"/>
              <a:t>вигляд</a:t>
            </a:r>
            <a:r>
              <a:rPr lang="ru-RU" dirty="0" smtClean="0"/>
              <a:t> </a:t>
            </a:r>
            <a:r>
              <a:rPr lang="ru-RU" dirty="0" err="1" smtClean="0"/>
              <a:t>спостережень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для </a:t>
            </a:r>
            <a:r>
              <a:rPr lang="ru-RU" dirty="0" err="1" smtClean="0"/>
              <a:t>картографування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атмосферного </a:t>
            </a:r>
            <a:r>
              <a:rPr lang="ru-RU" dirty="0" err="1" smtClean="0"/>
              <a:t>повітря</a:t>
            </a:r>
            <a:r>
              <a:rPr lang="ru-RU" dirty="0" smtClean="0"/>
              <a:t>,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эпифитного </a:t>
            </a:r>
            <a:r>
              <a:rPr lang="ru-RU" dirty="0" err="1" smtClean="0"/>
              <a:t>покриву</a:t>
            </a:r>
            <a:r>
              <a:rPr lang="ru-RU" dirty="0" smtClean="0"/>
              <a:t> </a:t>
            </a:r>
            <a:r>
              <a:rPr lang="ru-RU" dirty="0" err="1" smtClean="0"/>
              <a:t>лишайників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врахуванням</a:t>
            </a:r>
            <a:r>
              <a:rPr lang="ru-RU" dirty="0" smtClean="0"/>
              <a:t> </a:t>
            </a:r>
            <a:r>
              <a:rPr lang="ru-RU" dirty="0" err="1" smtClean="0"/>
              <a:t>чутливості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. Для кожного дерева </a:t>
            </a:r>
            <a:r>
              <a:rPr lang="ru-RU" dirty="0" err="1" smtClean="0"/>
              <a:t>вибірки</a:t>
            </a:r>
            <a:r>
              <a:rPr lang="ru-RU" dirty="0" smtClean="0"/>
              <a:t> </a:t>
            </a:r>
            <a:r>
              <a:rPr lang="ru-RU" dirty="0" err="1" smtClean="0"/>
              <a:t>описуються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індикаційні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: </a:t>
            </a:r>
            <a:r>
              <a:rPr lang="ru-RU" dirty="0" err="1" smtClean="0"/>
              <a:t>загальне</a:t>
            </a:r>
            <a:r>
              <a:rPr lang="ru-RU" dirty="0" smtClean="0"/>
              <a:t> </a:t>
            </a:r>
            <a:r>
              <a:rPr lang="ru-RU" dirty="0" err="1" smtClean="0"/>
              <a:t>проектне</a:t>
            </a:r>
            <a:r>
              <a:rPr lang="ru-RU" dirty="0" smtClean="0"/>
              <a:t> </a:t>
            </a:r>
            <a:r>
              <a:rPr lang="ru-RU" dirty="0" err="1" smtClean="0"/>
              <a:t>покриття</a:t>
            </a:r>
            <a:r>
              <a:rPr lang="ru-RU" dirty="0" smtClean="0"/>
              <a:t> лишайниками ствола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диференціацією</a:t>
            </a:r>
            <a:r>
              <a:rPr lang="ru-RU" dirty="0" smtClean="0"/>
              <a:t> по видах, </a:t>
            </a:r>
            <a:r>
              <a:rPr lang="ru-RU" dirty="0" err="1" smtClean="0"/>
              <a:t>покриття</a:t>
            </a:r>
            <a:r>
              <a:rPr lang="ru-RU" dirty="0" smtClean="0"/>
              <a:t> </a:t>
            </a:r>
            <a:r>
              <a:rPr lang="ru-RU" dirty="0" err="1" smtClean="0"/>
              <a:t>індикаторних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, число </a:t>
            </a:r>
            <a:r>
              <a:rPr lang="ru-RU" dirty="0" err="1" smtClean="0"/>
              <a:t>видів</a:t>
            </a:r>
            <a:r>
              <a:rPr lang="ru-RU" dirty="0" smtClean="0"/>
              <a:t>. </a:t>
            </a:r>
            <a:r>
              <a:rPr lang="ru-RU" dirty="0" err="1" smtClean="0"/>
              <a:t>Пробні</a:t>
            </a:r>
            <a:r>
              <a:rPr lang="ru-RU" dirty="0" smtClean="0"/>
              <a:t> </a:t>
            </a:r>
            <a:r>
              <a:rPr lang="ru-RU" dirty="0" err="1" smtClean="0"/>
              <a:t>майданчики</a:t>
            </a:r>
            <a:r>
              <a:rPr lang="ru-RU" dirty="0" smtClean="0"/>
              <a:t> </a:t>
            </a:r>
            <a:r>
              <a:rPr lang="ru-RU" dirty="0" err="1" smtClean="0"/>
              <a:t>закладаються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врахуванням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ПТК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</a:t>
            </a:r>
            <a:r>
              <a:rPr lang="ru-RU" dirty="0" err="1" smtClean="0"/>
              <a:t>забруднюючих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в атмосферу.</a:t>
            </a:r>
          </a:p>
          <a:p>
            <a:r>
              <a:rPr lang="be-BY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dirty="0" smtClean="0"/>
              <a:t>4. Відбір зразків і проб.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Збір</a:t>
            </a:r>
            <a:r>
              <a:rPr lang="ru-RU" dirty="0" smtClean="0"/>
              <a:t> </a:t>
            </a:r>
            <a:r>
              <a:rPr lang="ru-RU" dirty="0" err="1" smtClean="0"/>
              <a:t>зразків</a:t>
            </a:r>
            <a:r>
              <a:rPr lang="ru-RU" dirty="0" smtClean="0"/>
              <a:t>, </a:t>
            </a:r>
            <a:r>
              <a:rPr lang="ru-RU" dirty="0" err="1" smtClean="0"/>
              <a:t>конкретні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узгоджуються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програмою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робота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значних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часу, а тому повинна </a:t>
            </a:r>
            <a:r>
              <a:rPr lang="ru-RU" dirty="0" err="1" smtClean="0"/>
              <a:t>носити</a:t>
            </a:r>
            <a:r>
              <a:rPr lang="ru-RU" dirty="0" smtClean="0"/>
              <a:t> строго </a:t>
            </a:r>
            <a:r>
              <a:rPr lang="ru-RU" dirty="0" err="1" smtClean="0"/>
              <a:t>цілеспрямований</a:t>
            </a:r>
            <a:r>
              <a:rPr lang="ru-RU" dirty="0" smtClean="0"/>
              <a:t> характер. </a:t>
            </a:r>
          </a:p>
          <a:p>
            <a:r>
              <a:rPr lang="ru-RU" dirty="0" err="1" smtClean="0"/>
              <a:t>Рослини</a:t>
            </a:r>
            <a:r>
              <a:rPr lang="ru-RU" dirty="0" smtClean="0"/>
              <a:t> для </a:t>
            </a:r>
            <a:r>
              <a:rPr lang="ru-RU" dirty="0" err="1" smtClean="0"/>
              <a:t>гербарію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учбовою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науковою</a:t>
            </a:r>
            <a:r>
              <a:rPr lang="ru-RU" dirty="0" smtClean="0"/>
              <a:t> метою </a:t>
            </a:r>
            <a:r>
              <a:rPr lang="ru-RU" dirty="0" err="1" smtClean="0"/>
              <a:t>збирають</a:t>
            </a:r>
            <a:r>
              <a:rPr lang="ru-RU" dirty="0" smtClean="0"/>
              <a:t> в </a:t>
            </a:r>
            <a:r>
              <a:rPr lang="ru-RU" dirty="0" err="1" smtClean="0"/>
              <a:t>суху</a:t>
            </a:r>
            <a:r>
              <a:rPr lang="ru-RU" dirty="0" smtClean="0"/>
              <a:t> погоду, </a:t>
            </a:r>
            <a:r>
              <a:rPr lang="ru-RU" dirty="0" err="1" smtClean="0"/>
              <a:t>обов'язково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вегетативними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генеративними</a:t>
            </a:r>
            <a:r>
              <a:rPr lang="ru-RU" dirty="0" smtClean="0"/>
              <a:t> органами </a:t>
            </a:r>
            <a:r>
              <a:rPr lang="ru-RU" dirty="0" err="1" smtClean="0"/>
              <a:t>середніх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. Як гербарной </a:t>
            </a:r>
            <a:r>
              <a:rPr lang="ru-RU" dirty="0" err="1" smtClean="0"/>
              <a:t>папір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непромокальний</a:t>
            </a:r>
            <a:r>
              <a:rPr lang="ru-RU" dirty="0" smtClean="0"/>
              <a:t> </a:t>
            </a:r>
            <a:r>
              <a:rPr lang="ru-RU" dirty="0" err="1" smtClean="0"/>
              <a:t>папір</a:t>
            </a:r>
            <a:r>
              <a:rPr lang="ru-RU" dirty="0" smtClean="0"/>
              <a:t> (</a:t>
            </a:r>
            <a:r>
              <a:rPr lang="ru-RU" dirty="0" err="1" smtClean="0"/>
              <a:t>газетну</a:t>
            </a:r>
            <a:r>
              <a:rPr lang="ru-RU" dirty="0" smtClean="0"/>
              <a:t>, </a:t>
            </a:r>
            <a:r>
              <a:rPr lang="ru-RU" dirty="0" err="1" smtClean="0"/>
              <a:t>обгорткову</a:t>
            </a:r>
            <a:r>
              <a:rPr lang="ru-RU" dirty="0" smtClean="0"/>
              <a:t>, </a:t>
            </a:r>
            <a:r>
              <a:rPr lang="ru-RU" dirty="0" err="1" smtClean="0"/>
              <a:t>фільтрувальну</a:t>
            </a:r>
            <a:r>
              <a:rPr lang="ru-RU" dirty="0" smtClean="0"/>
              <a:t>)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розміром</a:t>
            </a:r>
            <a:r>
              <a:rPr lang="ru-RU" dirty="0" smtClean="0"/>
              <a:t> </a:t>
            </a:r>
            <a:r>
              <a:rPr lang="ru-RU" dirty="0" err="1" smtClean="0"/>
              <a:t>листів</a:t>
            </a:r>
            <a:r>
              <a:rPr lang="ru-RU" dirty="0" smtClean="0"/>
              <a:t> 42х28 </a:t>
            </a:r>
            <a:r>
              <a:rPr lang="uk-UA" dirty="0" smtClean="0"/>
              <a:t>см</a:t>
            </a:r>
            <a:r>
              <a:rPr lang="ru-RU" dirty="0" smtClean="0"/>
              <a:t>. </a:t>
            </a:r>
            <a:r>
              <a:rPr lang="ru-RU" dirty="0" err="1" smtClean="0"/>
              <a:t>Зразок</a:t>
            </a:r>
            <a:r>
              <a:rPr lang="ru-RU" dirty="0" smtClean="0"/>
              <a:t> на гербарном </a:t>
            </a:r>
            <a:r>
              <a:rPr lang="ru-RU" dirty="0" err="1" smtClean="0"/>
              <a:t>аркуші</a:t>
            </a:r>
            <a:r>
              <a:rPr lang="ru-RU" dirty="0" smtClean="0"/>
              <a:t> </a:t>
            </a:r>
            <a:r>
              <a:rPr lang="ru-RU" dirty="0" err="1" smtClean="0"/>
              <a:t>акуратно</a:t>
            </a:r>
            <a:r>
              <a:rPr lang="ru-RU" dirty="0" smtClean="0"/>
              <a:t> </a:t>
            </a:r>
            <a:r>
              <a:rPr lang="ru-RU" dirty="0" err="1" smtClean="0"/>
              <a:t>розкладають</a:t>
            </a:r>
            <a:r>
              <a:rPr lang="ru-RU" dirty="0" smtClean="0"/>
              <a:t>, </a:t>
            </a:r>
            <a:r>
              <a:rPr lang="ru-RU" dirty="0" err="1" smtClean="0"/>
              <a:t>розпрямляють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. </a:t>
            </a:r>
            <a:r>
              <a:rPr lang="ru-RU" dirty="0" err="1" smtClean="0"/>
              <a:t>Між</a:t>
            </a:r>
            <a:r>
              <a:rPr lang="ru-RU" dirty="0" smtClean="0"/>
              <a:t> гербарными листами для </a:t>
            </a:r>
            <a:r>
              <a:rPr lang="ru-RU" dirty="0" err="1" smtClean="0"/>
              <a:t>кращого</a:t>
            </a:r>
            <a:r>
              <a:rPr lang="ru-RU" dirty="0" smtClean="0"/>
              <a:t> </a:t>
            </a:r>
            <a:r>
              <a:rPr lang="ru-RU" dirty="0" err="1" smtClean="0"/>
              <a:t>вбирання</a:t>
            </a:r>
            <a:r>
              <a:rPr lang="ru-RU" dirty="0" smtClean="0"/>
              <a:t> </a:t>
            </a:r>
            <a:r>
              <a:rPr lang="ru-RU" dirty="0" err="1" smtClean="0"/>
              <a:t>вологи</a:t>
            </a:r>
            <a:r>
              <a:rPr lang="ru-RU" dirty="0" smtClean="0"/>
              <a:t> </a:t>
            </a:r>
            <a:r>
              <a:rPr lang="ru-RU" dirty="0" err="1" smtClean="0"/>
              <a:t>кладуть</a:t>
            </a:r>
            <a:r>
              <a:rPr lang="ru-RU" dirty="0" smtClean="0"/>
              <a:t> </a:t>
            </a:r>
            <a:r>
              <a:rPr lang="ru-RU" dirty="0" err="1" smtClean="0"/>
              <a:t>паперові</a:t>
            </a:r>
            <a:r>
              <a:rPr lang="ru-RU" dirty="0" smtClean="0"/>
              <a:t> прокладки. Все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закладають</a:t>
            </a:r>
            <a:r>
              <a:rPr lang="ru-RU" dirty="0" smtClean="0"/>
              <a:t> в гербарные </a:t>
            </a:r>
            <a:r>
              <a:rPr lang="ru-RU" dirty="0" err="1" smtClean="0"/>
              <a:t>сітки</a:t>
            </a:r>
            <a:r>
              <a:rPr lang="ru-RU" dirty="0" smtClean="0"/>
              <a:t> (</a:t>
            </a:r>
            <a:r>
              <a:rPr lang="ru-RU" dirty="0" err="1" smtClean="0"/>
              <a:t>преси</a:t>
            </a:r>
            <a:r>
              <a:rPr lang="ru-RU" dirty="0" smtClean="0"/>
              <a:t>), </a:t>
            </a:r>
            <a:r>
              <a:rPr lang="ru-RU" dirty="0" err="1" smtClean="0"/>
              <a:t>які</a:t>
            </a:r>
            <a:r>
              <a:rPr lang="ru-RU" dirty="0" smtClean="0"/>
              <a:t> туго </a:t>
            </a:r>
            <a:r>
              <a:rPr lang="ru-RU" dirty="0" err="1" smtClean="0"/>
              <a:t>перев'язують</a:t>
            </a:r>
            <a:r>
              <a:rPr lang="ru-RU" dirty="0" smtClean="0"/>
              <a:t> </a:t>
            </a:r>
            <a:r>
              <a:rPr lang="ru-RU" dirty="0" err="1" smtClean="0"/>
              <a:t>вірьовкою</a:t>
            </a:r>
            <a:r>
              <a:rPr lang="ru-RU" dirty="0" smtClean="0"/>
              <a:t>. У одну </a:t>
            </a:r>
            <a:r>
              <a:rPr lang="ru-RU" dirty="0" err="1" smtClean="0"/>
              <a:t>сітку</a:t>
            </a:r>
            <a:r>
              <a:rPr lang="ru-RU" dirty="0" smtClean="0"/>
              <a:t> </a:t>
            </a:r>
            <a:r>
              <a:rPr lang="ru-RU" dirty="0" err="1" smtClean="0"/>
              <a:t>доцільно</a:t>
            </a:r>
            <a:r>
              <a:rPr lang="ru-RU" dirty="0" smtClean="0"/>
              <a:t> </a:t>
            </a:r>
            <a:r>
              <a:rPr lang="ru-RU" dirty="0" err="1" smtClean="0"/>
              <a:t>поміщати</a:t>
            </a:r>
            <a:r>
              <a:rPr lang="ru-RU" dirty="0" smtClean="0"/>
              <a:t> не </a:t>
            </a:r>
            <a:r>
              <a:rPr lang="ru-RU" dirty="0" err="1" smtClean="0"/>
              <a:t>більше</a:t>
            </a:r>
            <a:r>
              <a:rPr lang="ru-RU" dirty="0" smtClean="0"/>
              <a:t> 25–30 гербарных </a:t>
            </a:r>
            <a:r>
              <a:rPr lang="ru-RU" dirty="0" err="1" smtClean="0"/>
              <a:t>листів</a:t>
            </a:r>
            <a:r>
              <a:rPr lang="ru-RU" dirty="0" smtClean="0"/>
              <a:t>. </a:t>
            </a:r>
            <a:r>
              <a:rPr lang="ru-RU" dirty="0" err="1" smtClean="0"/>
              <a:t>Сітки</a:t>
            </a:r>
            <a:r>
              <a:rPr lang="ru-RU" dirty="0" smtClean="0"/>
              <a:t> </a:t>
            </a:r>
            <a:r>
              <a:rPr lang="ru-RU" dirty="0" err="1" smtClean="0"/>
              <a:t>розвішують</a:t>
            </a:r>
            <a:r>
              <a:rPr lang="ru-RU" dirty="0" smtClean="0"/>
              <a:t> в </a:t>
            </a:r>
            <a:r>
              <a:rPr lang="ru-RU" dirty="0" err="1" smtClean="0"/>
              <a:t>тіні</a:t>
            </a:r>
            <a:r>
              <a:rPr lang="ru-RU" dirty="0" smtClean="0"/>
              <a:t>, </a:t>
            </a:r>
            <a:r>
              <a:rPr lang="ru-RU" dirty="0" err="1" smtClean="0"/>
              <a:t>протягом</a:t>
            </a:r>
            <a:r>
              <a:rPr lang="ru-RU" dirty="0" smtClean="0"/>
              <a:t> дня як </a:t>
            </a:r>
            <a:r>
              <a:rPr lang="ru-RU" dirty="0" err="1" smtClean="0"/>
              <a:t>мінімум</a:t>
            </a:r>
            <a:r>
              <a:rPr lang="ru-RU" dirty="0" smtClean="0"/>
              <a:t> </a:t>
            </a:r>
            <a:r>
              <a:rPr lang="ru-RU" dirty="0" err="1" smtClean="0"/>
              <a:t>двічі</a:t>
            </a:r>
            <a:r>
              <a:rPr lang="ru-RU" dirty="0" smtClean="0"/>
              <a:t> </a:t>
            </a:r>
            <a:r>
              <a:rPr lang="ru-RU" dirty="0" err="1" smtClean="0"/>
              <a:t>міняють</a:t>
            </a:r>
            <a:r>
              <a:rPr lang="ru-RU" dirty="0" smtClean="0"/>
              <a:t> прокладки. У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аркуш</a:t>
            </a:r>
            <a:r>
              <a:rPr lang="ru-RU" dirty="0" smtClean="0"/>
              <a:t> </a:t>
            </a:r>
            <a:r>
              <a:rPr lang="ru-RU" dirty="0" err="1" smtClean="0"/>
              <a:t>вкладають</a:t>
            </a:r>
            <a:r>
              <a:rPr lang="ru-RU" dirty="0" smtClean="0"/>
              <a:t> </a:t>
            </a:r>
            <a:r>
              <a:rPr lang="ru-RU" dirty="0" err="1" smtClean="0"/>
              <a:t>етикетку</a:t>
            </a:r>
            <a:r>
              <a:rPr lang="ru-RU" dirty="0" smtClean="0"/>
              <a:t>, на </a:t>
            </a:r>
            <a:r>
              <a:rPr lang="ru-RU" dirty="0" err="1" smtClean="0"/>
              <a:t>якій</a:t>
            </a:r>
            <a:r>
              <a:rPr lang="ru-RU" dirty="0" smtClean="0"/>
              <a:t> написана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(</a:t>
            </a:r>
            <a:r>
              <a:rPr lang="ru-RU" dirty="0" err="1" smtClean="0"/>
              <a:t>експедиції</a:t>
            </a:r>
            <a:r>
              <a:rPr lang="ru-RU" dirty="0" smtClean="0"/>
              <a:t>), </a:t>
            </a:r>
            <a:r>
              <a:rPr lang="ru-RU" dirty="0" err="1" smtClean="0"/>
              <a:t>умовна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, номер </a:t>
            </a:r>
            <a:r>
              <a:rPr lang="ru-RU" dirty="0" err="1" smtClean="0"/>
              <a:t>крапки</a:t>
            </a:r>
            <a:r>
              <a:rPr lang="ru-RU" dirty="0" smtClean="0"/>
              <a:t>,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, дата </a:t>
            </a:r>
            <a:r>
              <a:rPr lang="ru-RU" dirty="0" err="1" smtClean="0"/>
              <a:t>збору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прізвище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зібрав</a:t>
            </a:r>
            <a:r>
              <a:rPr lang="ru-RU" dirty="0" smtClean="0"/>
              <a:t> </a:t>
            </a:r>
            <a:r>
              <a:rPr lang="ru-RU" dirty="0" err="1" smtClean="0"/>
              <a:t>рослина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450" y="809297"/>
            <a:ext cx="7688700" cy="3530678"/>
          </a:xfrm>
        </p:spPr>
        <p:txBody>
          <a:bodyPr>
            <a:normAutofit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в </a:t>
            </a:r>
            <a:r>
              <a:rPr lang="ru-RU" dirty="0" err="1" smtClean="0"/>
              <a:t>лабораторних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польову</a:t>
            </a:r>
            <a:r>
              <a:rPr lang="ru-RU" dirty="0" smtClean="0"/>
              <a:t> </a:t>
            </a:r>
            <a:r>
              <a:rPr lang="ru-RU" dirty="0" err="1" smtClean="0"/>
              <a:t>етикетку</a:t>
            </a:r>
            <a:r>
              <a:rPr lang="ru-RU" dirty="0" smtClean="0"/>
              <a:t> </a:t>
            </a:r>
            <a:r>
              <a:rPr lang="ru-RU" dirty="0" err="1" smtClean="0"/>
              <a:t>замінюють</a:t>
            </a:r>
            <a:r>
              <a:rPr lang="ru-RU" dirty="0" smtClean="0"/>
              <a:t> камеральной. </a:t>
            </a:r>
            <a:r>
              <a:rPr lang="ru-RU" dirty="0" err="1" smtClean="0"/>
              <a:t>Забороняється</a:t>
            </a:r>
            <a:r>
              <a:rPr lang="ru-RU" dirty="0" smtClean="0"/>
              <a:t> </a:t>
            </a:r>
            <a:r>
              <a:rPr lang="ru-RU" dirty="0" err="1" smtClean="0"/>
              <a:t>збирати</a:t>
            </a:r>
            <a:r>
              <a:rPr lang="ru-RU" dirty="0" smtClean="0"/>
              <a:t> в </a:t>
            </a:r>
            <a:r>
              <a:rPr lang="ru-RU" dirty="0" err="1" smtClean="0"/>
              <a:t>гербарій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охороняються</a:t>
            </a:r>
            <a:r>
              <a:rPr lang="ru-RU" dirty="0" smtClean="0"/>
              <a:t>. Без </a:t>
            </a:r>
            <a:r>
              <a:rPr lang="ru-RU" dirty="0" err="1" smtClean="0"/>
              <a:t>особливої</a:t>
            </a:r>
            <a:r>
              <a:rPr lang="ru-RU" dirty="0" smtClean="0"/>
              <a:t> потреби не </a:t>
            </a:r>
            <a:r>
              <a:rPr lang="ru-RU" dirty="0" err="1" smtClean="0"/>
              <a:t>рекомендується</a:t>
            </a:r>
            <a:r>
              <a:rPr lang="ru-RU" dirty="0" smtClean="0"/>
              <a:t> </a:t>
            </a:r>
            <a:r>
              <a:rPr lang="ru-RU" dirty="0" err="1" smtClean="0"/>
              <a:t>зривати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масові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.</a:t>
            </a:r>
          </a:p>
          <a:p>
            <a:r>
              <a:rPr lang="ru-RU" i="1" dirty="0" err="1" smtClean="0"/>
              <a:t>Грунтові</a:t>
            </a:r>
            <a:r>
              <a:rPr lang="ru-RU" i="1" dirty="0" smtClean="0"/>
              <a:t> </a:t>
            </a:r>
            <a:r>
              <a:rPr lang="ru-RU" i="1" dirty="0" err="1" smtClean="0"/>
              <a:t>зразки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відбирають</a:t>
            </a:r>
            <a:r>
              <a:rPr lang="ru-RU" dirty="0" smtClean="0"/>
              <a:t> на </a:t>
            </a:r>
            <a:r>
              <a:rPr lang="ru-RU" dirty="0" err="1" smtClean="0"/>
              <a:t>опорних</a:t>
            </a:r>
            <a:r>
              <a:rPr lang="ru-RU" dirty="0" smtClean="0"/>
              <a:t> точках. У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розрізах</a:t>
            </a:r>
            <a:r>
              <a:rPr lang="ru-RU" dirty="0" smtClean="0"/>
              <a:t>, а </a:t>
            </a:r>
            <a:r>
              <a:rPr lang="ru-RU" dirty="0" err="1" smtClean="0"/>
              <a:t>інколи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контрольних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</a:t>
            </a:r>
            <a:r>
              <a:rPr lang="ru-RU" dirty="0" err="1" smtClean="0"/>
              <a:t>індивідуальні</a:t>
            </a:r>
            <a:r>
              <a:rPr lang="ru-RU" dirty="0" smtClean="0"/>
              <a:t> </a:t>
            </a:r>
            <a:r>
              <a:rPr lang="ru-RU" dirty="0" err="1" smtClean="0"/>
              <a:t>зразки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виділених</a:t>
            </a:r>
            <a:r>
              <a:rPr lang="ru-RU" dirty="0" smtClean="0"/>
              <a:t> </a:t>
            </a:r>
            <a:r>
              <a:rPr lang="ru-RU" dirty="0" err="1" smtClean="0"/>
              <a:t>генетичних</a:t>
            </a:r>
            <a:r>
              <a:rPr lang="ru-RU" dirty="0" smtClean="0"/>
              <a:t> </a:t>
            </a:r>
            <a:r>
              <a:rPr lang="ru-RU" dirty="0" err="1" smtClean="0"/>
              <a:t>горизонтів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низу до верху. Вага </a:t>
            </a:r>
            <a:r>
              <a:rPr lang="ru-RU" dirty="0" err="1" smtClean="0"/>
              <a:t>зразка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від</a:t>
            </a:r>
            <a:r>
              <a:rPr lang="ru-RU" dirty="0" smtClean="0"/>
              <a:t> 0,5 до 1,0 кг </a:t>
            </a:r>
            <a:r>
              <a:rPr lang="ru-RU" dirty="0" err="1" smtClean="0"/>
              <a:t>Зразок</a:t>
            </a:r>
            <a:r>
              <a:rPr lang="ru-RU" dirty="0" smtClean="0"/>
              <a:t> </a:t>
            </a:r>
            <a:r>
              <a:rPr lang="ru-RU" dirty="0" err="1" smtClean="0"/>
              <a:t>вирізують</a:t>
            </a:r>
            <a:r>
              <a:rPr lang="ru-RU" dirty="0" smtClean="0"/>
              <a:t> </a:t>
            </a:r>
            <a:r>
              <a:rPr lang="ru-RU" dirty="0" err="1" smtClean="0"/>
              <a:t>ножем</a:t>
            </a:r>
            <a:r>
              <a:rPr lang="ru-RU" dirty="0" smtClean="0"/>
              <a:t> в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горизонту. При </a:t>
            </a:r>
            <a:r>
              <a:rPr lang="ru-RU" dirty="0" err="1" smtClean="0"/>
              <a:t>великій</a:t>
            </a:r>
            <a:r>
              <a:rPr lang="ru-RU" dirty="0" smtClean="0"/>
              <a:t> </a:t>
            </a:r>
            <a:r>
              <a:rPr lang="ru-RU" dirty="0" err="1" smtClean="0"/>
              <a:t>потужності</a:t>
            </a:r>
            <a:r>
              <a:rPr lang="ru-RU" dirty="0" smtClean="0"/>
              <a:t> горизонту (горизонт В2)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два </a:t>
            </a:r>
            <a:r>
              <a:rPr lang="ru-RU" dirty="0" err="1" smtClean="0"/>
              <a:t>зразки</a:t>
            </a:r>
            <a:r>
              <a:rPr lang="ru-RU" dirty="0" smtClean="0"/>
              <a:t> –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верхньої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нижньої</a:t>
            </a:r>
            <a:r>
              <a:rPr lang="ru-RU" dirty="0" smtClean="0"/>
              <a:t> </a:t>
            </a:r>
            <a:r>
              <a:rPr lang="ru-RU" dirty="0" err="1" smtClean="0"/>
              <a:t>половини</a:t>
            </a:r>
            <a:r>
              <a:rPr lang="ru-RU" dirty="0" smtClean="0"/>
              <a:t> </a:t>
            </a:r>
            <a:r>
              <a:rPr lang="ru-RU" dirty="0" err="1" smtClean="0"/>
              <a:t>окремо</a:t>
            </a:r>
            <a:r>
              <a:rPr lang="ru-RU" dirty="0" smtClean="0"/>
              <a:t>.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образецзаворачивают</a:t>
            </a:r>
            <a:r>
              <a:rPr lang="ru-RU" dirty="0" smtClean="0"/>
              <a:t> в </a:t>
            </a:r>
            <a:r>
              <a:rPr lang="ru-RU" dirty="0" err="1" smtClean="0"/>
              <a:t>обгортковий</a:t>
            </a:r>
            <a:r>
              <a:rPr lang="ru-RU" dirty="0" smtClean="0"/>
              <a:t> </a:t>
            </a:r>
            <a:r>
              <a:rPr lang="ru-RU" dirty="0" err="1" smtClean="0"/>
              <a:t>папір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поміщають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мішечок</a:t>
            </a:r>
            <a:r>
              <a:rPr lang="ru-RU" dirty="0" smtClean="0"/>
              <a:t>, </a:t>
            </a:r>
            <a:r>
              <a:rPr lang="ru-RU" dirty="0" err="1" smtClean="0"/>
              <a:t>забезпечуючи</a:t>
            </a:r>
            <a:r>
              <a:rPr lang="ru-RU" dirty="0" smtClean="0"/>
              <a:t> </a:t>
            </a:r>
            <a:r>
              <a:rPr lang="ru-RU" dirty="0" err="1" smtClean="0"/>
              <a:t>етикеткою</a:t>
            </a:r>
            <a:r>
              <a:rPr lang="ru-RU" dirty="0" smtClean="0"/>
              <a:t>, де </a:t>
            </a:r>
            <a:r>
              <a:rPr lang="ru-RU" dirty="0" err="1" smtClean="0"/>
              <a:t>вказують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експедиції</a:t>
            </a:r>
            <a:r>
              <a:rPr lang="ru-RU" dirty="0" smtClean="0"/>
              <a:t>, номер </a:t>
            </a:r>
            <a:r>
              <a:rPr lang="ru-RU" dirty="0" err="1" smtClean="0"/>
              <a:t>крапки</a:t>
            </a:r>
            <a:r>
              <a:rPr lang="ru-RU" dirty="0" smtClean="0"/>
              <a:t> (</a:t>
            </a:r>
            <a:r>
              <a:rPr lang="ru-RU" dirty="0" err="1" smtClean="0"/>
              <a:t>розрізу</a:t>
            </a:r>
            <a:r>
              <a:rPr lang="ru-RU" dirty="0" smtClean="0"/>
              <a:t>), </a:t>
            </a:r>
            <a:r>
              <a:rPr lang="ru-RU" dirty="0" err="1" smtClean="0"/>
              <a:t>генетичний</a:t>
            </a:r>
            <a:r>
              <a:rPr lang="ru-RU" dirty="0" smtClean="0"/>
              <a:t> горизонт, </a:t>
            </a:r>
            <a:r>
              <a:rPr lang="ru-RU" dirty="0" err="1" smtClean="0"/>
              <a:t>глибину</a:t>
            </a:r>
            <a:r>
              <a:rPr lang="ru-RU" dirty="0" smtClean="0"/>
              <a:t> </a:t>
            </a:r>
            <a:r>
              <a:rPr lang="ru-RU" dirty="0" err="1" smtClean="0"/>
              <a:t>узяття</a:t>
            </a:r>
            <a:r>
              <a:rPr lang="ru-RU" dirty="0" smtClean="0"/>
              <a:t>, дату, </a:t>
            </a:r>
            <a:r>
              <a:rPr lang="ru-RU" dirty="0" err="1" smtClean="0"/>
              <a:t>прізвище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зібрав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просушування</a:t>
            </a:r>
            <a:r>
              <a:rPr lang="ru-RU" dirty="0" smtClean="0"/>
              <a:t> </a:t>
            </a:r>
            <a:r>
              <a:rPr lang="ru-RU" dirty="0" err="1" smtClean="0"/>
              <a:t>зразки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одного </a:t>
            </a:r>
            <a:r>
              <a:rPr lang="ru-RU" dirty="0" err="1" smtClean="0"/>
              <a:t>розрізу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в </a:t>
            </a:r>
            <a:r>
              <a:rPr lang="ru-RU" dirty="0" err="1" smtClean="0"/>
              <a:t>загальний</a:t>
            </a:r>
            <a:r>
              <a:rPr lang="ru-RU" dirty="0" smtClean="0"/>
              <a:t> пакет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вказівкою</a:t>
            </a:r>
            <a:r>
              <a:rPr lang="ru-RU" dirty="0" smtClean="0"/>
              <a:t> номера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прізвища</a:t>
            </a:r>
            <a:r>
              <a:rPr lang="ru-RU" dirty="0" smtClean="0"/>
              <a:t> </a:t>
            </a:r>
            <a:r>
              <a:rPr lang="ru-RU" dirty="0" err="1" smtClean="0"/>
              <a:t>дослідника</a:t>
            </a:r>
            <a:r>
              <a:rPr lang="ru-RU" dirty="0" smtClean="0"/>
              <a:t>.</a:t>
            </a:r>
          </a:p>
          <a:p>
            <a:r>
              <a:rPr lang="ru-RU" i="1" dirty="0" err="1" smtClean="0"/>
              <a:t>Геологічні</a:t>
            </a:r>
            <a:r>
              <a:rPr lang="ru-RU" i="1" dirty="0" smtClean="0"/>
              <a:t> </a:t>
            </a:r>
            <a:r>
              <a:rPr lang="ru-RU" i="1" dirty="0" err="1" smtClean="0"/>
              <a:t>зразки</a:t>
            </a:r>
            <a:r>
              <a:rPr lang="ru-RU" dirty="0" smtClean="0"/>
              <a:t> </a:t>
            </a:r>
            <a:r>
              <a:rPr lang="ru-RU" dirty="0" err="1" smtClean="0"/>
              <a:t>відбирають</a:t>
            </a:r>
            <a:r>
              <a:rPr lang="ru-RU" dirty="0" smtClean="0"/>
              <a:t> для </a:t>
            </a:r>
            <a:r>
              <a:rPr lang="ru-RU" dirty="0" err="1" smtClean="0"/>
              <a:t>уточнення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складу, генезису, </a:t>
            </a:r>
            <a:r>
              <a:rPr lang="ru-RU" dirty="0" err="1" smtClean="0"/>
              <a:t>віку</a:t>
            </a:r>
            <a:r>
              <a:rPr lang="ru-RU" dirty="0" smtClean="0"/>
              <a:t> </a:t>
            </a:r>
            <a:r>
              <a:rPr lang="ru-RU" dirty="0" err="1" smtClean="0"/>
              <a:t>порід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геохімічних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. Для </a:t>
            </a:r>
            <a:r>
              <a:rPr lang="ru-RU" dirty="0" err="1" smtClean="0"/>
              <a:t>аналітичних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 </a:t>
            </a:r>
            <a:r>
              <a:rPr lang="ru-RU" dirty="0" err="1" smtClean="0"/>
              <a:t>зразки</a:t>
            </a:r>
            <a:r>
              <a:rPr lang="ru-RU" dirty="0" smtClean="0"/>
              <a:t> </a:t>
            </a:r>
            <a:r>
              <a:rPr lang="ru-RU" dirty="0" err="1" smtClean="0"/>
              <a:t>документують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упаковують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450" y="599090"/>
            <a:ext cx="7688700" cy="3740885"/>
          </a:xfrm>
        </p:spPr>
        <p:txBody>
          <a:bodyPr>
            <a:normAutofit/>
          </a:bodyPr>
          <a:lstStyle/>
          <a:p>
            <a:r>
              <a:rPr lang="ru-RU" i="1" dirty="0" err="1" smtClean="0"/>
              <a:t>Палеогеографічн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 (</a:t>
            </a:r>
            <a:r>
              <a:rPr lang="ru-RU" dirty="0" err="1" smtClean="0"/>
              <a:t>пам'ятники</a:t>
            </a:r>
            <a:r>
              <a:rPr lang="ru-RU" dirty="0" smtClean="0"/>
              <a:t>) </a:t>
            </a:r>
            <a:r>
              <a:rPr lang="ru-RU" dirty="0" err="1" smtClean="0"/>
              <a:t>збирають</a:t>
            </a:r>
            <a:r>
              <a:rPr lang="ru-RU" dirty="0" smtClean="0"/>
              <a:t> в </a:t>
            </a:r>
            <a:r>
              <a:rPr lang="ru-RU" dirty="0" err="1" smtClean="0"/>
              <a:t>цілях</a:t>
            </a:r>
            <a:r>
              <a:rPr lang="ru-RU" dirty="0" smtClean="0"/>
              <a:t> </a:t>
            </a:r>
            <a:r>
              <a:rPr lang="ru-RU" dirty="0" err="1" smtClean="0"/>
              <a:t>палеогеографічної</a:t>
            </a:r>
            <a:r>
              <a:rPr lang="ru-RU" dirty="0" smtClean="0"/>
              <a:t> </a:t>
            </a:r>
            <a:r>
              <a:rPr lang="ru-RU" dirty="0" err="1" smtClean="0"/>
              <a:t>реконструкції</a:t>
            </a:r>
            <a:r>
              <a:rPr lang="ru-RU" dirty="0" smtClean="0"/>
              <a:t> ПТК, ретроспективного </a:t>
            </a:r>
            <a:r>
              <a:rPr lang="ru-RU" dirty="0" err="1" smtClean="0"/>
              <a:t>відтворення</a:t>
            </a:r>
            <a:r>
              <a:rPr lang="ru-RU" dirty="0" smtClean="0"/>
              <a:t> </a:t>
            </a:r>
            <a:r>
              <a:rPr lang="ru-RU" dirty="0" err="1" smtClean="0"/>
              <a:t>палеоландшафтної</a:t>
            </a:r>
            <a:r>
              <a:rPr lang="ru-RU" dirty="0" smtClean="0"/>
              <a:t> обстановки.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викопні</a:t>
            </a:r>
            <a:r>
              <a:rPr lang="ru-RU" dirty="0" smtClean="0"/>
              <a:t> </a:t>
            </a:r>
            <a:r>
              <a:rPr lang="ru-RU" dirty="0" err="1" smtClean="0"/>
              <a:t>залишки</a:t>
            </a:r>
            <a:r>
              <a:rPr lang="ru-RU" dirty="0" smtClean="0"/>
              <a:t> </a:t>
            </a:r>
            <a:r>
              <a:rPr lang="ru-RU" dirty="0" err="1" smtClean="0"/>
              <a:t>фауни</a:t>
            </a:r>
            <a:r>
              <a:rPr lang="ru-RU" dirty="0" smtClean="0"/>
              <a:t> (</a:t>
            </a:r>
            <a:r>
              <a:rPr lang="ru-RU" dirty="0" err="1" smtClean="0"/>
              <a:t>раковини</a:t>
            </a:r>
            <a:r>
              <a:rPr lang="ru-RU" dirty="0" smtClean="0"/>
              <a:t> </a:t>
            </a:r>
            <a:r>
              <a:rPr lang="ru-RU" dirty="0" err="1" smtClean="0"/>
              <a:t>молюсків</a:t>
            </a:r>
            <a:r>
              <a:rPr lang="ru-RU" dirty="0" smtClean="0"/>
              <a:t>, </a:t>
            </a:r>
            <a:r>
              <a:rPr lang="ru-RU" dirty="0" err="1" smtClean="0"/>
              <a:t>кістки</a:t>
            </a:r>
            <a:r>
              <a:rPr lang="ru-RU" dirty="0" smtClean="0"/>
              <a:t> </a:t>
            </a:r>
            <a:r>
              <a:rPr lang="ru-RU" dirty="0" err="1" smtClean="0"/>
              <a:t>ссавців</a:t>
            </a:r>
            <a:r>
              <a:rPr lang="ru-RU" dirty="0" smtClean="0"/>
              <a:t>, </a:t>
            </a:r>
            <a:r>
              <a:rPr lang="ru-RU" dirty="0" err="1" smtClean="0"/>
              <a:t>залишки</a:t>
            </a:r>
            <a:r>
              <a:rPr lang="ru-RU" dirty="0" smtClean="0"/>
              <a:t> </a:t>
            </a:r>
            <a:r>
              <a:rPr lang="ru-RU" dirty="0" err="1" smtClean="0"/>
              <a:t>рептилій</a:t>
            </a:r>
            <a:r>
              <a:rPr lang="ru-RU" dirty="0" smtClean="0"/>
              <a:t>, </a:t>
            </a:r>
            <a:r>
              <a:rPr lang="ru-RU" dirty="0" err="1" smtClean="0"/>
              <a:t>амфібій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</a:t>
            </a:r>
            <a:r>
              <a:rPr lang="ru-RU" dirty="0" smtClean="0"/>
              <a:t>.)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флори</a:t>
            </a:r>
            <a:r>
              <a:rPr lang="ru-RU" dirty="0" smtClean="0"/>
              <a:t> (кора, </a:t>
            </a:r>
            <a:r>
              <a:rPr lang="ru-RU" dirty="0" err="1" smtClean="0"/>
              <a:t>вітки</a:t>
            </a:r>
            <a:r>
              <a:rPr lang="ru-RU" dirty="0" smtClean="0"/>
              <a:t>, </a:t>
            </a:r>
            <a:r>
              <a:rPr lang="ru-RU" dirty="0" err="1" smtClean="0"/>
              <a:t>листя</a:t>
            </a:r>
            <a:r>
              <a:rPr lang="ru-RU" dirty="0" smtClean="0"/>
              <a:t>, де </a:t>
            </a:r>
            <a:r>
              <a:rPr lang="ru-RU" dirty="0" err="1" smtClean="0"/>
              <a:t>зберігаються</a:t>
            </a:r>
            <a:r>
              <a:rPr lang="ru-RU" dirty="0" smtClean="0"/>
              <a:t> </a:t>
            </a:r>
            <a:r>
              <a:rPr lang="ru-RU" dirty="0" err="1" smtClean="0"/>
              <a:t>залишки</a:t>
            </a:r>
            <a:r>
              <a:rPr lang="ru-RU" dirty="0" smtClean="0"/>
              <a:t> комах),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похоронені</a:t>
            </a:r>
            <a:r>
              <a:rPr lang="ru-RU" dirty="0" smtClean="0"/>
              <a:t> </a:t>
            </a:r>
            <a:r>
              <a:rPr lang="ru-RU" dirty="0" err="1" smtClean="0"/>
              <a:t>грунти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торф'яники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спорою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пилком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мешкали </a:t>
            </a:r>
            <a:r>
              <a:rPr lang="ru-RU" dirty="0" err="1" smtClean="0"/>
              <a:t>раніше</a:t>
            </a:r>
            <a:r>
              <a:rPr lang="ru-RU" dirty="0" smtClean="0"/>
              <a:t>. </a:t>
            </a:r>
            <a:r>
              <a:rPr lang="ru-RU" dirty="0" err="1" smtClean="0"/>
              <a:t>Виявлені</a:t>
            </a:r>
            <a:r>
              <a:rPr lang="ru-RU" dirty="0" smtClean="0"/>
              <a:t> в </a:t>
            </a:r>
            <a:r>
              <a:rPr lang="ru-RU" dirty="0" err="1" smtClean="0"/>
              <a:t>геологічних</a:t>
            </a:r>
            <a:r>
              <a:rPr lang="ru-RU" dirty="0" smtClean="0"/>
              <a:t> породах </a:t>
            </a:r>
            <a:r>
              <a:rPr lang="ru-RU" dirty="0" err="1" smtClean="0"/>
              <a:t>палеогеографічні</a:t>
            </a:r>
            <a:r>
              <a:rPr lang="ru-RU" dirty="0" smtClean="0"/>
              <a:t> </a:t>
            </a:r>
            <a:r>
              <a:rPr lang="ru-RU" dirty="0" err="1" smtClean="0"/>
              <a:t>пам'ятники</a:t>
            </a:r>
            <a:r>
              <a:rPr lang="ru-RU" dirty="0" smtClean="0"/>
              <a:t> </a:t>
            </a:r>
            <a:r>
              <a:rPr lang="ru-RU" dirty="0" err="1" smtClean="0"/>
              <a:t>відбирають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великою частотою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ретельністю</a:t>
            </a:r>
            <a:r>
              <a:rPr lang="ru-RU" dirty="0" smtClean="0"/>
              <a:t>, </a:t>
            </a:r>
            <a:r>
              <a:rPr lang="ru-RU" dirty="0" err="1" smtClean="0"/>
              <a:t>документують</a:t>
            </a:r>
            <a:r>
              <a:rPr lang="ru-RU" dirty="0" smtClean="0"/>
              <a:t>. Для </a:t>
            </a:r>
            <a:r>
              <a:rPr lang="ru-RU" dirty="0" err="1" smtClean="0"/>
              <a:t>кращого</a:t>
            </a:r>
            <a:r>
              <a:rPr lang="ru-RU" dirty="0" smtClean="0"/>
              <a:t>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зразки</a:t>
            </a:r>
            <a:r>
              <a:rPr lang="ru-RU" dirty="0" smtClean="0"/>
              <a:t> </a:t>
            </a:r>
            <a:r>
              <a:rPr lang="ru-RU" dirty="0" err="1" smtClean="0"/>
              <a:t>бажано</a:t>
            </a:r>
            <a:r>
              <a:rPr lang="ru-RU" dirty="0" smtClean="0"/>
              <a:t> не </a:t>
            </a:r>
            <a:r>
              <a:rPr lang="ru-RU" dirty="0" err="1" smtClean="0"/>
              <a:t>очищати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породи, </a:t>
            </a:r>
            <a:r>
              <a:rPr lang="ru-RU" dirty="0" err="1" smtClean="0"/>
              <a:t>завертати</a:t>
            </a:r>
            <a:r>
              <a:rPr lang="ru-RU" dirty="0" smtClean="0"/>
              <a:t> у вату (</a:t>
            </a:r>
            <a:r>
              <a:rPr lang="ru-RU" dirty="0" err="1" smtClean="0"/>
              <a:t>фауністичні</a:t>
            </a:r>
            <a:r>
              <a:rPr lang="ru-RU" dirty="0" smtClean="0"/>
              <a:t>), </a:t>
            </a:r>
            <a:r>
              <a:rPr lang="ru-RU" dirty="0" err="1" smtClean="0"/>
              <a:t>складати</a:t>
            </a:r>
            <a:r>
              <a:rPr lang="ru-RU" dirty="0" smtClean="0"/>
              <a:t> в </a:t>
            </a:r>
            <a:r>
              <a:rPr lang="ru-RU" dirty="0" err="1" smtClean="0"/>
              <a:t>пробірки</a:t>
            </a:r>
            <a:r>
              <a:rPr lang="ru-RU" dirty="0" smtClean="0"/>
              <a:t>, коробочки. Для упаковки </a:t>
            </a:r>
            <a:r>
              <a:rPr lang="ru-RU" dirty="0" err="1" smtClean="0"/>
              <a:t>похоронених</a:t>
            </a:r>
            <a:r>
              <a:rPr lang="ru-RU" dirty="0" smtClean="0"/>
              <a:t> </a:t>
            </a:r>
            <a:r>
              <a:rPr lang="ru-RU" dirty="0" err="1" smtClean="0"/>
              <a:t>торф'яників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пергаментний</a:t>
            </a:r>
            <a:r>
              <a:rPr lang="ru-RU" dirty="0" smtClean="0"/>
              <a:t> </a:t>
            </a:r>
            <a:r>
              <a:rPr lang="ru-RU" dirty="0" err="1" smtClean="0"/>
              <a:t>папір</a:t>
            </a:r>
            <a:r>
              <a:rPr lang="ru-RU" dirty="0" smtClean="0"/>
              <a:t>, </a:t>
            </a:r>
            <a:r>
              <a:rPr lang="ru-RU" dirty="0" err="1" smtClean="0"/>
              <a:t>поліетиленові</a:t>
            </a:r>
            <a:r>
              <a:rPr lang="ru-RU" dirty="0" smtClean="0"/>
              <a:t> </a:t>
            </a:r>
            <a:r>
              <a:rPr lang="ru-RU" dirty="0" err="1" smtClean="0"/>
              <a:t>мішки</a:t>
            </a:r>
            <a:r>
              <a:rPr lang="ru-RU" dirty="0" smtClean="0"/>
              <a:t>, </a:t>
            </a:r>
            <a:r>
              <a:rPr lang="ru-RU" dirty="0" err="1" smtClean="0"/>
              <a:t>металеві</a:t>
            </a:r>
            <a:r>
              <a:rPr lang="ru-RU" dirty="0" smtClean="0"/>
              <a:t> бюксы.</a:t>
            </a:r>
          </a:p>
          <a:p>
            <a:r>
              <a:rPr lang="ru-RU" dirty="0" err="1" smtClean="0"/>
              <a:t>Проби</a:t>
            </a:r>
            <a:r>
              <a:rPr lang="ru-RU" dirty="0" smtClean="0"/>
              <a:t> для </a:t>
            </a:r>
            <a:r>
              <a:rPr lang="ru-RU" dirty="0" err="1" smtClean="0"/>
              <a:t>зв'язаних</a:t>
            </a:r>
            <a:r>
              <a:rPr lang="ru-RU" dirty="0" smtClean="0"/>
              <a:t> </a:t>
            </a:r>
            <a:r>
              <a:rPr lang="ru-RU" dirty="0" err="1" smtClean="0"/>
              <a:t>геохімічних</a:t>
            </a:r>
            <a:r>
              <a:rPr lang="ru-RU" dirty="0" smtClean="0"/>
              <a:t> </a:t>
            </a:r>
            <a:r>
              <a:rPr lang="ru-RU" dirty="0" err="1" smtClean="0"/>
              <a:t>аналізів</a:t>
            </a:r>
            <a:r>
              <a:rPr lang="ru-RU" dirty="0" smtClean="0"/>
              <a:t> </a:t>
            </a:r>
            <a:r>
              <a:rPr lang="ru-RU" dirty="0" err="1" smtClean="0"/>
              <a:t>відбирають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атмосферних</a:t>
            </a:r>
            <a:r>
              <a:rPr lang="ru-RU" dirty="0" smtClean="0"/>
              <a:t> </a:t>
            </a:r>
            <a:r>
              <a:rPr lang="ru-RU" dirty="0" err="1" smtClean="0"/>
              <a:t>опадів</a:t>
            </a:r>
            <a:r>
              <a:rPr lang="ru-RU" dirty="0" smtClean="0"/>
              <a:t>, вод, </a:t>
            </a:r>
            <a:r>
              <a:rPr lang="ru-RU" dirty="0" err="1" smtClean="0"/>
              <a:t>грунтів</a:t>
            </a:r>
            <a:r>
              <a:rPr lang="ru-RU" dirty="0" smtClean="0"/>
              <a:t>, </a:t>
            </a:r>
            <a:r>
              <a:rPr lang="ru-RU" dirty="0" err="1" smtClean="0"/>
              <a:t>рослин</a:t>
            </a:r>
            <a:r>
              <a:rPr lang="ru-RU" dirty="0" smtClean="0"/>
              <a:t> на </a:t>
            </a:r>
            <a:r>
              <a:rPr lang="ru-RU" dirty="0" err="1" smtClean="0"/>
              <a:t>заздалегідь</a:t>
            </a:r>
            <a:r>
              <a:rPr lang="ru-RU" dirty="0" smtClean="0"/>
              <a:t> </a:t>
            </a:r>
            <a:r>
              <a:rPr lang="ru-RU" dirty="0" err="1" smtClean="0"/>
              <a:t>вибраних</a:t>
            </a:r>
            <a:r>
              <a:rPr lang="ru-RU" dirty="0" smtClean="0"/>
              <a:t> </a:t>
            </a:r>
            <a:r>
              <a:rPr lang="ru-RU" dirty="0" err="1" smtClean="0"/>
              <a:t>ключових</a:t>
            </a:r>
            <a:r>
              <a:rPr lang="ru-RU" dirty="0" smtClean="0"/>
              <a:t> </a:t>
            </a:r>
            <a:r>
              <a:rPr lang="ru-RU" dirty="0" err="1" smtClean="0"/>
              <a:t>ділянках</a:t>
            </a:r>
            <a:r>
              <a:rPr lang="ru-RU" dirty="0" smtClean="0"/>
              <a:t> по </a:t>
            </a:r>
            <a:r>
              <a:rPr lang="ru-RU" dirty="0" err="1" smtClean="0"/>
              <a:t>спеціальних</a:t>
            </a:r>
            <a:r>
              <a:rPr lang="ru-RU" dirty="0" smtClean="0"/>
              <a:t> методиках,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ознайомитися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до </a:t>
            </a:r>
            <a:r>
              <a:rPr lang="ru-RU" dirty="0" err="1" smtClean="0"/>
              <a:t>виїзду</a:t>
            </a:r>
            <a:r>
              <a:rPr lang="ru-RU" dirty="0" smtClean="0"/>
              <a:t> на </a:t>
            </a:r>
            <a:r>
              <a:rPr lang="ru-RU" dirty="0" err="1" smtClean="0"/>
              <a:t>польові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[16].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450" y="483476"/>
            <a:ext cx="7688700" cy="4466896"/>
          </a:xfrm>
        </p:spPr>
        <p:txBody>
          <a:bodyPr/>
          <a:lstStyle/>
          <a:p>
            <a:r>
              <a:rPr lang="ru-RU" dirty="0" smtClean="0"/>
              <a:t>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хімічного</a:t>
            </a:r>
            <a:r>
              <a:rPr lang="ru-RU" dirty="0" smtClean="0"/>
              <a:t> складу </a:t>
            </a:r>
            <a:r>
              <a:rPr lang="ru-RU" dirty="0" err="1" smtClean="0"/>
              <a:t>атмосферних</a:t>
            </a:r>
            <a:r>
              <a:rPr lang="ru-RU" dirty="0" smtClean="0"/>
              <a:t> </a:t>
            </a:r>
            <a:r>
              <a:rPr lang="ru-RU" dirty="0" err="1" smtClean="0"/>
              <a:t>опадів</a:t>
            </a:r>
            <a:r>
              <a:rPr lang="ru-RU" dirty="0" smtClean="0"/>
              <a:t> </a:t>
            </a:r>
            <a:r>
              <a:rPr lang="ru-RU" dirty="0" err="1" smtClean="0"/>
              <a:t>випробують</a:t>
            </a:r>
            <a:r>
              <a:rPr lang="ru-RU" dirty="0" smtClean="0"/>
              <a:t> </a:t>
            </a:r>
            <a:r>
              <a:rPr lang="ru-RU" dirty="0" err="1" smtClean="0"/>
              <a:t>дощ</a:t>
            </a:r>
            <a:r>
              <a:rPr lang="ru-RU" dirty="0" smtClean="0"/>
              <a:t>, </a:t>
            </a:r>
            <a:r>
              <a:rPr lang="ru-RU" dirty="0" err="1" smtClean="0"/>
              <a:t>сніг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лід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робота </a:t>
            </a:r>
            <a:r>
              <a:rPr lang="ru-RU" dirty="0" err="1" smtClean="0"/>
              <a:t>трудомістка</a:t>
            </a:r>
            <a:r>
              <a:rPr lang="ru-RU" dirty="0" smtClean="0"/>
              <a:t>,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напівстаціонарних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стаціонарних</a:t>
            </a:r>
            <a:r>
              <a:rPr lang="ru-RU" dirty="0" smtClean="0"/>
              <a:t> </a:t>
            </a:r>
            <a:r>
              <a:rPr lang="ru-RU" dirty="0" err="1" smtClean="0"/>
              <a:t>спостережень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супроводжує</a:t>
            </a:r>
            <a:r>
              <a:rPr lang="ru-RU" dirty="0" smtClean="0"/>
              <a:t> </a:t>
            </a:r>
            <a:r>
              <a:rPr lang="ru-RU" dirty="0" err="1" smtClean="0"/>
              <a:t>ландшафтно-геохімічні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Відбір</a:t>
            </a:r>
            <a:r>
              <a:rPr lang="ru-RU" dirty="0" smtClean="0"/>
              <a:t> проб води </a:t>
            </a:r>
            <a:r>
              <a:rPr lang="ru-RU" dirty="0" err="1" smtClean="0"/>
              <a:t>проводять</a:t>
            </a:r>
            <a:r>
              <a:rPr lang="ru-RU" dirty="0" smtClean="0"/>
              <a:t> батометрами </a:t>
            </a:r>
            <a:r>
              <a:rPr lang="ru-RU" dirty="0" err="1" smtClean="0"/>
              <a:t>Руттнера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Молчанова в </a:t>
            </a:r>
            <a:r>
              <a:rPr lang="ru-RU" dirty="0" err="1" smtClean="0"/>
              <a:t>поліетиленові</a:t>
            </a:r>
            <a:r>
              <a:rPr lang="ru-RU" dirty="0" smtClean="0"/>
              <a:t> </a:t>
            </a:r>
            <a:r>
              <a:rPr lang="ru-RU" dirty="0" err="1" smtClean="0"/>
              <a:t>каністри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ретельного</a:t>
            </a:r>
            <a:r>
              <a:rPr lang="ru-RU" dirty="0" smtClean="0"/>
              <a:t> </a:t>
            </a:r>
            <a:r>
              <a:rPr lang="ru-RU" dirty="0" err="1" smtClean="0"/>
              <a:t>миття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обполіскують</a:t>
            </a:r>
            <a:r>
              <a:rPr lang="ru-RU" dirty="0" smtClean="0"/>
              <a:t> </a:t>
            </a:r>
            <a:r>
              <a:rPr lang="ru-RU" dirty="0" err="1" smtClean="0"/>
              <a:t>досліджуваною</a:t>
            </a:r>
            <a:r>
              <a:rPr lang="ru-RU" dirty="0" smtClean="0"/>
              <a:t> водою. Воду в </a:t>
            </a:r>
            <a:r>
              <a:rPr lang="ru-RU" dirty="0" err="1" smtClean="0"/>
              <a:t>каністрах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не </a:t>
            </a:r>
            <a:r>
              <a:rPr lang="ru-RU" dirty="0" err="1" smtClean="0"/>
              <a:t>доливати</a:t>
            </a:r>
            <a:r>
              <a:rPr lang="ru-RU" dirty="0" smtClean="0"/>
              <a:t> на 1,0–1,5 см до пробки. </a:t>
            </a:r>
            <a:r>
              <a:rPr lang="ru-RU" dirty="0" err="1" smtClean="0"/>
              <a:t>Каністри</a:t>
            </a:r>
            <a:r>
              <a:rPr lang="ru-RU" dirty="0" smtClean="0"/>
              <a:t> </a:t>
            </a:r>
            <a:r>
              <a:rPr lang="ru-RU" dirty="0" err="1" smtClean="0"/>
              <a:t>щільно</a:t>
            </a:r>
            <a:r>
              <a:rPr lang="ru-RU" dirty="0" smtClean="0"/>
              <a:t> </a:t>
            </a:r>
            <a:r>
              <a:rPr lang="ru-RU" dirty="0" err="1" smtClean="0"/>
              <a:t>закривають</a:t>
            </a:r>
            <a:r>
              <a:rPr lang="ru-RU" dirty="0" smtClean="0"/>
              <a:t>, </a:t>
            </a:r>
            <a:r>
              <a:rPr lang="ru-RU" dirty="0" err="1" smtClean="0"/>
              <a:t>етикетують</a:t>
            </a:r>
            <a:r>
              <a:rPr lang="ru-RU" dirty="0" smtClean="0"/>
              <a:t> (</a:t>
            </a:r>
            <a:r>
              <a:rPr lang="ru-RU" dirty="0" err="1" smtClean="0"/>
              <a:t>підписують</a:t>
            </a:r>
            <a:r>
              <a:rPr lang="ru-RU" dirty="0" smtClean="0"/>
              <a:t> </a:t>
            </a:r>
            <a:r>
              <a:rPr lang="ru-RU" dirty="0" err="1" smtClean="0"/>
              <a:t>номери</a:t>
            </a:r>
            <a:r>
              <a:rPr lang="ru-RU" dirty="0" smtClean="0"/>
              <a:t> </a:t>
            </a:r>
            <a:r>
              <a:rPr lang="ru-RU" dirty="0" err="1" smtClean="0"/>
              <a:t>крапок</a:t>
            </a:r>
            <a:r>
              <a:rPr lang="ru-RU" dirty="0" smtClean="0"/>
              <a:t>, </a:t>
            </a:r>
            <a:r>
              <a:rPr lang="ru-RU" dirty="0" err="1" smtClean="0"/>
              <a:t>глибину</a:t>
            </a:r>
            <a:r>
              <a:rPr lang="ru-RU" dirty="0" smtClean="0"/>
              <a:t>, дату </a:t>
            </a:r>
            <a:r>
              <a:rPr lang="ru-RU" dirty="0" err="1" smtClean="0"/>
              <a:t>відбору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відправляють</a:t>
            </a:r>
            <a:r>
              <a:rPr lang="ru-RU" dirty="0" smtClean="0"/>
              <a:t> в гидрохимическую </a:t>
            </a:r>
            <a:r>
              <a:rPr lang="ru-RU" dirty="0" err="1" smtClean="0"/>
              <a:t>лабораторію</a:t>
            </a:r>
            <a:r>
              <a:rPr lang="ru-RU" dirty="0" smtClean="0"/>
              <a:t>. </a:t>
            </a:r>
            <a:r>
              <a:rPr lang="ru-RU" dirty="0" err="1" smtClean="0"/>
              <a:t>Проби</a:t>
            </a:r>
            <a:r>
              <a:rPr lang="ru-RU" dirty="0" smtClean="0"/>
              <a:t>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аналізують</a:t>
            </a:r>
            <a:r>
              <a:rPr lang="ru-RU" dirty="0" smtClean="0"/>
              <a:t> </a:t>
            </a:r>
            <a:r>
              <a:rPr lang="ru-RU" dirty="0" err="1" smtClean="0"/>
              <a:t>відразу</a:t>
            </a:r>
            <a:r>
              <a:rPr lang="ru-RU" dirty="0" smtClean="0"/>
              <a:t>,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зберігають</a:t>
            </a:r>
            <a:r>
              <a:rPr lang="ru-RU" dirty="0" smtClean="0"/>
              <a:t> в холодильнику при </a:t>
            </a:r>
            <a:r>
              <a:rPr lang="ru-RU" dirty="0" err="1" smtClean="0"/>
              <a:t>температурі</a:t>
            </a:r>
            <a:r>
              <a:rPr lang="ru-RU" dirty="0" smtClean="0"/>
              <a:t> 3–4 </a:t>
            </a:r>
            <a:r>
              <a:rPr lang="ru-RU" dirty="0" err="1" smtClean="0"/>
              <a:t>оС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консервують</a:t>
            </a:r>
            <a:r>
              <a:rPr lang="ru-RU" dirty="0" smtClean="0"/>
              <a:t> в </a:t>
            </a:r>
            <a:r>
              <a:rPr lang="ru-RU" dirty="0" err="1" smtClean="0"/>
              <a:t>цілях</a:t>
            </a:r>
            <a:r>
              <a:rPr lang="ru-RU" dirty="0" smtClean="0"/>
              <a:t>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. В день </a:t>
            </a:r>
            <a:r>
              <a:rPr lang="ru-RU" dirty="0" err="1" smtClean="0"/>
              <a:t>відбору</a:t>
            </a:r>
            <a:r>
              <a:rPr lang="ru-RU" dirty="0" smtClean="0"/>
              <a:t> </a:t>
            </a:r>
            <a:r>
              <a:rPr lang="ru-RU" dirty="0" err="1" smtClean="0"/>
              <a:t>поверхневих</a:t>
            </a:r>
            <a:r>
              <a:rPr lang="ru-RU" dirty="0" smtClean="0"/>
              <a:t>, </a:t>
            </a:r>
            <a:r>
              <a:rPr lang="ru-RU" dirty="0" err="1" smtClean="0"/>
              <a:t>грунтових</a:t>
            </a:r>
            <a:r>
              <a:rPr lang="ru-RU" dirty="0" smtClean="0"/>
              <a:t>, </a:t>
            </a:r>
            <a:r>
              <a:rPr lang="ru-RU" dirty="0" err="1" smtClean="0"/>
              <a:t>підземних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атмосферних</a:t>
            </a:r>
            <a:r>
              <a:rPr lang="ru-RU" dirty="0" smtClean="0"/>
              <a:t> вод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ихфильтрацию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 smtClean="0"/>
              <a:t>сольовий</a:t>
            </a:r>
            <a:r>
              <a:rPr lang="ru-RU" dirty="0" smtClean="0"/>
              <a:t> склад, </a:t>
            </a:r>
            <a:r>
              <a:rPr lang="ru-RU" dirty="0" err="1" smtClean="0"/>
              <a:t>включаючи</a:t>
            </a:r>
            <a:r>
              <a:rPr lang="ru-RU" dirty="0" smtClean="0"/>
              <a:t> </a:t>
            </a:r>
            <a:r>
              <a:rPr lang="ru-RU" dirty="0" err="1" smtClean="0"/>
              <a:t>біогенні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. </a:t>
            </a:r>
            <a:r>
              <a:rPr lang="ru-RU" dirty="0" err="1" smtClean="0"/>
              <a:t>Об'єм</a:t>
            </a:r>
            <a:r>
              <a:rPr lang="ru-RU" dirty="0" smtClean="0"/>
              <a:t> </a:t>
            </a:r>
            <a:r>
              <a:rPr lang="ru-RU" dirty="0" err="1" smtClean="0"/>
              <a:t>проби</a:t>
            </a:r>
            <a:r>
              <a:rPr lang="ru-RU" dirty="0" smtClean="0"/>
              <a:t> води </a:t>
            </a:r>
            <a:r>
              <a:rPr lang="ru-RU" dirty="0" err="1" smtClean="0"/>
              <a:t>має</a:t>
            </a:r>
            <a:r>
              <a:rPr lang="ru-RU" dirty="0" smtClean="0"/>
              <a:t> бути не </a:t>
            </a:r>
            <a:r>
              <a:rPr lang="ru-RU" dirty="0" err="1" smtClean="0"/>
              <a:t>менше</a:t>
            </a:r>
            <a:r>
              <a:rPr lang="ru-RU" dirty="0" smtClean="0"/>
              <a:t> 2 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450" y="515007"/>
            <a:ext cx="7688700" cy="3824968"/>
          </a:xfrm>
        </p:spPr>
        <p:txBody>
          <a:bodyPr>
            <a:normAutofit/>
          </a:bodyPr>
          <a:lstStyle/>
          <a:p>
            <a:r>
              <a:rPr lang="ru-RU" dirty="0" err="1" smtClean="0"/>
              <a:t>Зразки</a:t>
            </a:r>
            <a:r>
              <a:rPr lang="ru-RU" dirty="0" smtClean="0"/>
              <a:t> </a:t>
            </a:r>
            <a:r>
              <a:rPr lang="ru-RU" dirty="0" err="1" smtClean="0"/>
              <a:t>грунтів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по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потужності</a:t>
            </a:r>
            <a:r>
              <a:rPr lang="ru-RU" dirty="0" smtClean="0"/>
              <a:t> </a:t>
            </a:r>
            <a:r>
              <a:rPr lang="ru-RU" dirty="0" err="1" smtClean="0"/>
              <a:t>генетичних</a:t>
            </a:r>
            <a:r>
              <a:rPr lang="ru-RU" dirty="0" smtClean="0"/>
              <a:t> </a:t>
            </a:r>
            <a:r>
              <a:rPr lang="ru-RU" dirty="0" err="1" smtClean="0"/>
              <a:t>горизонтів</a:t>
            </a:r>
            <a:r>
              <a:rPr lang="ru-RU" dirty="0" smtClean="0"/>
              <a:t> </a:t>
            </a:r>
            <a:r>
              <a:rPr lang="ru-RU" dirty="0" err="1" smtClean="0"/>
              <a:t>борознистим</a:t>
            </a:r>
            <a:r>
              <a:rPr lang="ru-RU" dirty="0" smtClean="0"/>
              <a:t> способом.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зразок</a:t>
            </a:r>
            <a:r>
              <a:rPr lang="ru-RU" dirty="0" smtClean="0"/>
              <a:t> </a:t>
            </a:r>
            <a:r>
              <a:rPr lang="ru-RU" dirty="0" err="1" smtClean="0"/>
              <a:t>вишкрібають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вирізують</a:t>
            </a:r>
            <a:r>
              <a:rPr lang="ru-RU" dirty="0" smtClean="0"/>
              <a:t> </a:t>
            </a:r>
            <a:r>
              <a:rPr lang="ru-RU" dirty="0" err="1" smtClean="0"/>
              <a:t>ножем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верхньої</a:t>
            </a:r>
            <a:r>
              <a:rPr lang="ru-RU" dirty="0" smtClean="0"/>
              <a:t> до </a:t>
            </a:r>
            <a:r>
              <a:rPr lang="ru-RU" dirty="0" err="1" smtClean="0"/>
              <a:t>нижнього</a:t>
            </a:r>
            <a:r>
              <a:rPr lang="ru-RU" dirty="0" smtClean="0"/>
              <a:t> кордону горизонту. При </a:t>
            </a:r>
            <a:r>
              <a:rPr lang="ru-RU" dirty="0" err="1" smtClean="0"/>
              <a:t>незначній</a:t>
            </a:r>
            <a:r>
              <a:rPr lang="ru-RU" dirty="0" smtClean="0"/>
              <a:t> </a:t>
            </a:r>
            <a:r>
              <a:rPr lang="ru-RU" dirty="0" err="1" smtClean="0"/>
              <a:t>потужності</a:t>
            </a:r>
            <a:r>
              <a:rPr lang="ru-RU" dirty="0" smtClean="0"/>
              <a:t> горизонту грунт </a:t>
            </a:r>
            <a:r>
              <a:rPr lang="ru-RU" dirty="0" err="1" smtClean="0"/>
              <a:t>вибирають</a:t>
            </a:r>
            <a:r>
              <a:rPr lang="ru-RU" dirty="0" smtClean="0"/>
              <a:t> </a:t>
            </a:r>
            <a:r>
              <a:rPr lang="ru-RU" dirty="0" err="1" smtClean="0"/>
              <a:t>ножем</a:t>
            </a:r>
            <a:r>
              <a:rPr lang="ru-RU" dirty="0" smtClean="0"/>
              <a:t> по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ширині</a:t>
            </a:r>
            <a:r>
              <a:rPr lang="ru-RU" dirty="0" smtClean="0"/>
              <a:t> на </a:t>
            </a:r>
            <a:r>
              <a:rPr lang="ru-RU" dirty="0" err="1" smtClean="0"/>
              <a:t>лицьової</a:t>
            </a:r>
            <a:r>
              <a:rPr lang="ru-RU" dirty="0" smtClean="0"/>
              <a:t> </a:t>
            </a:r>
            <a:r>
              <a:rPr lang="ru-RU" dirty="0" err="1" smtClean="0"/>
              <a:t>стінки</a:t>
            </a:r>
            <a:r>
              <a:rPr lang="ru-RU" dirty="0" smtClean="0"/>
              <a:t> </a:t>
            </a:r>
            <a:r>
              <a:rPr lang="ru-RU" dirty="0" err="1" smtClean="0"/>
              <a:t>розрізу</a:t>
            </a:r>
            <a:r>
              <a:rPr lang="ru-RU" dirty="0" smtClean="0"/>
              <a:t>. Вага </a:t>
            </a:r>
            <a:r>
              <a:rPr lang="ru-RU" dirty="0" err="1" smtClean="0"/>
              <a:t>зразка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бути не </a:t>
            </a:r>
            <a:r>
              <a:rPr lang="ru-RU" dirty="0" err="1" smtClean="0"/>
              <a:t>менше</a:t>
            </a:r>
            <a:r>
              <a:rPr lang="ru-RU" dirty="0" smtClean="0"/>
              <a:t> 0,5 кг</a:t>
            </a:r>
          </a:p>
          <a:p>
            <a:r>
              <a:rPr lang="ru-RU" dirty="0" err="1" smtClean="0"/>
              <a:t>Зразки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так, </a:t>
            </a:r>
            <a:r>
              <a:rPr lang="ru-RU" dirty="0" err="1" smtClean="0"/>
              <a:t>щоб</a:t>
            </a:r>
            <a:r>
              <a:rPr lang="ru-RU" dirty="0" smtClean="0"/>
              <a:t> вага </a:t>
            </a:r>
            <a:r>
              <a:rPr lang="ru-RU" dirty="0" err="1" smtClean="0"/>
              <a:t>сухої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складала</a:t>
            </a:r>
            <a:r>
              <a:rPr lang="ru-RU" dirty="0" smtClean="0"/>
              <a:t> не </a:t>
            </a:r>
            <a:r>
              <a:rPr lang="ru-RU" dirty="0" err="1" smtClean="0"/>
              <a:t>менше</a:t>
            </a:r>
            <a:r>
              <a:rPr lang="ru-RU" dirty="0" smtClean="0"/>
              <a:t> 200–300 р. При </a:t>
            </a:r>
            <a:r>
              <a:rPr lang="ru-RU" dirty="0" err="1" smtClean="0"/>
              <a:t>відборі</a:t>
            </a:r>
            <a:r>
              <a:rPr lang="ru-RU" dirty="0" smtClean="0"/>
              <a:t> проб </a:t>
            </a:r>
            <a:r>
              <a:rPr lang="ru-RU" dirty="0" err="1" smtClean="0"/>
              <a:t>деревних</a:t>
            </a:r>
            <a:r>
              <a:rPr lang="ru-RU" dirty="0" smtClean="0"/>
              <a:t> </a:t>
            </a:r>
            <a:r>
              <a:rPr lang="ru-RU" dirty="0" err="1" smtClean="0"/>
              <a:t>порід</a:t>
            </a:r>
            <a:r>
              <a:rPr lang="ru-RU" dirty="0" smtClean="0"/>
              <a:t> </a:t>
            </a:r>
            <a:r>
              <a:rPr lang="ru-RU" dirty="0" err="1" smtClean="0"/>
              <a:t>окремо</a:t>
            </a:r>
            <a:r>
              <a:rPr lang="ru-RU" dirty="0" smtClean="0"/>
              <a:t> </a:t>
            </a:r>
            <a:r>
              <a:rPr lang="ru-RU" dirty="0" err="1" smtClean="0"/>
              <a:t>відбирають</a:t>
            </a:r>
            <a:r>
              <a:rPr lang="ru-RU" dirty="0" smtClean="0"/>
              <a:t> </a:t>
            </a:r>
            <a:r>
              <a:rPr lang="ru-RU" dirty="0" err="1" smtClean="0"/>
              <a:t>листя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хвою, </a:t>
            </a:r>
            <a:r>
              <a:rPr lang="ru-RU" dirty="0" err="1" smtClean="0"/>
              <a:t>тонкі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товщі</a:t>
            </a:r>
            <a:r>
              <a:rPr lang="ru-RU" dirty="0" smtClean="0"/>
              <a:t> </a:t>
            </a:r>
            <a:r>
              <a:rPr lang="ru-RU" dirty="0" err="1" smtClean="0"/>
              <a:t>вітки</a:t>
            </a:r>
            <a:r>
              <a:rPr lang="ru-RU" dirty="0" smtClean="0"/>
              <a:t>, кору, </a:t>
            </a:r>
            <a:r>
              <a:rPr lang="ru-RU" dirty="0" err="1" smtClean="0"/>
              <a:t>коріння</a:t>
            </a:r>
            <a:r>
              <a:rPr lang="ru-RU" dirty="0" smtClean="0"/>
              <a:t>, шишки, </a:t>
            </a:r>
            <a:r>
              <a:rPr lang="ru-RU" dirty="0" err="1" smtClean="0"/>
              <a:t>жолуді</a:t>
            </a:r>
            <a:r>
              <a:rPr lang="ru-RU" dirty="0" smtClean="0"/>
              <a:t>, сережки, </a:t>
            </a:r>
            <a:r>
              <a:rPr lang="ru-RU" dirty="0" err="1" smtClean="0"/>
              <a:t>зразки</a:t>
            </a:r>
            <a:r>
              <a:rPr lang="ru-RU" dirty="0" smtClean="0"/>
              <a:t> </a:t>
            </a:r>
            <a:r>
              <a:rPr lang="ru-RU" dirty="0" err="1" smtClean="0"/>
              <a:t>деревини</a:t>
            </a:r>
            <a:r>
              <a:rPr lang="ru-RU" dirty="0" smtClean="0"/>
              <a:t> ствола. Величину </a:t>
            </a:r>
            <a:r>
              <a:rPr lang="ru-RU" dirty="0" err="1" smtClean="0"/>
              <a:t>надземної</a:t>
            </a:r>
            <a:r>
              <a:rPr lang="ru-RU" dirty="0" smtClean="0"/>
              <a:t> </a:t>
            </a:r>
            <a:r>
              <a:rPr lang="ru-RU" dirty="0" err="1" smtClean="0"/>
              <a:t>фітомаси</a:t>
            </a:r>
            <a:r>
              <a:rPr lang="ru-RU" dirty="0" smtClean="0"/>
              <a:t> </a:t>
            </a:r>
            <a:r>
              <a:rPr lang="ru-RU" dirty="0" err="1" smtClean="0"/>
              <a:t>трав'янистих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методом </a:t>
            </a:r>
            <a:r>
              <a:rPr lang="ru-RU" dirty="0" err="1" smtClean="0"/>
              <a:t>пробних</a:t>
            </a:r>
            <a:r>
              <a:rPr lang="ru-RU" dirty="0" smtClean="0"/>
              <a:t> </a:t>
            </a:r>
            <a:r>
              <a:rPr lang="ru-RU" dirty="0" err="1" smtClean="0"/>
              <a:t>майданчиків</a:t>
            </a:r>
            <a:r>
              <a:rPr lang="ru-RU" dirty="0" smtClean="0"/>
              <a:t> </a:t>
            </a:r>
            <a:r>
              <a:rPr lang="ru-RU" dirty="0" err="1" smtClean="0"/>
              <a:t>розміром</a:t>
            </a:r>
            <a:r>
              <a:rPr lang="ru-RU" dirty="0" smtClean="0"/>
              <a:t> в 1 м2 </a:t>
            </a:r>
            <a:r>
              <a:rPr lang="ru-RU" dirty="0" err="1" smtClean="0"/>
              <a:t>або</a:t>
            </a:r>
            <a:r>
              <a:rPr lang="ru-RU" dirty="0" smtClean="0"/>
              <a:t> 0,5?0,5 м, де </a:t>
            </a:r>
            <a:r>
              <a:rPr lang="ru-RU" dirty="0" err="1" smtClean="0"/>
              <a:t>знімають</a:t>
            </a:r>
            <a:r>
              <a:rPr lang="ru-RU" dirty="0" smtClean="0"/>
              <a:t> </a:t>
            </a:r>
            <a:r>
              <a:rPr lang="ru-RU" dirty="0" err="1" smtClean="0"/>
              <a:t>укоси</a:t>
            </a:r>
            <a:r>
              <a:rPr lang="ru-RU" dirty="0" smtClean="0"/>
              <a:t> в </a:t>
            </a:r>
            <a:r>
              <a:rPr lang="ru-RU" dirty="0" err="1" smtClean="0"/>
              <a:t>трикратній</a:t>
            </a:r>
            <a:r>
              <a:rPr lang="ru-RU" dirty="0" smtClean="0"/>
              <a:t> </a:t>
            </a:r>
            <a:r>
              <a:rPr lang="ru-RU" dirty="0" err="1" smtClean="0"/>
              <a:t>повторності</a:t>
            </a:r>
            <a:r>
              <a:rPr lang="ru-RU" dirty="0" smtClean="0"/>
              <a:t>. Для </a:t>
            </a:r>
            <a:r>
              <a:rPr lang="ru-RU" dirty="0" err="1" smtClean="0"/>
              <a:t>хімічного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в </a:t>
            </a:r>
            <a:r>
              <a:rPr lang="ru-RU" dirty="0" err="1" smtClean="0"/>
              <a:t>суху</a:t>
            </a:r>
            <a:r>
              <a:rPr lang="ru-RU" dirty="0" smtClean="0"/>
              <a:t> погоду </a:t>
            </a:r>
            <a:r>
              <a:rPr lang="ru-RU" dirty="0" err="1" smtClean="0"/>
              <a:t>відбирають</a:t>
            </a:r>
            <a:r>
              <a:rPr lang="ru-RU" dirty="0" smtClean="0"/>
              <a:t> </a:t>
            </a:r>
            <a:r>
              <a:rPr lang="ru-RU" dirty="0" err="1" smtClean="0"/>
              <a:t>свіжий</a:t>
            </a:r>
            <a:r>
              <a:rPr lang="ru-RU" dirty="0" smtClean="0"/>
              <a:t>, </a:t>
            </a:r>
            <a:r>
              <a:rPr lang="ru-RU" dirty="0" err="1" smtClean="0"/>
              <a:t>чистий</a:t>
            </a:r>
            <a:r>
              <a:rPr lang="ru-RU" dirty="0" smtClean="0"/>
              <a:t> не </a:t>
            </a:r>
            <a:r>
              <a:rPr lang="ru-RU" dirty="0" err="1" smtClean="0"/>
              <a:t>забруднений</a:t>
            </a:r>
            <a:r>
              <a:rPr lang="ru-RU" dirty="0" smtClean="0"/>
              <a:t> грунтом </a:t>
            </a:r>
            <a:r>
              <a:rPr lang="ru-RU" dirty="0" err="1" smtClean="0"/>
              <a:t>матеріал</a:t>
            </a:r>
            <a:r>
              <a:rPr lang="ru-RU" dirty="0" smtClean="0"/>
              <a:t>, </a:t>
            </a:r>
            <a:r>
              <a:rPr lang="ru-RU" dirty="0" err="1" smtClean="0"/>
              <a:t>зрізаний</a:t>
            </a:r>
            <a:r>
              <a:rPr lang="ru-RU" dirty="0" smtClean="0"/>
              <a:t> </a:t>
            </a:r>
            <a:r>
              <a:rPr lang="ru-RU" dirty="0" err="1" smtClean="0"/>
              <a:t>вщент</a:t>
            </a:r>
            <a:r>
              <a:rPr lang="ru-RU" dirty="0" smtClean="0"/>
              <a:t> травостоя </a:t>
            </a:r>
            <a:r>
              <a:rPr lang="ru-RU" dirty="0" err="1" smtClean="0"/>
              <a:t>ножицями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секатором. </a:t>
            </a:r>
            <a:r>
              <a:rPr lang="ru-RU" dirty="0" err="1" smtClean="0"/>
              <a:t>Укіс</a:t>
            </a:r>
            <a:r>
              <a:rPr lang="ru-RU" dirty="0" smtClean="0"/>
              <a:t> </a:t>
            </a:r>
            <a:r>
              <a:rPr lang="ru-RU" dirty="0" err="1" smtClean="0"/>
              <a:t>зважують</a:t>
            </a:r>
            <a:r>
              <a:rPr lang="ru-RU" dirty="0" smtClean="0"/>
              <a:t> в сирому </a:t>
            </a:r>
            <a:r>
              <a:rPr lang="ru-RU" dirty="0" err="1" smtClean="0"/>
              <a:t>вигляді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сушку до </a:t>
            </a:r>
            <a:r>
              <a:rPr lang="ru-RU" dirty="0" err="1" smtClean="0"/>
              <a:t>повітряно-сухої</a:t>
            </a:r>
            <a:r>
              <a:rPr lang="ru-RU" dirty="0" smtClean="0"/>
              <a:t> ваги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зважують</a:t>
            </a:r>
            <a:r>
              <a:rPr lang="ru-RU" dirty="0" smtClean="0"/>
              <a:t>. </a:t>
            </a:r>
            <a:r>
              <a:rPr lang="ru-RU" dirty="0" err="1" smtClean="0"/>
              <a:t>Коріння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збирати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зрізає</a:t>
            </a:r>
            <a:r>
              <a:rPr lang="ru-RU" dirty="0" smtClean="0"/>
              <a:t> </a:t>
            </a:r>
            <a:r>
              <a:rPr lang="ru-RU" dirty="0" err="1" smtClean="0"/>
              <a:t>надземної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обережно</a:t>
            </a:r>
            <a:r>
              <a:rPr lang="ru-RU" dirty="0" smtClean="0"/>
              <a:t> </a:t>
            </a:r>
            <a:r>
              <a:rPr lang="ru-RU" dirty="0" err="1" smtClean="0"/>
              <a:t>підкопують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витягують</a:t>
            </a:r>
            <a:r>
              <a:rPr lang="ru-RU" dirty="0" smtClean="0"/>
              <a:t>, </a:t>
            </a:r>
            <a:r>
              <a:rPr lang="ru-RU" dirty="0" err="1" smtClean="0"/>
              <a:t>обтрушувавши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. На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зразки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етикетки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729450" y="1135117"/>
            <a:ext cx="7688700" cy="32048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>
              <a:buNone/>
            </a:pPr>
            <a:r>
              <a:rPr lang="ru-RU" sz="23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Рекогносцировка</a:t>
            </a:r>
            <a:r>
              <a:rPr lang="ru-RU" sz="2300" dirty="0" smtClean="0"/>
              <a:t>, </a:t>
            </a:r>
            <a:r>
              <a:rPr lang="ru-RU" sz="2300" dirty="0" err="1" smtClean="0"/>
              <a:t>або</a:t>
            </a:r>
            <a:r>
              <a:rPr lang="ru-RU" sz="2300" dirty="0" smtClean="0"/>
              <a:t> </a:t>
            </a:r>
            <a:r>
              <a:rPr lang="ru-RU" sz="2300" dirty="0" err="1" smtClean="0"/>
              <a:t>загальне</a:t>
            </a:r>
            <a:r>
              <a:rPr lang="ru-RU" sz="2300" dirty="0" smtClean="0"/>
              <a:t> </a:t>
            </a:r>
            <a:r>
              <a:rPr lang="ru-RU" sz="2300" dirty="0" err="1" smtClean="0"/>
              <a:t>ознайомлення</a:t>
            </a:r>
            <a:r>
              <a:rPr lang="ru-RU" sz="2300" dirty="0" smtClean="0"/>
              <a:t>, </a:t>
            </a:r>
            <a:r>
              <a:rPr lang="ru-RU" sz="2300" dirty="0" err="1" smtClean="0"/>
              <a:t>з</a:t>
            </a:r>
            <a:r>
              <a:rPr lang="ru-RU" sz="2300" dirty="0" smtClean="0"/>
              <a:t> </a:t>
            </a:r>
            <a:r>
              <a:rPr lang="ru-RU" sz="2300" dirty="0" err="1" smtClean="0"/>
              <a:t>територією</a:t>
            </a:r>
            <a:r>
              <a:rPr lang="ru-RU" sz="2300" dirty="0" smtClean="0"/>
              <a:t> </a:t>
            </a:r>
            <a:r>
              <a:rPr lang="ru-RU" sz="2300" dirty="0" err="1" smtClean="0"/>
              <a:t>вирішує</a:t>
            </a:r>
            <a:r>
              <a:rPr lang="ru-RU" sz="2300" dirty="0" smtClean="0"/>
              <a:t> </a:t>
            </a:r>
            <a:r>
              <a:rPr lang="ru-RU" sz="2300" dirty="0" err="1" smtClean="0"/>
              <a:t>наступні</a:t>
            </a:r>
            <a:r>
              <a:rPr lang="ru-RU" sz="2300" dirty="0" smtClean="0"/>
              <a:t> </a:t>
            </a:r>
            <a:r>
              <a:rPr lang="ru-RU" sz="2300" dirty="0" err="1" smtClean="0"/>
              <a:t>завдання</a:t>
            </a:r>
            <a:r>
              <a:rPr lang="ru-RU" sz="2300" dirty="0" smtClean="0"/>
              <a:t>: </a:t>
            </a:r>
            <a:endParaRPr lang="en-US" sz="2300" dirty="0" smtClean="0"/>
          </a:p>
          <a:p>
            <a:pPr>
              <a:buNone/>
            </a:pPr>
            <a:r>
              <a:rPr lang="ru-RU" sz="2300" dirty="0" smtClean="0"/>
              <a:t>1) </a:t>
            </a:r>
            <a:r>
              <a:rPr lang="ru-RU" sz="2300" dirty="0" err="1" smtClean="0"/>
              <a:t>попереднє</a:t>
            </a:r>
            <a:r>
              <a:rPr lang="ru-RU" sz="2300" dirty="0" smtClean="0"/>
              <a:t> </a:t>
            </a:r>
            <a:r>
              <a:rPr lang="ru-RU" sz="2300" dirty="0" err="1" smtClean="0"/>
              <a:t>ознайомлення</a:t>
            </a:r>
            <a:r>
              <a:rPr lang="ru-RU" sz="2300" dirty="0" smtClean="0"/>
              <a:t> </a:t>
            </a:r>
            <a:r>
              <a:rPr lang="ru-RU" sz="2300" dirty="0" err="1" smtClean="0"/>
              <a:t>з</a:t>
            </a:r>
            <a:r>
              <a:rPr lang="ru-RU" sz="2300" dirty="0" smtClean="0"/>
              <a:t> </a:t>
            </a:r>
            <a:r>
              <a:rPr lang="ru-RU" sz="2300" dirty="0" err="1" smtClean="0"/>
              <a:t>територією</a:t>
            </a:r>
            <a:r>
              <a:rPr lang="ru-RU" sz="2300" dirty="0" smtClean="0"/>
              <a:t>, </a:t>
            </a:r>
            <a:r>
              <a:rPr lang="ru-RU" sz="2300" dirty="0" err="1" smtClean="0"/>
              <a:t>що</a:t>
            </a:r>
            <a:r>
              <a:rPr lang="ru-RU" sz="2300" dirty="0" smtClean="0"/>
              <a:t> </a:t>
            </a:r>
            <a:r>
              <a:rPr lang="ru-RU" sz="2300" dirty="0" err="1" smtClean="0"/>
              <a:t>підлягає</a:t>
            </a:r>
            <a:r>
              <a:rPr lang="ru-RU" sz="2300" dirty="0" smtClean="0"/>
              <a:t> </a:t>
            </a:r>
            <a:r>
              <a:rPr lang="ru-RU" sz="2300" dirty="0" err="1" smtClean="0"/>
              <a:t>дослідженню</a:t>
            </a:r>
            <a:r>
              <a:rPr lang="ru-RU" sz="2300" dirty="0" smtClean="0"/>
              <a:t>, </a:t>
            </a:r>
            <a:r>
              <a:rPr lang="ru-RU" sz="2300" dirty="0" err="1" smtClean="0"/>
              <a:t>виявлення</a:t>
            </a:r>
            <a:r>
              <a:rPr lang="ru-RU" sz="2300" dirty="0" smtClean="0"/>
              <a:t> </a:t>
            </a:r>
            <a:r>
              <a:rPr lang="ru-RU" sz="2300" dirty="0" err="1" smtClean="0"/>
              <a:t>основних</a:t>
            </a:r>
            <a:r>
              <a:rPr lang="ru-RU" sz="2300" dirty="0" smtClean="0"/>
              <a:t> ПТК; </a:t>
            </a:r>
            <a:endParaRPr lang="en-US" sz="2300" dirty="0" smtClean="0"/>
          </a:p>
          <a:p>
            <a:pPr>
              <a:buNone/>
            </a:pPr>
            <a:r>
              <a:rPr lang="ru-RU" sz="2300" dirty="0" smtClean="0"/>
              <a:t>2) </a:t>
            </a:r>
            <a:r>
              <a:rPr lang="ru-RU" sz="2300" dirty="0" err="1" smtClean="0"/>
              <a:t>виявлення</a:t>
            </a:r>
            <a:r>
              <a:rPr lang="ru-RU" sz="2300" dirty="0" smtClean="0"/>
              <a:t> </a:t>
            </a:r>
            <a:r>
              <a:rPr lang="ru-RU" sz="2300" dirty="0" err="1" smtClean="0"/>
              <a:t>міри</a:t>
            </a:r>
            <a:r>
              <a:rPr lang="ru-RU" sz="2300" dirty="0" smtClean="0"/>
              <a:t> </a:t>
            </a:r>
            <a:r>
              <a:rPr lang="ru-RU" sz="2300" dirty="0" err="1" smtClean="0"/>
              <a:t>відповідності</a:t>
            </a:r>
            <a:r>
              <a:rPr lang="ru-RU" sz="2300" dirty="0" smtClean="0"/>
              <a:t> </a:t>
            </a:r>
            <a:r>
              <a:rPr lang="ru-RU" sz="2300" dirty="0" err="1" smtClean="0"/>
              <a:t>зібраних</a:t>
            </a:r>
            <a:r>
              <a:rPr lang="ru-RU" sz="2300" dirty="0" smtClean="0"/>
              <a:t> </a:t>
            </a:r>
            <a:r>
              <a:rPr lang="ru-RU" sz="2300" dirty="0" err="1" smtClean="0"/>
              <a:t>інформаційних</a:t>
            </a:r>
            <a:r>
              <a:rPr lang="ru-RU" sz="2300" dirty="0" smtClean="0"/>
              <a:t> </a:t>
            </a:r>
            <a:r>
              <a:rPr lang="ru-RU" sz="2300" dirty="0" err="1" smtClean="0"/>
              <a:t>матеріалів</a:t>
            </a:r>
            <a:r>
              <a:rPr lang="ru-RU" sz="2300" dirty="0" smtClean="0"/>
              <a:t> </a:t>
            </a:r>
            <a:r>
              <a:rPr lang="ru-RU" sz="2300" dirty="0" err="1" smtClean="0"/>
              <a:t>дійсності</a:t>
            </a:r>
            <a:r>
              <a:rPr lang="ru-RU" sz="2300" dirty="0" smtClean="0"/>
              <a:t>;</a:t>
            </a:r>
            <a:endParaRPr lang="en-US" sz="2300" dirty="0" smtClean="0"/>
          </a:p>
          <a:p>
            <a:pPr>
              <a:buNone/>
            </a:pPr>
            <a:r>
              <a:rPr lang="ru-RU" sz="2300" dirty="0" smtClean="0"/>
              <a:t>3) </a:t>
            </a:r>
            <a:r>
              <a:rPr lang="ru-RU" sz="2300" dirty="0" err="1" smtClean="0"/>
              <a:t>вироблення</a:t>
            </a:r>
            <a:r>
              <a:rPr lang="ru-RU" sz="2300" dirty="0" smtClean="0"/>
              <a:t> </a:t>
            </a:r>
            <a:r>
              <a:rPr lang="ru-RU" sz="2300" dirty="0" err="1" smtClean="0"/>
              <a:t>єдиної</a:t>
            </a:r>
            <a:r>
              <a:rPr lang="ru-RU" sz="2300" dirty="0" smtClean="0"/>
              <a:t> методики </a:t>
            </a:r>
            <a:r>
              <a:rPr lang="ru-RU" sz="2300" dirty="0" err="1" smtClean="0"/>
              <a:t>спостережень</a:t>
            </a:r>
            <a:r>
              <a:rPr lang="ru-RU" sz="2300" dirty="0" smtClean="0"/>
              <a:t> </a:t>
            </a:r>
            <a:r>
              <a:rPr lang="ru-RU" sz="2300" dirty="0" err="1" smtClean="0"/>
              <a:t>і</a:t>
            </a:r>
            <a:r>
              <a:rPr lang="ru-RU" sz="2300" dirty="0" smtClean="0"/>
              <a:t> </a:t>
            </a:r>
            <a:r>
              <a:rPr lang="ru-RU" sz="2300" dirty="0" err="1" smtClean="0"/>
              <a:t>фіксації</a:t>
            </a:r>
            <a:r>
              <a:rPr lang="ru-RU" sz="2300" dirty="0" smtClean="0"/>
              <a:t> </a:t>
            </a:r>
            <a:r>
              <a:rPr lang="ru-RU" sz="2300" dirty="0" err="1" smtClean="0"/>
              <a:t>матеріалів</a:t>
            </a:r>
            <a:r>
              <a:rPr lang="ru-RU" sz="2300" dirty="0" smtClean="0"/>
              <a:t>; </a:t>
            </a:r>
            <a:endParaRPr lang="en-US" sz="2300" dirty="0" smtClean="0"/>
          </a:p>
          <a:p>
            <a:pPr>
              <a:buNone/>
            </a:pPr>
            <a:r>
              <a:rPr lang="ru-RU" sz="2300" dirty="0" smtClean="0"/>
              <a:t>4) </a:t>
            </a:r>
            <a:r>
              <a:rPr lang="ru-RU" sz="2300" dirty="0" err="1" smtClean="0"/>
              <a:t>вибір</a:t>
            </a:r>
            <a:r>
              <a:rPr lang="ru-RU" sz="2300" dirty="0" smtClean="0"/>
              <a:t> </a:t>
            </a:r>
            <a:r>
              <a:rPr lang="ru-RU" sz="2300" dirty="0" err="1" smtClean="0"/>
              <a:t>ключових</a:t>
            </a:r>
            <a:r>
              <a:rPr lang="ru-RU" sz="2300" dirty="0" smtClean="0"/>
              <a:t> </a:t>
            </a:r>
            <a:r>
              <a:rPr lang="ru-RU" sz="2300" dirty="0" err="1" smtClean="0"/>
              <a:t>ділянок</a:t>
            </a:r>
            <a:r>
              <a:rPr lang="ru-RU" sz="2300" dirty="0" smtClean="0"/>
              <a:t>, </a:t>
            </a:r>
            <a:r>
              <a:rPr lang="ru-RU" sz="2300" dirty="0" err="1" smtClean="0"/>
              <a:t>що</a:t>
            </a:r>
            <a:r>
              <a:rPr lang="ru-RU" sz="2300" dirty="0" smtClean="0"/>
              <a:t> </a:t>
            </a:r>
            <a:r>
              <a:rPr lang="ru-RU" sz="2300" dirty="0" err="1" smtClean="0"/>
              <a:t>підлягають</a:t>
            </a:r>
            <a:r>
              <a:rPr lang="ru-RU" sz="2300" dirty="0" smtClean="0"/>
              <a:t> детальному </a:t>
            </a:r>
            <a:r>
              <a:rPr lang="ru-RU" sz="2300" dirty="0" err="1" smtClean="0"/>
              <a:t>опису</a:t>
            </a:r>
            <a:r>
              <a:rPr lang="ru-RU" sz="2300" dirty="0" smtClean="0"/>
              <a:t>.</a:t>
            </a: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450" y="515007"/>
            <a:ext cx="7688700" cy="3824968"/>
          </a:xfrm>
        </p:spPr>
        <p:txBody>
          <a:bodyPr/>
          <a:lstStyle/>
          <a:p>
            <a:r>
              <a:rPr lang="ru-RU" dirty="0" err="1" smtClean="0"/>
              <a:t>Опис</a:t>
            </a:r>
            <a:r>
              <a:rPr lang="ru-RU" dirty="0" smtClean="0"/>
              <a:t> на точках </a:t>
            </a:r>
            <a:r>
              <a:rPr lang="ru-RU" dirty="0" err="1" smtClean="0"/>
              <a:t>спостережень</a:t>
            </a:r>
            <a:r>
              <a:rPr lang="ru-RU" dirty="0" smtClean="0"/>
              <a:t> </a:t>
            </a:r>
            <a:r>
              <a:rPr lang="ru-RU" dirty="0" err="1" smtClean="0"/>
              <a:t>незрідка</a:t>
            </a:r>
            <a:r>
              <a:rPr lang="ru-RU" dirty="0" smtClean="0"/>
              <a:t> </a:t>
            </a:r>
            <a:r>
              <a:rPr lang="ru-RU" dirty="0" err="1" smtClean="0"/>
              <a:t>супроводжують</a:t>
            </a:r>
            <a:r>
              <a:rPr lang="ru-RU" dirty="0" smtClean="0"/>
              <a:t> зарисовками,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дозволяють</a:t>
            </a:r>
            <a:r>
              <a:rPr lang="ru-RU" dirty="0" smtClean="0"/>
              <a:t> </a:t>
            </a:r>
            <a:r>
              <a:rPr lang="ru-RU" dirty="0" err="1" smtClean="0"/>
              <a:t>скласти</a:t>
            </a:r>
            <a:r>
              <a:rPr lang="ru-RU" dirty="0" smtClean="0"/>
              <a:t> </a:t>
            </a:r>
            <a:r>
              <a:rPr lang="ru-RU" dirty="0" err="1" smtClean="0"/>
              <a:t>повніше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про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природні</a:t>
            </a:r>
            <a:r>
              <a:rPr lang="ru-RU" dirty="0" smtClean="0"/>
              <a:t> компонентах, а </a:t>
            </a:r>
            <a:r>
              <a:rPr lang="ru-RU" dirty="0" err="1" smtClean="0"/>
              <a:t>також</a:t>
            </a:r>
            <a:r>
              <a:rPr lang="ru-RU" dirty="0" smtClean="0"/>
              <a:t> самих ПТК. Метод зарисовок </a:t>
            </a:r>
            <a:r>
              <a:rPr lang="ru-RU" dirty="0" err="1" smtClean="0"/>
              <a:t>супроводжує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геологічних</a:t>
            </a:r>
            <a:r>
              <a:rPr lang="ru-RU" dirty="0" smtClean="0"/>
              <a:t> </a:t>
            </a:r>
            <a:r>
              <a:rPr lang="ru-RU" dirty="0" err="1" smtClean="0"/>
              <a:t>оголень</a:t>
            </a:r>
            <a:r>
              <a:rPr lang="ru-RU" dirty="0" smtClean="0"/>
              <a:t>, </a:t>
            </a:r>
            <a:r>
              <a:rPr lang="ru-RU" dirty="0" err="1" smtClean="0"/>
              <a:t>грунтових</a:t>
            </a:r>
            <a:r>
              <a:rPr lang="ru-RU" dirty="0" smtClean="0"/>
              <a:t> ям, мезо-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мікрорельєфу</a:t>
            </a:r>
            <a:r>
              <a:rPr lang="ru-RU" dirty="0" smtClean="0"/>
              <a:t>, </a:t>
            </a:r>
            <a:r>
              <a:rPr lang="ru-RU" dirty="0" err="1" smtClean="0"/>
              <a:t>фітоценозів</a:t>
            </a:r>
            <a:r>
              <a:rPr lang="ru-RU" dirty="0" smtClean="0"/>
              <a:t>. Вельми </a:t>
            </a:r>
            <a:r>
              <a:rPr lang="ru-RU" dirty="0" err="1" smtClean="0"/>
              <a:t>коштовні</a:t>
            </a:r>
            <a:r>
              <a:rPr lang="ru-RU" dirty="0" smtClean="0"/>
              <a:t> зарисовки </a:t>
            </a:r>
            <a:r>
              <a:rPr lang="ru-RU" dirty="0" err="1" smtClean="0"/>
              <a:t>слідів</a:t>
            </a:r>
            <a:r>
              <a:rPr lang="ru-RU" dirty="0" smtClean="0"/>
              <a:t> </a:t>
            </a:r>
            <a:r>
              <a:rPr lang="ru-RU" dirty="0" err="1" smtClean="0"/>
              <a:t>попередніх</a:t>
            </a:r>
            <a:r>
              <a:rPr lang="ru-RU" dirty="0" smtClean="0"/>
              <a:t> </a:t>
            </a:r>
            <a:r>
              <a:rPr lang="ru-RU" dirty="0" err="1" smtClean="0"/>
              <a:t>станів</a:t>
            </a:r>
            <a:r>
              <a:rPr lang="ru-RU" dirty="0" smtClean="0"/>
              <a:t> ПТК,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збереглися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попередніх</a:t>
            </a:r>
            <a:r>
              <a:rPr lang="ru-RU" dirty="0" smtClean="0"/>
              <a:t> </a:t>
            </a:r>
            <a:r>
              <a:rPr lang="ru-RU" dirty="0" err="1" smtClean="0"/>
              <a:t>етапів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реліктових</a:t>
            </a:r>
            <a:r>
              <a:rPr lang="ru-RU" dirty="0" smtClean="0"/>
              <a:t> </a:t>
            </a:r>
            <a:r>
              <a:rPr lang="ru-RU" dirty="0" err="1" smtClean="0"/>
              <a:t>грунтів</a:t>
            </a:r>
            <a:r>
              <a:rPr lang="ru-RU" dirty="0" smtClean="0"/>
              <a:t> (</a:t>
            </a:r>
            <a:r>
              <a:rPr lang="ru-RU" dirty="0" err="1" smtClean="0"/>
              <a:t>похоронених</a:t>
            </a:r>
            <a:r>
              <a:rPr lang="ru-RU" dirty="0" smtClean="0"/>
              <a:t>),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ru-RU" dirty="0" err="1" smtClean="0"/>
              <a:t>флори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форм </a:t>
            </a:r>
            <a:r>
              <a:rPr lang="ru-RU" dirty="0" err="1" smtClean="0"/>
              <a:t>рельєфу</a:t>
            </a:r>
            <a:r>
              <a:rPr lang="ru-RU" dirty="0" smtClean="0"/>
              <a:t> (</a:t>
            </a:r>
            <a:r>
              <a:rPr lang="ru-RU" dirty="0" err="1" smtClean="0"/>
              <a:t>крізні</a:t>
            </a:r>
            <a:r>
              <a:rPr lang="ru-RU" dirty="0" smtClean="0"/>
              <a:t> </a:t>
            </a:r>
            <a:r>
              <a:rPr lang="ru-RU" dirty="0" err="1" smtClean="0"/>
              <a:t>долини</a:t>
            </a:r>
            <a:r>
              <a:rPr lang="ru-RU" dirty="0" smtClean="0"/>
              <a:t>, </a:t>
            </a:r>
            <a:r>
              <a:rPr lang="ru-RU" dirty="0" err="1" smtClean="0"/>
              <a:t>спущені</a:t>
            </a:r>
            <a:r>
              <a:rPr lang="ru-RU" dirty="0" smtClean="0"/>
              <a:t> </a:t>
            </a:r>
            <a:r>
              <a:rPr lang="ru-RU" dirty="0" err="1" smtClean="0"/>
              <a:t>озерні</a:t>
            </a:r>
            <a:r>
              <a:rPr lang="ru-RU" dirty="0" smtClean="0"/>
              <a:t> </a:t>
            </a:r>
            <a:r>
              <a:rPr lang="ru-RU" dirty="0" err="1" smtClean="0"/>
              <a:t>улоговини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</a:t>
            </a:r>
            <a:r>
              <a:rPr lang="ru-RU" dirty="0" smtClean="0"/>
              <a:t>.), </a:t>
            </a:r>
            <a:r>
              <a:rPr lang="ru-RU" dirty="0" err="1" smtClean="0"/>
              <a:t>нарешті</a:t>
            </a:r>
            <a:r>
              <a:rPr lang="ru-RU" dirty="0" smtClean="0"/>
              <a:t>, самих </a:t>
            </a:r>
            <a:r>
              <a:rPr lang="ru-RU" dirty="0" err="1" smtClean="0"/>
              <a:t>реліктових</a:t>
            </a:r>
            <a:r>
              <a:rPr lang="ru-RU" dirty="0" smtClean="0"/>
              <a:t> </a:t>
            </a:r>
            <a:r>
              <a:rPr lang="ru-RU" dirty="0" err="1" smtClean="0"/>
              <a:t>геокомплексов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Фотографії</a:t>
            </a:r>
            <a:r>
              <a:rPr lang="ru-RU" dirty="0" smtClean="0"/>
              <a:t>, </a:t>
            </a:r>
            <a:r>
              <a:rPr lang="ru-RU" dirty="0" err="1" smtClean="0"/>
              <a:t>виконані</a:t>
            </a:r>
            <a:r>
              <a:rPr lang="ru-RU" dirty="0" smtClean="0"/>
              <a:t> в </a:t>
            </a:r>
            <a:r>
              <a:rPr lang="ru-RU" dirty="0" err="1" smtClean="0"/>
              <a:t>полі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зарисовки, </a:t>
            </a:r>
            <a:r>
              <a:rPr lang="ru-RU" dirty="0" err="1" smtClean="0"/>
              <a:t>додатковий</a:t>
            </a:r>
            <a:r>
              <a:rPr lang="ru-RU" dirty="0" smtClean="0"/>
              <a:t> </a:t>
            </a:r>
            <a:r>
              <a:rPr lang="ru-RU" dirty="0" err="1" smtClean="0"/>
              <a:t>фактичний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. Вони </a:t>
            </a:r>
            <a:r>
              <a:rPr lang="ru-RU" dirty="0" err="1" smtClean="0"/>
              <a:t>замінюють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малюнки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опису</a:t>
            </a:r>
            <a:r>
              <a:rPr lang="ru-RU" dirty="0" smtClean="0"/>
              <a:t> в протоколах </a:t>
            </a:r>
            <a:r>
              <a:rPr lang="ru-RU" dirty="0" err="1" smtClean="0"/>
              <a:t>спостережень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достовірним</a:t>
            </a:r>
            <a:r>
              <a:rPr lang="ru-RU" dirty="0" smtClean="0"/>
              <a:t> </a:t>
            </a:r>
            <a:r>
              <a:rPr lang="ru-RU" dirty="0" err="1" smtClean="0"/>
              <a:t>технічним</a:t>
            </a:r>
            <a:r>
              <a:rPr lang="ru-RU" dirty="0" smtClean="0"/>
              <a:t> документом,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побачити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розрізняти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об'єкту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вивчається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вивченні</a:t>
            </a:r>
            <a:r>
              <a:rPr lang="ru-RU" dirty="0" smtClean="0"/>
              <a:t> ПТК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оглядові</a:t>
            </a:r>
            <a:r>
              <a:rPr lang="ru-RU" dirty="0" smtClean="0"/>
              <a:t>, </a:t>
            </a:r>
            <a:r>
              <a:rPr lang="ru-RU" dirty="0" err="1" smtClean="0"/>
              <a:t>середньо</a:t>
            </a:r>
            <a:r>
              <a:rPr lang="ru-RU" dirty="0" smtClean="0"/>
              <a:t>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великопланові</a:t>
            </a:r>
            <a:r>
              <a:rPr lang="ru-RU" dirty="0" smtClean="0"/>
              <a:t> </a:t>
            </a:r>
            <a:r>
              <a:rPr lang="ru-RU" dirty="0" err="1" smtClean="0"/>
              <a:t>ландшафтні</a:t>
            </a:r>
            <a:r>
              <a:rPr lang="ru-RU" dirty="0" smtClean="0"/>
              <a:t> </a:t>
            </a:r>
            <a:r>
              <a:rPr lang="ru-RU" dirty="0" err="1" smtClean="0"/>
              <a:t>зйомки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виконуватися</a:t>
            </a:r>
            <a:r>
              <a:rPr lang="ru-RU" dirty="0" smtClean="0"/>
              <a:t> </a:t>
            </a:r>
            <a:r>
              <a:rPr lang="ru-RU" dirty="0" err="1" smtClean="0"/>
              <a:t>будь-яким</a:t>
            </a:r>
            <a:r>
              <a:rPr lang="ru-RU" dirty="0" smtClean="0"/>
              <a:t> </a:t>
            </a:r>
            <a:r>
              <a:rPr lang="ru-RU" dirty="0" err="1" smtClean="0"/>
              <a:t>фотоапаратом</a:t>
            </a:r>
            <a:r>
              <a:rPr lang="ru-RU" dirty="0" smtClean="0"/>
              <a:t>. </a:t>
            </a:r>
            <a:r>
              <a:rPr lang="ru-RU" dirty="0" err="1" smtClean="0"/>
              <a:t>Основна</a:t>
            </a:r>
            <a:r>
              <a:rPr lang="ru-RU" dirty="0" smtClean="0"/>
              <a:t> </a:t>
            </a:r>
            <a:r>
              <a:rPr lang="ru-RU" dirty="0" err="1" smtClean="0"/>
              <a:t>вимога</a:t>
            </a:r>
            <a:r>
              <a:rPr lang="ru-RU" dirty="0" smtClean="0"/>
              <a:t> при </a:t>
            </a:r>
            <a:r>
              <a:rPr lang="ru-RU" dirty="0" err="1" smtClean="0"/>
              <a:t>цьому</a:t>
            </a:r>
            <a:r>
              <a:rPr lang="ru-RU" dirty="0" smtClean="0"/>
              <a:t> – </a:t>
            </a:r>
            <a:r>
              <a:rPr lang="ru-RU" dirty="0" err="1" smtClean="0"/>
              <a:t>нумерація</a:t>
            </a:r>
            <a:r>
              <a:rPr lang="ru-RU" dirty="0" smtClean="0"/>
              <a:t> </a:t>
            </a:r>
            <a:r>
              <a:rPr lang="ru-RU" dirty="0" err="1" smtClean="0"/>
              <a:t>плівок</a:t>
            </a:r>
            <a:r>
              <a:rPr lang="ru-RU" dirty="0" smtClean="0"/>
              <a:t>, </a:t>
            </a:r>
            <a:r>
              <a:rPr lang="ru-RU" dirty="0" err="1" smtClean="0"/>
              <a:t>кадрування</a:t>
            </a:r>
            <a:r>
              <a:rPr lang="ru-RU" dirty="0" smtClean="0"/>
              <a:t> </a:t>
            </a:r>
            <a:r>
              <a:rPr lang="ru-RU" dirty="0" err="1" smtClean="0"/>
              <a:t>знімків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точна </a:t>
            </a:r>
            <a:r>
              <a:rPr lang="ru-RU" dirty="0" err="1" smtClean="0"/>
              <a:t>прив'язка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вказівкою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зйомки</a:t>
            </a:r>
            <a:r>
              <a:rPr lang="ru-RU" dirty="0" smtClean="0"/>
              <a:t>; у </a:t>
            </a:r>
            <a:r>
              <a:rPr lang="ru-RU" dirty="0" err="1" smtClean="0"/>
              <a:t>разі</a:t>
            </a:r>
            <a:r>
              <a:rPr lang="ru-RU" dirty="0" smtClean="0"/>
              <a:t> потреби </a:t>
            </a:r>
            <a:r>
              <a:rPr lang="ru-RU" dirty="0" err="1" smtClean="0"/>
              <a:t>встановити</a:t>
            </a:r>
            <a:r>
              <a:rPr lang="ru-RU" dirty="0" smtClean="0"/>
              <a:t> в </a:t>
            </a:r>
            <a:r>
              <a:rPr lang="ru-RU" dirty="0" err="1" smtClean="0"/>
              <a:t>об'єкту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знімається</a:t>
            </a:r>
            <a:r>
              <a:rPr lang="ru-RU" dirty="0" smtClean="0"/>
              <a:t>, предмет,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масштаб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орієнтування</a:t>
            </a:r>
            <a:r>
              <a:rPr lang="ru-RU" dirty="0" smtClean="0"/>
              <a:t> </a:t>
            </a:r>
            <a:r>
              <a:rPr lang="ru-RU" dirty="0" err="1" smtClean="0"/>
              <a:t>знімка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450" y="1292772"/>
            <a:ext cx="7688700" cy="3047203"/>
          </a:xfrm>
        </p:spPr>
        <p:txBody>
          <a:bodyPr/>
          <a:lstStyle/>
          <a:p>
            <a:r>
              <a:rPr lang="ru-RU" dirty="0" err="1" smtClean="0"/>
              <a:t>Складання</a:t>
            </a:r>
            <a:r>
              <a:rPr lang="ru-RU" dirty="0" smtClean="0"/>
              <a:t> </a:t>
            </a:r>
            <a:r>
              <a:rPr lang="ru-RU" dirty="0" err="1" smtClean="0"/>
              <a:t>польової</a:t>
            </a:r>
            <a:r>
              <a:rPr lang="ru-RU" dirty="0" smtClean="0"/>
              <a:t> </a:t>
            </a:r>
            <a:r>
              <a:rPr lang="ru-RU" dirty="0" err="1" smtClean="0"/>
              <a:t>карти</a:t>
            </a:r>
            <a:r>
              <a:rPr lang="ru-RU" dirty="0" smtClean="0"/>
              <a:t> ПТК </a:t>
            </a:r>
            <a:r>
              <a:rPr lang="ru-RU" dirty="0" err="1" smtClean="0"/>
              <a:t>завершує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великомасштабних</a:t>
            </a:r>
            <a:r>
              <a:rPr lang="ru-RU" dirty="0" smtClean="0"/>
              <a:t> </a:t>
            </a:r>
            <a:r>
              <a:rPr lang="ru-RU" dirty="0" err="1" smtClean="0"/>
              <a:t>польових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. На </a:t>
            </a:r>
            <a:r>
              <a:rPr lang="ru-RU" dirty="0" err="1" smtClean="0"/>
              <a:t>карті-гіпотезі</a:t>
            </a:r>
            <a:r>
              <a:rPr lang="ru-RU" dirty="0" smtClean="0"/>
              <a:t>, </a:t>
            </a:r>
            <a:r>
              <a:rPr lang="ru-RU" dirty="0" err="1" smtClean="0"/>
              <a:t>складеній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попереднього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, </a:t>
            </a:r>
            <a:r>
              <a:rPr lang="ru-RU" dirty="0" err="1" smtClean="0"/>
              <a:t>уточнюються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коректуються</a:t>
            </a:r>
            <a:r>
              <a:rPr lang="ru-RU" dirty="0" smtClean="0"/>
              <a:t> </a:t>
            </a:r>
            <a:r>
              <a:rPr lang="ru-RU" dirty="0" err="1" smtClean="0"/>
              <a:t>кордони</a:t>
            </a:r>
            <a:r>
              <a:rPr lang="ru-RU" dirty="0" smtClean="0"/>
              <a:t>. По </a:t>
            </a:r>
            <a:r>
              <a:rPr lang="ru-RU" dirty="0" err="1" smtClean="0"/>
              <a:t>мірі</a:t>
            </a:r>
            <a:r>
              <a:rPr lang="ru-RU" dirty="0" smtClean="0"/>
              <a:t> </a:t>
            </a:r>
            <a:r>
              <a:rPr lang="ru-RU" dirty="0" err="1" smtClean="0"/>
              <a:t>вираженості</a:t>
            </a:r>
            <a:r>
              <a:rPr lang="ru-RU" dirty="0" smtClean="0"/>
              <a:t> кордону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різкі</a:t>
            </a:r>
            <a:r>
              <a:rPr lang="ru-RU" dirty="0" smtClean="0"/>
              <a:t>, </a:t>
            </a:r>
            <a:r>
              <a:rPr lang="ru-RU" dirty="0" err="1" smtClean="0"/>
              <a:t>співпадаючі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геолого-геоморфологическими рубежами. Допустима </a:t>
            </a:r>
            <a:r>
              <a:rPr lang="ru-RU" dirty="0" err="1" smtClean="0"/>
              <a:t>погрішність</a:t>
            </a:r>
            <a:r>
              <a:rPr lang="ru-RU" dirty="0" smtClean="0"/>
              <a:t> </a:t>
            </a:r>
            <a:r>
              <a:rPr lang="ru-RU" dirty="0" err="1" smtClean="0"/>
              <a:t>нанесення</a:t>
            </a:r>
            <a:r>
              <a:rPr lang="ru-RU" dirty="0" smtClean="0"/>
              <a:t> на карту таких </a:t>
            </a:r>
            <a:r>
              <a:rPr lang="ru-RU" dirty="0" err="1" smtClean="0"/>
              <a:t>кордонів</a:t>
            </a:r>
            <a:r>
              <a:rPr lang="ru-RU" dirty="0" smtClean="0"/>
              <a:t> </a:t>
            </a:r>
            <a:r>
              <a:rPr lang="ru-RU" dirty="0" err="1" smtClean="0"/>
              <a:t>складає</a:t>
            </a:r>
            <a:r>
              <a:rPr lang="ru-RU" dirty="0" smtClean="0"/>
              <a:t> 2 мм. </a:t>
            </a:r>
            <a:r>
              <a:rPr lang="ru-RU" dirty="0" err="1" smtClean="0"/>
              <a:t>Ясні</a:t>
            </a:r>
            <a:r>
              <a:rPr lang="ru-RU" dirty="0" smtClean="0"/>
              <a:t> </a:t>
            </a:r>
            <a:r>
              <a:rPr lang="ru-RU" dirty="0" err="1" smtClean="0"/>
              <a:t>кордони</a:t>
            </a:r>
            <a:r>
              <a:rPr lang="ru-RU" dirty="0" smtClean="0"/>
              <a:t> </a:t>
            </a:r>
            <a:r>
              <a:rPr lang="ru-RU" dirty="0" err="1" smtClean="0"/>
              <a:t>наносяться</a:t>
            </a:r>
            <a:r>
              <a:rPr lang="ru-RU" dirty="0" smtClean="0"/>
              <a:t> на карту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точністю</a:t>
            </a:r>
            <a:r>
              <a:rPr lang="ru-RU" dirty="0" smtClean="0"/>
              <a:t> до 4 мм, </a:t>
            </a:r>
            <a:r>
              <a:rPr lang="ru-RU" dirty="0" err="1" smtClean="0"/>
              <a:t>оскільки</a:t>
            </a:r>
            <a:r>
              <a:rPr lang="ru-RU" dirty="0" smtClean="0"/>
              <a:t> вони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виражені</a:t>
            </a:r>
            <a:r>
              <a:rPr lang="ru-RU" dirty="0" smtClean="0"/>
              <a:t>. Допустима </a:t>
            </a:r>
            <a:r>
              <a:rPr lang="ru-RU" dirty="0" err="1" smtClean="0"/>
              <a:t>погрішність</a:t>
            </a:r>
            <a:r>
              <a:rPr lang="ru-RU" dirty="0" smtClean="0"/>
              <a:t> </a:t>
            </a:r>
            <a:r>
              <a:rPr lang="ru-RU" dirty="0" err="1" smtClean="0"/>
              <a:t>неясних</a:t>
            </a:r>
            <a:r>
              <a:rPr lang="ru-RU" dirty="0" smtClean="0"/>
              <a:t> </a:t>
            </a:r>
            <a:r>
              <a:rPr lang="ru-RU" dirty="0" err="1" smtClean="0"/>
              <a:t>кордонів</a:t>
            </a:r>
            <a:r>
              <a:rPr lang="ru-RU" dirty="0" smtClean="0"/>
              <a:t> </a:t>
            </a:r>
            <a:r>
              <a:rPr lang="ru-RU" dirty="0" err="1" smtClean="0"/>
              <a:t>складає</a:t>
            </a:r>
            <a:r>
              <a:rPr lang="ru-RU" dirty="0" smtClean="0"/>
              <a:t> 10 мм на </a:t>
            </a:r>
            <a:r>
              <a:rPr lang="ru-RU" dirty="0" err="1" smtClean="0"/>
              <a:t>карті</a:t>
            </a:r>
            <a:r>
              <a:rPr lang="ru-RU" dirty="0" smtClean="0"/>
              <a:t>.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застосовуватися</a:t>
            </a:r>
            <a:r>
              <a:rPr lang="ru-RU" dirty="0" smtClean="0"/>
              <a:t> метод </a:t>
            </a:r>
            <a:r>
              <a:rPr lang="ru-RU" dirty="0" err="1" smtClean="0"/>
              <a:t>зближення</a:t>
            </a:r>
            <a:r>
              <a:rPr lang="ru-RU" dirty="0" smtClean="0"/>
              <a:t> </a:t>
            </a:r>
            <a:r>
              <a:rPr lang="ru-RU" dirty="0" err="1" smtClean="0"/>
              <a:t>крапок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Складена</a:t>
            </a:r>
            <a:r>
              <a:rPr lang="ru-RU" dirty="0" smtClean="0"/>
              <a:t> в </a:t>
            </a:r>
            <a:r>
              <a:rPr lang="ru-RU" dirty="0" err="1" smtClean="0"/>
              <a:t>польових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карта ПТК практично не </a:t>
            </a:r>
            <a:r>
              <a:rPr lang="ru-RU" dirty="0" err="1" smtClean="0"/>
              <a:t>коректується</a:t>
            </a:r>
            <a:r>
              <a:rPr lang="ru-RU" dirty="0" smtClean="0"/>
              <a:t>, в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значущість</a:t>
            </a:r>
            <a:r>
              <a:rPr lang="ru-RU" dirty="0" smtClean="0"/>
              <a:t>. Карта </a:t>
            </a:r>
            <a:r>
              <a:rPr lang="ru-RU" dirty="0" err="1" smtClean="0"/>
              <a:t>виконується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заздалегідь</a:t>
            </a:r>
            <a:r>
              <a:rPr lang="ru-RU" dirty="0" smtClean="0"/>
              <a:t> </a:t>
            </a:r>
            <a:r>
              <a:rPr lang="ru-RU" dirty="0" err="1" smtClean="0"/>
              <a:t>розроблених</a:t>
            </a:r>
            <a:r>
              <a:rPr lang="ru-RU" dirty="0" smtClean="0"/>
              <a:t> </a:t>
            </a:r>
            <a:r>
              <a:rPr lang="ru-RU" dirty="0" err="1" smtClean="0"/>
              <a:t>умовних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 (</a:t>
            </a:r>
            <a:r>
              <a:rPr lang="ru-RU" dirty="0" err="1" smtClean="0"/>
              <a:t>штриховими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колірними</a:t>
            </a:r>
            <a:r>
              <a:rPr lang="ru-RU" dirty="0" smtClean="0"/>
              <a:t>), </a:t>
            </a:r>
            <a:r>
              <a:rPr lang="ru-RU" dirty="0" err="1" smtClean="0"/>
              <a:t>індексів</a:t>
            </a:r>
            <a:r>
              <a:rPr lang="ru-RU" dirty="0" smtClean="0"/>
              <a:t>. До </a:t>
            </a:r>
            <a:r>
              <a:rPr lang="ru-RU" dirty="0" err="1" smtClean="0"/>
              <a:t>карти</a:t>
            </a:r>
            <a:r>
              <a:rPr lang="ru-RU" dirty="0" smtClean="0"/>
              <a:t> </a:t>
            </a:r>
            <a:r>
              <a:rPr lang="ru-RU" dirty="0" err="1" smtClean="0"/>
              <a:t>додається</a:t>
            </a:r>
            <a:r>
              <a:rPr lang="ru-RU" dirty="0" smtClean="0"/>
              <a:t> </a:t>
            </a:r>
            <a:r>
              <a:rPr lang="ru-RU" dirty="0" err="1" smtClean="0"/>
              <a:t>скоректована</a:t>
            </a:r>
            <a:r>
              <a:rPr lang="ru-RU" dirty="0" smtClean="0"/>
              <a:t> легенда.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>
            <a:spLocks noGrp="1"/>
          </p:cNvSpPr>
          <p:nvPr>
            <p:ph type="title"/>
          </p:nvPr>
        </p:nvSpPr>
        <p:spPr>
          <a:xfrm>
            <a:off x="729450" y="530374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r>
              <a:rPr lang="ru-RU" dirty="0" smtClean="0"/>
              <a:t>2. Точки </a:t>
            </a:r>
            <a:r>
              <a:rPr lang="ru-RU" dirty="0" err="1" smtClean="0"/>
              <a:t>спостережень</a:t>
            </a:r>
            <a:r>
              <a:rPr lang="ru-RU" dirty="0" smtClean="0"/>
              <a:t>.</a:t>
            </a:r>
            <a:br>
              <a:rPr lang="ru-RU" dirty="0" smtClean="0"/>
            </a:br>
            <a:endParaRPr dirty="0"/>
          </a:p>
        </p:txBody>
      </p:sp>
      <p:sp>
        <p:nvSpPr>
          <p:cNvPr id="105" name="Google Shape;105;p16"/>
          <p:cNvSpPr txBox="1">
            <a:spLocks noGrp="1"/>
          </p:cNvSpPr>
          <p:nvPr>
            <p:ph type="body" idx="1"/>
          </p:nvPr>
        </p:nvSpPr>
        <p:spPr>
          <a:xfrm>
            <a:off x="599090" y="1324302"/>
            <a:ext cx="7819160" cy="366811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buNone/>
            </a:pPr>
            <a:r>
              <a:rPr lang="ru-RU" sz="1200" dirty="0" err="1" smtClean="0"/>
              <a:t>Основний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польовий</a:t>
            </a:r>
            <a:r>
              <a:rPr lang="ru-RU" sz="1200" dirty="0" smtClean="0"/>
              <a:t> </a:t>
            </a:r>
            <a:r>
              <a:rPr lang="ru-RU" sz="1200" dirty="0" err="1" smtClean="0"/>
              <a:t>фактичний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матеріал</a:t>
            </a:r>
            <a:r>
              <a:rPr lang="ru-RU" sz="1200" dirty="0" smtClean="0"/>
              <a:t> при </a:t>
            </a:r>
            <a:r>
              <a:rPr lang="ru-RU" sz="1200" dirty="0" err="1" smtClean="0"/>
              <a:t>будь-якому</a:t>
            </a:r>
            <a:r>
              <a:rPr lang="ru-RU" sz="1200" dirty="0" smtClean="0"/>
              <a:t> </a:t>
            </a:r>
            <a:r>
              <a:rPr lang="ru-RU" sz="1200" dirty="0" err="1" smtClean="0"/>
              <a:t>масштабі</a:t>
            </a:r>
            <a:r>
              <a:rPr lang="ru-RU" sz="1200" dirty="0" smtClean="0"/>
              <a:t> </a:t>
            </a:r>
            <a:r>
              <a:rPr lang="ru-RU" sz="1200" dirty="0" err="1" smtClean="0"/>
              <a:t>робіт</a:t>
            </a:r>
            <a:r>
              <a:rPr lang="ru-RU" sz="1200" dirty="0" smtClean="0"/>
              <a:t> </a:t>
            </a:r>
            <a:r>
              <a:rPr lang="ru-RU" sz="1200" dirty="0" err="1" smtClean="0"/>
              <a:t>дають</a:t>
            </a:r>
            <a:r>
              <a:rPr lang="ru-RU" sz="1200" dirty="0" smtClean="0"/>
              <a:t> </a:t>
            </a:r>
            <a:r>
              <a:rPr lang="ru-RU" sz="1200" b="1" i="1" dirty="0" smtClean="0">
                <a:solidFill>
                  <a:srgbClr val="FF0000"/>
                </a:solidFill>
              </a:rPr>
              <a:t>точки </a:t>
            </a:r>
            <a:r>
              <a:rPr lang="ru-RU" sz="1200" b="1" i="1" dirty="0" err="1" smtClean="0">
                <a:solidFill>
                  <a:srgbClr val="FF0000"/>
                </a:solidFill>
              </a:rPr>
              <a:t>комплексних</a:t>
            </a:r>
            <a:r>
              <a:rPr lang="ru-RU" sz="1200" b="1" i="1" dirty="0" smtClean="0">
                <a:solidFill>
                  <a:srgbClr val="FF0000"/>
                </a:solidFill>
              </a:rPr>
              <a:t> </a:t>
            </a:r>
            <a:r>
              <a:rPr lang="ru-RU" sz="1200" b="1" i="1" dirty="0" err="1" smtClean="0">
                <a:solidFill>
                  <a:srgbClr val="FF0000"/>
                </a:solidFill>
              </a:rPr>
              <a:t>физико-географ</a:t>
            </a:r>
            <a:r>
              <a:rPr lang="uk-UA" sz="1200" b="1" i="1" dirty="0" err="1" smtClean="0">
                <a:solidFill>
                  <a:srgbClr val="FF0000"/>
                </a:solidFill>
              </a:rPr>
              <a:t>ічних</a:t>
            </a:r>
            <a:r>
              <a:rPr lang="ru-RU" sz="1200" b="1" i="1" dirty="0" smtClean="0">
                <a:solidFill>
                  <a:srgbClr val="FF0000"/>
                </a:solidFill>
              </a:rPr>
              <a:t> </a:t>
            </a:r>
            <a:r>
              <a:rPr lang="ru-RU" sz="1200" b="1" i="1" dirty="0" err="1" smtClean="0">
                <a:solidFill>
                  <a:srgbClr val="FF0000"/>
                </a:solidFill>
              </a:rPr>
              <a:t>описів</a:t>
            </a:r>
            <a:r>
              <a:rPr lang="ru-RU" sz="1200" b="1" dirty="0" smtClean="0"/>
              <a:t>:</a:t>
            </a:r>
            <a:r>
              <a:rPr lang="ru-RU" sz="1200" dirty="0" smtClean="0"/>
              <a:t> </a:t>
            </a:r>
            <a:endParaRPr lang="en-US" sz="1200" dirty="0" smtClean="0"/>
          </a:p>
          <a:p>
            <a:r>
              <a:rPr lang="ru-RU" sz="1200" dirty="0" err="1" smtClean="0"/>
              <a:t>основні</a:t>
            </a:r>
            <a:r>
              <a:rPr lang="ru-RU" sz="1200" dirty="0" smtClean="0"/>
              <a:t>, </a:t>
            </a:r>
            <a:endParaRPr lang="en-US" sz="1200" dirty="0" smtClean="0"/>
          </a:p>
          <a:p>
            <a:r>
              <a:rPr lang="ru-RU" sz="1200" dirty="0" err="1" smtClean="0"/>
              <a:t>картировочні</a:t>
            </a:r>
            <a:r>
              <a:rPr lang="ru-RU" sz="1200" dirty="0" smtClean="0"/>
              <a:t>, </a:t>
            </a:r>
            <a:endParaRPr lang="en-US" sz="1200" dirty="0" smtClean="0"/>
          </a:p>
          <a:p>
            <a:r>
              <a:rPr lang="ru-RU" sz="1200" dirty="0" err="1" smtClean="0"/>
              <a:t>опорні</a:t>
            </a:r>
            <a:r>
              <a:rPr lang="ru-RU" sz="1200" dirty="0" smtClean="0"/>
              <a:t>, </a:t>
            </a:r>
            <a:endParaRPr lang="en-US" sz="1200" dirty="0" smtClean="0"/>
          </a:p>
          <a:p>
            <a:r>
              <a:rPr lang="ru-RU" sz="1200" dirty="0" err="1" smtClean="0"/>
              <a:t>спеціалізовані</a:t>
            </a:r>
            <a:r>
              <a:rPr lang="ru-RU" sz="1200" dirty="0" smtClean="0"/>
              <a:t>. </a:t>
            </a:r>
            <a:endParaRPr lang="en-US" sz="1200" dirty="0" smtClean="0"/>
          </a:p>
          <a:p>
            <a:pPr>
              <a:buNone/>
            </a:pPr>
            <a:r>
              <a:rPr lang="ru-RU" sz="1200" dirty="0" err="1" smtClean="0"/>
              <a:t>Кожна</a:t>
            </a:r>
            <a:r>
              <a:rPr lang="ru-RU" sz="1200" dirty="0" smtClean="0"/>
              <a:t> </a:t>
            </a:r>
            <a:r>
              <a:rPr lang="ru-RU" sz="1200" dirty="0" smtClean="0"/>
              <a:t>точка </a:t>
            </a:r>
            <a:r>
              <a:rPr lang="ru-RU" sz="1200" dirty="0" err="1" smtClean="0"/>
              <a:t>характеризує</a:t>
            </a:r>
            <a:r>
              <a:rPr lang="ru-RU" sz="1200" dirty="0" smtClean="0"/>
              <a:t> </a:t>
            </a:r>
            <a:r>
              <a:rPr lang="ru-RU" sz="1200" dirty="0" err="1" smtClean="0"/>
              <a:t>фацію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закладається</a:t>
            </a:r>
            <a:r>
              <a:rPr lang="ru-RU" sz="1200" dirty="0" smtClean="0"/>
              <a:t> в типовому для ПТК </a:t>
            </a:r>
            <a:r>
              <a:rPr lang="ru-RU" sz="1200" dirty="0" err="1" smtClean="0"/>
              <a:t>місці</a:t>
            </a:r>
            <a:r>
              <a:rPr lang="ru-RU" sz="1200" dirty="0" smtClean="0"/>
              <a:t>. </a:t>
            </a:r>
            <a:r>
              <a:rPr lang="ru-RU" sz="1200" dirty="0" err="1" smtClean="0"/>
              <a:t>Спостереження</a:t>
            </a:r>
            <a:r>
              <a:rPr lang="ru-RU" sz="1200" dirty="0" smtClean="0"/>
              <a:t> на </a:t>
            </a:r>
            <a:r>
              <a:rPr lang="ru-RU" sz="1200" dirty="0" smtClean="0"/>
              <a:t>точках </a:t>
            </a:r>
            <a:r>
              <a:rPr lang="ru-RU" sz="1200" dirty="0" err="1" smtClean="0"/>
              <a:t>ведуться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відповідно</a:t>
            </a:r>
            <a:r>
              <a:rPr lang="ru-RU" sz="1200" dirty="0" smtClean="0"/>
              <a:t> до методик </a:t>
            </a:r>
            <a:r>
              <a:rPr lang="ru-RU" sz="1200" dirty="0" err="1" smtClean="0"/>
              <a:t>галузевих</a:t>
            </a:r>
            <a:r>
              <a:rPr lang="ru-RU" sz="1200" dirty="0" smtClean="0"/>
              <a:t> </a:t>
            </a:r>
            <a:r>
              <a:rPr lang="ru-RU" sz="1200" dirty="0" err="1" smtClean="0"/>
              <a:t>досліджень</a:t>
            </a:r>
            <a:r>
              <a:rPr lang="ru-RU" sz="1200" dirty="0" smtClean="0"/>
              <a:t>.</a:t>
            </a:r>
          </a:p>
          <a:p>
            <a:r>
              <a:rPr lang="ru-RU" sz="12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</a:t>
            </a:r>
            <a:r>
              <a:rPr lang="ru-RU" sz="1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точки</a:t>
            </a:r>
            <a:r>
              <a:rPr lang="ru-RU" sz="1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dirty="0" smtClean="0"/>
              <a:t>комплексного </a:t>
            </a:r>
            <a:r>
              <a:rPr lang="ru-RU" sz="1200" dirty="0" err="1" smtClean="0"/>
              <a:t>опису</a:t>
            </a:r>
            <a:r>
              <a:rPr lang="ru-RU" sz="1200" dirty="0" smtClean="0"/>
              <a:t> </a:t>
            </a:r>
            <a:r>
              <a:rPr lang="ru-RU" sz="1200" dirty="0" err="1" smtClean="0"/>
              <a:t>найчастіше</a:t>
            </a:r>
            <a:r>
              <a:rPr lang="ru-RU" sz="1200" dirty="0" smtClean="0"/>
              <a:t> </a:t>
            </a:r>
            <a:r>
              <a:rPr lang="ru-RU" sz="1200" dirty="0" err="1" smtClean="0"/>
              <a:t>використовують</a:t>
            </a:r>
            <a:r>
              <a:rPr lang="ru-RU" sz="1200" dirty="0" smtClean="0"/>
              <a:t> при ландшафтному </a:t>
            </a:r>
            <a:r>
              <a:rPr lang="ru-RU" sz="1200" dirty="0" err="1" smtClean="0"/>
              <a:t>картографуванні</a:t>
            </a:r>
            <a:r>
              <a:rPr lang="ru-RU" sz="1200" dirty="0" smtClean="0"/>
              <a:t>. Вони </a:t>
            </a:r>
            <a:r>
              <a:rPr lang="ru-RU" sz="1200" dirty="0" err="1" smtClean="0"/>
              <a:t>вибираються</a:t>
            </a:r>
            <a:r>
              <a:rPr lang="ru-RU" sz="1200" dirty="0" smtClean="0"/>
              <a:t> в </a:t>
            </a:r>
            <a:r>
              <a:rPr lang="ru-RU" sz="1200" dirty="0" err="1" smtClean="0"/>
              <a:t>типових</a:t>
            </a:r>
            <a:r>
              <a:rPr lang="ru-RU" sz="1200" dirty="0" smtClean="0"/>
              <a:t> </a:t>
            </a:r>
            <a:r>
              <a:rPr lang="ru-RU" sz="1200" dirty="0" err="1" smtClean="0"/>
              <a:t>місцях</a:t>
            </a:r>
            <a:r>
              <a:rPr lang="ru-RU" sz="1200" dirty="0" smtClean="0"/>
              <a:t> </a:t>
            </a:r>
            <a:r>
              <a:rPr lang="ru-RU" sz="1200" dirty="0" err="1" smtClean="0"/>
              <a:t>розташування</a:t>
            </a:r>
            <a:r>
              <a:rPr lang="ru-RU" sz="1200" dirty="0" smtClean="0"/>
              <a:t>,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тим</a:t>
            </a:r>
            <a:r>
              <a:rPr lang="ru-RU" sz="1200" dirty="0" smtClean="0"/>
              <a:t>, </a:t>
            </a:r>
            <a:r>
              <a:rPr lang="ru-RU" sz="1200" dirty="0" err="1" smtClean="0"/>
              <a:t>аби</a:t>
            </a:r>
            <a:r>
              <a:rPr lang="ru-RU" sz="1200" dirty="0" smtClean="0"/>
              <a:t> </a:t>
            </a:r>
            <a:r>
              <a:rPr lang="ru-RU" sz="1200" dirty="0" err="1" smtClean="0"/>
              <a:t>отримані</a:t>
            </a:r>
            <a:r>
              <a:rPr lang="ru-RU" sz="1200" dirty="0" smtClean="0"/>
              <a:t> на </a:t>
            </a:r>
            <a:r>
              <a:rPr lang="ru-RU" sz="1200" dirty="0" err="1" smtClean="0"/>
              <a:t>точці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відомості</a:t>
            </a:r>
            <a:r>
              <a:rPr lang="ru-RU" sz="1200" dirty="0" smtClean="0"/>
              <a:t>, могли б бути </a:t>
            </a:r>
            <a:r>
              <a:rPr lang="ru-RU" sz="1200" dirty="0" err="1" smtClean="0"/>
              <a:t>поширені</a:t>
            </a:r>
            <a:r>
              <a:rPr lang="ru-RU" sz="1200" dirty="0" smtClean="0"/>
              <a:t> на </a:t>
            </a:r>
            <a:r>
              <a:rPr lang="ru-RU" sz="1200" dirty="0" err="1" smtClean="0"/>
              <a:t>значну</a:t>
            </a:r>
            <a:r>
              <a:rPr lang="ru-RU" sz="1200" dirty="0" smtClean="0"/>
              <a:t> </a:t>
            </a:r>
            <a:r>
              <a:rPr lang="ru-RU" sz="1200" dirty="0" err="1" smtClean="0"/>
              <a:t>територію</a:t>
            </a:r>
            <a:r>
              <a:rPr lang="ru-RU" sz="1200" dirty="0" smtClean="0"/>
              <a:t>. </a:t>
            </a:r>
            <a:r>
              <a:rPr lang="ru-RU" sz="1200" dirty="0" smtClean="0"/>
              <a:t>На </a:t>
            </a:r>
            <a:r>
              <a:rPr lang="ru-RU" sz="1200" dirty="0" err="1" smtClean="0"/>
              <a:t>основних</a:t>
            </a:r>
            <a:r>
              <a:rPr lang="ru-RU" sz="1200" dirty="0" smtClean="0"/>
              <a:t> </a:t>
            </a:r>
            <a:r>
              <a:rPr lang="ru-RU" sz="1200" dirty="0" smtClean="0"/>
              <a:t>точках </a:t>
            </a:r>
            <a:r>
              <a:rPr lang="ru-RU" sz="1200" dirty="0" err="1" smtClean="0"/>
              <a:t>описують</a:t>
            </a:r>
            <a:r>
              <a:rPr lang="ru-RU" sz="1200" dirty="0" smtClean="0"/>
              <a:t> </a:t>
            </a:r>
            <a:r>
              <a:rPr lang="ru-RU" sz="1200" dirty="0" err="1" smtClean="0"/>
              <a:t>рельєф</a:t>
            </a:r>
            <a:r>
              <a:rPr lang="ru-RU" sz="1200" dirty="0" smtClean="0"/>
              <a:t>, </a:t>
            </a:r>
            <a:r>
              <a:rPr lang="ru-RU" sz="1200" dirty="0" err="1" smtClean="0"/>
              <a:t>закладають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описують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грунтовий</a:t>
            </a:r>
            <a:r>
              <a:rPr lang="ru-RU" sz="1200" dirty="0" smtClean="0"/>
              <a:t> </a:t>
            </a:r>
            <a:r>
              <a:rPr lang="ru-RU" sz="1200" dirty="0" err="1" smtClean="0"/>
              <a:t>розріз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геоботанічний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майданчик</a:t>
            </a:r>
            <a:r>
              <a:rPr lang="ru-RU" sz="1200" dirty="0" smtClean="0"/>
              <a:t>, </a:t>
            </a:r>
            <a:r>
              <a:rPr lang="ru-RU" sz="1200" dirty="0" err="1" smtClean="0"/>
              <a:t>фіксують</a:t>
            </a:r>
            <a:r>
              <a:rPr lang="ru-RU" sz="1200" dirty="0" smtClean="0"/>
              <a:t> </a:t>
            </a:r>
            <a:r>
              <a:rPr lang="ru-RU" sz="1200" dirty="0" smtClean="0"/>
              <a:t>характер </a:t>
            </a:r>
            <a:r>
              <a:rPr lang="ru-RU" sz="1200" dirty="0" err="1" smtClean="0"/>
              <a:t>зволоження</a:t>
            </a:r>
            <a:r>
              <a:rPr lang="ru-RU" sz="1200" dirty="0" smtClean="0"/>
              <a:t>. При </a:t>
            </a:r>
            <a:r>
              <a:rPr lang="ru-RU" sz="1200" dirty="0" err="1" smtClean="0"/>
              <a:t>необходідності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уточнення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діагностики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характеристики </a:t>
            </a:r>
            <a:r>
              <a:rPr lang="ru-RU" sz="1200" dirty="0" err="1" smtClean="0"/>
              <a:t>грунтів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відбирають</a:t>
            </a:r>
            <a:r>
              <a:rPr lang="ru-RU" sz="1200" dirty="0" smtClean="0"/>
              <a:t> </a:t>
            </a:r>
            <a:r>
              <a:rPr lang="ru-RU" sz="1200" dirty="0" err="1" smtClean="0"/>
              <a:t>їх</a:t>
            </a:r>
            <a:r>
              <a:rPr lang="ru-RU" sz="1200" dirty="0" smtClean="0"/>
              <a:t> </a:t>
            </a:r>
            <a:r>
              <a:rPr lang="ru-RU" sz="1200" dirty="0" err="1" smtClean="0"/>
              <a:t>зразки</a:t>
            </a:r>
            <a:r>
              <a:rPr lang="ru-RU" sz="1200" dirty="0" smtClean="0"/>
              <a:t>; </a:t>
            </a:r>
            <a:r>
              <a:rPr lang="ru-RU" sz="1200" dirty="0" err="1" smtClean="0"/>
              <a:t>збирають</a:t>
            </a:r>
            <a:r>
              <a:rPr lang="ru-RU" sz="1200" dirty="0" smtClean="0"/>
              <a:t> для </a:t>
            </a:r>
            <a:r>
              <a:rPr lang="ru-RU" sz="1200" dirty="0" err="1" smtClean="0"/>
              <a:t>гербарію</a:t>
            </a:r>
            <a:r>
              <a:rPr lang="ru-RU" sz="1200" dirty="0" smtClean="0"/>
              <a:t> </a:t>
            </a:r>
            <a:r>
              <a:rPr lang="ru-RU" sz="1200" dirty="0" err="1" smtClean="0"/>
              <a:t>незнайомі</a:t>
            </a:r>
            <a:r>
              <a:rPr lang="ru-RU" sz="1200" dirty="0" smtClean="0"/>
              <a:t> </a:t>
            </a:r>
            <a:r>
              <a:rPr lang="ru-RU" sz="1200" dirty="0" err="1" smtClean="0"/>
              <a:t>рослини</a:t>
            </a:r>
            <a:r>
              <a:rPr lang="ru-RU" sz="1200" dirty="0" smtClean="0"/>
              <a:t>; </a:t>
            </a:r>
            <a:r>
              <a:rPr lang="ru-RU" sz="1200" dirty="0" err="1" smtClean="0"/>
              <a:t>визначають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повну</a:t>
            </a:r>
            <a:r>
              <a:rPr lang="ru-RU" sz="1200" dirty="0" smtClean="0"/>
              <a:t> </a:t>
            </a:r>
            <a:r>
              <a:rPr lang="ru-RU" sz="1200" dirty="0" err="1" smtClean="0"/>
              <a:t>назву</a:t>
            </a:r>
            <a:r>
              <a:rPr lang="ru-RU" sz="1200" dirty="0" smtClean="0"/>
              <a:t> </a:t>
            </a:r>
            <a:r>
              <a:rPr lang="ru-RU" sz="1200" dirty="0" err="1" smtClean="0"/>
              <a:t>фації</a:t>
            </a:r>
            <a:r>
              <a:rPr lang="ru-RU" sz="1200" dirty="0" smtClean="0"/>
              <a:t>; </a:t>
            </a:r>
            <a:r>
              <a:rPr lang="ru-RU" sz="1200" dirty="0" err="1" smtClean="0"/>
              <a:t>записують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деякі</a:t>
            </a:r>
            <a:r>
              <a:rPr lang="ru-RU" sz="1200" dirty="0" smtClean="0"/>
              <a:t> </a:t>
            </a:r>
            <a:r>
              <a:rPr lang="ru-RU" sz="1200" dirty="0" err="1" smtClean="0"/>
              <a:t>інші</a:t>
            </a:r>
            <a:r>
              <a:rPr lang="ru-RU" sz="1200" dirty="0" smtClean="0"/>
              <a:t> </a:t>
            </a:r>
            <a:r>
              <a:rPr lang="ru-RU" sz="1200" dirty="0" err="1" smtClean="0"/>
              <a:t>данні</a:t>
            </a:r>
            <a:r>
              <a:rPr lang="ru-RU" sz="1200" dirty="0" smtClean="0"/>
              <a:t>. </a:t>
            </a:r>
            <a:r>
              <a:rPr lang="ru-RU" sz="1200" dirty="0" err="1" smtClean="0"/>
              <a:t>Підсумком</a:t>
            </a:r>
            <a:r>
              <a:rPr lang="ru-RU" sz="1200" dirty="0" smtClean="0"/>
              <a:t> </a:t>
            </a:r>
            <a:r>
              <a:rPr lang="ru-RU" sz="1200" dirty="0" err="1" smtClean="0"/>
              <a:t>спостережень</a:t>
            </a:r>
            <a:r>
              <a:rPr lang="ru-RU" sz="1200" dirty="0" smtClean="0"/>
              <a:t> на </a:t>
            </a:r>
            <a:r>
              <a:rPr lang="ru-RU" sz="1200" dirty="0" err="1" smtClean="0"/>
              <a:t>основній</a:t>
            </a:r>
            <a:r>
              <a:rPr lang="ru-RU" sz="1200" dirty="0" smtClean="0"/>
              <a:t> </a:t>
            </a:r>
            <a:r>
              <a:rPr lang="ru-RU" sz="1200" dirty="0" err="1" smtClean="0"/>
              <a:t>точці</a:t>
            </a:r>
            <a:r>
              <a:rPr lang="ru-RU" sz="1200" dirty="0" smtClean="0"/>
              <a:t> </a:t>
            </a:r>
            <a:r>
              <a:rPr lang="ru-RU" sz="1200" dirty="0" err="1" smtClean="0"/>
              <a:t>є</a:t>
            </a:r>
            <a:r>
              <a:rPr lang="ru-RU" sz="1200" dirty="0" smtClean="0"/>
              <a:t> </a:t>
            </a:r>
            <a:r>
              <a:rPr lang="ru-RU" sz="1200" dirty="0" err="1" smtClean="0"/>
              <a:t>висновок</a:t>
            </a:r>
            <a:r>
              <a:rPr lang="ru-RU" sz="1200" dirty="0" smtClean="0"/>
              <a:t> про генезис ПТК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складання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назви</a:t>
            </a:r>
            <a:r>
              <a:rPr lang="ru-RU" sz="1200" dirty="0" smtClean="0"/>
              <a:t> ПТК. На </a:t>
            </a:r>
            <a:r>
              <a:rPr lang="ru-RU" sz="1200" dirty="0" err="1" smtClean="0"/>
              <a:t>карті-гіпотезі</a:t>
            </a:r>
            <a:r>
              <a:rPr lang="ru-RU" sz="1200" dirty="0" smtClean="0"/>
              <a:t> </a:t>
            </a:r>
            <a:r>
              <a:rPr lang="ru-RU" sz="1200" dirty="0" err="1" smtClean="0"/>
              <a:t>уточнюють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кордони</a:t>
            </a:r>
            <a:r>
              <a:rPr lang="ru-RU" sz="1200" dirty="0" smtClean="0"/>
              <a:t> контура.</a:t>
            </a:r>
            <a:endParaRPr lang="ru-RU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367862" y="472966"/>
            <a:ext cx="8050288" cy="386700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>
              <a:spcBef>
                <a:spcPts val="1200"/>
              </a:spcBef>
              <a:buNone/>
            </a:pPr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Картіровочниі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точки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точки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стислих</a:t>
            </a:r>
            <a:r>
              <a:rPr lang="ru-RU" dirty="0" smtClean="0"/>
              <a:t> </a:t>
            </a:r>
            <a:r>
              <a:rPr lang="ru-RU" dirty="0" err="1" smtClean="0"/>
              <a:t>спостережень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фіксації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в </a:t>
            </a:r>
            <a:r>
              <a:rPr lang="ru-RU" dirty="0" err="1" smtClean="0"/>
              <a:t>спеціальній</a:t>
            </a:r>
            <a:r>
              <a:rPr lang="ru-RU" dirty="0" smtClean="0"/>
              <a:t> </a:t>
            </a:r>
            <a:r>
              <a:rPr lang="ru-RU" dirty="0" err="1" smtClean="0"/>
              <a:t>скороченій</a:t>
            </a:r>
            <a:r>
              <a:rPr lang="ru-RU" dirty="0" smtClean="0"/>
              <a:t> (</a:t>
            </a:r>
            <a:r>
              <a:rPr lang="ru-RU" dirty="0" err="1" smtClean="0"/>
              <a:t>картировочній</a:t>
            </a:r>
            <a:r>
              <a:rPr lang="ru-RU" dirty="0" smtClean="0"/>
              <a:t>) </a:t>
            </a:r>
            <a:r>
              <a:rPr lang="ru-RU" dirty="0" err="1" smtClean="0"/>
              <a:t>формі</a:t>
            </a:r>
            <a:r>
              <a:rPr lang="ru-RU" dirty="0" smtClean="0"/>
              <a:t> бланка, </a:t>
            </a:r>
            <a:r>
              <a:rPr lang="ru-RU" dirty="0" err="1" smtClean="0"/>
              <a:t>або</a:t>
            </a:r>
            <a:r>
              <a:rPr lang="ru-RU" dirty="0" smtClean="0"/>
              <a:t> ж в </a:t>
            </a:r>
            <a:r>
              <a:rPr lang="ru-RU" dirty="0" err="1" smtClean="0"/>
              <a:t>польовому</a:t>
            </a:r>
            <a:r>
              <a:rPr lang="ru-RU" dirty="0" smtClean="0"/>
              <a:t> </a:t>
            </a:r>
            <a:r>
              <a:rPr lang="ru-RU" dirty="0" err="1" smtClean="0"/>
              <a:t>щоденнику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записи на </a:t>
            </a:r>
            <a:r>
              <a:rPr lang="ru-RU" dirty="0" err="1" smtClean="0"/>
              <a:t>такій</a:t>
            </a:r>
            <a:r>
              <a:rPr lang="ru-RU" dirty="0" smtClean="0"/>
              <a:t> </a:t>
            </a:r>
            <a:r>
              <a:rPr lang="ru-RU" dirty="0" err="1" smtClean="0"/>
              <a:t>точці</a:t>
            </a:r>
            <a:r>
              <a:rPr lang="ru-RU" dirty="0" smtClean="0"/>
              <a:t> </a:t>
            </a:r>
            <a:r>
              <a:rPr lang="ru-RU" dirty="0" err="1" smtClean="0"/>
              <a:t>зведені</a:t>
            </a:r>
            <a:r>
              <a:rPr lang="ru-RU" dirty="0" smtClean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мінімуму</a:t>
            </a:r>
            <a:endParaRPr lang="en-US" dirty="0" smtClean="0"/>
          </a:p>
          <a:p>
            <a:pPr marL="0" lvl="0" indent="0" algn="just">
              <a:spcBef>
                <a:spcPts val="1200"/>
              </a:spcBef>
              <a:buNone/>
            </a:pPr>
            <a:endParaRPr lang="en-US" dirty="0" smtClean="0"/>
          </a:p>
          <a:p>
            <a:pPr algn="just">
              <a:buNone/>
            </a:pPr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Опорні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точки </a:t>
            </a:r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відрізняються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/>
              <a:t>подробицею</a:t>
            </a:r>
            <a:r>
              <a:rPr lang="ru-RU" dirty="0" smtClean="0"/>
              <a:t> </a:t>
            </a:r>
            <a:r>
              <a:rPr lang="ru-RU" dirty="0" err="1" smtClean="0"/>
              <a:t>спостережень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опису</a:t>
            </a:r>
            <a:r>
              <a:rPr lang="ru-RU" dirty="0" smtClean="0"/>
              <a:t>. При </a:t>
            </a:r>
            <a:r>
              <a:rPr lang="ru-RU" dirty="0" err="1" smtClean="0"/>
              <a:t>великій</a:t>
            </a:r>
            <a:r>
              <a:rPr lang="ru-RU" dirty="0" smtClean="0"/>
              <a:t> </a:t>
            </a:r>
            <a:r>
              <a:rPr lang="ru-RU" dirty="0" err="1" smtClean="0"/>
              <a:t>потужності</a:t>
            </a:r>
            <a:r>
              <a:rPr lang="ru-RU" dirty="0" smtClean="0"/>
              <a:t> </a:t>
            </a:r>
            <a:r>
              <a:rPr lang="ru-RU" dirty="0" err="1" smtClean="0"/>
              <a:t>покриву</a:t>
            </a:r>
            <a:r>
              <a:rPr lang="ru-RU" dirty="0" smtClean="0"/>
              <a:t> </a:t>
            </a:r>
            <a:r>
              <a:rPr lang="ru-RU" dirty="0" err="1" smtClean="0"/>
              <a:t>рихлих</a:t>
            </a:r>
            <a:r>
              <a:rPr lang="ru-RU" dirty="0" smtClean="0"/>
              <a:t> </a:t>
            </a:r>
            <a:r>
              <a:rPr lang="ru-RU" dirty="0" err="1" smtClean="0"/>
              <a:t>поверхневих</a:t>
            </a:r>
            <a:r>
              <a:rPr lang="ru-RU" dirty="0" smtClean="0"/>
              <a:t> </a:t>
            </a:r>
            <a:r>
              <a:rPr lang="ru-RU" dirty="0" err="1" smtClean="0"/>
              <a:t>відкладень</a:t>
            </a:r>
            <a:r>
              <a:rPr lang="ru-RU" dirty="0" smtClean="0"/>
              <a:t> </a:t>
            </a:r>
            <a:r>
              <a:rPr lang="ru-RU" dirty="0" err="1" smtClean="0"/>
              <a:t>грунтовий</a:t>
            </a:r>
            <a:r>
              <a:rPr lang="ru-RU" dirty="0" smtClean="0"/>
              <a:t> шурф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досягати</a:t>
            </a:r>
            <a:r>
              <a:rPr lang="ru-RU" dirty="0" smtClean="0"/>
              <a:t> </a:t>
            </a:r>
            <a:r>
              <a:rPr lang="ru-RU" dirty="0" err="1" smtClean="0"/>
              <a:t>глибини</a:t>
            </a:r>
            <a:r>
              <a:rPr lang="ru-RU" dirty="0" smtClean="0"/>
              <a:t> 3 — 5 </a:t>
            </a:r>
            <a:r>
              <a:rPr lang="ru-RU" dirty="0" smtClean="0"/>
              <a:t>м. Головне,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опорні</a:t>
            </a:r>
            <a:r>
              <a:rPr lang="ru-RU" dirty="0" smtClean="0"/>
              <a:t> точки (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інколи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smtClean="0"/>
              <a:t>ключами)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геофизичних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геохімічних</a:t>
            </a:r>
            <a:r>
              <a:rPr lang="ru-RU" dirty="0" smtClean="0"/>
              <a:t> характеристик </a:t>
            </a:r>
            <a:r>
              <a:rPr lang="ru-RU" dirty="0" smtClean="0"/>
              <a:t>ПТК,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дозволяють</a:t>
            </a:r>
            <a:r>
              <a:rPr lang="ru-RU" dirty="0" smtClean="0"/>
              <a:t> </a:t>
            </a:r>
            <a:r>
              <a:rPr lang="ru-RU" dirty="0" err="1" smtClean="0"/>
              <a:t>виявляти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динаміки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комплексів</a:t>
            </a:r>
            <a:r>
              <a:rPr lang="ru-RU" dirty="0" smtClean="0"/>
              <a:t>. </a:t>
            </a:r>
            <a:endParaRPr lang="en-US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Спеціалізовані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точки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точки </a:t>
            </a:r>
            <a:r>
              <a:rPr lang="ru-RU" dirty="0" err="1" smtClean="0"/>
              <a:t>спостереження</a:t>
            </a:r>
            <a:r>
              <a:rPr lang="ru-RU" dirty="0" smtClean="0"/>
              <a:t> над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компонентів</a:t>
            </a:r>
            <a:r>
              <a:rPr lang="ru-RU" dirty="0" smtClean="0"/>
              <a:t> – </a:t>
            </a:r>
            <a:r>
              <a:rPr lang="ru-RU" dirty="0" err="1" smtClean="0"/>
              <a:t>геологічною</a:t>
            </a:r>
            <a:r>
              <a:rPr lang="ru-RU" dirty="0" smtClean="0"/>
              <a:t> </a:t>
            </a:r>
            <a:r>
              <a:rPr lang="ru-RU" dirty="0" err="1" smtClean="0"/>
              <a:t>будовою</a:t>
            </a:r>
            <a:r>
              <a:rPr lang="ru-RU" dirty="0" smtClean="0"/>
              <a:t>, </a:t>
            </a:r>
            <a:r>
              <a:rPr lang="ru-RU" dirty="0" err="1" smtClean="0"/>
              <a:t>грунтовими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поверхневими</a:t>
            </a:r>
            <a:r>
              <a:rPr lang="ru-RU" dirty="0" smtClean="0"/>
              <a:t> водами, формами </a:t>
            </a:r>
            <a:r>
              <a:rPr lang="ru-RU" dirty="0" err="1" smtClean="0"/>
              <a:t>поверхні</a:t>
            </a:r>
            <a:r>
              <a:rPr lang="ru-RU" dirty="0" smtClean="0"/>
              <a:t>, грунтами, </a:t>
            </a:r>
            <a:r>
              <a:rPr lang="ru-RU" dirty="0" err="1" smtClean="0"/>
              <a:t>біотою</a:t>
            </a:r>
            <a:r>
              <a:rPr lang="ru-RU" dirty="0" smtClean="0"/>
              <a:t>, </a:t>
            </a:r>
            <a:r>
              <a:rPr lang="ru-RU" dirty="0" err="1" smtClean="0"/>
              <a:t>джерелами</a:t>
            </a:r>
            <a:r>
              <a:rPr lang="ru-RU" dirty="0" smtClean="0"/>
              <a:t>, </a:t>
            </a:r>
            <a:r>
              <a:rPr lang="ru-RU" dirty="0" err="1" smtClean="0"/>
              <a:t>ділянками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дефляції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 smtClean="0"/>
          </a:p>
          <a:p>
            <a:pPr marL="0" lvl="0" indent="0">
              <a:spcBef>
                <a:spcPts val="1200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>
            <a:spLocks noGrp="1"/>
          </p:cNvSpPr>
          <p:nvPr>
            <p:ph type="body" idx="1"/>
          </p:nvPr>
        </p:nvSpPr>
        <p:spPr>
          <a:xfrm>
            <a:off x="729450" y="609600"/>
            <a:ext cx="7688700" cy="41041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Пробні</a:t>
            </a:r>
            <a:r>
              <a:rPr lang="ru-RU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площі</a:t>
            </a:r>
            <a:r>
              <a:rPr lang="ru-RU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закладаються</a:t>
            </a:r>
            <a:r>
              <a:rPr lang="ru-RU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dirty="0" smtClean="0"/>
              <a:t>для </a:t>
            </a:r>
            <a:r>
              <a:rPr lang="ru-RU" sz="1400" dirty="0" err="1" smtClean="0"/>
              <a:t>вивчення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фітомаси</a:t>
            </a:r>
            <a:r>
              <a:rPr lang="ru-RU" sz="1400" dirty="0" smtClean="0"/>
              <a:t> </a:t>
            </a:r>
            <a:r>
              <a:rPr lang="ru-RU" sz="1400" dirty="0" err="1" smtClean="0"/>
              <a:t>деревинно-чагарникових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рослин</a:t>
            </a:r>
            <a:r>
              <a:rPr lang="ru-RU" sz="1400" dirty="0" smtClean="0"/>
              <a:t>. </a:t>
            </a:r>
            <a:r>
              <a:rPr lang="ru-RU" sz="1400" dirty="0" err="1" smtClean="0"/>
              <a:t>Їх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кордони</a:t>
            </a:r>
            <a:r>
              <a:rPr lang="ru-RU" sz="1400" dirty="0" smtClean="0"/>
              <a:t> не </a:t>
            </a:r>
            <a:r>
              <a:rPr lang="ru-RU" sz="1400" dirty="0" err="1" smtClean="0"/>
              <a:t>повинні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виходити</a:t>
            </a:r>
            <a:r>
              <a:rPr lang="ru-RU" sz="1400" dirty="0" smtClean="0"/>
              <a:t> за </a:t>
            </a:r>
            <a:r>
              <a:rPr lang="ru-RU" sz="1400" dirty="0" err="1" smtClean="0"/>
              <a:t>межі</a:t>
            </a:r>
            <a:r>
              <a:rPr lang="ru-RU" sz="1400" dirty="0" smtClean="0"/>
              <a:t> ПТК,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вивчається</a:t>
            </a:r>
            <a:r>
              <a:rPr lang="ru-RU" sz="1400" dirty="0" smtClean="0"/>
              <a:t>.</a:t>
            </a:r>
          </a:p>
          <a:p>
            <a:r>
              <a:rPr lang="ru-RU" sz="14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Облікові</a:t>
            </a:r>
            <a:r>
              <a:rPr lang="ru-RU" sz="1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майданчики</a:t>
            </a:r>
            <a:r>
              <a:rPr lang="ru-RU" sz="1400" dirty="0" smtClean="0"/>
              <a:t>. На них </a:t>
            </a:r>
            <a:r>
              <a:rPr lang="ru-RU" sz="1400" dirty="0" err="1" smtClean="0"/>
              <a:t>виробляється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укіс</a:t>
            </a:r>
            <a:r>
              <a:rPr lang="ru-RU" sz="1400" dirty="0" smtClean="0"/>
              <a:t> </a:t>
            </a:r>
            <a:r>
              <a:rPr lang="ru-RU" sz="1400" dirty="0" err="1" smtClean="0"/>
              <a:t>трав'яної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фито­массы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збір</a:t>
            </a:r>
            <a:r>
              <a:rPr lang="ru-RU" sz="1400" dirty="0" smtClean="0"/>
              <a:t> </a:t>
            </a:r>
            <a:r>
              <a:rPr lang="ru-RU" sz="1400" dirty="0" err="1" smtClean="0"/>
              <a:t>мортмаси</a:t>
            </a:r>
            <a:r>
              <a:rPr lang="ru-RU" sz="1400" dirty="0" smtClean="0"/>
              <a:t> </a:t>
            </a:r>
            <a:r>
              <a:rPr lang="ru-RU" sz="1400" dirty="0" err="1" smtClean="0"/>
              <a:t>дрантя</a:t>
            </a:r>
            <a:r>
              <a:rPr lang="ru-RU" sz="1400" dirty="0" smtClean="0"/>
              <a:t>, </a:t>
            </a:r>
            <a:r>
              <a:rPr lang="ru-RU" sz="1400" dirty="0" err="1" smtClean="0"/>
              <a:t>вітролому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підстилки</a:t>
            </a:r>
            <a:r>
              <a:rPr lang="ru-RU" sz="1400" dirty="0" smtClean="0"/>
              <a:t>. Форма </a:t>
            </a:r>
            <a:r>
              <a:rPr lang="ru-RU" sz="1400" dirty="0" err="1" smtClean="0"/>
              <a:t>майданчиків</a:t>
            </a:r>
            <a:r>
              <a:rPr lang="ru-RU" sz="1400" dirty="0" smtClean="0"/>
              <a:t> </a:t>
            </a:r>
            <a:r>
              <a:rPr lang="ru-RU" sz="1400" dirty="0" err="1" smtClean="0"/>
              <a:t>квадратна</a:t>
            </a:r>
            <a:r>
              <a:rPr lang="ru-RU" sz="1400" dirty="0" smtClean="0"/>
              <a:t>, </a:t>
            </a:r>
            <a:r>
              <a:rPr lang="ru-RU" sz="1400" dirty="0" err="1" smtClean="0"/>
              <a:t>розмір</a:t>
            </a:r>
            <a:r>
              <a:rPr lang="ru-RU" sz="1400" dirty="0" smtClean="0"/>
              <a:t> — 1 </a:t>
            </a:r>
            <a:r>
              <a:rPr lang="ru-RU" sz="1400" dirty="0" err="1" smtClean="0"/>
              <a:t>х</a:t>
            </a:r>
            <a:r>
              <a:rPr lang="ru-RU" sz="1400" dirty="0" smtClean="0"/>
              <a:t> 1 м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0,5 </a:t>
            </a:r>
            <a:r>
              <a:rPr lang="ru-RU" sz="1400" dirty="0" err="1" smtClean="0"/>
              <a:t>х</a:t>
            </a:r>
            <a:r>
              <a:rPr lang="ru-RU" sz="1400" dirty="0" smtClean="0"/>
              <a:t> 0,5 м; </a:t>
            </a:r>
            <a:r>
              <a:rPr lang="ru-RU" sz="1400" dirty="0" err="1" smtClean="0"/>
              <a:t>рідше</a:t>
            </a:r>
            <a:r>
              <a:rPr lang="ru-RU" sz="1400" dirty="0" smtClean="0"/>
              <a:t> форма </a:t>
            </a:r>
            <a:r>
              <a:rPr lang="ru-RU" sz="1400" dirty="0" err="1" smtClean="0"/>
              <a:t>прямокутна</a:t>
            </a:r>
            <a:r>
              <a:rPr lang="ru-RU" sz="1400" dirty="0" smtClean="0"/>
              <a:t>, а </a:t>
            </a:r>
            <a:r>
              <a:rPr lang="ru-RU" sz="1400" dirty="0" err="1" smtClean="0"/>
              <a:t>розмір</a:t>
            </a:r>
            <a:r>
              <a:rPr lang="ru-RU" sz="1400" dirty="0" smtClean="0"/>
              <a:t> 1 </a:t>
            </a:r>
            <a:r>
              <a:rPr lang="ru-RU" sz="1400" dirty="0" err="1" smtClean="0"/>
              <a:t>х</a:t>
            </a:r>
            <a:r>
              <a:rPr lang="ru-RU" sz="1400" dirty="0" smtClean="0"/>
              <a:t> 0,5 м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2 </a:t>
            </a:r>
            <a:r>
              <a:rPr lang="ru-RU" sz="1400" dirty="0" err="1" smtClean="0"/>
              <a:t>х</a:t>
            </a:r>
            <a:r>
              <a:rPr lang="ru-RU" sz="1400" dirty="0" smtClean="0"/>
              <a:t> 1 м. У </a:t>
            </a:r>
            <a:r>
              <a:rPr lang="ru-RU" sz="1400" dirty="0" err="1" smtClean="0"/>
              <a:t>простих</a:t>
            </a:r>
            <a:r>
              <a:rPr lang="ru-RU" sz="1400" dirty="0" smtClean="0"/>
              <a:t> ПТК иног­да </a:t>
            </a:r>
            <a:r>
              <a:rPr lang="ru-RU" sz="1400" dirty="0" err="1" smtClean="0"/>
              <a:t>закладається</a:t>
            </a:r>
            <a:r>
              <a:rPr lang="ru-RU" sz="1400" dirty="0" smtClean="0"/>
              <a:t> по одному </a:t>
            </a:r>
            <a:r>
              <a:rPr lang="ru-RU" sz="1400" dirty="0" err="1" smtClean="0"/>
              <a:t>обліковому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майданчику</a:t>
            </a:r>
            <a:r>
              <a:rPr lang="ru-RU" sz="1400" dirty="0" smtClean="0"/>
              <a:t>. Часто </a:t>
            </a:r>
            <a:r>
              <a:rPr lang="ru-RU" sz="1400" dirty="0" err="1" smtClean="0"/>
              <a:t>практикується</a:t>
            </a:r>
            <a:r>
              <a:rPr lang="ru-RU" sz="1400" dirty="0" smtClean="0"/>
              <a:t> трех—пятикратная </a:t>
            </a:r>
            <a:r>
              <a:rPr lang="ru-RU" sz="1400" dirty="0" err="1" smtClean="0"/>
              <a:t>повторність</a:t>
            </a:r>
            <a:r>
              <a:rPr lang="ru-RU" sz="1400" dirty="0" smtClean="0"/>
              <a:t>. В межах </a:t>
            </a:r>
            <a:r>
              <a:rPr lang="ru-RU" sz="1400" dirty="0" err="1" smtClean="0"/>
              <a:t>пробної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площі</a:t>
            </a:r>
            <a:r>
              <a:rPr lang="ru-RU" sz="1400" dirty="0" smtClean="0"/>
              <a:t> учет­ные </a:t>
            </a:r>
            <a:r>
              <a:rPr lang="ru-RU" sz="1400" dirty="0" err="1" smtClean="0"/>
              <a:t>майданчики</a:t>
            </a:r>
            <a:r>
              <a:rPr lang="ru-RU" sz="1400" dirty="0" smtClean="0"/>
              <a:t> </a:t>
            </a:r>
            <a:r>
              <a:rPr lang="ru-RU" sz="1400" dirty="0" err="1" smtClean="0"/>
              <a:t>закладаються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типових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різко</a:t>
            </a:r>
            <a:r>
              <a:rPr lang="ru-RU" sz="1400" dirty="0" smtClean="0"/>
              <a:t> </a:t>
            </a:r>
            <a:r>
              <a:rPr lang="ru-RU" sz="1400" dirty="0" err="1" smtClean="0"/>
              <a:t>контрастних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місцях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повторністю</a:t>
            </a:r>
            <a:r>
              <a:rPr lang="ru-RU" sz="1400" dirty="0" smtClean="0"/>
              <a:t>, яка повинна </a:t>
            </a:r>
            <a:r>
              <a:rPr lang="ru-RU" sz="1400" dirty="0" err="1" smtClean="0"/>
              <a:t>забезпечити</a:t>
            </a:r>
            <a:r>
              <a:rPr lang="ru-RU" sz="1400" dirty="0" smtClean="0"/>
              <a:t> </a:t>
            </a:r>
            <a:r>
              <a:rPr lang="ru-RU" sz="1400" dirty="0" err="1" smtClean="0"/>
              <a:t>достатню</a:t>
            </a:r>
            <a:r>
              <a:rPr lang="ru-RU" sz="1400" dirty="0" smtClean="0"/>
              <a:t> </a:t>
            </a:r>
            <a:r>
              <a:rPr lang="ru-RU" sz="1400" dirty="0" err="1" smtClean="0"/>
              <a:t>точність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спостережень</a:t>
            </a:r>
            <a:r>
              <a:rPr lang="ru-RU" sz="1400" dirty="0" smtClean="0"/>
              <a:t>. Величина </a:t>
            </a:r>
            <a:r>
              <a:rPr lang="ru-RU" sz="1400" dirty="0" err="1" smtClean="0"/>
              <a:t>помилки</a:t>
            </a:r>
            <a:r>
              <a:rPr lang="ru-RU" sz="1400" dirty="0" smtClean="0"/>
              <a:t> </a:t>
            </a:r>
            <a:r>
              <a:rPr lang="ru-RU" sz="1400" dirty="0" err="1" smtClean="0"/>
              <a:t>маси</a:t>
            </a:r>
            <a:r>
              <a:rPr lang="ru-RU" sz="1400" dirty="0" smtClean="0"/>
              <a:t> укосу не повинна </a:t>
            </a:r>
            <a:r>
              <a:rPr lang="ru-RU" sz="1400" dirty="0" err="1" smtClean="0"/>
              <a:t>перевищувати</a:t>
            </a:r>
            <a:r>
              <a:rPr lang="ru-RU" sz="1400" dirty="0" smtClean="0"/>
              <a:t> 10 %.</a:t>
            </a:r>
          </a:p>
          <a:p>
            <a:pPr algn="just"/>
            <a:r>
              <a:rPr lang="ru-RU" sz="14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Грунтові</a:t>
            </a:r>
            <a:r>
              <a:rPr lang="ru-RU" sz="1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шурфи</a:t>
            </a:r>
            <a:r>
              <a:rPr lang="ru-RU" sz="1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dirty="0" err="1" smtClean="0"/>
              <a:t>служать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опису</a:t>
            </a:r>
            <a:r>
              <a:rPr lang="ru-RU" sz="1400" dirty="0" smtClean="0"/>
              <a:t> грунту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відбору</a:t>
            </a:r>
            <a:r>
              <a:rPr lang="ru-RU" sz="1400" dirty="0" smtClean="0"/>
              <a:t> </a:t>
            </a:r>
            <a:r>
              <a:rPr lang="uk-UA" sz="1400" dirty="0" err="1" smtClean="0"/>
              <a:t>грунтових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зразків</a:t>
            </a:r>
            <a:r>
              <a:rPr lang="ru-RU" sz="1400" dirty="0" smtClean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визначення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вологості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інших</a:t>
            </a:r>
            <a:r>
              <a:rPr lang="ru-RU" sz="1400" dirty="0" smtClean="0"/>
              <a:t> характеристик грунту, </a:t>
            </a:r>
            <a:r>
              <a:rPr lang="ru-RU" sz="1400" dirty="0" err="1" smtClean="0"/>
              <a:t>грунтоутворюючої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підстилаючої</a:t>
            </a:r>
            <a:r>
              <a:rPr lang="ru-RU" sz="1400" dirty="0" smtClean="0"/>
              <a:t> </a:t>
            </a:r>
            <a:r>
              <a:rPr lang="ru-RU" sz="1400" dirty="0" err="1" smtClean="0"/>
              <a:t>порід</a:t>
            </a:r>
            <a:r>
              <a:rPr lang="ru-RU" sz="1400" dirty="0" smtClean="0"/>
              <a:t>. Для </a:t>
            </a:r>
            <a:r>
              <a:rPr lang="ru-RU" sz="1400" dirty="0" err="1" smtClean="0"/>
              <a:t>опису</a:t>
            </a:r>
            <a:r>
              <a:rPr lang="ru-RU" sz="1400" dirty="0" smtClean="0"/>
              <a:t> грунту </a:t>
            </a:r>
            <a:r>
              <a:rPr lang="ru-RU" sz="1400" dirty="0" err="1" smtClean="0"/>
              <a:t>закладаються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шурфи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розміром</a:t>
            </a:r>
            <a:r>
              <a:rPr lang="ru-RU" sz="1400" dirty="0" smtClean="0"/>
              <a:t> 1,5 </a:t>
            </a:r>
            <a:r>
              <a:rPr lang="ru-RU" sz="1400" dirty="0" err="1" smtClean="0"/>
              <a:t>х</a:t>
            </a:r>
            <a:r>
              <a:rPr lang="ru-RU" sz="1400" dirty="0" smtClean="0"/>
              <a:t> 0,7 </a:t>
            </a:r>
            <a:r>
              <a:rPr lang="ru-RU" sz="1400" dirty="0" err="1" smtClean="0"/>
              <a:t>х</a:t>
            </a:r>
            <a:r>
              <a:rPr lang="ru-RU" sz="1400" dirty="0" smtClean="0"/>
              <a:t> 1,5 м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1 </a:t>
            </a:r>
            <a:r>
              <a:rPr lang="ru-RU" sz="1400" dirty="0" err="1" smtClean="0"/>
              <a:t>х</a:t>
            </a:r>
            <a:r>
              <a:rPr lang="ru-RU" sz="1400" dirty="0" smtClean="0"/>
              <a:t> 0,5 </a:t>
            </a:r>
            <a:r>
              <a:rPr lang="ru-RU" sz="1400" dirty="0" err="1" smtClean="0"/>
              <a:t>х</a:t>
            </a:r>
            <a:r>
              <a:rPr lang="ru-RU" sz="1400" dirty="0" smtClean="0"/>
              <a:t> 0,5 м. У горах </a:t>
            </a:r>
            <a:r>
              <a:rPr lang="ru-RU" sz="1400" dirty="0" err="1" smtClean="0"/>
              <a:t>виходи</a:t>
            </a:r>
            <a:r>
              <a:rPr lang="ru-RU" sz="1400" dirty="0" smtClean="0"/>
              <a:t> </a:t>
            </a:r>
            <a:r>
              <a:rPr lang="ru-RU" sz="1400" dirty="0" err="1" smtClean="0"/>
              <a:t>гірських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порід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велика </a:t>
            </a:r>
            <a:r>
              <a:rPr lang="ru-RU" sz="1400" dirty="0" err="1" smtClean="0"/>
              <a:t>каменястість</a:t>
            </a:r>
            <a:r>
              <a:rPr lang="ru-RU" sz="1400" dirty="0" smtClean="0"/>
              <a:t> грунту часто не </a:t>
            </a:r>
            <a:r>
              <a:rPr lang="ru-RU" sz="1400" dirty="0" err="1" smtClean="0"/>
              <a:t>дозволяють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поглибитися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навіть</a:t>
            </a:r>
            <a:r>
              <a:rPr lang="ru-RU" sz="1400" dirty="0" smtClean="0"/>
              <a:t> до 0,5 м, </a:t>
            </a:r>
            <a:r>
              <a:rPr lang="ru-RU" sz="1400" dirty="0" err="1" smtClean="0"/>
              <a:t>тоді</a:t>
            </a:r>
            <a:r>
              <a:rPr lang="ru-RU" sz="1400" dirty="0" smtClean="0"/>
              <a:t> доводиться </a:t>
            </a:r>
            <a:r>
              <a:rPr lang="ru-RU" sz="1400" dirty="0" err="1" smtClean="0"/>
              <a:t>задовольнятися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прикопуваннями</a:t>
            </a:r>
            <a:r>
              <a:rPr lang="ru-RU" sz="1400" dirty="0" smtClean="0"/>
              <a:t> </a:t>
            </a:r>
            <a:r>
              <a:rPr lang="ru-RU" sz="1400" dirty="0" err="1" smtClean="0"/>
              <a:t>завглибшки</a:t>
            </a:r>
            <a:r>
              <a:rPr lang="ru-RU" sz="1400" dirty="0" smtClean="0"/>
              <a:t> в </a:t>
            </a:r>
            <a:r>
              <a:rPr lang="ru-RU" sz="1400" dirty="0" err="1" smtClean="0"/>
              <a:t>перші</a:t>
            </a:r>
            <a:r>
              <a:rPr lang="ru-RU" sz="1400" dirty="0" smtClean="0"/>
              <a:t> десятки </a:t>
            </a:r>
            <a:r>
              <a:rPr lang="ru-RU" sz="1400" dirty="0" err="1" smtClean="0"/>
              <a:t>сантиметрів</a:t>
            </a:r>
            <a:r>
              <a:rPr lang="ru-RU" sz="1400" dirty="0" smtClean="0"/>
              <a:t>.</a:t>
            </a:r>
            <a:endParaRPr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877" y="551395"/>
            <a:ext cx="7688700" cy="535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Комплексний</a:t>
            </a:r>
            <a:r>
              <a:rPr lang="ru-RU" dirty="0" smtClean="0"/>
              <a:t> </a:t>
            </a:r>
            <a:r>
              <a:rPr lang="ru-RU" dirty="0" err="1" smtClean="0"/>
              <a:t>физико-географич</a:t>
            </a:r>
            <a:r>
              <a:rPr lang="uk-UA" dirty="0" smtClean="0"/>
              <a:t>ний</a:t>
            </a:r>
            <a:r>
              <a:rPr lang="ru-RU" dirty="0" smtClean="0"/>
              <a:t> </a:t>
            </a:r>
            <a:r>
              <a:rPr lang="ru-RU" dirty="0" err="1" smtClean="0"/>
              <a:t>опис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450" y="1345324"/>
            <a:ext cx="7688700" cy="357351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 smtClean="0"/>
              <a:t>Відомості</a:t>
            </a:r>
            <a:r>
              <a:rPr lang="ru-RU" dirty="0" smtClean="0"/>
              <a:t> на </a:t>
            </a:r>
            <a:r>
              <a:rPr lang="uk-UA" dirty="0" smtClean="0"/>
              <a:t>точках</a:t>
            </a:r>
            <a:r>
              <a:rPr lang="ru-RU" dirty="0" smtClean="0"/>
              <a:t> </a:t>
            </a:r>
            <a:r>
              <a:rPr lang="ru-RU" dirty="0" err="1" smtClean="0"/>
              <a:t>фіксуються</a:t>
            </a:r>
            <a:r>
              <a:rPr lang="ru-RU" dirty="0" smtClean="0"/>
              <a:t> в </a:t>
            </a:r>
            <a:r>
              <a:rPr lang="ru-RU" dirty="0" err="1" smtClean="0"/>
              <a:t>наступному</a:t>
            </a:r>
            <a:r>
              <a:rPr lang="ru-RU" dirty="0" smtClean="0"/>
              <a:t> порядку:</a:t>
            </a:r>
          </a:p>
          <a:p>
            <a:pPr algn="just"/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Географічна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прив'язка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точки </a:t>
            </a:r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спостереження</a:t>
            </a:r>
            <a:r>
              <a:rPr lang="ru-RU" dirty="0" smtClean="0"/>
              <a:t>. </a:t>
            </a:r>
            <a:r>
              <a:rPr lang="uk-UA" dirty="0" smtClean="0"/>
              <a:t>Точці</a:t>
            </a:r>
            <a:r>
              <a:rPr lang="ru-RU" dirty="0" smtClean="0"/>
              <a:t> </a:t>
            </a:r>
            <a:r>
              <a:rPr lang="ru-RU" dirty="0" err="1" smtClean="0"/>
              <a:t>привласнюється</a:t>
            </a:r>
            <a:r>
              <a:rPr lang="ru-RU" dirty="0" smtClean="0"/>
              <a:t> </a:t>
            </a:r>
            <a:r>
              <a:rPr lang="ru-RU" dirty="0" err="1" smtClean="0"/>
              <a:t>порядковий</a:t>
            </a:r>
            <a:r>
              <a:rPr lang="ru-RU" dirty="0" smtClean="0"/>
              <a:t> номер, </a:t>
            </a:r>
            <a:r>
              <a:rPr lang="ru-RU" dirty="0" err="1" smtClean="0"/>
              <a:t>дається</a:t>
            </a:r>
            <a:r>
              <a:rPr lang="ru-RU" dirty="0" smtClean="0"/>
              <a:t> зарисовка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крапки</a:t>
            </a:r>
            <a:r>
              <a:rPr lang="ru-RU" dirty="0" smtClean="0"/>
              <a:t> до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найближчих</a:t>
            </a:r>
            <a:r>
              <a:rPr lang="ru-RU" dirty="0" smtClean="0"/>
              <a:t> </a:t>
            </a:r>
            <a:r>
              <a:rPr lang="ru-RU" dirty="0" err="1" smtClean="0"/>
              <a:t>орієнтирів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вказівкою</a:t>
            </a:r>
            <a:r>
              <a:rPr lang="ru-RU" dirty="0" smtClean="0"/>
              <a:t> </a:t>
            </a:r>
            <a:r>
              <a:rPr lang="ru-RU" dirty="0" err="1" smtClean="0"/>
              <a:t>напряму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відстані</a:t>
            </a:r>
            <a:r>
              <a:rPr lang="ru-RU" dirty="0" smtClean="0"/>
              <a:t>. </a:t>
            </a:r>
          </a:p>
          <a:p>
            <a:pPr algn="just"/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Геологічні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геоморфологические </a:t>
            </a:r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спостереження</a:t>
            </a:r>
            <a:r>
              <a:rPr lang="ru-RU" dirty="0" smtClean="0"/>
              <a:t>. </a:t>
            </a:r>
            <a:r>
              <a:rPr lang="ru-RU" dirty="0" err="1" smtClean="0"/>
              <a:t>Опис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компонентів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литогенной</a:t>
            </a:r>
            <a:r>
              <a:rPr lang="ru-RU" dirty="0" smtClean="0"/>
              <a:t> (геолого-геоморфологической) </a:t>
            </a:r>
            <a:r>
              <a:rPr lang="ru-RU" dirty="0" err="1" smtClean="0"/>
              <a:t>основи</a:t>
            </a:r>
            <a:r>
              <a:rPr lang="ru-RU" dirty="0" smtClean="0"/>
              <a:t> ПТК.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первинне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надають</a:t>
            </a:r>
            <a:r>
              <a:rPr lang="ru-RU" dirty="0" smtClean="0"/>
              <a:t> </a:t>
            </a:r>
            <a:r>
              <a:rPr lang="ru-RU" dirty="0" err="1" smtClean="0"/>
              <a:t>вивченню</a:t>
            </a:r>
            <a:r>
              <a:rPr lang="ru-RU" dirty="0" smtClean="0"/>
              <a:t> </a:t>
            </a:r>
            <a:r>
              <a:rPr lang="ru-RU" dirty="0" err="1" smtClean="0"/>
              <a:t>рельєфу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виступають</a:t>
            </a:r>
            <a:r>
              <a:rPr lang="ru-RU" dirty="0" smtClean="0"/>
              <a:t> як </a:t>
            </a:r>
            <a:r>
              <a:rPr lang="ru-RU" dirty="0" err="1" smtClean="0"/>
              <a:t>діагностичні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виділення</a:t>
            </a:r>
            <a:r>
              <a:rPr lang="ru-RU" dirty="0" smtClean="0"/>
              <a:t> ПТК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рангів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При </a:t>
            </a:r>
            <a:r>
              <a:rPr lang="ru-RU" dirty="0" err="1" smtClean="0"/>
              <a:t>характеристиці</a:t>
            </a:r>
            <a:r>
              <a:rPr lang="ru-RU" dirty="0" smtClean="0"/>
              <a:t> </a:t>
            </a:r>
            <a:r>
              <a:rPr lang="ru-RU" dirty="0" err="1" smtClean="0"/>
              <a:t>рельєфу</a:t>
            </a:r>
            <a:r>
              <a:rPr lang="ru-RU" dirty="0" smtClean="0"/>
              <a:t> </a:t>
            </a:r>
            <a:r>
              <a:rPr lang="ru-RU" dirty="0" err="1" smtClean="0"/>
              <a:t>відзначають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uk-UA" dirty="0" smtClean="0"/>
              <a:t>точки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макро-, мезо-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мікрорельєфу</a:t>
            </a:r>
            <a:r>
              <a:rPr lang="ru-RU" dirty="0" smtClean="0"/>
              <a:t>. </a:t>
            </a:r>
            <a:r>
              <a:rPr lang="ru-RU" dirty="0" err="1" smtClean="0"/>
              <a:t>Відомості</a:t>
            </a:r>
            <a:r>
              <a:rPr lang="ru-RU" dirty="0" smtClean="0"/>
              <a:t> про </a:t>
            </a:r>
            <a:r>
              <a:rPr lang="ru-RU" i="1" dirty="0" err="1" smtClean="0">
                <a:solidFill>
                  <a:srgbClr val="FF0000"/>
                </a:solidFill>
              </a:rPr>
              <a:t>макрорельєф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літературних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фізичних</a:t>
            </a:r>
            <a:r>
              <a:rPr lang="ru-RU" dirty="0" smtClean="0"/>
              <a:t> карт,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про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рельєфу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вивчається</a:t>
            </a:r>
            <a:r>
              <a:rPr lang="ru-RU" dirty="0" smtClean="0"/>
              <a:t>, в </a:t>
            </a:r>
            <a:r>
              <a:rPr lang="ru-RU" dirty="0" err="1" smtClean="0"/>
              <a:t>цілому</a:t>
            </a:r>
            <a:r>
              <a:rPr lang="ru-RU" dirty="0" smtClean="0"/>
              <a:t>. </a:t>
            </a:r>
            <a:r>
              <a:rPr lang="ru-RU" dirty="0" err="1" smtClean="0"/>
              <a:t>Особливу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 err="1" smtClean="0"/>
              <a:t>приділяють</a:t>
            </a:r>
            <a:r>
              <a:rPr lang="ru-RU" dirty="0" smtClean="0"/>
              <a:t> </a:t>
            </a:r>
            <a:r>
              <a:rPr lang="ru-RU" dirty="0" err="1" smtClean="0"/>
              <a:t>опису</a:t>
            </a:r>
            <a:r>
              <a:rPr lang="ru-RU" dirty="0" smtClean="0"/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мезоформ</a:t>
            </a:r>
            <a:r>
              <a:rPr lang="ru-RU" dirty="0" smtClean="0"/>
              <a:t> </a:t>
            </a:r>
            <a:r>
              <a:rPr lang="ru-RU" dirty="0" err="1" smtClean="0"/>
              <a:t>рельєфу</a:t>
            </a:r>
            <a:r>
              <a:rPr lang="ru-RU" dirty="0" smtClean="0"/>
              <a:t>, в межах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закладена</a:t>
            </a:r>
            <a:r>
              <a:rPr lang="ru-RU" dirty="0" smtClean="0"/>
              <a:t> точка </a:t>
            </a:r>
            <a:r>
              <a:rPr lang="ru-RU" dirty="0" err="1" smtClean="0"/>
              <a:t>спостереження</a:t>
            </a:r>
            <a:r>
              <a:rPr lang="ru-RU" dirty="0" smtClean="0"/>
              <a:t>. </a:t>
            </a:r>
            <a:r>
              <a:rPr lang="ru-RU" dirty="0" err="1" smtClean="0"/>
              <a:t>Річ</a:t>
            </a:r>
            <a:r>
              <a:rPr lang="ru-RU" dirty="0" smtClean="0"/>
              <a:t> у тому, </a:t>
            </a:r>
            <a:r>
              <a:rPr lang="ru-RU" dirty="0" err="1" smtClean="0"/>
              <a:t>що</a:t>
            </a:r>
            <a:r>
              <a:rPr lang="ru-RU" dirty="0" smtClean="0"/>
              <a:t> до </a:t>
            </a:r>
            <a:r>
              <a:rPr lang="ru-RU" dirty="0" err="1" smtClean="0"/>
              <a:t>мезоформам</a:t>
            </a:r>
            <a:r>
              <a:rPr lang="ru-RU" dirty="0" smtClean="0"/>
              <a:t> </a:t>
            </a:r>
            <a:r>
              <a:rPr lang="ru-RU" dirty="0" err="1" smtClean="0"/>
              <a:t>рельєфу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приурочені</a:t>
            </a:r>
            <a:r>
              <a:rPr lang="ru-RU" dirty="0" smtClean="0"/>
              <a:t> ПТК рангу урочища. </a:t>
            </a:r>
            <a:r>
              <a:rPr lang="ru-RU" dirty="0" err="1" smtClean="0"/>
              <a:t>Різноманітність</a:t>
            </a:r>
            <a:r>
              <a:rPr lang="ru-RU" dirty="0" smtClean="0"/>
              <a:t> </a:t>
            </a:r>
            <a:r>
              <a:rPr lang="ru-RU" dirty="0" err="1" smtClean="0"/>
              <a:t>характерних</a:t>
            </a:r>
            <a:r>
              <a:rPr lang="ru-RU" dirty="0" smtClean="0"/>
              <a:t> форм </a:t>
            </a:r>
            <a:r>
              <a:rPr lang="ru-RU" dirty="0" err="1" smtClean="0"/>
              <a:t>мезорельєфу</a:t>
            </a:r>
            <a:r>
              <a:rPr lang="ru-RU" dirty="0" smtClean="0"/>
              <a:t> </a:t>
            </a:r>
            <a:r>
              <a:rPr lang="ru-RU" dirty="0" err="1" smtClean="0"/>
              <a:t>встановлюється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в </a:t>
            </a:r>
            <a:r>
              <a:rPr lang="ru-RU" dirty="0" err="1" smtClean="0"/>
              <a:t>підготовчий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геоморфологических карт, а </a:t>
            </a:r>
            <a:r>
              <a:rPr lang="ru-RU" dirty="0" err="1" smtClean="0"/>
              <a:t>також</a:t>
            </a:r>
            <a:r>
              <a:rPr lang="ru-RU" dirty="0" smtClean="0"/>
              <a:t> при </a:t>
            </a:r>
            <a:r>
              <a:rPr lang="ru-RU" dirty="0" err="1" smtClean="0"/>
              <a:t>складанні</a:t>
            </a:r>
            <a:r>
              <a:rPr lang="ru-RU" dirty="0" smtClean="0"/>
              <a:t> </a:t>
            </a:r>
            <a:r>
              <a:rPr lang="ru-RU" dirty="0" err="1" smtClean="0"/>
              <a:t>попередньої</a:t>
            </a:r>
            <a:r>
              <a:rPr lang="ru-RU" dirty="0" smtClean="0"/>
              <a:t> </a:t>
            </a:r>
            <a:r>
              <a:rPr lang="ru-RU" dirty="0" err="1" smtClean="0"/>
              <a:t>ландшафтної</a:t>
            </a:r>
            <a:r>
              <a:rPr lang="ru-RU" dirty="0" smtClean="0"/>
              <a:t> </a:t>
            </a:r>
            <a:r>
              <a:rPr lang="ru-RU" dirty="0" err="1" smtClean="0"/>
              <a:t>карти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>
            <a:spLocks noGrp="1"/>
          </p:cNvSpPr>
          <p:nvPr>
            <p:ph type="body" idx="1"/>
          </p:nvPr>
        </p:nvSpPr>
        <p:spPr>
          <a:xfrm>
            <a:off x="729450" y="536028"/>
            <a:ext cx="7688700" cy="38039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600" dirty="0" err="1" smtClean="0"/>
              <a:t>Положення</a:t>
            </a:r>
            <a:r>
              <a:rPr lang="ru-RU" sz="1600" dirty="0" smtClean="0"/>
              <a:t> </a:t>
            </a:r>
            <a:r>
              <a:rPr lang="uk-UA" sz="1600" dirty="0" smtClean="0"/>
              <a:t>точки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відносн</a:t>
            </a:r>
            <a:r>
              <a:rPr lang="uk-UA" sz="1600" dirty="0" smtClean="0"/>
              <a:t>о</a:t>
            </a:r>
            <a:r>
              <a:rPr lang="ru-RU" sz="1600" dirty="0" smtClean="0"/>
              <a:t> </a:t>
            </a:r>
            <a:r>
              <a:rPr lang="ru-RU" sz="1600" dirty="0" err="1" smtClean="0"/>
              <a:t>мезоформ</a:t>
            </a:r>
            <a:r>
              <a:rPr lang="ru-RU" sz="1600" dirty="0" smtClean="0"/>
              <a:t> </a:t>
            </a:r>
            <a:r>
              <a:rPr lang="ru-RU" sz="1600" dirty="0" err="1" smtClean="0"/>
              <a:t>рельєфу</a:t>
            </a:r>
            <a:r>
              <a:rPr lang="ru-RU" sz="1600" dirty="0" smtClean="0"/>
              <a:t> </a:t>
            </a:r>
            <a:r>
              <a:rPr lang="ru-RU" sz="1600" dirty="0" err="1" smtClean="0"/>
              <a:t>фіксують</a:t>
            </a:r>
            <a:r>
              <a:rPr lang="ru-RU" sz="1600" dirty="0" smtClean="0"/>
              <a:t> таким чином: вершина (</a:t>
            </a:r>
            <a:r>
              <a:rPr lang="ru-RU" sz="1600" dirty="0" err="1" smtClean="0"/>
              <a:t>схил</a:t>
            </a:r>
            <a:r>
              <a:rPr lang="ru-RU" sz="1600" dirty="0" smtClean="0"/>
              <a:t>) горба, днище </a:t>
            </a:r>
            <a:r>
              <a:rPr lang="ru-RU" sz="1600" dirty="0" err="1" smtClean="0"/>
              <a:t>улоговини</a:t>
            </a:r>
            <a:r>
              <a:rPr lang="ru-RU" sz="1600" dirty="0" smtClean="0"/>
              <a:t> стоку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спущеної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озерної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улоговини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поверхня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заплави</a:t>
            </a:r>
            <a:r>
              <a:rPr lang="ru-RU" sz="1600" dirty="0" smtClean="0"/>
              <a:t>, </a:t>
            </a:r>
            <a:r>
              <a:rPr lang="ru-RU" sz="1600" dirty="0" err="1" smtClean="0"/>
              <a:t>тераси</a:t>
            </a:r>
            <a:r>
              <a:rPr lang="ru-RU" sz="1600" dirty="0" smtClean="0"/>
              <a:t>, </a:t>
            </a:r>
            <a:r>
              <a:rPr lang="ru-RU" sz="1600" dirty="0" err="1" smtClean="0"/>
              <a:t>рівнини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так </a:t>
            </a:r>
            <a:r>
              <a:rPr lang="ru-RU" sz="1600" dirty="0" err="1" smtClean="0"/>
              <a:t>далі</a:t>
            </a:r>
            <a:r>
              <a:rPr lang="ru-RU" sz="1600" dirty="0" smtClean="0"/>
              <a:t> </a:t>
            </a:r>
            <a:r>
              <a:rPr lang="ru-RU" sz="1600" dirty="0" err="1" smtClean="0"/>
              <a:t>Мезорельєф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характеризують</a:t>
            </a:r>
            <a:r>
              <a:rPr lang="ru-RU" sz="1600" dirty="0" smtClean="0"/>
              <a:t> в </a:t>
            </a:r>
            <a:r>
              <a:rPr lang="ru-RU" sz="1600" dirty="0" err="1" smtClean="0"/>
              <a:t>морфометричному</a:t>
            </a:r>
            <a:r>
              <a:rPr lang="ru-RU" sz="1600" dirty="0" smtClean="0"/>
              <a:t>, </a:t>
            </a:r>
            <a:r>
              <a:rPr lang="ru-RU" sz="1600" dirty="0" err="1" smtClean="0"/>
              <a:t>морфологічному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стосунках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При </a:t>
            </a:r>
            <a:r>
              <a:rPr lang="ru-RU" sz="1600" dirty="0" err="1" smtClean="0"/>
              <a:t>вивченні</a:t>
            </a:r>
            <a:r>
              <a:rPr lang="ru-RU" sz="1600" dirty="0" smtClean="0"/>
              <a:t> </a:t>
            </a:r>
            <a:r>
              <a:rPr lang="ru-RU" sz="1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морфометричних</a:t>
            </a:r>
            <a:r>
              <a:rPr lang="ru-RU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особливостей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smtClean="0"/>
              <a:t>в першу </a:t>
            </a:r>
            <a:r>
              <a:rPr lang="ru-RU" sz="1600" dirty="0" err="1" smtClean="0"/>
              <a:t>чергу</a:t>
            </a:r>
            <a:r>
              <a:rPr lang="ru-RU" sz="1600" dirty="0" smtClean="0"/>
              <a:t> </a:t>
            </a:r>
            <a:r>
              <a:rPr lang="ru-RU" sz="1600" dirty="0" err="1" smtClean="0"/>
              <a:t>вказують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абсолютну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відносну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мезоформы</a:t>
            </a:r>
            <a:r>
              <a:rPr lang="ru-RU" sz="1600" dirty="0" smtClean="0"/>
              <a:t> </a:t>
            </a:r>
            <a:r>
              <a:rPr lang="ru-RU" sz="1600" dirty="0" err="1" smtClean="0"/>
              <a:t>рельєфу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встановлюють</a:t>
            </a:r>
            <a:r>
              <a:rPr lang="ru-RU" sz="1600" dirty="0" smtClean="0"/>
              <a:t> по </a:t>
            </a:r>
            <a:r>
              <a:rPr lang="ru-RU" sz="1600" dirty="0" err="1" smtClean="0"/>
              <a:t>топокарті</a:t>
            </a:r>
            <a:r>
              <a:rPr lang="ru-RU" sz="1600" dirty="0" smtClean="0"/>
              <a:t>. </a:t>
            </a:r>
            <a:r>
              <a:rPr lang="ru-RU" sz="1600" dirty="0" err="1" smtClean="0"/>
              <a:t>Відносні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перевищення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крапки</a:t>
            </a:r>
            <a:r>
              <a:rPr lang="ru-RU" sz="1600" dirty="0" smtClean="0"/>
              <a:t> над </a:t>
            </a:r>
            <a:r>
              <a:rPr lang="ru-RU" sz="1600" dirty="0" err="1" smtClean="0"/>
              <a:t>місцевим</a:t>
            </a:r>
            <a:r>
              <a:rPr lang="ru-RU" sz="1600" dirty="0" smtClean="0"/>
              <a:t> базисом </a:t>
            </a:r>
            <a:r>
              <a:rPr lang="ru-RU" sz="1600" dirty="0" err="1" smtClean="0"/>
              <a:t>ерозії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визначені</a:t>
            </a:r>
            <a:r>
              <a:rPr lang="ru-RU" sz="1600" dirty="0" smtClean="0"/>
              <a:t> 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</a:t>
            </a:r>
            <a:r>
              <a:rPr lang="ru-RU" sz="1600" dirty="0" err="1" smtClean="0"/>
              <a:t>анероїда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візуально</a:t>
            </a:r>
            <a:r>
              <a:rPr lang="ru-RU" sz="1600" dirty="0" smtClean="0"/>
              <a:t>, на око. </a:t>
            </a:r>
            <a:r>
              <a:rPr lang="ru-RU" sz="1600" dirty="0" err="1" smtClean="0"/>
              <a:t>Параметри</a:t>
            </a:r>
            <a:r>
              <a:rPr lang="ru-RU" sz="1600" dirty="0" smtClean="0"/>
              <a:t> </a:t>
            </a:r>
            <a:r>
              <a:rPr lang="ru-RU" sz="1600" dirty="0" err="1" smtClean="0"/>
              <a:t>цих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відміток</a:t>
            </a:r>
            <a:r>
              <a:rPr lang="ru-RU" sz="1600" dirty="0" smtClean="0"/>
              <a:t> </a:t>
            </a:r>
            <a:r>
              <a:rPr lang="ru-RU" sz="1600" dirty="0" err="1" smtClean="0"/>
              <a:t>вже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початковій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стадії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дослідження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деколи</a:t>
            </a:r>
            <a:r>
              <a:rPr lang="ru-RU" sz="1600" dirty="0" smtClean="0"/>
              <a:t> </a:t>
            </a:r>
            <a:r>
              <a:rPr lang="ru-RU" sz="1600" dirty="0" err="1" smtClean="0"/>
              <a:t>дозволяють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зробити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припущення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походження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мезоформы</a:t>
            </a:r>
            <a:r>
              <a:rPr lang="ru-RU" sz="1600" dirty="0" smtClean="0"/>
              <a:t> (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</a:t>
            </a:r>
            <a:r>
              <a:rPr lang="ru-RU" sz="1600" dirty="0" err="1" smtClean="0"/>
              <a:t>моренний</a:t>
            </a:r>
            <a:r>
              <a:rPr lang="ru-RU" sz="1600" dirty="0" smtClean="0"/>
              <a:t> горб, дюна, грива </a:t>
            </a:r>
            <a:r>
              <a:rPr lang="ru-RU" sz="1600" dirty="0" err="1" smtClean="0"/>
              <a:t>і</a:t>
            </a:r>
            <a:r>
              <a:rPr lang="ru-RU" sz="1600" dirty="0" smtClean="0"/>
              <a:t> т. д.). </a:t>
            </a:r>
            <a:r>
              <a:rPr lang="ru-RU" sz="1600" dirty="0" err="1" smtClean="0"/>
              <a:t>Встановлюють</a:t>
            </a:r>
            <a:r>
              <a:rPr lang="ru-RU" sz="1600" dirty="0" smtClean="0"/>
              <a:t> </a:t>
            </a:r>
            <a:r>
              <a:rPr lang="ru-RU" sz="1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розміри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/>
              <a:t>мезоформы</a:t>
            </a:r>
            <a:r>
              <a:rPr lang="ru-RU" sz="1600" dirty="0" smtClean="0"/>
              <a:t> </a:t>
            </a:r>
            <a:r>
              <a:rPr lang="ru-RU" sz="1600" dirty="0" err="1" smtClean="0"/>
              <a:t>рельєфу</a:t>
            </a:r>
            <a:r>
              <a:rPr lang="ru-RU" sz="1600" dirty="0" smtClean="0"/>
              <a:t>: для </a:t>
            </a:r>
            <a:r>
              <a:rPr lang="ru-RU" sz="1600" dirty="0" err="1" smtClean="0"/>
              <a:t>моренних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горбів</a:t>
            </a:r>
            <a:r>
              <a:rPr lang="ru-RU" sz="1600" dirty="0" smtClean="0"/>
              <a:t>, </a:t>
            </a:r>
            <a:r>
              <a:rPr lang="ru-RU" sz="1600" dirty="0" err="1" smtClean="0"/>
              <a:t>камов</a:t>
            </a:r>
            <a:r>
              <a:rPr lang="ru-RU" sz="1600" dirty="0" smtClean="0"/>
              <a:t>, </a:t>
            </a:r>
            <a:r>
              <a:rPr lang="ru-RU" sz="1600" dirty="0" err="1" smtClean="0"/>
              <a:t>озів</a:t>
            </a:r>
            <a:r>
              <a:rPr lang="ru-RU" sz="1600" dirty="0" smtClean="0"/>
              <a:t>, дюн – </a:t>
            </a:r>
            <a:r>
              <a:rPr lang="ru-RU" sz="1600" dirty="0" err="1" smtClean="0"/>
              <a:t>довжина</a:t>
            </a:r>
            <a:r>
              <a:rPr lang="ru-RU" sz="1600" dirty="0" smtClean="0"/>
              <a:t>, ширина; </a:t>
            </a:r>
            <a:r>
              <a:rPr lang="ru-RU" sz="1600" dirty="0" err="1" smtClean="0"/>
              <a:t>улоговин</a:t>
            </a:r>
            <a:r>
              <a:rPr lang="ru-RU" sz="1600" dirty="0" smtClean="0"/>
              <a:t> стоку, балок, </a:t>
            </a:r>
            <a:r>
              <a:rPr lang="ru-RU" sz="1600" dirty="0" err="1" smtClean="0"/>
              <a:t>ярів</a:t>
            </a:r>
            <a:r>
              <a:rPr lang="ru-RU" sz="1600" dirty="0" smtClean="0"/>
              <a:t>, </a:t>
            </a:r>
            <a:r>
              <a:rPr lang="ru-RU" sz="1600" dirty="0" err="1" smtClean="0"/>
              <a:t>спущених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озерних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улоговин</a:t>
            </a:r>
            <a:r>
              <a:rPr lang="ru-RU" sz="1600" dirty="0" smtClean="0"/>
              <a:t> – </a:t>
            </a:r>
            <a:r>
              <a:rPr lang="ru-RU" sz="1600" dirty="0" err="1" smtClean="0"/>
              <a:t>довжина</a:t>
            </a:r>
            <a:r>
              <a:rPr lang="ru-RU" sz="1600" dirty="0" smtClean="0"/>
              <a:t>, ширина, </a:t>
            </a:r>
            <a:r>
              <a:rPr lang="ru-RU" sz="1600" dirty="0" err="1" smtClean="0"/>
              <a:t>глибина</a:t>
            </a:r>
            <a:r>
              <a:rPr lang="ru-RU" sz="1600" dirty="0" smtClean="0"/>
              <a:t>. </a:t>
            </a:r>
            <a:endParaRPr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>
            <a:spLocks noGrp="1"/>
          </p:cNvSpPr>
          <p:nvPr>
            <p:ph type="body" idx="1"/>
          </p:nvPr>
        </p:nvSpPr>
        <p:spPr>
          <a:xfrm>
            <a:off x="729450" y="504497"/>
            <a:ext cx="7688700" cy="38353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800" dirty="0" err="1" smtClean="0"/>
              <a:t>Важливим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елементом</a:t>
            </a:r>
            <a:r>
              <a:rPr lang="ru-RU" sz="1800" dirty="0" smtClean="0"/>
              <a:t> </a:t>
            </a:r>
            <a:r>
              <a:rPr lang="ru-RU" sz="1800" dirty="0" err="1" smtClean="0"/>
              <a:t>рельєфу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схили</a:t>
            </a:r>
            <a:r>
              <a:rPr lang="ru-RU" sz="1800" dirty="0" smtClean="0"/>
              <a:t>, </a:t>
            </a:r>
            <a:r>
              <a:rPr lang="ru-RU" sz="1800" dirty="0" err="1" smtClean="0"/>
              <a:t>тобто</a:t>
            </a:r>
            <a:r>
              <a:rPr lang="ru-RU" sz="1800" dirty="0" smtClean="0"/>
              <a:t> </a:t>
            </a:r>
            <a:r>
              <a:rPr lang="ru-RU" sz="1800" dirty="0" err="1" smtClean="0"/>
              <a:t>нахилені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ділянки</a:t>
            </a:r>
            <a:r>
              <a:rPr lang="ru-RU" sz="1800" dirty="0" smtClean="0"/>
              <a:t> </a:t>
            </a:r>
            <a:r>
              <a:rPr lang="ru-RU" sz="1800" dirty="0" err="1" smtClean="0"/>
              <a:t>земної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поверхні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обмежують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позитивні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негативні</a:t>
            </a:r>
            <a:r>
              <a:rPr lang="ru-RU" sz="1800" dirty="0" smtClean="0"/>
              <a:t> </a:t>
            </a:r>
            <a:r>
              <a:rPr lang="ru-RU" sz="1800" dirty="0" err="1" smtClean="0"/>
              <a:t>форми</a:t>
            </a:r>
            <a:r>
              <a:rPr lang="ru-RU" sz="1800" dirty="0" smtClean="0"/>
              <a:t> </a:t>
            </a:r>
            <a:r>
              <a:rPr lang="ru-RU" sz="1800" dirty="0" err="1" smtClean="0"/>
              <a:t>рельєфу</a:t>
            </a:r>
            <a:r>
              <a:rPr lang="ru-RU" sz="1800" dirty="0" smtClean="0"/>
              <a:t>. </a:t>
            </a:r>
            <a:r>
              <a:rPr lang="ru-RU" sz="1800" dirty="0" err="1" smtClean="0"/>
              <a:t>Переважно</a:t>
            </a:r>
            <a:r>
              <a:rPr lang="ru-RU" sz="1800" dirty="0" smtClean="0"/>
              <a:t> </a:t>
            </a:r>
            <a:r>
              <a:rPr lang="ru-RU" sz="1800" dirty="0" err="1" smtClean="0"/>
              <a:t>вододільні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простори</a:t>
            </a:r>
            <a:r>
              <a:rPr lang="ru-RU" sz="1800" dirty="0" smtClean="0"/>
              <a:t> плавно </a:t>
            </a:r>
            <a:r>
              <a:rPr lang="ru-RU" sz="1800" dirty="0" err="1" smtClean="0"/>
              <a:t>переходять</a:t>
            </a:r>
            <a:r>
              <a:rPr lang="ru-RU" sz="1800" dirty="0" smtClean="0"/>
              <a:t> в </a:t>
            </a:r>
            <a:r>
              <a:rPr lang="ru-RU" sz="1800" dirty="0" err="1" smtClean="0"/>
              <a:t>схили</a:t>
            </a:r>
            <a:r>
              <a:rPr lang="ru-RU" sz="1800" dirty="0" smtClean="0"/>
              <a:t>, </a:t>
            </a:r>
            <a:r>
              <a:rPr lang="ru-RU" sz="1800" dirty="0" err="1" smtClean="0"/>
              <a:t>зливаючись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ними. При </a:t>
            </a:r>
            <a:r>
              <a:rPr lang="ru-RU" sz="1800" dirty="0" err="1" smtClean="0"/>
              <a:t>вивченні</a:t>
            </a:r>
            <a:r>
              <a:rPr lang="ru-RU" sz="1800" dirty="0" smtClean="0"/>
              <a:t> характеру </a:t>
            </a:r>
            <a:r>
              <a:rPr lang="ru-RU" sz="1800" dirty="0" err="1" smtClean="0"/>
              <a:t>схилів</a:t>
            </a:r>
            <a:r>
              <a:rPr lang="ru-RU" sz="1800" dirty="0" smtClean="0"/>
              <a:t> </a:t>
            </a:r>
            <a:r>
              <a:rPr lang="ru-RU" sz="1800" dirty="0" err="1" smtClean="0"/>
              <a:t>необхідно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визначити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протяжність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крутість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нахилу</a:t>
            </a:r>
            <a:r>
              <a:rPr lang="ru-RU" sz="1800" dirty="0" smtClean="0"/>
              <a:t> в </a:t>
            </a:r>
            <a:r>
              <a:rPr lang="ru-RU" sz="1800" dirty="0" err="1" smtClean="0"/>
              <a:t>різних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частинах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По </a:t>
            </a:r>
            <a:r>
              <a:rPr lang="ru-RU" sz="1800" dirty="0" err="1" smtClean="0"/>
              <a:t>довжині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розрізняють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короткі</a:t>
            </a:r>
            <a:r>
              <a:rPr lang="ru-RU" sz="1800" dirty="0" smtClean="0"/>
              <a:t> (до 100 м), </a:t>
            </a:r>
            <a:r>
              <a:rPr lang="ru-RU" sz="1800" dirty="0" err="1" smtClean="0"/>
              <a:t>середні</a:t>
            </a:r>
            <a:r>
              <a:rPr lang="ru-RU" sz="1800" dirty="0" smtClean="0"/>
              <a:t> (100–300 м), </a:t>
            </a:r>
            <a:r>
              <a:rPr lang="ru-RU" sz="1800" dirty="0" err="1" smtClean="0"/>
              <a:t>довгі</a:t>
            </a:r>
            <a:r>
              <a:rPr lang="ru-RU" sz="1800" dirty="0" smtClean="0"/>
              <a:t> (300–500 м), 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</a:t>
            </a:r>
            <a:r>
              <a:rPr lang="ru-RU" sz="1800" dirty="0" err="1" smtClean="0"/>
              <a:t>довгі</a:t>
            </a:r>
            <a:r>
              <a:rPr lang="ru-RU" sz="1800" dirty="0" smtClean="0"/>
              <a:t> (</a:t>
            </a:r>
            <a:r>
              <a:rPr lang="ru-RU" sz="1800" dirty="0" err="1" smtClean="0"/>
              <a:t>більше</a:t>
            </a:r>
            <a:r>
              <a:rPr lang="ru-RU" sz="1800" dirty="0" smtClean="0"/>
              <a:t> 500 м) </a:t>
            </a:r>
            <a:r>
              <a:rPr lang="ru-RU" sz="1800" dirty="0" err="1" smtClean="0"/>
              <a:t>схили</a:t>
            </a:r>
            <a:r>
              <a:rPr lang="ru-RU" sz="1800" dirty="0" smtClean="0"/>
              <a:t>. По </a:t>
            </a:r>
            <a:r>
              <a:rPr lang="ru-RU" sz="1800" dirty="0" err="1" smtClean="0"/>
              <a:t>крутості</a:t>
            </a:r>
            <a:r>
              <a:rPr lang="ru-RU" sz="1800" dirty="0" smtClean="0"/>
              <a:t> – слабопологие (1–3о), </a:t>
            </a:r>
            <a:r>
              <a:rPr lang="ru-RU" sz="1800" dirty="0" err="1" smtClean="0"/>
              <a:t>пологі</a:t>
            </a:r>
            <a:r>
              <a:rPr lang="ru-RU" sz="1800" dirty="0" smtClean="0"/>
              <a:t> (3–5о), </a:t>
            </a:r>
            <a:r>
              <a:rPr lang="ru-RU" sz="1800" dirty="0" err="1" smtClean="0"/>
              <a:t>слабопокатые</a:t>
            </a:r>
            <a:r>
              <a:rPr lang="ru-RU" sz="1800" dirty="0" smtClean="0"/>
              <a:t> (5–7о), </a:t>
            </a:r>
            <a:r>
              <a:rPr lang="ru-RU" sz="1800" dirty="0" err="1" smtClean="0"/>
              <a:t>похилі</a:t>
            </a:r>
            <a:r>
              <a:rPr lang="ru-RU" sz="1800" dirty="0" smtClean="0"/>
              <a:t> (7–10о), </a:t>
            </a:r>
            <a:r>
              <a:rPr lang="ru-RU" sz="1800" dirty="0" err="1" smtClean="0"/>
              <a:t>круті</a:t>
            </a:r>
            <a:r>
              <a:rPr lang="ru-RU" sz="1800" dirty="0" smtClean="0"/>
              <a:t> (10–15о), 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</a:t>
            </a:r>
            <a:r>
              <a:rPr lang="ru-RU" sz="1800" dirty="0" err="1" smtClean="0"/>
              <a:t>круті</a:t>
            </a:r>
            <a:r>
              <a:rPr lang="ru-RU" sz="1800" dirty="0" smtClean="0"/>
              <a:t> (</a:t>
            </a:r>
            <a:r>
              <a:rPr lang="ru-RU" sz="1800" dirty="0" err="1" smtClean="0"/>
              <a:t>більш</a:t>
            </a:r>
            <a:r>
              <a:rPr lang="ru-RU" sz="1800" dirty="0" smtClean="0"/>
              <a:t> </a:t>
            </a:r>
            <a:r>
              <a:rPr lang="ru-RU" sz="1800" dirty="0" err="1" smtClean="0"/>
              <a:t>15о</a:t>
            </a:r>
            <a:r>
              <a:rPr lang="ru-RU" sz="1800" dirty="0" smtClean="0"/>
              <a:t>).</a:t>
            </a:r>
          </a:p>
          <a:p>
            <a:r>
              <a:rPr lang="ru-RU" sz="1800" dirty="0" smtClean="0"/>
              <a:t>При </a:t>
            </a:r>
            <a:r>
              <a:rPr lang="ru-RU" sz="1800" dirty="0" err="1" smtClean="0"/>
              <a:t>вивченні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підурочищ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фацій</a:t>
            </a:r>
            <a:r>
              <a:rPr lang="ru-RU" sz="1800" dirty="0" smtClean="0"/>
              <a:t> </a:t>
            </a:r>
            <a:r>
              <a:rPr lang="ru-RU" sz="1800" dirty="0" err="1" smtClean="0"/>
              <a:t>обов'язково</a:t>
            </a:r>
            <a:r>
              <a:rPr lang="ru-RU" sz="1800" dirty="0" smtClean="0"/>
              <a:t> </a:t>
            </a:r>
            <a:r>
              <a:rPr lang="ru-RU" sz="1800" dirty="0" err="1" smtClean="0"/>
              <a:t>вказують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експозицію</a:t>
            </a:r>
            <a:r>
              <a:rPr lang="ru-RU" sz="1800" dirty="0" smtClean="0"/>
              <a:t> </a:t>
            </a:r>
            <a:r>
              <a:rPr lang="ru-RU" sz="1800" dirty="0" err="1" smtClean="0"/>
              <a:t>схилів</a:t>
            </a:r>
            <a:r>
              <a:rPr lang="ru-RU" sz="1800" dirty="0" smtClean="0"/>
              <a:t>, </a:t>
            </a:r>
            <a:r>
              <a:rPr lang="ru-RU" sz="1800" dirty="0" err="1" smtClean="0"/>
              <a:t>детальніше</a:t>
            </a:r>
            <a:r>
              <a:rPr lang="ru-RU" sz="1800" dirty="0" smtClean="0"/>
              <a:t> </a:t>
            </a:r>
            <a:r>
              <a:rPr lang="ru-RU" sz="1800" dirty="0" err="1" smtClean="0"/>
              <a:t>визначають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положення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крапки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відносно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елементу</a:t>
            </a:r>
            <a:r>
              <a:rPr lang="ru-RU" sz="1800" dirty="0" smtClean="0"/>
              <a:t> </a:t>
            </a:r>
            <a:r>
              <a:rPr lang="ru-RU" sz="1800" dirty="0" err="1" smtClean="0"/>
              <a:t>форми</a:t>
            </a:r>
            <a:r>
              <a:rPr lang="ru-RU" sz="1800" dirty="0" smtClean="0"/>
              <a:t> </a:t>
            </a:r>
            <a:r>
              <a:rPr lang="ru-RU" sz="1800" dirty="0" err="1" smtClean="0"/>
              <a:t>мезорельєфу</a:t>
            </a:r>
            <a:r>
              <a:rPr lang="ru-RU" sz="1800" dirty="0" smtClean="0"/>
              <a:t>: </a:t>
            </a:r>
            <a:r>
              <a:rPr lang="ru-RU" sz="1800" dirty="0" err="1" smtClean="0"/>
              <a:t>верхня</a:t>
            </a:r>
            <a:r>
              <a:rPr lang="ru-RU" sz="1800" dirty="0" smtClean="0"/>
              <a:t>, </a:t>
            </a:r>
            <a:r>
              <a:rPr lang="ru-RU" sz="1800" dirty="0" err="1" smtClean="0"/>
              <a:t>нижня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частина</a:t>
            </a:r>
            <a:r>
              <a:rPr lang="ru-RU" sz="1800" dirty="0" smtClean="0"/>
              <a:t> </a:t>
            </a:r>
            <a:r>
              <a:rPr lang="ru-RU" sz="1800" dirty="0" err="1" smtClean="0"/>
              <a:t>схилу</a:t>
            </a:r>
            <a:r>
              <a:rPr lang="ru-RU" sz="1800" dirty="0" smtClean="0"/>
              <a:t>, </a:t>
            </a:r>
            <a:r>
              <a:rPr lang="ru-RU" sz="1800" dirty="0" err="1" smtClean="0"/>
              <a:t>поблизу</a:t>
            </a:r>
            <a:r>
              <a:rPr lang="ru-RU" sz="1800" dirty="0" smtClean="0"/>
              <a:t> бровки </a:t>
            </a:r>
            <a:r>
              <a:rPr lang="ru-RU" sz="1800" dirty="0" err="1" smtClean="0"/>
              <a:t>і</a:t>
            </a:r>
            <a:r>
              <a:rPr lang="ru-RU" sz="1800" dirty="0" smtClean="0"/>
              <a:t> так </a:t>
            </a:r>
            <a:r>
              <a:rPr lang="ru-RU" sz="1800" dirty="0" err="1" smtClean="0"/>
              <a:t>далі</a:t>
            </a:r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5109</Words>
  <Application>Microsoft Office PowerPoint</Application>
  <PresentationFormat>Экран (16:9)</PresentationFormat>
  <Paragraphs>113</Paragraphs>
  <Slides>31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Times New Roman</vt:lpstr>
      <vt:lpstr>Raleway</vt:lpstr>
      <vt:lpstr>Lato</vt:lpstr>
      <vt:lpstr>Streamline</vt:lpstr>
      <vt:lpstr>Лекція № 2  ПОЛЬОВИЙ ПЕРІОД ЛАНДШАФТНИХ ДОСЛІДЖЕНЬ</vt:lpstr>
      <vt:lpstr>1. Загальна характеристика польового періоду. Рекогносцировка.</vt:lpstr>
      <vt:lpstr>Слайд 3</vt:lpstr>
      <vt:lpstr>2. Точки спостережень. </vt:lpstr>
      <vt:lpstr>Слайд 5</vt:lpstr>
      <vt:lpstr>Слайд 6</vt:lpstr>
      <vt:lpstr>2. Комплексний физико-географичний опис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3. Інші спостереження.  </vt:lpstr>
      <vt:lpstr>Слайд 22</vt:lpstr>
      <vt:lpstr>Слайд 23</vt:lpstr>
      <vt:lpstr>Слайд 24</vt:lpstr>
      <vt:lpstr>4. Відбір зразків і проб. 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 2  ПОЛЬОВИЙ ПЕРІОД ЛАНДШАФТНИХ ДОСЛІДЖЕНЬ</dc:title>
  <cp:lastModifiedBy>Пользователь Windows</cp:lastModifiedBy>
  <cp:revision>8</cp:revision>
  <dcterms:modified xsi:type="dcterms:W3CDTF">2021-09-21T09:42:06Z</dcterms:modified>
</cp:coreProperties>
</file>