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7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CAF2F86-A32C-4FC7-AAD9-7B7014514346}" type="datetimeFigureOut">
              <a:rPr lang="uk-UA" smtClean="0"/>
              <a:t>16.10.2023</a:t>
            </a:fld>
            <a:endParaRPr lang="uk-UA"/>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uk-UA"/>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730B79C-F32A-430F-83BE-EC02A36D5E75}"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CAF2F86-A32C-4FC7-AAD9-7B7014514346}" type="datetimeFigureOut">
              <a:rPr lang="uk-UA" smtClean="0"/>
              <a:t>16.10.2023</a:t>
            </a:fld>
            <a:endParaRPr lang="uk-UA"/>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uk-UA"/>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730B79C-F32A-430F-83BE-EC02A36D5E75}"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CAF2F86-A32C-4FC7-AAD9-7B7014514346}" type="datetimeFigureOut">
              <a:rPr lang="uk-UA" smtClean="0"/>
              <a:t>16.10.2023</a:t>
            </a:fld>
            <a:endParaRPr lang="uk-UA"/>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uk-UA"/>
          </a:p>
        </p:txBody>
      </p:sp>
      <p:sp>
        <p:nvSpPr>
          <p:cNvPr id="6" name="Номер слайда 5"/>
          <p:cNvSpPr>
            <a:spLocks noGrp="1"/>
          </p:cNvSpPr>
          <p:nvPr>
            <p:ph type="sldNum" sz="quarter" idx="12"/>
          </p:nvPr>
        </p:nvSpPr>
        <p:spPr>
          <a:xfrm>
            <a:off x="6733952" y="6555112"/>
            <a:ext cx="588336" cy="228600"/>
          </a:xfrm>
        </p:spPr>
        <p:txBody>
          <a:bodyPr/>
          <a:lstStyle>
            <a:extLst/>
          </a:lstStyle>
          <a:p>
            <a:fld id="{8730B79C-F32A-430F-83BE-EC02A36D5E75}"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9" name="Номер слайда 8"/>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4" name="Нижний колонтитул 3"/>
          <p:cNvSpPr>
            <a:spLocks noGrp="1"/>
          </p:cNvSpPr>
          <p:nvPr>
            <p:ph type="ftr" sz="quarter" idx="11"/>
          </p:nvPr>
        </p:nvSpPr>
        <p:spPr/>
        <p:txBody>
          <a:bodyPr/>
          <a:lstStyle>
            <a:extLst/>
          </a:lstStyle>
          <a:p>
            <a:endParaRPr lang="uk-UA"/>
          </a:p>
        </p:txBody>
      </p:sp>
      <p:sp>
        <p:nvSpPr>
          <p:cNvPr id="5" name="Номер слайда 4"/>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CAF2F86-A32C-4FC7-AAD9-7B7014514346}" type="datetimeFigureOut">
              <a:rPr lang="uk-UA" smtClean="0"/>
              <a:t>16.10.2023</a:t>
            </a:fld>
            <a:endParaRPr lang="uk-UA"/>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uk-UA"/>
          </a:p>
        </p:txBody>
      </p:sp>
      <p:sp>
        <p:nvSpPr>
          <p:cNvPr id="4" name="Номер слайда 3"/>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8730B79C-F32A-430F-83BE-EC02A36D5E75}"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CAF2F86-A32C-4FC7-AAD9-7B7014514346}" type="datetimeFigureOut">
              <a:rPr lang="uk-UA" smtClean="0"/>
              <a:t>16.10.2023</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8730B79C-F32A-430F-83BE-EC02A36D5E75}" type="slidenum">
              <a:rPr lang="uk-UA" smtClean="0"/>
              <a:t>‹#›</a:t>
            </a:fld>
            <a:endParaRPr lang="uk-UA"/>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CAF2F86-A32C-4FC7-AAD9-7B7014514346}" type="datetimeFigureOut">
              <a:rPr lang="uk-UA" smtClean="0"/>
              <a:t>16.10.2023</a:t>
            </a:fld>
            <a:endParaRPr lang="uk-UA"/>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uk-UA"/>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730B79C-F32A-430F-83BE-EC02A36D5E75}"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71800" y="260648"/>
            <a:ext cx="6048672" cy="2448272"/>
          </a:xfrm>
        </p:spPr>
        <p:txBody>
          <a:bodyPr/>
          <a:lstStyle/>
          <a:p>
            <a:r>
              <a:rPr lang="uk-UA" sz="4800" b="0" dirty="0"/>
              <a:t/>
            </a:r>
            <a:br>
              <a:rPr lang="uk-UA" sz="4800" b="0" dirty="0"/>
            </a:br>
            <a:r>
              <a:rPr lang="uk-UA" sz="4800" dirty="0"/>
              <a:t>ПУБЛІЧНІ ВИСТУПИ У БІЗНЕС-КОМУНІКАЦІЯХ </a:t>
            </a:r>
            <a:endParaRPr lang="uk-UA" sz="4800" dirty="0"/>
          </a:p>
        </p:txBody>
      </p:sp>
      <p:sp>
        <p:nvSpPr>
          <p:cNvPr id="3" name="Подзаголовок 2"/>
          <p:cNvSpPr>
            <a:spLocks noGrp="1"/>
          </p:cNvSpPr>
          <p:nvPr>
            <p:ph type="subTitle" idx="1"/>
          </p:nvPr>
        </p:nvSpPr>
        <p:spPr>
          <a:xfrm>
            <a:off x="2771800" y="2852936"/>
            <a:ext cx="6192688" cy="3528392"/>
          </a:xfrm>
        </p:spPr>
        <p:txBody>
          <a:bodyPr/>
          <a:lstStyle/>
          <a:p>
            <a:pPr algn="just"/>
            <a:r>
              <a:rPr lang="uk-UA" noProof="1" smtClean="0"/>
              <a:t>1. Подолання страху перед аудиторією. </a:t>
            </a:r>
          </a:p>
          <a:p>
            <a:pPr algn="just"/>
            <a:r>
              <a:rPr lang="uk-UA" noProof="1" smtClean="0"/>
              <a:t>2. Спілкування з аудиторією: зв'язок зі слухачами, жести, голос. </a:t>
            </a:r>
          </a:p>
          <a:p>
            <a:pPr algn="just"/>
            <a:r>
              <a:rPr lang="uk-UA" noProof="1" smtClean="0"/>
              <a:t>3. Помилки під час вступу до промови. </a:t>
            </a:r>
          </a:p>
          <a:p>
            <a:pPr algn="just"/>
            <a:r>
              <a:rPr lang="uk-UA" noProof="1" smtClean="0"/>
              <a:t>4. Вдалий початок публічного виступу. </a:t>
            </a:r>
          </a:p>
          <a:p>
            <a:pPr algn="just"/>
            <a:r>
              <a:rPr lang="uk-UA" noProof="1" smtClean="0"/>
              <a:t>5. Правила успішного публічного виступу. </a:t>
            </a:r>
          </a:p>
          <a:p>
            <a:pPr algn="just"/>
            <a:r>
              <a:rPr lang="uk-UA" noProof="1" smtClean="0"/>
              <a:t>6. Роль закінчення промови. </a:t>
            </a:r>
          </a:p>
          <a:p>
            <a:pPr algn="just"/>
            <a:endParaRPr lang="uk-UA" noProof="1"/>
          </a:p>
        </p:txBody>
      </p:sp>
    </p:spTree>
    <p:extLst>
      <p:ext uri="{BB962C8B-B14F-4D97-AF65-F5344CB8AC3E}">
        <p14:creationId xmlns:p14="http://schemas.microsoft.com/office/powerpoint/2010/main" val="1862202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just">
              <a:spcBef>
                <a:spcPts val="0"/>
              </a:spcBef>
              <a:buNone/>
            </a:pPr>
            <a:r>
              <a:rPr lang="uk-UA" sz="2000" b="1" noProof="1" smtClean="0"/>
              <a:t>5 кроків до впливу на людей публічним виступом </a:t>
            </a:r>
            <a:endParaRPr lang="uk-UA" sz="2000" noProof="1" smtClean="0"/>
          </a:p>
          <a:p>
            <a:pPr marL="0" indent="457200" algn="just">
              <a:spcBef>
                <a:spcPts val="0"/>
              </a:spcBef>
              <a:buNone/>
            </a:pPr>
            <a:r>
              <a:rPr lang="uk-UA" sz="2000" b="1" noProof="1" smtClean="0"/>
              <a:t>Крок 1 </a:t>
            </a:r>
            <a:endParaRPr lang="uk-UA" sz="2000" noProof="1" smtClean="0"/>
          </a:p>
          <a:p>
            <a:pPr marL="0" indent="457200" algn="just">
              <a:spcBef>
                <a:spcPts val="0"/>
              </a:spcBef>
              <a:buNone/>
            </a:pPr>
            <a:r>
              <a:rPr lang="uk-UA" sz="2000" noProof="1" smtClean="0"/>
              <a:t>• визначте ціль виступу; </a:t>
            </a:r>
          </a:p>
          <a:p>
            <a:pPr marL="0" indent="457200" algn="just">
              <a:spcBef>
                <a:spcPts val="0"/>
              </a:spcBef>
              <a:buNone/>
            </a:pPr>
            <a:r>
              <a:rPr lang="uk-UA" sz="2000" noProof="1" smtClean="0"/>
              <a:t>• проаналізуйте аудиторію; </a:t>
            </a:r>
          </a:p>
          <a:p>
            <a:pPr marL="0" indent="457200" algn="just">
              <a:spcBef>
                <a:spcPts val="0"/>
              </a:spcBef>
              <a:buNone/>
            </a:pPr>
            <a:r>
              <a:rPr lang="uk-UA" sz="2000" noProof="1" smtClean="0"/>
              <a:t>• дізнаєтеся особливості заходу, на якому ви будете виступати; </a:t>
            </a:r>
          </a:p>
          <a:p>
            <a:pPr marL="0" indent="457200" algn="just">
              <a:spcBef>
                <a:spcPts val="0"/>
              </a:spcBef>
              <a:buNone/>
            </a:pPr>
            <a:r>
              <a:rPr lang="uk-UA" sz="2000" noProof="1" smtClean="0"/>
              <a:t>• з’ясуйте тривалість свого виступу. </a:t>
            </a:r>
          </a:p>
          <a:p>
            <a:pPr marL="0" indent="457200" algn="just">
              <a:spcBef>
                <a:spcPts val="0"/>
              </a:spcBef>
              <a:buNone/>
            </a:pPr>
            <a:r>
              <a:rPr lang="uk-UA" sz="2000" b="1" noProof="1" smtClean="0"/>
              <a:t>Крок 2 </a:t>
            </a:r>
            <a:endParaRPr lang="uk-UA" sz="2000" noProof="1" smtClean="0"/>
          </a:p>
          <a:p>
            <a:pPr marL="0" indent="457200" algn="just">
              <a:spcBef>
                <a:spcPts val="0"/>
              </a:spcBef>
              <a:buNone/>
            </a:pPr>
            <a:r>
              <a:rPr lang="uk-UA" sz="2000" noProof="1" smtClean="0"/>
              <a:t>• визначте тему та головну ідею виступу; </a:t>
            </a:r>
          </a:p>
          <a:p>
            <a:pPr marL="0" indent="457200" algn="just">
              <a:spcBef>
                <a:spcPts val="0"/>
              </a:spcBef>
              <a:buNone/>
            </a:pPr>
            <a:r>
              <a:rPr lang="uk-UA" sz="2000" noProof="1" smtClean="0"/>
              <a:t>• подумайте, яким матеріалом та якими словам розкрити тему так, щоб вас аудиторія зрозуміла. </a:t>
            </a:r>
          </a:p>
          <a:p>
            <a:pPr marL="0" indent="457200" algn="just">
              <a:spcBef>
                <a:spcPts val="0"/>
              </a:spcBef>
              <a:buNone/>
            </a:pPr>
            <a:r>
              <a:rPr lang="uk-UA" sz="2000" noProof="1" smtClean="0"/>
              <a:t>У цьому вам допоможе стаття “Структура публічного виступу. Основні етапи”. </a:t>
            </a:r>
          </a:p>
          <a:p>
            <a:pPr marL="0" indent="457200" algn="just">
              <a:spcBef>
                <a:spcPts val="0"/>
              </a:spcBef>
              <a:buNone/>
            </a:pPr>
            <a:r>
              <a:rPr lang="uk-UA" sz="2000" b="1" noProof="1" smtClean="0"/>
              <a:t>Крок 3 </a:t>
            </a:r>
            <a:endParaRPr lang="uk-UA" sz="2000" noProof="1" smtClean="0"/>
          </a:p>
          <a:p>
            <a:pPr marL="0" indent="457200" algn="just">
              <a:spcBef>
                <a:spcPts val="0"/>
              </a:spcBef>
              <a:buNone/>
            </a:pPr>
            <a:r>
              <a:rPr lang="uk-UA" sz="2000" noProof="1" smtClean="0"/>
              <a:t>• придумайте сильний вступ, щоб аудиторія зацікавилася та хотіла слухати вас далі. </a:t>
            </a:r>
          </a:p>
          <a:p>
            <a:pPr marL="0" indent="457200" algn="just">
              <a:spcBef>
                <a:spcPts val="0"/>
              </a:spcBef>
              <a:buNone/>
            </a:pPr>
            <a:r>
              <a:rPr lang="uk-UA" sz="2000" noProof="1" smtClean="0"/>
              <a:t>Успішна взаємодія з аудиторією починається з моменту, коли виходите на сцену. Якщо втратите увагу слухачів у перші хвилини виступу, то повернути її буде дуже складно. “Зачепіть” людей з перших слів, вкиньте інтригу, посійте сумніви</a:t>
            </a:r>
            <a:r>
              <a:rPr lang="uk-UA" sz="2000" noProof="1" smtClean="0"/>
              <a:t>. </a:t>
            </a:r>
            <a:endParaRPr lang="uk-UA" sz="2000" noProof="1"/>
          </a:p>
        </p:txBody>
      </p:sp>
    </p:spTree>
    <p:extLst>
      <p:ext uri="{BB962C8B-B14F-4D97-AF65-F5344CB8AC3E}">
        <p14:creationId xmlns:p14="http://schemas.microsoft.com/office/powerpoint/2010/main" val="4022992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a:bodyPr>
          <a:lstStyle/>
          <a:p>
            <a:pPr marL="0" indent="457200" algn="just">
              <a:lnSpc>
                <a:spcPct val="120000"/>
              </a:lnSpc>
              <a:spcBef>
                <a:spcPts val="0"/>
              </a:spcBef>
              <a:buNone/>
            </a:pPr>
            <a:r>
              <a:rPr lang="uk-UA" sz="2000" noProof="1" smtClean="0"/>
              <a:t>Тоді протягом всього виступу перед аудиторією вам буде легше на неї впливати.</a:t>
            </a:r>
          </a:p>
          <a:p>
            <a:pPr marL="0" indent="457200" algn="just">
              <a:lnSpc>
                <a:spcPct val="120000"/>
              </a:lnSpc>
              <a:spcBef>
                <a:spcPts val="0"/>
              </a:spcBef>
              <a:buNone/>
            </a:pPr>
            <a:r>
              <a:rPr lang="uk-UA" sz="2000" noProof="1" smtClean="0"/>
              <a:t>Секрети сильного вступу розкрито у статті “12 способів як почати промову ефективно, приклади”. </a:t>
            </a:r>
            <a:endParaRPr lang="ru-RU" sz="2000" noProof="1" smtClean="0"/>
          </a:p>
          <a:p>
            <a:pPr marL="0" indent="457200" algn="just">
              <a:lnSpc>
                <a:spcPct val="120000"/>
              </a:lnSpc>
              <a:spcBef>
                <a:spcPts val="0"/>
              </a:spcBef>
              <a:buNone/>
            </a:pPr>
            <a:r>
              <a:rPr lang="ru-RU" sz="2000" b="1" noProof="1" smtClean="0"/>
              <a:t>Крок 4 </a:t>
            </a:r>
            <a:r>
              <a:rPr lang="ru-RU" sz="2000" noProof="1" smtClean="0"/>
              <a:t>- подумайте, чим наповнити свій текст, щоб вас слухали протягом усього виступу, не сиділи в телефонах і не розмовляли з сусідами.</a:t>
            </a:r>
          </a:p>
          <a:p>
            <a:pPr marL="0" indent="457200" algn="just">
              <a:lnSpc>
                <a:spcPct val="120000"/>
              </a:lnSpc>
              <a:spcBef>
                <a:spcPts val="0"/>
              </a:spcBef>
              <a:buNone/>
            </a:pPr>
            <a:r>
              <a:rPr lang="ru-RU" sz="2000" b="1" noProof="1" smtClean="0"/>
              <a:t>Крок 5 </a:t>
            </a:r>
            <a:r>
              <a:rPr lang="ru-RU" sz="2000" noProof="1" smtClean="0"/>
              <a:t>- створіть потужне закінчення виступу, яке люди запам’ятають надовго.</a:t>
            </a:r>
          </a:p>
          <a:p>
            <a:pPr marL="0" indent="457200" algn="just">
              <a:lnSpc>
                <a:spcPct val="120000"/>
              </a:lnSpc>
              <a:spcBef>
                <a:spcPts val="0"/>
              </a:spcBef>
              <a:buNone/>
            </a:pPr>
            <a:endParaRPr lang="uk-UA" sz="2000" b="1" noProof="1" smtClean="0"/>
          </a:p>
          <a:p>
            <a:pPr marL="0" indent="457200" algn="ctr">
              <a:lnSpc>
                <a:spcPct val="120000"/>
              </a:lnSpc>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Роль закінчення у промові </a:t>
            </a:r>
          </a:p>
          <a:p>
            <a:pPr marL="0" indent="457200" algn="just">
              <a:lnSpc>
                <a:spcPct val="120000"/>
              </a:lnSpc>
              <a:spcBef>
                <a:spcPts val="0"/>
              </a:spcBef>
              <a:buNone/>
            </a:pPr>
            <a:endParaRPr lang="uk-UA" sz="2000" noProof="1" smtClean="0"/>
          </a:p>
          <a:p>
            <a:pPr marL="0" indent="457200" algn="just">
              <a:lnSpc>
                <a:spcPct val="120000"/>
              </a:lnSpc>
              <a:spcBef>
                <a:spcPts val="0"/>
              </a:spcBef>
              <a:buNone/>
            </a:pPr>
            <a:r>
              <a:rPr lang="uk-UA" sz="2000" b="1" noProof="1" smtClean="0"/>
              <a:t>Закінчення – вершина промови</a:t>
            </a:r>
          </a:p>
          <a:p>
            <a:pPr marL="0" indent="457200" algn="just">
              <a:lnSpc>
                <a:spcPct val="120000"/>
              </a:lnSpc>
              <a:spcBef>
                <a:spcPts val="0"/>
              </a:spcBef>
              <a:buNone/>
            </a:pPr>
            <a:r>
              <a:rPr lang="ru-RU" sz="2000" b="1" noProof="1" smtClean="0"/>
              <a:t>Погані варіанти закінчення публічного виступу </a:t>
            </a:r>
            <a:endParaRPr lang="ru-RU" sz="2000" noProof="1" smtClean="0"/>
          </a:p>
          <a:p>
            <a:pPr marL="0" indent="457200" algn="just">
              <a:lnSpc>
                <a:spcPct val="120000"/>
              </a:lnSpc>
              <a:spcBef>
                <a:spcPts val="0"/>
              </a:spcBef>
              <a:buNone/>
            </a:pPr>
            <a:r>
              <a:rPr lang="ru-RU" sz="2000" noProof="1" smtClean="0"/>
              <a:t>Спочатку розкажу, як не варто закінчувати свій виступ перед аудиторією. </a:t>
            </a:r>
          </a:p>
          <a:p>
            <a:pPr marL="0" indent="457200" algn="just">
              <a:lnSpc>
                <a:spcPct val="120000"/>
              </a:lnSpc>
              <a:spcBef>
                <a:spcPts val="0"/>
              </a:spcBef>
              <a:buNone/>
            </a:pPr>
            <a:r>
              <a:rPr lang="ru-RU" sz="2000" b="1" noProof="1" smtClean="0"/>
              <a:t>1. Казати, що вже кінець </a:t>
            </a:r>
            <a:endParaRPr lang="ru-RU"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just">
              <a:lnSpc>
                <a:spcPct val="110000"/>
              </a:lnSpc>
              <a:spcBef>
                <a:spcPts val="0"/>
              </a:spcBef>
              <a:buNone/>
            </a:pPr>
            <a:r>
              <a:rPr lang="ru-RU" sz="2000" noProof="1" smtClean="0"/>
              <a:t>Не варто закінчувати промову словами “Тому на завершення”, “І останнє, що я хочу сказати”, “Які з цього висновки?”, “Підсумовуючи все вище сказане”. Ці слова – сигнал, що промова завершена і слухачі можуть виходити. Після таких слів вас далі ніхто слухати не буде.</a:t>
            </a:r>
          </a:p>
          <a:p>
            <a:pPr marL="0" indent="457200" algn="just">
              <a:lnSpc>
                <a:spcPct val="110000"/>
              </a:lnSpc>
              <a:spcBef>
                <a:spcPts val="0"/>
              </a:spcBef>
              <a:buNone/>
            </a:pPr>
            <a:r>
              <a:rPr lang="uk-UA" sz="2000" noProof="1" smtClean="0"/>
              <a:t>Взагалі, будь-який сигнал про наближення кінця промови – погана ідея, бо втрачається інтрига та вплив оратора на аудиторію. Ваш публічний виступ буде як зразок для наслідування, якщо зумієте утримати інтригу від початку промови до її завершення. </a:t>
            </a:r>
          </a:p>
          <a:p>
            <a:pPr marL="0" indent="457200" algn="just">
              <a:lnSpc>
                <a:spcPct val="110000"/>
              </a:lnSpc>
              <a:spcBef>
                <a:spcPts val="0"/>
              </a:spcBef>
              <a:buNone/>
            </a:pPr>
            <a:r>
              <a:rPr lang="uk-UA" sz="2000" b="1" noProof="1" smtClean="0"/>
              <a:t>2. Резюме перед закінченням </a:t>
            </a:r>
            <a:endParaRPr lang="uk-UA" sz="2000" noProof="1" smtClean="0"/>
          </a:p>
          <a:p>
            <a:pPr marL="0" indent="457200" algn="just">
              <a:lnSpc>
                <a:spcPct val="110000"/>
              </a:lnSpc>
              <a:spcBef>
                <a:spcPts val="0"/>
              </a:spcBef>
              <a:buNone/>
            </a:pPr>
            <a:r>
              <a:rPr lang="ru-RU" sz="2000" noProof="1" smtClean="0"/>
              <a:t>Хочете “знудити” людей? Тоді підсумуйте все, що ви до цього говорили, перед тим, як перейти до завершального слова. Навіть, якщо резюме коротке, все одно слухачам буде нудно. </a:t>
            </a:r>
          </a:p>
          <a:p>
            <a:pPr marL="0" indent="457200" algn="just">
              <a:lnSpc>
                <a:spcPct val="110000"/>
              </a:lnSpc>
              <a:spcBef>
                <a:spcPts val="0"/>
              </a:spcBef>
              <a:buNone/>
            </a:pPr>
            <a:r>
              <a:rPr lang="uk-UA" sz="2000" noProof="1" smtClean="0"/>
              <a:t>Крім того, через такі банальні підсумки або натяки на закінчення виступу ви витрачаєте час і нагоду підсилити свій виступ перед аудиторією. </a:t>
            </a:r>
          </a:p>
          <a:p>
            <a:pPr marL="0" indent="457200" algn="just">
              <a:lnSpc>
                <a:spcPct val="110000"/>
              </a:lnSpc>
              <a:spcBef>
                <a:spcPts val="0"/>
              </a:spcBef>
              <a:buNone/>
            </a:pP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a:bodyPr>
          <a:lstStyle/>
          <a:p>
            <a:pPr marL="0" indent="457200" algn="just">
              <a:spcBef>
                <a:spcPts val="0"/>
              </a:spcBef>
              <a:buNone/>
            </a:pPr>
            <a:r>
              <a:rPr lang="ru-RU" sz="2000" noProof="1" smtClean="0"/>
              <a:t>Виняток можуть складати особливості публічного виступу на наукових конференціях де виступи мають довгу тривалість і в них варто робити цілий блок підсумовування. </a:t>
            </a:r>
          </a:p>
          <a:p>
            <a:pPr marL="0" indent="457200" algn="just">
              <a:spcBef>
                <a:spcPts val="0"/>
              </a:spcBef>
              <a:buNone/>
            </a:pPr>
            <a:r>
              <a:rPr lang="uk-UA" sz="2000" b="1" noProof="1" smtClean="0"/>
              <a:t>3. Напучування і моралізаторство </a:t>
            </a:r>
            <a:endParaRPr lang="uk-UA" sz="2000" noProof="1" smtClean="0"/>
          </a:p>
          <a:p>
            <a:pPr marL="0" indent="457200" algn="just">
              <a:spcBef>
                <a:spcPts val="0"/>
              </a:spcBef>
              <a:buNone/>
            </a:pPr>
            <a:r>
              <a:rPr lang="ru-RU" sz="2000" noProof="1" smtClean="0"/>
              <a:t>Мабуть, самі можете згадати приклад виступу перед аудиторією, де в останньому реченні спікер казав щось в стилі: </a:t>
            </a:r>
          </a:p>
          <a:p>
            <a:pPr marL="0" indent="457200" algn="just">
              <a:spcBef>
                <a:spcPts val="0"/>
              </a:spcBef>
              <a:buNone/>
            </a:pPr>
            <a:r>
              <a:rPr lang="ru-RU" sz="2000" noProof="1" smtClean="0"/>
              <a:t>“Тож давайте зробимо перший крок”. </a:t>
            </a:r>
          </a:p>
          <a:p>
            <a:pPr marL="0" indent="457200" algn="just">
              <a:spcBef>
                <a:spcPts val="0"/>
              </a:spcBef>
              <a:buNone/>
            </a:pPr>
            <a:r>
              <a:rPr lang="ru-RU" sz="2000" noProof="1" smtClean="0"/>
              <a:t>“Якщо хочете, щоб у вас було ____, то робіть _____”. </a:t>
            </a:r>
          </a:p>
          <a:p>
            <a:pPr marL="0" indent="457200" algn="just">
              <a:spcBef>
                <a:spcPts val="0"/>
              </a:spcBef>
              <a:buNone/>
            </a:pPr>
            <a:r>
              <a:rPr lang="ru-RU" sz="2000" noProof="1" smtClean="0"/>
              <a:t>“Ведіть здоровий спосіб життя, займайтеся спортом”. </a:t>
            </a:r>
          </a:p>
          <a:p>
            <a:pPr marL="0" indent="457200" algn="just">
              <a:spcBef>
                <a:spcPts val="0"/>
              </a:spcBef>
              <a:buNone/>
            </a:pPr>
            <a:r>
              <a:rPr lang="ru-RU" sz="2000" noProof="1" smtClean="0"/>
              <a:t>“Якщо ви зробите все, що я говорю, то гарантую, що ви будете круті”. </a:t>
            </a:r>
          </a:p>
          <a:p>
            <a:pPr marL="0" indent="457200" algn="just">
              <a:spcBef>
                <a:spcPts val="0"/>
              </a:spcBef>
              <a:buNone/>
            </a:pPr>
            <a:r>
              <a:rPr lang="ru-RU" sz="2000" noProof="1" smtClean="0"/>
              <a:t>“Тож любімо себе і все буде класно”. </a:t>
            </a:r>
          </a:p>
          <a:p>
            <a:pPr marL="0" indent="457200" algn="just">
              <a:spcBef>
                <a:spcPts val="0"/>
              </a:spcBef>
              <a:buNone/>
            </a:pPr>
            <a:r>
              <a:rPr lang="ru-RU" sz="2000" b="1" noProof="1" smtClean="0"/>
              <a:t>Найкращі варіанти для закінчення виступу </a:t>
            </a:r>
            <a:endParaRPr lang="ru-RU" sz="2000" noProof="1" smtClean="0"/>
          </a:p>
          <a:p>
            <a:pPr marL="0" indent="457200" algn="just">
              <a:spcBef>
                <a:spcPts val="0"/>
              </a:spcBef>
              <a:buNone/>
            </a:pPr>
            <a:r>
              <a:rPr lang="ru-RU" sz="2000" noProof="1" smtClean="0"/>
              <a:t>По-перше, щоб зробити закінчення не просто сильним, а ефективним, треба звіритися з цілями свого виступу. Ви вже пройшли шлях за схемою написання виступу, але цілі ставили на початку. Тому ще раз запитайте себе, для чого вам виступати, яка мета публічного виступу? І, можливо, при обдумуванні кінцівки знайдете якийсь цікавий підхід</a:t>
            </a:r>
            <a:r>
              <a:rPr lang="ru-RU" sz="2000" noProof="1" smtClean="0"/>
              <a:t>. </a:t>
            </a:r>
            <a:endParaRPr lang="uk-UA" sz="2000" noProof="1"/>
          </a:p>
        </p:txBody>
      </p:sp>
    </p:spTree>
    <p:extLst>
      <p:ext uri="{BB962C8B-B14F-4D97-AF65-F5344CB8AC3E}">
        <p14:creationId xmlns:p14="http://schemas.microsoft.com/office/powerpoint/2010/main" val="4022992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a:bodyPr>
          <a:lstStyle/>
          <a:p>
            <a:pPr marL="0" indent="457200" algn="just">
              <a:spcBef>
                <a:spcPts val="0"/>
              </a:spcBef>
              <a:buNone/>
            </a:pPr>
            <a:r>
              <a:rPr lang="uk-UA" sz="2000" noProof="1" smtClean="0"/>
              <a:t>По-друге, закінчення має давати емоції. Якщо слухачі будуть боятися – добре, якщо плакатимуть – ще краще. Якщо ви дасте їм надію – також добре, гордість – теж класно, покажете силу любові – супер. </a:t>
            </a:r>
          </a:p>
          <a:p>
            <a:pPr marL="0" indent="457200" algn="just">
              <a:spcBef>
                <a:spcPts val="0"/>
              </a:spcBef>
              <a:buNone/>
            </a:pPr>
            <a:r>
              <a:rPr lang="uk-UA" sz="2000" noProof="1" smtClean="0"/>
              <a:t>По-третє, закінчення варто зробити неочікуваним і раптовим. Це буде для аудиторії “свіжачок” і запам’ятається. І це якраз той момент, який упускається, коли спікер каже, що вже кінець або робить резюме. </a:t>
            </a:r>
            <a:endParaRPr lang="uk-UA" sz="2000" noProof="1"/>
          </a:p>
        </p:txBody>
      </p:sp>
    </p:spTree>
    <p:extLst>
      <p:ext uri="{BB962C8B-B14F-4D97-AF65-F5344CB8AC3E}">
        <p14:creationId xmlns:p14="http://schemas.microsoft.com/office/powerpoint/2010/main" val="4022992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060848"/>
            <a:ext cx="7239000" cy="1143000"/>
          </a:xfrm>
        </p:spPr>
        <p:txBody>
          <a:bodyPr anchor="ctr"/>
          <a:lstStyle/>
          <a:p>
            <a:pPr algn="ctr"/>
            <a:r>
              <a:rPr lang="uk-UA" dirty="0" smtClean="0"/>
              <a:t>Дякую за увагу!</a:t>
            </a:r>
            <a:endParaRPr lang="uk-UA" dirty="0"/>
          </a:p>
        </p:txBody>
      </p:sp>
    </p:spTree>
    <p:extLst>
      <p:ext uri="{BB962C8B-B14F-4D97-AF65-F5344CB8AC3E}">
        <p14:creationId xmlns:p14="http://schemas.microsoft.com/office/powerpoint/2010/main" val="1630204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ctr">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Подолання страху перед аудиторією </a:t>
            </a:r>
          </a:p>
          <a:p>
            <a:pPr marL="0" indent="457200" algn="just">
              <a:spcBef>
                <a:spcPts val="0"/>
              </a:spcBef>
              <a:buNone/>
            </a:pPr>
            <a:endParaRPr lang="uk-UA" sz="2000" noProof="1" smtClean="0"/>
          </a:p>
          <a:p>
            <a:pPr marL="0" indent="457200" algn="just">
              <a:spcBef>
                <a:spcPts val="0"/>
              </a:spcBef>
              <a:buNone/>
            </a:pPr>
            <a:r>
              <a:rPr lang="uk-UA" sz="2000" b="1" noProof="1" smtClean="0"/>
              <a:t>Страх перед аудиторією </a:t>
            </a:r>
            <a:r>
              <a:rPr lang="uk-UA" sz="2000" noProof="1" smtClean="0"/>
              <a:t>– явище досить поширене серед промовців. Він дається взнаки по-різному: може тремтіти голос, мов під час першого освідчення у коханні, може вкриватися червоними плямами обличчя, ніби доповідач щойно вчинив щось ганебне, може супроводжуватися повільним блокуванням будь-яких проявів волі. Ці ознаки - справжня напасть для доповідача. </a:t>
            </a:r>
          </a:p>
          <a:p>
            <a:pPr marL="0" indent="457200" algn="just">
              <a:spcBef>
                <a:spcPts val="0"/>
              </a:spcBef>
              <a:buNone/>
            </a:pPr>
            <a:r>
              <a:rPr lang="uk-UA" sz="2000" b="1" noProof="1" smtClean="0"/>
              <a:t>Хоча </a:t>
            </a:r>
            <a:r>
              <a:rPr lang="uk-UA" sz="2000" b="1" noProof="1" smtClean="0"/>
              <a:t>боротьба зі страхом і є досить складною, все ж можна дати кілька порад</a:t>
            </a:r>
            <a:r>
              <a:rPr lang="uk-UA" sz="2000" b="1" noProof="1" smtClean="0"/>
              <a:t>: </a:t>
            </a:r>
            <a:endParaRPr lang="uk-UA" sz="2000" b="1" noProof="1" smtClean="0"/>
          </a:p>
          <a:p>
            <a:pPr marL="0" indent="457200" algn="just">
              <a:spcBef>
                <a:spcPts val="0"/>
              </a:spcBef>
              <a:buNone/>
            </a:pPr>
            <a:r>
              <a:rPr lang="uk-UA" sz="2000" noProof="1" smtClean="0"/>
              <a:t>• </a:t>
            </a:r>
            <a:r>
              <a:rPr lang="uk-UA" sz="2000" noProof="1"/>
              <a:t>По-перше, потрібно гарно підготуватися; найкраще записати усю доповідь на папері, виклавши її розмовною мовою, а потім прочитати уголос. З часом текст виступу можна прочитати ще раз - перед дзеркалом (варто зробити це двічі або тричі). </a:t>
            </a:r>
          </a:p>
          <a:p>
            <a:pPr marL="0" indent="457200" algn="just">
              <a:spcBef>
                <a:spcPts val="0"/>
              </a:spcBef>
              <a:buNone/>
            </a:pPr>
            <a:r>
              <a:rPr lang="uk-UA" sz="2000" noProof="1"/>
              <a:t>• По-друге, слід уявити себе на місці слухача, оцінити свій виступ критично. Чи хотілося б вам спостерігати за тим, як доповідач не може уникнути поразки? Ви - звичайна людина, як і решта, котрі прийшли на зустріч, щоб почути щось нове, цікаве, а не для того, щоб марнувати час. </a:t>
            </a:r>
          </a:p>
          <a:p>
            <a:pPr marL="0" indent="457200" algn="just">
              <a:spcBef>
                <a:spcPts val="0"/>
              </a:spcBef>
              <a:buNone/>
            </a:pPr>
            <a:endParaRPr lang="uk-UA" sz="2000" noProof="1"/>
          </a:p>
        </p:txBody>
      </p:sp>
    </p:spTree>
    <p:extLst>
      <p:ext uri="{BB962C8B-B14F-4D97-AF65-F5344CB8AC3E}">
        <p14:creationId xmlns:p14="http://schemas.microsoft.com/office/powerpoint/2010/main" val="2295082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fontScale="92500"/>
          </a:bodyPr>
          <a:lstStyle/>
          <a:p>
            <a:pPr marL="0" indent="457200" algn="just">
              <a:lnSpc>
                <a:spcPct val="110000"/>
              </a:lnSpc>
              <a:spcBef>
                <a:spcPts val="0"/>
              </a:spcBef>
              <a:buNone/>
            </a:pPr>
            <a:r>
              <a:rPr lang="uk-UA" sz="2000" noProof="1" smtClean="0"/>
              <a:t>• По-третє, переконайтеся, що в разі потреби ви зможете швидко зорієнтуватися, зазирнувши у записи. Нотатки варто зручно розмістити, щоб ними одразу можна було скористатися. </a:t>
            </a:r>
          </a:p>
          <a:p>
            <a:pPr marL="0" indent="457200" algn="just">
              <a:lnSpc>
                <a:spcPct val="110000"/>
              </a:lnSpc>
              <a:spcBef>
                <a:spcPts val="0"/>
              </a:spcBef>
              <a:buNone/>
            </a:pPr>
            <a:r>
              <a:rPr lang="uk-UA" sz="2000" noProof="1" smtClean="0"/>
              <a:t>• По-четверте, варто шукати підтримки в аудиторії. Завжди є люди, котрі усміхнуться, кивнуть чи якось інакше схвально відреагують на ваш виступ. </a:t>
            </a:r>
          </a:p>
          <a:p>
            <a:pPr marL="0" indent="457200" algn="just">
              <a:lnSpc>
                <a:spcPct val="110000"/>
              </a:lnSpc>
              <a:spcBef>
                <a:spcPts val="0"/>
              </a:spcBef>
              <a:buNone/>
            </a:pPr>
            <a:r>
              <a:rPr lang="uk-UA" sz="2000" noProof="1" smtClean="0"/>
              <a:t>Отже, щоб позбутися нерішучості, несміливості, використовуйте кожну нагоду, щоб потренуватися в мовленні. </a:t>
            </a:r>
          </a:p>
          <a:p>
            <a:pPr marL="0" indent="457200" algn="just">
              <a:lnSpc>
                <a:spcPct val="110000"/>
              </a:lnSpc>
              <a:spcBef>
                <a:spcPts val="0"/>
              </a:spcBef>
              <a:buNone/>
            </a:pPr>
            <a:endParaRPr lang="uk-UA" sz="2000" b="1" noProof="1" smtClean="0"/>
          </a:p>
          <a:p>
            <a:pPr marL="0" indent="457200" algn="ctr">
              <a:lnSpc>
                <a:spcPct val="110000"/>
              </a:lnSpc>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Спілкування з аудиторією: зв'язок зі слухачами, жести, голос </a:t>
            </a:r>
          </a:p>
          <a:p>
            <a:pPr marL="0" indent="457200" algn="just">
              <a:lnSpc>
                <a:spcPct val="110000"/>
              </a:lnSpc>
              <a:spcBef>
                <a:spcPts val="0"/>
              </a:spcBef>
              <a:buNone/>
            </a:pPr>
            <a:endParaRPr lang="uk-UA" sz="2000" noProof="1" smtClean="0"/>
          </a:p>
          <a:p>
            <a:pPr marL="0" indent="457200" algn="just">
              <a:lnSpc>
                <a:spcPct val="110000"/>
              </a:lnSpc>
              <a:spcBef>
                <a:spcPts val="0"/>
              </a:spcBef>
              <a:buNone/>
            </a:pPr>
            <a:r>
              <a:rPr lang="uk-UA" sz="2000" b="1" noProof="1" smtClean="0"/>
              <a:t>Зв'язок і слухачами. </a:t>
            </a:r>
          </a:p>
          <a:p>
            <a:pPr marL="0" indent="457200" algn="just">
              <a:lnSpc>
                <a:spcPct val="110000"/>
              </a:lnSpc>
              <a:spcBef>
                <a:spcPts val="0"/>
              </a:spcBef>
              <a:buNone/>
            </a:pPr>
            <a:r>
              <a:rPr lang="uk-UA" sz="2000" b="1" noProof="1" smtClean="0"/>
              <a:t>Жести </a:t>
            </a:r>
            <a:endParaRPr lang="uk-UA" sz="2000" noProof="1" smtClean="0"/>
          </a:p>
          <a:p>
            <a:pPr marL="0" indent="457200" algn="just">
              <a:lnSpc>
                <a:spcPct val="110000"/>
              </a:lnSpc>
              <a:spcBef>
                <a:spcPts val="0"/>
              </a:spcBef>
              <a:buNone/>
            </a:pPr>
            <a:r>
              <a:rPr lang="uk-UA" sz="2000" noProof="1" smtClean="0"/>
              <a:t>Дійовими є також жести, які є виявом людських думок, емоцій. У поєднанні зі словами вони стають надзвичайно промовистими: жести посилюють емоційне звучання сказаного. Щоб оволодіти бодай азами жестикулювання, потрібне тривале тренування, розуміння ролі кожного жесту. Частота жестикуляції залежить передусім від культури поведінки людини. </a:t>
            </a: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just">
              <a:spcBef>
                <a:spcPts val="0"/>
              </a:spcBef>
              <a:buNone/>
            </a:pPr>
            <a:r>
              <a:rPr lang="uk-UA" sz="2000" b="1" noProof="1" smtClean="0"/>
              <a:t>Практичні поради: </a:t>
            </a:r>
            <a:endParaRPr lang="uk-UA" sz="2000" noProof="1" smtClean="0"/>
          </a:p>
          <a:p>
            <a:pPr marL="0" indent="457200" algn="just">
              <a:spcBef>
                <a:spcPts val="0"/>
              </a:spcBef>
              <a:buNone/>
            </a:pPr>
            <a:r>
              <a:rPr lang="uk-UA" sz="2000" noProof="1" smtClean="0"/>
              <a:t>• жести мають бути мимовільними. Застосовуйте жест, відчуваючи необхідність у ньому; </a:t>
            </a:r>
          </a:p>
          <a:p>
            <a:pPr marL="0" indent="457200" algn="just">
              <a:spcBef>
                <a:spcPts val="0"/>
              </a:spcBef>
              <a:buNone/>
            </a:pPr>
            <a:r>
              <a:rPr lang="uk-UA" sz="2000" noProof="1" smtClean="0"/>
              <a:t>• жестикуляція не повинна бути безперервною. Не жестикулюйте руками протягом усієї доповіді; </a:t>
            </a:r>
          </a:p>
          <a:p>
            <a:pPr marL="0" indent="457200" algn="just">
              <a:spcBef>
                <a:spcPts val="0"/>
              </a:spcBef>
              <a:buNone/>
            </a:pPr>
            <a:r>
              <a:rPr lang="uk-UA" sz="2000" noProof="1" smtClean="0"/>
              <a:t>• керуйте жестами - жест не повинен відставати від слова; </a:t>
            </a:r>
          </a:p>
          <a:p>
            <a:pPr marL="0" indent="457200" algn="just">
              <a:spcBef>
                <a:spcPts val="0"/>
              </a:spcBef>
              <a:buNone/>
            </a:pPr>
            <a:r>
              <a:rPr lang="uk-UA" sz="2000" noProof="1" smtClean="0"/>
              <a:t>• урізноманітнюйте жестикуляцію. Не користуйтеся одним і тим самим жестом у всіх випадках, коли потрібно надати словам виразності; </a:t>
            </a:r>
          </a:p>
          <a:p>
            <a:pPr marL="0" indent="457200" algn="just">
              <a:spcBef>
                <a:spcPts val="0"/>
              </a:spcBef>
              <a:buNone/>
            </a:pPr>
            <a:r>
              <a:rPr lang="uk-UA" sz="2000" noProof="1" smtClean="0"/>
              <a:t>• жести мають відповідати своєму призначенню. </a:t>
            </a:r>
          </a:p>
          <a:p>
            <a:pPr marL="0" indent="457200" algn="just">
              <a:spcBef>
                <a:spcPts val="0"/>
              </a:spcBef>
              <a:buNone/>
            </a:pPr>
            <a:r>
              <a:rPr lang="uk-UA" sz="2000" b="1" noProof="1" smtClean="0"/>
              <a:t>Використання голосу </a:t>
            </a:r>
            <a:endParaRPr lang="uk-UA" sz="2000" noProof="1" smtClean="0"/>
          </a:p>
          <a:p>
            <a:pPr marL="0" indent="457200" algn="just">
              <a:spcBef>
                <a:spcPts val="0"/>
              </a:spcBef>
              <a:buNone/>
            </a:pPr>
            <a:r>
              <a:rPr lang="uk-UA" sz="2000" noProof="1" smtClean="0"/>
              <a:t>Невербальна комунікація супроводжується словами з певною інтонацією, тоном. Голос, тон, виклад, уся сукупність виразових засобів і прийомів повинні свідчити про істинність думки й почуття промовця. Темп мовлення також має практичне значення. </a:t>
            </a:r>
          </a:p>
          <a:p>
            <a:pPr marL="0" indent="457200" algn="just">
              <a:spcBef>
                <a:spcPts val="0"/>
              </a:spcBef>
              <a:buNone/>
            </a:pPr>
            <a:r>
              <a:rPr lang="uk-UA" sz="2000" b="1" noProof="1" smtClean="0"/>
              <a:t>Практичні поради: </a:t>
            </a:r>
            <a:endParaRPr lang="uk-UA" sz="2000" noProof="1" smtClean="0"/>
          </a:p>
          <a:p>
            <a:pPr marL="0" indent="457200" algn="just">
              <a:spcBef>
                <a:spcPts val="0"/>
              </a:spcBef>
              <a:buNone/>
            </a:pPr>
            <a:r>
              <a:rPr lang="uk-UA" sz="2000" noProof="1" smtClean="0"/>
              <a:t>• Постійно тренуйте свій голос; найзручніший спосіб для цього - читання вголос; контролюйте правильність вимови. </a:t>
            </a:r>
          </a:p>
          <a:p>
            <a:pPr marL="0" indent="457200" algn="just">
              <a:spcBef>
                <a:spcPts val="0"/>
              </a:spcBef>
              <a:buNone/>
            </a:pPr>
            <a:r>
              <a:rPr lang="uk-UA" sz="2000" noProof="1" smtClean="0"/>
              <a:t>• Пристосуйте свій голос до тієї обстановки, де відбувається спілкування. </a:t>
            </a: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a:bodyPr>
          <a:lstStyle/>
          <a:p>
            <a:pPr marL="0" indent="457200" algn="just">
              <a:spcBef>
                <a:spcPts val="0"/>
              </a:spcBef>
              <a:buNone/>
            </a:pPr>
            <a:r>
              <a:rPr lang="uk-UA" sz="2000" noProof="1" smtClean="0"/>
              <a:t>• Не говоріть надто голосно - це справляє враження агресивності. </a:t>
            </a:r>
          </a:p>
          <a:p>
            <a:pPr marL="0" indent="457200" algn="just">
              <a:spcBef>
                <a:spcPts val="0"/>
              </a:spcBef>
              <a:buNone/>
            </a:pPr>
            <a:r>
              <a:rPr lang="uk-UA" sz="2000" noProof="1" smtClean="0"/>
              <a:t>• Хто говорить надто тихо, справляє враження людини, яка погано володіє тим матеріалом, про який говорить, або ж не впевнена в собі. </a:t>
            </a:r>
          </a:p>
          <a:p>
            <a:pPr marL="0" indent="457200" algn="just">
              <a:spcBef>
                <a:spcPts val="0"/>
              </a:spcBef>
              <a:buNone/>
            </a:pPr>
            <a:r>
              <a:rPr lang="uk-UA" sz="2000" noProof="1" smtClean="0"/>
              <a:t>• Голос підвищуйте тоді, коли ставите запитання, виявляєте радість чи здивування. </a:t>
            </a:r>
          </a:p>
          <a:p>
            <a:pPr marL="0" indent="457200" algn="just">
              <a:spcBef>
                <a:spcPts val="0"/>
              </a:spcBef>
              <a:buNone/>
            </a:pPr>
            <a:r>
              <a:rPr lang="uk-UA" sz="2000" noProof="1" smtClean="0"/>
              <a:t>• Голос понижуйте тоді, коли хочете когось переконати або відповісти на запитання. </a:t>
            </a:r>
          </a:p>
          <a:p>
            <a:pPr marL="0" indent="457200" algn="just">
              <a:spcBef>
                <a:spcPts val="0"/>
              </a:spcBef>
              <a:buNone/>
            </a:pPr>
            <a:r>
              <a:rPr lang="uk-UA" sz="2000" noProof="1" smtClean="0"/>
              <a:t>• Отже, щоб не виникало непорозумінь під час спілкування, слід узгоджувати несловесні засоби із словесними, адже дослідження свідчать, що невербальні сигнали справляють вплив утричі більший, ніж слова. </a:t>
            </a:r>
          </a:p>
          <a:p>
            <a:pPr marL="0" indent="457200" algn="just">
              <a:spcBef>
                <a:spcPts val="0"/>
              </a:spcBef>
              <a:buNone/>
            </a:pPr>
            <a:endParaRPr lang="uk-UA" sz="2000" b="1" noProof="1" smtClean="0"/>
          </a:p>
          <a:p>
            <a:pPr marL="0" indent="457200" algn="ctr">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Помилки під час вступу до промови </a:t>
            </a:r>
          </a:p>
          <a:p>
            <a:pPr marL="0" indent="457200" algn="just">
              <a:spcBef>
                <a:spcPts val="0"/>
              </a:spcBef>
              <a:buNone/>
            </a:pPr>
            <a:endParaRPr lang="uk-UA" sz="2000" b="1" i="1" noProof="1" smtClean="0"/>
          </a:p>
          <a:p>
            <a:pPr marL="0" indent="457200" algn="just">
              <a:spcBef>
                <a:spcPts val="0"/>
              </a:spcBef>
              <a:buNone/>
            </a:pPr>
            <a:r>
              <a:rPr lang="uk-UA" sz="2000" b="1" i="1" noProof="1" smtClean="0"/>
              <a:t>30 секунд – саме стільки часу ви маєте, щоб захопити увагу слухачів. Якщо не зумієте цього зробити, то аудиторія втратить до вас цікавість і все, що ви скажете потім, вже не матиме значення. </a:t>
            </a: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rmAutofit/>
          </a:bodyPr>
          <a:lstStyle/>
          <a:p>
            <a:pPr marL="0" indent="457200" algn="just">
              <a:spcBef>
                <a:spcPts val="0"/>
              </a:spcBef>
              <a:buNone/>
            </a:pPr>
            <a:r>
              <a:rPr lang="uk-UA" sz="2000" noProof="1" smtClean="0"/>
              <a:t>Вступ – найважливіша частина публічного виступу, яку варто підготувати найретельніше, навіть якщо ви виступаєте перед лояльною аудиторією. </a:t>
            </a:r>
          </a:p>
          <a:p>
            <a:pPr marL="0" indent="457200" algn="just">
              <a:spcBef>
                <a:spcPts val="0"/>
              </a:spcBef>
              <a:buNone/>
            </a:pPr>
            <a:r>
              <a:rPr lang="uk-UA" sz="2000" noProof="1" smtClean="0"/>
              <a:t>Вступ має два завдання: </a:t>
            </a:r>
          </a:p>
          <a:p>
            <a:pPr marL="0" indent="457200" algn="just">
              <a:spcBef>
                <a:spcPts val="0"/>
              </a:spcBef>
              <a:buNone/>
            </a:pPr>
            <a:r>
              <a:rPr lang="uk-UA" sz="2000" noProof="1" smtClean="0"/>
              <a:t>1. Переконати аудиторію, що вас варто слухати далі. </a:t>
            </a:r>
          </a:p>
          <a:p>
            <a:pPr marL="0" indent="457200" algn="just">
              <a:spcBef>
                <a:spcPts val="0"/>
              </a:spcBef>
              <a:buNone/>
            </a:pPr>
            <a:r>
              <a:rPr lang="uk-UA" sz="2000" noProof="1" smtClean="0"/>
              <a:t>2. Показати, яку користь слухачі отримають з вашого виступу. </a:t>
            </a:r>
          </a:p>
          <a:p>
            <a:pPr marL="0" indent="457200" algn="just">
              <a:spcBef>
                <a:spcPts val="0"/>
              </a:spcBef>
              <a:buNone/>
            </a:pPr>
            <a:r>
              <a:rPr lang="uk-UA" sz="2000" b="1" noProof="1" smtClean="0"/>
              <a:t>Як не розпочинати свій виступ і що не говорити на початку </a:t>
            </a:r>
            <a:endParaRPr lang="uk-UA" sz="2000" noProof="1" smtClean="0"/>
          </a:p>
          <a:p>
            <a:pPr marL="0" indent="457200" algn="just">
              <a:spcBef>
                <a:spcPts val="0"/>
              </a:spcBef>
              <a:buNone/>
            </a:pPr>
            <a:r>
              <a:rPr lang="uk-UA" sz="2000" noProof="1" smtClean="0"/>
              <a:t>Щоб ефективно почати промову, уникайте поширених помилок, які можуть завалити ваш виступ з перших хвилин. </a:t>
            </a:r>
          </a:p>
          <a:p>
            <a:pPr marL="0" indent="457200" algn="just">
              <a:spcBef>
                <a:spcPts val="0"/>
              </a:spcBef>
              <a:buNone/>
            </a:pPr>
            <a:r>
              <a:rPr lang="uk-UA" sz="2000" b="1" noProof="1" smtClean="0"/>
              <a:t>1. Нарікання </a:t>
            </a:r>
          </a:p>
          <a:p>
            <a:pPr marL="0" indent="457200" algn="just">
              <a:spcBef>
                <a:spcPts val="0"/>
              </a:spcBef>
              <a:buNone/>
            </a:pPr>
            <a:r>
              <a:rPr lang="uk-UA" sz="2000" b="1" noProof="1" smtClean="0"/>
              <a:t>2. Недоречний жарт </a:t>
            </a:r>
          </a:p>
          <a:p>
            <a:pPr marL="0" indent="457200" algn="just">
              <a:spcBef>
                <a:spcPts val="0"/>
              </a:spcBef>
              <a:buNone/>
            </a:pPr>
            <a:r>
              <a:rPr lang="uk-UA" sz="2000" b="1" noProof="1" smtClean="0"/>
              <a:t>3. “Приватні” розмови </a:t>
            </a:r>
          </a:p>
          <a:p>
            <a:pPr marL="0" indent="457200" algn="just">
              <a:spcBef>
                <a:spcPts val="0"/>
              </a:spcBef>
              <a:buNone/>
            </a:pPr>
            <a:r>
              <a:rPr lang="uk-UA" sz="2000" b="1" noProof="1" smtClean="0"/>
              <a:t>4. Вибачення за якість виступу або свої ораторські навички </a:t>
            </a:r>
          </a:p>
          <a:p>
            <a:pPr marL="0" indent="457200" algn="just">
              <a:spcBef>
                <a:spcPts val="0"/>
              </a:spcBef>
              <a:buNone/>
            </a:pPr>
            <a:r>
              <a:rPr lang="uk-UA" sz="2000" b="1" noProof="1" smtClean="0"/>
              <a:t>5. Стандартні фрази </a:t>
            </a:r>
          </a:p>
          <a:p>
            <a:pPr marL="0" indent="457200" algn="just">
              <a:spcBef>
                <a:spcPts val="0"/>
              </a:spcBef>
              <a:buNone/>
            </a:pPr>
            <a:r>
              <a:rPr lang="uk-UA" sz="2000" b="1" noProof="1" smtClean="0"/>
              <a:t>6. Нудна інформація та подяка організаторам </a:t>
            </a:r>
          </a:p>
          <a:p>
            <a:pPr marL="0" indent="457200" algn="just">
              <a:lnSpc>
                <a:spcPct val="110000"/>
              </a:lnSpc>
              <a:spcBef>
                <a:spcPts val="0"/>
              </a:spcBef>
              <a:buNone/>
            </a:pPr>
            <a:r>
              <a:rPr lang="uk-UA" sz="2000" b="1" noProof="1" smtClean="0"/>
              <a:t>7. Озвучення структури та змісту виступу </a:t>
            </a:r>
          </a:p>
          <a:p>
            <a:pPr marL="0" indent="457200" algn="just">
              <a:lnSpc>
                <a:spcPct val="110000"/>
              </a:lnSpc>
              <a:spcBef>
                <a:spcPts val="0"/>
              </a:spcBef>
              <a:buNone/>
            </a:pPr>
            <a:r>
              <a:rPr lang="uk-UA" sz="2000" b="1" noProof="1" smtClean="0"/>
              <a:t>8. Затягування вступу </a:t>
            </a:r>
            <a:endParaRPr lang="uk-UA" sz="2000" noProof="1"/>
          </a:p>
        </p:txBody>
      </p:sp>
    </p:spTree>
    <p:extLst>
      <p:ext uri="{BB962C8B-B14F-4D97-AF65-F5344CB8AC3E}">
        <p14:creationId xmlns:p14="http://schemas.microsoft.com/office/powerpoint/2010/main" val="4022992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ctr">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Вдалий початок публічного виступу </a:t>
            </a:r>
          </a:p>
          <a:p>
            <a:pPr marL="0" indent="457200" algn="just">
              <a:spcBef>
                <a:spcPts val="0"/>
              </a:spcBef>
              <a:buNone/>
            </a:pPr>
            <a:endParaRPr lang="uk-UA" sz="2000" noProof="1" smtClean="0"/>
          </a:p>
          <a:p>
            <a:pPr marL="0" indent="457200" algn="just">
              <a:spcBef>
                <a:spcPts val="0"/>
              </a:spcBef>
              <a:buNone/>
            </a:pPr>
            <a:r>
              <a:rPr lang="uk-UA" sz="2000" b="1" noProof="1" smtClean="0"/>
              <a:t>З чого почати публічний виступ? </a:t>
            </a:r>
          </a:p>
          <a:p>
            <a:pPr marL="0" indent="457200" algn="just">
              <a:spcBef>
                <a:spcPts val="0"/>
              </a:spcBef>
              <a:buNone/>
            </a:pPr>
            <a:r>
              <a:rPr lang="uk-UA" sz="2000" b="1" noProof="1" smtClean="0"/>
              <a:t>Варіанти початку </a:t>
            </a:r>
          </a:p>
          <a:p>
            <a:pPr marL="0" indent="457200" algn="just">
              <a:spcBef>
                <a:spcPts val="0"/>
              </a:spcBef>
              <a:buNone/>
            </a:pPr>
            <a:r>
              <a:rPr lang="uk-UA" sz="2000" b="1" noProof="1" smtClean="0"/>
              <a:t>1. Історична подія </a:t>
            </a:r>
          </a:p>
          <a:p>
            <a:pPr marL="0" indent="457200" algn="just">
              <a:spcBef>
                <a:spcPts val="0"/>
              </a:spcBef>
              <a:buNone/>
            </a:pPr>
            <a:r>
              <a:rPr lang="uk-UA" sz="2000" b="1" noProof="1" smtClean="0"/>
              <a:t>2. Цитата </a:t>
            </a:r>
          </a:p>
          <a:p>
            <a:pPr marL="0" indent="457200" algn="just">
              <a:spcBef>
                <a:spcPts val="0"/>
              </a:spcBef>
              <a:buNone/>
            </a:pPr>
            <a:r>
              <a:rPr lang="uk-UA" sz="2000" b="1" noProof="1" smtClean="0"/>
              <a:t>3. Твердження або заява </a:t>
            </a:r>
            <a:endParaRPr lang="uk-UA" sz="2000" noProof="1" smtClean="0"/>
          </a:p>
          <a:p>
            <a:pPr marL="0" indent="457200" algn="just">
              <a:spcBef>
                <a:spcPts val="0"/>
              </a:spcBef>
              <a:buNone/>
            </a:pPr>
            <a:r>
              <a:rPr lang="uk-UA" sz="2000" noProof="1" smtClean="0"/>
              <a:t>Розпочніть із твердження, яке стосується найбільшої проблеми вашої аудиторії у дійсний момент. При цьому не обов’язково ваше твердження має збігатися з думкою аудиторії. </a:t>
            </a:r>
          </a:p>
          <a:p>
            <a:pPr marL="0" indent="457200" algn="just">
              <a:spcBef>
                <a:spcPts val="0"/>
              </a:spcBef>
              <a:buNone/>
            </a:pPr>
            <a:r>
              <a:rPr lang="uk-UA" sz="2000" noProof="1" smtClean="0"/>
              <a:t>Наприклад, на зборах компанії можна розпочати з такого твердження: “Я знаю, як за півроку знищити наших конкурентів”. Або можна цю ж промову розпочати так: “Наша продукція нічим не краща від продукції наших конкурентів.” А потім спростувати це твердження. </a:t>
            </a:r>
          </a:p>
          <a:p>
            <a:pPr marL="0" indent="457200" algn="just">
              <a:spcBef>
                <a:spcPts val="0"/>
              </a:spcBef>
              <a:buNone/>
            </a:pPr>
            <a:r>
              <a:rPr lang="uk-UA" sz="2000" noProof="1" smtClean="0"/>
              <a:t>Крім того, твердження або заява можуть бути і у формі цитати, як у попередньому пункті. </a:t>
            </a:r>
          </a:p>
          <a:p>
            <a:pPr marL="0" indent="457200" algn="just">
              <a:spcBef>
                <a:spcPts val="0"/>
              </a:spcBef>
              <a:buNone/>
            </a:pPr>
            <a:r>
              <a:rPr lang="uk-UA" sz="2000" b="1" noProof="1" smtClean="0"/>
              <a:t>4. Запитання до аудиторії або риторичне запитання </a:t>
            </a:r>
            <a:endParaRPr lang="uk-UA" sz="2000" noProof="1" smtClean="0"/>
          </a:p>
          <a:p>
            <a:pPr marL="0" indent="457200" algn="just">
              <a:spcBef>
                <a:spcPts val="0"/>
              </a:spcBef>
              <a:buNone/>
            </a:pPr>
            <a:r>
              <a:rPr lang="uk-UA" sz="2000" noProof="1" smtClean="0"/>
              <a:t>Це досить простий варіант початку. Лише знайдіть дійсно цікаве і свіже запитання або по-новому його озвучте. </a:t>
            </a: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just">
              <a:spcBef>
                <a:spcPts val="0"/>
              </a:spcBef>
              <a:buNone/>
            </a:pPr>
            <a:r>
              <a:rPr lang="uk-UA" sz="2000" noProof="1" smtClean="0"/>
              <a:t>Наприклад, початок виступу із запитання «Для чого ми живемо?» не є чимось новим, тому навряд чи зацікавить слухачів. </a:t>
            </a:r>
          </a:p>
          <a:p>
            <a:pPr marL="0" indent="457200" algn="just">
              <a:spcBef>
                <a:spcPts val="0"/>
              </a:spcBef>
              <a:buNone/>
            </a:pPr>
            <a:r>
              <a:rPr lang="uk-UA" sz="2000" noProof="1" smtClean="0"/>
              <a:t>Вступ із запитання можна поєднати із попередніми варіантами початків. Наприклад: </a:t>
            </a:r>
          </a:p>
          <a:p>
            <a:pPr marL="0" indent="457200" algn="just">
              <a:spcBef>
                <a:spcPts val="0"/>
              </a:spcBef>
              <a:buNone/>
            </a:pPr>
            <a:r>
              <a:rPr lang="uk-UA" sz="2000" noProof="1" smtClean="0"/>
              <a:t>• Цитата + Запитання; </a:t>
            </a:r>
          </a:p>
          <a:p>
            <a:pPr marL="0" indent="457200" algn="just">
              <a:spcBef>
                <a:spcPts val="0"/>
              </a:spcBef>
              <a:buNone/>
            </a:pPr>
            <a:r>
              <a:rPr lang="uk-UA" sz="2000" noProof="1" smtClean="0"/>
              <a:t>• Твердження + Запитання; </a:t>
            </a:r>
          </a:p>
          <a:p>
            <a:pPr marL="0" indent="457200" algn="just">
              <a:spcBef>
                <a:spcPts val="0"/>
              </a:spcBef>
              <a:buNone/>
            </a:pPr>
            <a:r>
              <a:rPr lang="uk-UA" sz="2000" noProof="1" smtClean="0"/>
              <a:t>• Твердження у формі цитати + Запитання. </a:t>
            </a:r>
          </a:p>
          <a:p>
            <a:pPr marL="0" indent="457200" algn="just">
              <a:spcBef>
                <a:spcPts val="0"/>
              </a:spcBef>
              <a:buNone/>
            </a:pPr>
            <a:endParaRPr lang="uk-UA" sz="2000" noProof="1" smtClean="0"/>
          </a:p>
          <a:p>
            <a:pPr marL="0" indent="457200" algn="ctr">
              <a:spcBef>
                <a:spcPts val="0"/>
              </a:spcBef>
              <a:buNone/>
            </a:pPr>
            <a:r>
              <a:rPr lang="uk-UA" sz="2000" b="1" noProof="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Правила успішного публічного виступу </a:t>
            </a:r>
          </a:p>
          <a:p>
            <a:pPr marL="0" indent="457200" algn="just">
              <a:spcBef>
                <a:spcPts val="0"/>
              </a:spcBef>
              <a:buNone/>
            </a:pPr>
            <a:endParaRPr lang="uk-UA" sz="2000" noProof="1" smtClean="0"/>
          </a:p>
          <a:p>
            <a:pPr marL="0" indent="457200" algn="just">
              <a:spcBef>
                <a:spcPts val="0"/>
              </a:spcBef>
              <a:buNone/>
            </a:pPr>
            <a:r>
              <a:rPr lang="uk-UA" sz="2000" noProof="1" smtClean="0"/>
              <a:t>1. Підготовка до виступу. Щоб подолати страх перед аудиторією, необхідно ретельно підготуватися до виступу та ґрунтовно засвоїти матеріал доповіді: </a:t>
            </a:r>
          </a:p>
          <a:p>
            <a:pPr marL="0" indent="457200" algn="just">
              <a:spcBef>
                <a:spcPts val="0"/>
              </a:spcBef>
              <a:buNone/>
            </a:pPr>
            <a:r>
              <a:rPr lang="uk-UA" sz="2000" noProof="1" smtClean="0"/>
              <a:t>• ретельно вивчіть зміст доповіді; </a:t>
            </a:r>
          </a:p>
          <a:p>
            <a:pPr marL="0" indent="457200" algn="just">
              <a:spcBef>
                <a:spcPts val="0"/>
              </a:spcBef>
              <a:buNone/>
            </a:pPr>
            <a:r>
              <a:rPr lang="uk-UA" sz="2000" noProof="1" smtClean="0"/>
              <a:t>• складіть план виступу; </a:t>
            </a:r>
          </a:p>
          <a:p>
            <a:pPr marL="0" indent="457200" algn="just">
              <a:spcBef>
                <a:spcPts val="0"/>
              </a:spcBef>
              <a:buNone/>
            </a:pPr>
            <a:r>
              <a:rPr lang="uk-UA" sz="2000" noProof="1" smtClean="0"/>
              <a:t>• підготуйте наочні матеріали (графіки, таблиці, роздавальний матеріал тощо); </a:t>
            </a:r>
          </a:p>
          <a:p>
            <a:pPr marL="0" indent="457200" algn="just">
              <a:spcBef>
                <a:spcPts val="0"/>
              </a:spcBef>
              <a:buNone/>
            </a:pPr>
            <a:r>
              <a:rPr lang="uk-UA" sz="2000" noProof="1" smtClean="0"/>
              <a:t>• продумайте актуальні приклади з життя, доберіть цікаву інформацію з додаткової літератури. </a:t>
            </a:r>
            <a:endParaRPr lang="uk-UA" sz="2000" noProof="1"/>
          </a:p>
        </p:txBody>
      </p:sp>
    </p:spTree>
    <p:extLst>
      <p:ext uri="{BB962C8B-B14F-4D97-AF65-F5344CB8AC3E}">
        <p14:creationId xmlns:p14="http://schemas.microsoft.com/office/powerpoint/2010/main" val="4022992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7848872" cy="6480720"/>
          </a:xfrm>
        </p:spPr>
        <p:txBody>
          <a:bodyPr>
            <a:noAutofit/>
          </a:bodyPr>
          <a:lstStyle/>
          <a:p>
            <a:pPr marL="0" indent="457200" algn="just">
              <a:spcBef>
                <a:spcPts val="0"/>
              </a:spcBef>
              <a:buNone/>
            </a:pPr>
            <a:r>
              <a:rPr lang="uk-UA" sz="2000" noProof="1" smtClean="0"/>
              <a:t>2. План виступу. </a:t>
            </a:r>
          </a:p>
          <a:p>
            <a:pPr marL="0" indent="457200" algn="just">
              <a:spcBef>
                <a:spcPts val="0"/>
              </a:spcBef>
              <a:buNone/>
            </a:pPr>
            <a:r>
              <a:rPr lang="uk-UA" sz="2000" noProof="1" smtClean="0"/>
              <a:t>• Продумайте основні запитання вашої теми (виступ повинен мати обов’язково вступ, основну частину та висновок). </a:t>
            </a:r>
          </a:p>
          <a:p>
            <a:pPr marL="0" indent="457200" algn="just">
              <a:spcBef>
                <a:spcPts val="0"/>
              </a:spcBef>
              <a:buNone/>
            </a:pPr>
            <a:r>
              <a:rPr lang="uk-UA" sz="2000" noProof="1" smtClean="0"/>
              <a:t>• Доберіть афоризми, цитати або висловлювання відомих людей. </a:t>
            </a:r>
          </a:p>
          <a:p>
            <a:pPr marL="0" indent="457200" algn="just">
              <a:spcBef>
                <a:spcPts val="0"/>
              </a:spcBef>
              <a:buNone/>
            </a:pPr>
            <a:r>
              <a:rPr lang="uk-UA" sz="2000" noProof="1" smtClean="0"/>
              <a:t>• Напишіть головні фрази, що відображають суть вашої теми. </a:t>
            </a:r>
          </a:p>
          <a:p>
            <a:pPr marL="0" indent="457200" algn="just">
              <a:spcBef>
                <a:spcPts val="0"/>
              </a:spcBef>
              <a:buNone/>
            </a:pPr>
            <a:r>
              <a:rPr lang="uk-UA" sz="2000" noProof="1" smtClean="0"/>
              <a:t>3. Як виступати. </a:t>
            </a:r>
          </a:p>
          <a:p>
            <a:pPr marL="0" indent="457200" algn="just">
              <a:spcBef>
                <a:spcPts val="0"/>
              </a:spcBef>
              <a:buNone/>
            </a:pPr>
            <a:r>
              <a:rPr lang="uk-UA" sz="2000" noProof="1" smtClean="0"/>
              <a:t>• Стежте за часом (якщо є регламент). </a:t>
            </a:r>
          </a:p>
          <a:p>
            <a:pPr marL="0" indent="457200" algn="just">
              <a:spcBef>
                <a:spcPts val="0"/>
              </a:spcBef>
              <a:buNone/>
            </a:pPr>
            <a:r>
              <a:rPr lang="uk-UA" sz="2000" noProof="1" smtClean="0"/>
              <a:t>• Стійте так, щоб аудиторія могла вас добре бачити. Тримайте пряму поставу, уникайте нервових рухів (гра з ручкою, смикання волосся тощо). </a:t>
            </a:r>
          </a:p>
          <a:p>
            <a:pPr marL="0" indent="457200" algn="just">
              <a:spcBef>
                <a:spcPts val="0"/>
              </a:spcBef>
              <a:buNone/>
            </a:pPr>
            <a:r>
              <a:rPr lang="uk-UA" sz="2000" noProof="1" smtClean="0"/>
              <a:t>• Використовуйте жести. </a:t>
            </a:r>
          </a:p>
          <a:p>
            <a:pPr marL="0" indent="457200" algn="just">
              <a:spcBef>
                <a:spcPts val="0"/>
              </a:spcBef>
              <a:buNone/>
            </a:pPr>
            <a:r>
              <a:rPr lang="uk-UA" sz="2000" noProof="1" smtClean="0"/>
              <a:t>• Підтримуйте зоровий контакт з аудиторією. </a:t>
            </a:r>
          </a:p>
          <a:p>
            <a:pPr marL="0" indent="457200" algn="just">
              <a:spcBef>
                <a:spcPts val="0"/>
              </a:spcBef>
              <a:buNone/>
            </a:pPr>
            <a:r>
              <a:rPr lang="uk-UA" sz="2000" noProof="1" smtClean="0"/>
              <a:t>• Говоріть упевнено. </a:t>
            </a:r>
          </a:p>
          <a:p>
            <a:pPr marL="0" indent="457200" algn="just">
              <a:spcBef>
                <a:spcPts val="0"/>
              </a:spcBef>
              <a:buNone/>
            </a:pPr>
            <a:r>
              <a:rPr lang="uk-UA" sz="2000" noProof="1" smtClean="0"/>
              <a:t>• Варіюйте тон свого голосу, не розмовляйте монотонно. </a:t>
            </a:r>
          </a:p>
          <a:p>
            <a:pPr marL="0" indent="457200" algn="just">
              <a:spcBef>
                <a:spcPts val="0"/>
              </a:spcBef>
              <a:buNone/>
            </a:pPr>
            <a:r>
              <a:rPr lang="uk-UA" sz="2000" noProof="1" smtClean="0"/>
              <a:t>• Повторюйте основну думку. </a:t>
            </a:r>
          </a:p>
          <a:p>
            <a:pPr marL="0" indent="457200" algn="just">
              <a:spcBef>
                <a:spcPts val="0"/>
              </a:spcBef>
              <a:buNone/>
            </a:pPr>
            <a:r>
              <a:rPr lang="uk-UA" sz="2000" noProof="1" smtClean="0"/>
              <a:t>• Добре продумайте, яку термінологію та слова використати, щоби правильно передати свою думку. </a:t>
            </a:r>
          </a:p>
          <a:p>
            <a:pPr marL="0" indent="457200" algn="just">
              <a:spcBef>
                <a:spcPts val="0"/>
              </a:spcBef>
              <a:buNone/>
            </a:pPr>
            <a:r>
              <a:rPr lang="uk-UA" sz="2000" noProof="1" smtClean="0"/>
              <a:t>• Якщо ви боїтеся виступати, просто практикуйтеся, практикуйтеся, практикуйтеся – і все буде гаразд! </a:t>
            </a:r>
            <a:endParaRPr lang="uk-UA" sz="2000" noProof="1"/>
          </a:p>
        </p:txBody>
      </p:sp>
    </p:spTree>
    <p:extLst>
      <p:ext uri="{BB962C8B-B14F-4D97-AF65-F5344CB8AC3E}">
        <p14:creationId xmlns:p14="http://schemas.microsoft.com/office/powerpoint/2010/main" val="40229925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32</TotalTime>
  <Words>1985</Words>
  <Application>Microsoft Office PowerPoint</Application>
  <PresentationFormat>Экран (4:3)</PresentationFormat>
  <Paragraphs>137</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Изящная</vt:lpstr>
      <vt:lpstr> ПУБЛІЧНІ ВИСТУПИ У БІЗНЕС-КОМУНІКАЦІЯХ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ПУБЛІЧНІ ВИСТУПИ У БІЗНЕС-КОМУНІКАЦІЯХ</dc:title>
  <dc:creator>Azso</dc:creator>
  <cp:lastModifiedBy>Azso</cp:lastModifiedBy>
  <cp:revision>16</cp:revision>
  <dcterms:created xsi:type="dcterms:W3CDTF">2023-10-16T13:01:37Z</dcterms:created>
  <dcterms:modified xsi:type="dcterms:W3CDTF">2023-10-16T13:34:20Z</dcterms:modified>
</cp:coreProperties>
</file>