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jpeg" ContentType="image/jpeg"/>
  <Override PartName="/ppt/media/image6.png" ContentType="image/png"/>
  <Override PartName="/ppt/media/image7.wmf" ContentType="image/x-wmf"/>
  <Override PartName="/ppt/media/image8.png" ContentType="image/png"/>
  <Override PartName="/ppt/media/image9.png" ContentType="image/png"/>
  <Override PartName="/ppt/media/image10.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115EF6B-3AF2-4760-9190-FA05B2D20422}" type="slidenum">
              <a:t>&lt;#&gt;</a:t>
            </a:fld>
          </a:p>
        </p:txBody>
      </p:sp>
      <p:sp>
        <p:nvSpPr>
          <p:cNvPr id="4" name="PlaceHolder 3"/>
          <p:cNvSpPr>
            <a:spLocks noGrp="1"/>
          </p:cNvSpPr>
          <p:nvPr>
            <p:ph type="dt" idx="1"/>
          </p:nvPr>
        </p:nvSpPr>
        <p:spPr/>
        <p:txBody>
          <a:bodyPr/>
          <a:p>
            <a:r>
              <a:rPr lang="uk-UA"/>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4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044544A1-2CB6-4C48-8A18-EEE1081AA7E8}"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2E6A3DFB-9D2D-484C-9FD0-253B8405E0BA}" type="slidenum">
              <a:t>&lt;#&gt;</a:t>
            </a:fld>
          </a:p>
        </p:txBody>
      </p:sp>
      <p:sp>
        <p:nvSpPr>
          <p:cNvPr id="9" name="PlaceHolder 8"/>
          <p:cNvSpPr>
            <a:spLocks noGrp="1"/>
          </p:cNvSpPr>
          <p:nvPr>
            <p:ph type="dt" idx="1"/>
          </p:nvPr>
        </p:nvSpPr>
        <p:spPr/>
        <p:txBody>
          <a:bodyPr/>
          <a:p>
            <a:r>
              <a:rPr lang="uk-UA"/>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5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E1CBE61-4082-4CF1-9DC8-8FFE8DBD8419}" type="slidenum">
              <a:t>&lt;#&gt;</a:t>
            </a:fld>
          </a:p>
        </p:txBody>
      </p:sp>
      <p:sp>
        <p:nvSpPr>
          <p:cNvPr id="11" name="PlaceHolder 10"/>
          <p:cNvSpPr>
            <a:spLocks noGrp="1"/>
          </p:cNvSpPr>
          <p:nvPr>
            <p:ph type="dt" idx="1"/>
          </p:nvPr>
        </p:nvSpPr>
        <p:spPr/>
        <p:txBody>
          <a:bodyPr/>
          <a:p>
            <a:r>
              <a:rPr lang="uk-UA"/>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CCCBE712-148B-493F-A5F9-0B7EBD87C1AC}" type="slidenum">
              <a:t>&lt;#&gt;</a:t>
            </a:fld>
          </a:p>
        </p:txBody>
      </p:sp>
      <p:sp>
        <p:nvSpPr>
          <p:cNvPr id="4" name="PlaceHolder 3"/>
          <p:cNvSpPr>
            <a:spLocks noGrp="1"/>
          </p:cNvSpPr>
          <p:nvPr>
            <p:ph type="dt" idx="4"/>
          </p:nvPr>
        </p:nvSpPr>
        <p:spPr/>
        <p:txBody>
          <a:bodyPr/>
          <a:p>
            <a:r>
              <a:rPr lang="uk-UA"/>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8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C75817B5-3300-44B9-B6C6-F1E7E1FDF1A3}"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8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B3E9534-154E-48A8-9E4D-95A6B666BFA3}" type="slidenum">
              <a:t>&lt;#&gt;</a:t>
            </a:fld>
          </a:p>
        </p:txBody>
      </p:sp>
      <p:sp>
        <p:nvSpPr>
          <p:cNvPr id="6" name="PlaceHolder 5"/>
          <p:cNvSpPr>
            <a:spLocks noGrp="1"/>
          </p:cNvSpPr>
          <p:nvPr>
            <p:ph type="dt" idx="4"/>
          </p:nvPr>
        </p:nvSpPr>
        <p:spPr/>
        <p:txBody>
          <a:bodyPr/>
          <a:p>
            <a:r>
              <a:rPr lang="uk-UA"/>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8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0FE18DF5-6D2F-42C4-B1CD-571DB5BED5D5}"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309E9E5-349F-489A-B3E1-B0C4A3979B74}"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8C020504-A059-44D3-9429-9CC6094805BA}" type="slidenum">
              <a:t>&lt;#&gt;</a:t>
            </a:fld>
          </a:p>
        </p:txBody>
      </p:sp>
      <p:sp>
        <p:nvSpPr>
          <p:cNvPr id="5" name="PlaceHolder 4"/>
          <p:cNvSpPr>
            <a:spLocks noGrp="1"/>
          </p:cNvSpPr>
          <p:nvPr>
            <p:ph type="dt" idx="4"/>
          </p:nvPr>
        </p:nvSpPr>
        <p:spPr/>
        <p:txBody>
          <a:bodyPr/>
          <a:p>
            <a:r>
              <a:rPr lang="uk-UA"/>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8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602982E3-9AD7-4378-A5A3-3BA7618485AE}"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uk-UA"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83DCA519-9C32-4236-A236-06459A447752}"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62020163-9975-4A3F-8A2F-B5585527F338}"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9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3811DBC-4CB7-46B0-B318-534149AE4B41}" type="slidenum">
              <a:t>&lt;#&gt;</a:t>
            </a:fld>
          </a:p>
        </p:txBody>
      </p:sp>
      <p:sp>
        <p:nvSpPr>
          <p:cNvPr id="8" name="PlaceHolder 7"/>
          <p:cNvSpPr>
            <a:spLocks noGrp="1"/>
          </p:cNvSpPr>
          <p:nvPr>
            <p:ph type="dt" idx="4"/>
          </p:nvPr>
        </p:nvSpPr>
        <p:spPr/>
        <p:txBody>
          <a:bodyPr/>
          <a:p>
            <a:r>
              <a:rPr lang="uk-UA"/>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10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0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C3A09A8-CC8C-4A75-B62A-9122AAEEBF9B}" type="slidenum">
              <a:t>&lt;#&gt;</a:t>
            </a:fld>
          </a:p>
        </p:txBody>
      </p:sp>
      <p:sp>
        <p:nvSpPr>
          <p:cNvPr id="7" name="PlaceHolder 6"/>
          <p:cNvSpPr>
            <a:spLocks noGrp="1"/>
          </p:cNvSpPr>
          <p:nvPr>
            <p:ph type="dt" idx="4"/>
          </p:nvPr>
        </p:nvSpPr>
        <p:spPr/>
        <p:txBody>
          <a:bodyPr/>
          <a:p>
            <a:r>
              <a:rPr lang="uk-UA"/>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10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0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0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0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5C90EC59-D810-4901-A9AB-C7B0C0108D22}" type="slidenum">
              <a:t>&lt;#&gt;</a:t>
            </a:fld>
          </a:p>
        </p:txBody>
      </p:sp>
      <p:sp>
        <p:nvSpPr>
          <p:cNvPr id="9" name="PlaceHolder 8"/>
          <p:cNvSpPr>
            <a:spLocks noGrp="1"/>
          </p:cNvSpPr>
          <p:nvPr>
            <p:ph type="dt" idx="4"/>
          </p:nvPr>
        </p:nvSpPr>
        <p:spPr/>
        <p:txBody>
          <a:bodyPr/>
          <a:p>
            <a:r>
              <a:rPr lang="uk-UA"/>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10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1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1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1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1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11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1166E988-00F4-450E-B2F5-6E9B239DC825}" type="slidenum">
              <a:t>&lt;#&gt;</a:t>
            </a:fld>
          </a:p>
        </p:txBody>
      </p:sp>
      <p:sp>
        <p:nvSpPr>
          <p:cNvPr id="11" name="PlaceHolder 10"/>
          <p:cNvSpPr>
            <a:spLocks noGrp="1"/>
          </p:cNvSpPr>
          <p:nvPr>
            <p:ph type="dt" idx="4"/>
          </p:nvPr>
        </p:nvSpPr>
        <p:spPr/>
        <p:txBody>
          <a:bodyPr/>
          <a:p>
            <a:r>
              <a:rPr lang="uk-UA"/>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3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457C5D4-6016-49D3-80BC-0A683679B686}" type="slidenum">
              <a:t>&lt;#&gt;</a:t>
            </a:fld>
          </a:p>
        </p:txBody>
      </p:sp>
      <p:sp>
        <p:nvSpPr>
          <p:cNvPr id="6" name="PlaceHolder 5"/>
          <p:cNvSpPr>
            <a:spLocks noGrp="1"/>
          </p:cNvSpPr>
          <p:nvPr>
            <p:ph type="dt" idx="1"/>
          </p:nvPr>
        </p:nvSpPr>
        <p:spPr/>
        <p:txBody>
          <a:bodyPr/>
          <a:p>
            <a:r>
              <a:rPr lang="uk-UA"/>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3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334CCABD-0140-4F49-84CD-BBC74597E887}" type="slidenum">
              <a:t>&lt;#&gt;</a:t>
            </a:fld>
          </a:p>
        </p:txBody>
      </p:sp>
      <p:sp>
        <p:nvSpPr>
          <p:cNvPr id="7" name="PlaceHolder 6"/>
          <p:cNvSpPr>
            <a:spLocks noGrp="1"/>
          </p:cNvSpPr>
          <p:nvPr>
            <p:ph type="dt" idx="1"/>
          </p:nvPr>
        </p:nvSpPr>
        <p:spPr/>
        <p:txBody>
          <a:bodyPr/>
          <a:p>
            <a:r>
              <a:rPr lang="uk-UA"/>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423FECF-CD03-4C70-8EF9-D307D9221CB8}"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uk-UA"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B842F06-B6F9-4377-8AAB-74767BAE37B1}" type="slidenum">
              <a:t>&lt;#&gt;</a:t>
            </a:fld>
          </a:p>
        </p:txBody>
      </p:sp>
      <p:sp>
        <p:nvSpPr>
          <p:cNvPr id="5" name="PlaceHolder 4"/>
          <p:cNvSpPr>
            <a:spLocks noGrp="1"/>
          </p:cNvSpPr>
          <p:nvPr>
            <p:ph type="dt" idx="1"/>
          </p:nvPr>
        </p:nvSpPr>
        <p:spPr/>
        <p:txBody>
          <a:bodyPr/>
          <a:p>
            <a:r>
              <a:rPr lang="uk-UA"/>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665C504-AF57-443D-B29C-E568A472844C}"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4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8E387EF-3CF4-492B-A6DC-DFFFBE3E2F5A}" type="slidenum">
              <a:t>&lt;#&gt;</a:t>
            </a:fld>
          </a:p>
        </p:txBody>
      </p:sp>
      <p:sp>
        <p:nvSpPr>
          <p:cNvPr id="8" name="PlaceHolder 7"/>
          <p:cNvSpPr>
            <a:spLocks noGrp="1"/>
          </p:cNvSpPr>
          <p:nvPr>
            <p:ph type="dt" idx="1"/>
          </p:nvPr>
        </p:nvSpPr>
        <p:spPr/>
        <p:txBody>
          <a:bodyPr/>
          <a:p>
            <a:r>
              <a:rPr lang="uk-UA"/>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endParaRPr b="0" lang="en-US" sz="1800" spc="-1" strike="noStrike">
              <a:solidFill>
                <a:srgbClr val="000000"/>
              </a:solidFill>
              <a:latin typeface="Trebuchet MS"/>
            </a:endParaRPr>
          </a:p>
        </p:txBody>
      </p:sp>
      <p:sp>
        <p:nvSpPr>
          <p:cNvPr id="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4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1800" spc="-1" strike="noStrike">
              <a:solidFill>
                <a:srgbClr val="404040"/>
              </a:solidFill>
              <a:latin typeface="Trebuchet M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525B0E7-344D-42DF-82F7-3ECD98477455}" type="slidenum">
              <a:t>&lt;#&gt;</a:t>
            </a:fld>
          </a:p>
        </p:txBody>
      </p:sp>
      <p:sp>
        <p:nvSpPr>
          <p:cNvPr id="8" name="PlaceHolder 7"/>
          <p:cNvSpPr>
            <a:spLocks noGrp="1"/>
          </p:cNvSpPr>
          <p:nvPr>
            <p:ph type="dt" idx="1"/>
          </p:nvPr>
        </p:nvSpPr>
        <p:spPr/>
        <p:txBody>
          <a:bodyPr/>
          <a:p>
            <a:r>
              <a:rPr lang="uk-UA"/>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43"/>
          <p:cNvGrpSpPr/>
          <p:nvPr/>
        </p:nvGrpSpPr>
        <p:grpSpPr>
          <a:xfrm>
            <a:off x="0" y="-8640"/>
            <a:ext cx="12191760" cy="6866640"/>
            <a:chOff x="0" y="-8640"/>
            <a:chExt cx="12191760" cy="6866640"/>
          </a:xfrm>
        </p:grpSpPr>
        <p:cxnSp>
          <p:nvCxnSpPr>
            <p:cNvPr id="1" name="Straight Connector 19"/>
            <p:cNvCxnSpPr/>
            <p:nvPr/>
          </p:nvCxnSpPr>
          <p:spPr>
            <a:xfrm>
              <a:off x="9370800" y="0"/>
              <a:ext cx="1219680" cy="6858360"/>
            </a:xfrm>
            <a:prstGeom prst="straightConnector1">
              <a:avLst/>
            </a:prstGeom>
            <a:ln cap="rnd" w="9525">
              <a:solidFill>
                <a:srgbClr val="5fcbef">
                  <a:alpha val="70000"/>
                </a:srgbClr>
              </a:solidFill>
              <a:round/>
            </a:ln>
          </p:spPr>
        </p:cxnSp>
        <p:cxnSp>
          <p:nvCxnSpPr>
            <p:cNvPr id="2" name="Straight Connector 20"/>
            <p:cNvCxnSpPr/>
            <p:nvPr/>
          </p:nvCxnSpPr>
          <p:spPr>
            <a:xfrm flipH="1">
              <a:off x="7425000" y="3681360"/>
              <a:ext cx="4763880" cy="3177000"/>
            </a:xfrm>
            <a:prstGeom prst="straightConnector1">
              <a:avLst/>
            </a:prstGeom>
            <a:ln cap="rnd" w="9525">
              <a:solidFill>
                <a:srgbClr val="5fcbef">
                  <a:alpha val="70000"/>
                </a:srgbClr>
              </a:solidFill>
              <a:round/>
            </a:ln>
          </p:spPr>
        </p:cxnSp>
        <p:sp>
          <p:nvSpPr>
            <p:cNvPr id="3"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4"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5"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6"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7"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8"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9"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10"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grpSp>
      <p:grpSp>
        <p:nvGrpSpPr>
          <p:cNvPr id="11" name="Group 15"/>
          <p:cNvGrpSpPr/>
          <p:nvPr/>
        </p:nvGrpSpPr>
        <p:grpSpPr>
          <a:xfrm>
            <a:off x="0" y="-8640"/>
            <a:ext cx="12191760" cy="6866640"/>
            <a:chOff x="0" y="-8640"/>
            <a:chExt cx="12191760" cy="6866640"/>
          </a:xfrm>
        </p:grpSpPr>
        <p:sp>
          <p:nvSpPr>
            <p:cNvPr id="12" name="Freeform 14"/>
            <p:cNvSpPr/>
            <p:nvPr/>
          </p:nvSpPr>
          <p:spPr>
            <a:xfrm>
              <a:off x="0" y="-7920"/>
              <a:ext cx="863280" cy="5697720"/>
            </a:xfrm>
            <a:custGeom>
              <a:avLst/>
              <a:gdLst>
                <a:gd name="textAreaLeft" fmla="*/ 0 w 863280"/>
                <a:gd name="textAreaRight" fmla="*/ 863640 w 863280"/>
                <a:gd name="textAreaTop" fmla="*/ 0 h 5697720"/>
                <a:gd name="textAreaBottom" fmla="*/ 5698080 h 5697720"/>
              </a:gdLst>
              <a:ahLst/>
              <a:rect l="textAreaLeft" t="textAreaTop" r="textAreaRight" b="textAreaBottom"/>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cxnSp>
          <p:nvCxnSpPr>
            <p:cNvPr id="13" name="Straight Connector 18"/>
            <p:cNvCxnSpPr/>
            <p:nvPr/>
          </p:nvCxnSpPr>
          <p:spPr>
            <a:xfrm>
              <a:off x="9370800" y="0"/>
              <a:ext cx="1219680" cy="6858360"/>
            </a:xfrm>
            <a:prstGeom prst="straightConnector1">
              <a:avLst/>
            </a:prstGeom>
            <a:ln cap="rnd" w="9525">
              <a:solidFill>
                <a:srgbClr val="5fcbef">
                  <a:alpha val="70000"/>
                </a:srgbClr>
              </a:solidFill>
              <a:round/>
            </a:ln>
          </p:spPr>
        </p:cxnSp>
        <p:cxnSp>
          <p:nvCxnSpPr>
            <p:cNvPr id="14" name="Straight Connector 19"/>
            <p:cNvCxnSpPr/>
            <p:nvPr/>
          </p:nvCxnSpPr>
          <p:spPr>
            <a:xfrm flipH="1">
              <a:off x="7425000" y="3681360"/>
              <a:ext cx="4763880" cy="3177000"/>
            </a:xfrm>
            <a:prstGeom prst="straightConnector1">
              <a:avLst/>
            </a:prstGeom>
            <a:ln cap="rnd" w="9525">
              <a:solidFill>
                <a:srgbClr val="5fcbef">
                  <a:alpha val="70000"/>
                </a:srgbClr>
              </a:solidFill>
              <a:round/>
            </a:ln>
          </p:spPr>
        </p:cxnSp>
        <p:sp>
          <p:nvSpPr>
            <p:cNvPr id="15"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16"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17" name="Isosceles Triangle 22"/>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18"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19"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20"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21" name="Isosceles Triangle 26"/>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grpSp>
      <p:sp>
        <p:nvSpPr>
          <p:cNvPr id="22" name="PlaceHolder 1"/>
          <p:cNvSpPr>
            <a:spLocks noGrp="1"/>
          </p:cNvSpPr>
          <p:nvPr>
            <p:ph type="title"/>
          </p:nvPr>
        </p:nvSpPr>
        <p:spPr>
          <a:xfrm>
            <a:off x="1506960" y="2404440"/>
            <a:ext cx="7766640" cy="1645920"/>
          </a:xfrm>
          <a:prstGeom prst="rect">
            <a:avLst/>
          </a:prstGeom>
          <a:noFill/>
          <a:ln w="0">
            <a:noFill/>
          </a:ln>
        </p:spPr>
        <p:txBody>
          <a:bodyPr anchor="b">
            <a:noAutofit/>
          </a:bodyPr>
          <a:p>
            <a:pPr indent="0" algn="r">
              <a:lnSpc>
                <a:spcPct val="100000"/>
              </a:lnSpc>
              <a:buNone/>
            </a:pPr>
            <a:r>
              <a:rPr b="0" lang="uk-UA" sz="5400" spc="-1" strike="noStrike">
                <a:solidFill>
                  <a:schemeClr val="accent1"/>
                </a:solidFill>
                <a:latin typeface="Trebuchet MS"/>
              </a:rPr>
              <a:t>Клацніть, щоб редагувати стиль зразка заголовка</a:t>
            </a:r>
            <a:endParaRPr b="0" lang="en-US" sz="5400" spc="-1" strike="noStrike">
              <a:solidFill>
                <a:srgbClr val="000000"/>
              </a:solidFill>
              <a:latin typeface="Trebuchet MS"/>
            </a:endParaRPr>
          </a:p>
        </p:txBody>
      </p:sp>
      <p:sp>
        <p:nvSpPr>
          <p:cNvPr id="23" name="PlaceHolder 2"/>
          <p:cNvSpPr>
            <a:spLocks noGrp="1"/>
          </p:cNvSpPr>
          <p:nvPr>
            <p:ph type="dt" idx="1"/>
          </p:nvPr>
        </p:nvSpPr>
        <p:spPr>
          <a:xfrm>
            <a:off x="7205040" y="6041520"/>
            <a:ext cx="911520" cy="364680"/>
          </a:xfrm>
          <a:prstGeom prst="rect">
            <a:avLst/>
          </a:prstGeom>
          <a:noFill/>
          <a:ln w="0">
            <a:noFill/>
          </a:ln>
        </p:spPr>
        <p:txBody>
          <a:bodyPr anchor="ctr">
            <a:noAutofit/>
          </a:bodyPr>
          <a:lstStyle>
            <a:lvl1pPr indent="0" algn="r">
              <a:lnSpc>
                <a:spcPct val="100000"/>
              </a:lnSpc>
              <a:buNone/>
              <a:defRPr b="0" lang="uk-UA" sz="900" spc="-1" strike="noStrike">
                <a:solidFill>
                  <a:srgbClr val="8b8b8b"/>
                </a:solidFill>
                <a:latin typeface="Trebuchet MS"/>
              </a:defRPr>
            </a:lvl1pPr>
          </a:lstStyle>
          <a:p>
            <a:pPr indent="0" algn="r">
              <a:lnSpc>
                <a:spcPct val="100000"/>
              </a:lnSpc>
              <a:buNone/>
            </a:pPr>
            <a:r>
              <a:rPr b="0" lang="uk-UA" sz="900" spc="-1" strike="noStrike">
                <a:solidFill>
                  <a:srgbClr val="8b8b8b"/>
                </a:solidFill>
                <a:latin typeface="Trebuchet MS"/>
              </a:rPr>
              <a:t>&lt;дата/час&gt;</a:t>
            </a:r>
            <a:endParaRPr b="0" lang="uk-UA" sz="900" spc="-1" strike="noStrike">
              <a:solidFill>
                <a:srgbClr val="000000"/>
              </a:solidFill>
              <a:latin typeface="Times New Roman"/>
            </a:endParaRPr>
          </a:p>
        </p:txBody>
      </p:sp>
      <p:sp>
        <p:nvSpPr>
          <p:cNvPr id="24" name="PlaceHolder 3"/>
          <p:cNvSpPr>
            <a:spLocks noGrp="1"/>
          </p:cNvSpPr>
          <p:nvPr>
            <p:ph type="ftr" idx="2"/>
          </p:nvPr>
        </p:nvSpPr>
        <p:spPr>
          <a:xfrm>
            <a:off x="677160" y="6041520"/>
            <a:ext cx="6297120" cy="364680"/>
          </a:xfrm>
          <a:prstGeom prst="rect">
            <a:avLst/>
          </a:prstGeom>
          <a:noFill/>
          <a:ln w="0">
            <a:noFill/>
          </a:ln>
        </p:spPr>
        <p:txBody>
          <a:bodyPr anchor="ctr">
            <a:noAutofit/>
          </a:bodyPr>
          <a:lstStyle>
            <a:lvl1pPr indent="0" algn="ctr">
              <a:buNone/>
              <a:defRPr b="0" lang="uk-UA" sz="1400" spc="-1" strike="noStrike">
                <a:solidFill>
                  <a:srgbClr val="000000"/>
                </a:solidFill>
                <a:latin typeface="Times New Roman"/>
              </a:defRPr>
            </a:lvl1pPr>
          </a:lstStyle>
          <a:p>
            <a:pPr indent="0" algn="ctr">
              <a:buNone/>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25" name="PlaceHolder 4"/>
          <p:cNvSpPr>
            <a:spLocks noGrp="1"/>
          </p:cNvSpPr>
          <p:nvPr>
            <p:ph type="sldNum" idx="3"/>
          </p:nvPr>
        </p:nvSpPr>
        <p:spPr>
          <a:xfrm>
            <a:off x="8590680" y="6041520"/>
            <a:ext cx="682920" cy="364680"/>
          </a:xfrm>
          <a:prstGeom prst="rect">
            <a:avLst/>
          </a:prstGeom>
          <a:noFill/>
          <a:ln w="0">
            <a:noFill/>
          </a:ln>
        </p:spPr>
        <p:txBody>
          <a:bodyPr anchor="ctr">
            <a:noAutofit/>
          </a:bodyPr>
          <a:lstStyle>
            <a:lvl1pPr indent="0" algn="r">
              <a:lnSpc>
                <a:spcPct val="100000"/>
              </a:lnSpc>
              <a:buNone/>
              <a:defRPr b="0" lang="uk-UA" sz="900" spc="-1" strike="noStrike">
                <a:solidFill>
                  <a:schemeClr val="accent1"/>
                </a:solidFill>
                <a:latin typeface="Trebuchet MS"/>
              </a:defRPr>
            </a:lvl1pPr>
          </a:lstStyle>
          <a:p>
            <a:pPr indent="0" algn="r">
              <a:lnSpc>
                <a:spcPct val="100000"/>
              </a:lnSpc>
              <a:buNone/>
            </a:pPr>
            <a:fld id="{BDB5949F-071B-4C22-BBCD-69B0714F816F}" type="slidenum">
              <a:rPr b="0" lang="uk-UA" sz="900" spc="-1" strike="noStrike">
                <a:solidFill>
                  <a:schemeClr val="accent1"/>
                </a:solidFill>
                <a:latin typeface="Trebuchet MS"/>
              </a:rPr>
              <a:t>&lt;номер&gt;</a:t>
            </a:fld>
            <a:endParaRPr b="0" lang="uk-UA" sz="900" spc="-1" strike="noStrike">
              <a:solidFill>
                <a:srgbClr val="000000"/>
              </a:solidFill>
              <a:latin typeface="Times New Roman"/>
            </a:endParaRP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Trebuchet MS"/>
              </a:rPr>
              <a:t>Для редагування структури клацніть мишею</a:t>
            </a:r>
            <a:endParaRPr b="0" lang="en-US" sz="18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Trebuchet MS"/>
              </a:rPr>
              <a:t>Другий рівень структури</a:t>
            </a:r>
            <a:endParaRPr b="0" lang="en-US" sz="14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Trebuchet MS"/>
              </a:rPr>
              <a:t>Третій рівень структури</a:t>
            </a:r>
            <a:endParaRPr b="0" lang="en-US" sz="12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Trebuchet MS"/>
              </a:rPr>
              <a:t>Четвертий рівень структури</a:t>
            </a:r>
            <a:endParaRPr b="0" lang="en-US" sz="12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Trebuchet MS"/>
              </a:rPr>
              <a:t>П'ятий рівень структури</a:t>
            </a:r>
            <a:endParaRPr b="0" lang="en-US"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Trebuchet MS"/>
              </a:rPr>
              <a:t>Шостий рівень структури</a:t>
            </a:r>
            <a:endParaRPr b="0" lang="en-US"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Trebuchet MS"/>
              </a:rPr>
              <a:t>Сьомий рівень структури</a:t>
            </a:r>
            <a:endParaRPr b="0" lang="en-US"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63" name="Group 43"/>
          <p:cNvGrpSpPr/>
          <p:nvPr/>
        </p:nvGrpSpPr>
        <p:grpSpPr>
          <a:xfrm>
            <a:off x="0" y="-8640"/>
            <a:ext cx="12191760" cy="6866640"/>
            <a:chOff x="0" y="-8640"/>
            <a:chExt cx="12191760" cy="6866640"/>
          </a:xfrm>
        </p:grpSpPr>
        <p:cxnSp>
          <p:nvCxnSpPr>
            <p:cNvPr id="64" name="Straight Connector 19"/>
            <p:cNvCxnSpPr/>
            <p:nvPr/>
          </p:nvCxnSpPr>
          <p:spPr>
            <a:xfrm>
              <a:off x="9370800" y="0"/>
              <a:ext cx="1219680" cy="6858360"/>
            </a:xfrm>
            <a:prstGeom prst="straightConnector1">
              <a:avLst/>
            </a:prstGeom>
            <a:ln cap="rnd" w="9525">
              <a:solidFill>
                <a:srgbClr val="5fcbef">
                  <a:alpha val="70000"/>
                </a:srgbClr>
              </a:solidFill>
              <a:round/>
            </a:ln>
          </p:spPr>
        </p:cxnSp>
        <p:cxnSp>
          <p:nvCxnSpPr>
            <p:cNvPr id="65" name="Straight Connector 20"/>
            <p:cNvCxnSpPr/>
            <p:nvPr/>
          </p:nvCxnSpPr>
          <p:spPr>
            <a:xfrm flipH="1">
              <a:off x="7425000" y="3681360"/>
              <a:ext cx="4763880" cy="3177000"/>
            </a:xfrm>
            <a:prstGeom prst="straightConnector1">
              <a:avLst/>
            </a:prstGeom>
            <a:ln cap="rnd" w="9525">
              <a:solidFill>
                <a:srgbClr val="5fcbef">
                  <a:alpha val="70000"/>
                </a:srgbClr>
              </a:solidFill>
              <a:round/>
            </a:ln>
          </p:spPr>
        </p:cxnSp>
        <p:sp>
          <p:nvSpPr>
            <p:cNvPr id="66" name="Rectangle 23"/>
            <p:cNvSpPr/>
            <p:nvPr/>
          </p:nvSpPr>
          <p:spPr>
            <a:xfrm>
              <a:off x="9181440" y="-8640"/>
              <a:ext cx="3007080" cy="6866280"/>
            </a:xfrm>
            <a:custGeom>
              <a:avLst/>
              <a:gdLst>
                <a:gd name="textAreaLeft" fmla="*/ 0 w 3007080"/>
                <a:gd name="textAreaRight" fmla="*/ 3007440 w 3007080"/>
                <a:gd name="textAreaTop" fmla="*/ 0 h 6866280"/>
                <a:gd name="textAreaBottom" fmla="*/ 6866640 h 6866280"/>
              </a:gdLst>
              <a:ahLst/>
              <a:rect l="textAreaLeft" t="textAreaTop" r="textAreaRight" b="textAreaBottom"/>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67" name="Rectangle 25"/>
            <p:cNvSpPr/>
            <p:nvPr/>
          </p:nvSpPr>
          <p:spPr>
            <a:xfrm>
              <a:off x="9603360" y="-8640"/>
              <a:ext cx="2588040" cy="6866280"/>
            </a:xfrm>
            <a:custGeom>
              <a:avLst/>
              <a:gdLst>
                <a:gd name="textAreaLeft" fmla="*/ 0 w 2588040"/>
                <a:gd name="textAreaRight" fmla="*/ 2588400 w 2588040"/>
                <a:gd name="textAreaTop" fmla="*/ 0 h 6866280"/>
                <a:gd name="textAreaBottom" fmla="*/ 6866640 h 6866280"/>
              </a:gdLst>
              <a:ahLst/>
              <a:rect l="textAreaLeft" t="textAreaTop" r="textAreaRight" b="textAreaBottom"/>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68" name="Isosceles Triangle 23"/>
            <p:cNvSpPr/>
            <p:nvPr/>
          </p:nvSpPr>
          <p:spPr>
            <a:xfrm>
              <a:off x="8932320" y="3048120"/>
              <a:ext cx="3259440" cy="3809520"/>
            </a:xfrm>
            <a:prstGeom prst="triangle">
              <a:avLst>
                <a:gd name="adj" fmla="val 100000"/>
              </a:avLst>
            </a:prstGeom>
            <a:solidFill>
              <a:schemeClr val="accent1">
                <a:lumMod val="75000"/>
                <a:alpha val="6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69" name="Rectangle 27"/>
            <p:cNvSpPr/>
            <p:nvPr/>
          </p:nvSpPr>
          <p:spPr>
            <a:xfrm>
              <a:off x="9334440" y="-8640"/>
              <a:ext cx="2854080" cy="6866280"/>
            </a:xfrm>
            <a:custGeom>
              <a:avLst/>
              <a:gdLst>
                <a:gd name="textAreaLeft" fmla="*/ 0 w 2854080"/>
                <a:gd name="textAreaRight" fmla="*/ 2854440 w 2854080"/>
                <a:gd name="textAreaTop" fmla="*/ 0 h 6866280"/>
                <a:gd name="textAreaBottom" fmla="*/ 6866640 h 6866280"/>
              </a:gdLst>
              <a:ahLst/>
              <a:rect l="textAreaLeft" t="textAreaTop" r="textAreaRight" b="textAreaBottom"/>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70" name="Rectangle 28"/>
            <p:cNvSpPr/>
            <p:nvPr/>
          </p:nvSpPr>
          <p:spPr>
            <a:xfrm>
              <a:off x="10898640" y="-8640"/>
              <a:ext cx="1289880" cy="6866280"/>
            </a:xfrm>
            <a:custGeom>
              <a:avLst/>
              <a:gdLst>
                <a:gd name="textAreaLeft" fmla="*/ 0 w 1289880"/>
                <a:gd name="textAreaRight" fmla="*/ 1290240 w 1289880"/>
                <a:gd name="textAreaTop" fmla="*/ 0 h 6866280"/>
                <a:gd name="textAreaBottom" fmla="*/ 6866640 h 6866280"/>
              </a:gdLst>
              <a:ahLst/>
              <a:rect l="textAreaLeft" t="textAreaTop" r="textAreaRight" b="textAreaBottom"/>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71" name="Rectangle 29"/>
            <p:cNvSpPr/>
            <p:nvPr/>
          </p:nvSpPr>
          <p:spPr>
            <a:xfrm>
              <a:off x="10938960" y="-8640"/>
              <a:ext cx="1249560" cy="6866280"/>
            </a:xfrm>
            <a:custGeom>
              <a:avLst/>
              <a:gdLst>
                <a:gd name="textAreaLeft" fmla="*/ 0 w 1249560"/>
                <a:gd name="textAreaRight" fmla="*/ 1249920 w 1249560"/>
                <a:gd name="textAreaTop" fmla="*/ 0 h 6866280"/>
                <a:gd name="textAreaBottom" fmla="*/ 6866640 h 6866280"/>
              </a:gdLst>
              <a:ahLst/>
              <a:rect l="textAreaLeft" t="textAreaTop" r="textAreaRight" b="textAreaBottom"/>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72" name="Isosceles Triangle 27"/>
            <p:cNvSpPr/>
            <p:nvPr/>
          </p:nvSpPr>
          <p:spPr>
            <a:xfrm>
              <a:off x="10371600" y="3589920"/>
              <a:ext cx="1816920" cy="3267720"/>
            </a:xfrm>
            <a:prstGeom prst="triangle">
              <a:avLst>
                <a:gd name="adj" fmla="val 100000"/>
              </a:avLst>
            </a:prstGeom>
            <a:solidFill>
              <a:schemeClr val="accent1">
                <a:lumMod val="75000"/>
                <a:alpha val="66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sp>
          <p:nvSpPr>
            <p:cNvPr id="73" name="Isosceles Triangle 18"/>
            <p:cNvSpPr/>
            <p:nvPr/>
          </p:nvSpPr>
          <p:spPr>
            <a:xfrm>
              <a:off x="0" y="4013280"/>
              <a:ext cx="448200" cy="2844360"/>
            </a:xfrm>
            <a:prstGeom prst="triangle">
              <a:avLst>
                <a:gd name="adj" fmla="val 0"/>
              </a:avLst>
            </a:prstGeom>
            <a:solidFill>
              <a:schemeClr val="accent1">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t">
              <a:noAutofit/>
            </a:bodyPr>
            <a:p>
              <a:endParaRPr b="0" lang="uk-UA" sz="1800" spc="-1" strike="noStrike">
                <a:solidFill>
                  <a:srgbClr val="000000"/>
                </a:solidFill>
                <a:latin typeface="Arial"/>
              </a:endParaRPr>
            </a:p>
          </p:txBody>
        </p:sp>
      </p:grpSp>
      <p:sp>
        <p:nvSpPr>
          <p:cNvPr id="74" name="PlaceHolder 1"/>
          <p:cNvSpPr>
            <a:spLocks noGrp="1"/>
          </p:cNvSpPr>
          <p:nvPr>
            <p:ph type="dt" idx="4"/>
          </p:nvPr>
        </p:nvSpPr>
        <p:spPr>
          <a:xfrm>
            <a:off x="7205040" y="6041520"/>
            <a:ext cx="911520" cy="364680"/>
          </a:xfrm>
          <a:prstGeom prst="rect">
            <a:avLst/>
          </a:prstGeom>
          <a:noFill/>
          <a:ln w="0">
            <a:noFill/>
          </a:ln>
        </p:spPr>
        <p:txBody>
          <a:bodyPr anchor="ctr">
            <a:noAutofit/>
          </a:bodyPr>
          <a:lstStyle>
            <a:lvl1pPr indent="0" algn="r">
              <a:lnSpc>
                <a:spcPct val="100000"/>
              </a:lnSpc>
              <a:buNone/>
              <a:defRPr b="0" lang="uk-UA" sz="900" spc="-1" strike="noStrike">
                <a:solidFill>
                  <a:srgbClr val="8b8b8b"/>
                </a:solidFill>
                <a:latin typeface="Trebuchet MS"/>
              </a:defRPr>
            </a:lvl1pPr>
          </a:lstStyle>
          <a:p>
            <a:pPr indent="0" algn="r">
              <a:lnSpc>
                <a:spcPct val="100000"/>
              </a:lnSpc>
              <a:buNone/>
            </a:pPr>
            <a:r>
              <a:rPr b="0" lang="uk-UA" sz="900" spc="-1" strike="noStrike">
                <a:solidFill>
                  <a:srgbClr val="8b8b8b"/>
                </a:solidFill>
                <a:latin typeface="Trebuchet MS"/>
              </a:rPr>
              <a:t>&lt;дата/час&gt;</a:t>
            </a:r>
            <a:endParaRPr b="0" lang="uk-UA" sz="900" spc="-1" strike="noStrike">
              <a:solidFill>
                <a:srgbClr val="000000"/>
              </a:solidFill>
              <a:latin typeface="Times New Roman"/>
            </a:endParaRPr>
          </a:p>
        </p:txBody>
      </p:sp>
      <p:sp>
        <p:nvSpPr>
          <p:cNvPr id="75" name="PlaceHolder 2"/>
          <p:cNvSpPr>
            <a:spLocks noGrp="1"/>
          </p:cNvSpPr>
          <p:nvPr>
            <p:ph type="ftr" idx="5"/>
          </p:nvPr>
        </p:nvSpPr>
        <p:spPr>
          <a:xfrm>
            <a:off x="677160" y="6041520"/>
            <a:ext cx="6297120" cy="364680"/>
          </a:xfrm>
          <a:prstGeom prst="rect">
            <a:avLst/>
          </a:prstGeom>
          <a:noFill/>
          <a:ln w="0">
            <a:noFill/>
          </a:ln>
        </p:spPr>
        <p:txBody>
          <a:bodyPr anchor="ctr">
            <a:noAutofit/>
          </a:bodyPr>
          <a:lstStyle>
            <a:lvl1pPr indent="0" algn="ctr">
              <a:buNone/>
              <a:defRPr b="0" lang="uk-UA" sz="1400" spc="-1" strike="noStrike">
                <a:solidFill>
                  <a:srgbClr val="000000"/>
                </a:solidFill>
                <a:latin typeface="Times New Roman"/>
              </a:defRPr>
            </a:lvl1pPr>
          </a:lstStyle>
          <a:p>
            <a:pPr indent="0" algn="ctr">
              <a:buNone/>
            </a:pPr>
            <a:r>
              <a:rPr b="0" lang="uk-UA" sz="1400" spc="-1" strike="noStrike">
                <a:solidFill>
                  <a:srgbClr val="000000"/>
                </a:solidFill>
                <a:latin typeface="Times New Roman"/>
              </a:rPr>
              <a:t>&lt;нижній колонтитул&gt;</a:t>
            </a:r>
            <a:endParaRPr b="0" lang="uk-UA" sz="1400" spc="-1" strike="noStrike">
              <a:solidFill>
                <a:srgbClr val="000000"/>
              </a:solidFill>
              <a:latin typeface="Times New Roman"/>
            </a:endParaRPr>
          </a:p>
        </p:txBody>
      </p:sp>
      <p:sp>
        <p:nvSpPr>
          <p:cNvPr id="76" name="PlaceHolder 3"/>
          <p:cNvSpPr>
            <a:spLocks noGrp="1"/>
          </p:cNvSpPr>
          <p:nvPr>
            <p:ph type="sldNum" idx="6"/>
          </p:nvPr>
        </p:nvSpPr>
        <p:spPr>
          <a:xfrm>
            <a:off x="8590680" y="6041520"/>
            <a:ext cx="682920" cy="364680"/>
          </a:xfrm>
          <a:prstGeom prst="rect">
            <a:avLst/>
          </a:prstGeom>
          <a:noFill/>
          <a:ln w="0">
            <a:noFill/>
          </a:ln>
        </p:spPr>
        <p:txBody>
          <a:bodyPr anchor="ctr">
            <a:noAutofit/>
          </a:bodyPr>
          <a:lstStyle>
            <a:lvl1pPr indent="0" algn="r">
              <a:lnSpc>
                <a:spcPct val="100000"/>
              </a:lnSpc>
              <a:buNone/>
              <a:defRPr b="0" lang="uk-UA" sz="900" spc="-1" strike="noStrike">
                <a:solidFill>
                  <a:schemeClr val="accent1"/>
                </a:solidFill>
                <a:latin typeface="Trebuchet MS"/>
              </a:defRPr>
            </a:lvl1pPr>
          </a:lstStyle>
          <a:p>
            <a:pPr indent="0" algn="r">
              <a:lnSpc>
                <a:spcPct val="100000"/>
              </a:lnSpc>
              <a:buNone/>
            </a:pPr>
            <a:fld id="{89F6D789-DC61-48FE-A4C7-9B442113544D}" type="slidenum">
              <a:rPr b="0" lang="uk-UA" sz="900" spc="-1" strike="noStrike">
                <a:solidFill>
                  <a:schemeClr val="accent1"/>
                </a:solidFill>
                <a:latin typeface="Trebuchet MS"/>
              </a:rPr>
              <a:t>&lt;номер&gt;</a:t>
            </a:fld>
            <a:endParaRPr b="0" lang="uk-UA" sz="900" spc="-1" strike="noStrike">
              <a:solidFill>
                <a:srgbClr val="000000"/>
              </a:solidFill>
              <a:latin typeface="Times New Roman"/>
            </a:endParaRPr>
          </a:p>
        </p:txBody>
      </p:sp>
      <p:sp>
        <p:nvSpPr>
          <p:cNvPr id="7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en-US" sz="1800" spc="-1" strike="noStrike">
                <a:solidFill>
                  <a:srgbClr val="000000"/>
                </a:solidFill>
                <a:latin typeface="Trebuchet MS"/>
              </a:rPr>
              <a:t>Для правки тексту заголовка клацніть мишею</a:t>
            </a:r>
            <a:endParaRPr b="0" lang="en-US" sz="1800" spc="-1" strike="noStrike">
              <a:solidFill>
                <a:srgbClr val="000000"/>
              </a:solidFill>
              <a:latin typeface="Trebuchet MS"/>
            </a:endParaRPr>
          </a:p>
        </p:txBody>
      </p:sp>
      <p:sp>
        <p:nvSpPr>
          <p:cNvPr id="7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404040"/>
                </a:solidFill>
                <a:latin typeface="Trebuchet MS"/>
              </a:rPr>
              <a:t>Для редагування структури клацніть мишею</a:t>
            </a:r>
            <a:endParaRPr b="0" lang="en-US" sz="1800" spc="-1" strike="noStrike">
              <a:solidFill>
                <a:srgbClr val="404040"/>
              </a:solidFill>
              <a:latin typeface="Trebuchet MS"/>
            </a:endParaRPr>
          </a:p>
          <a:p>
            <a:pPr lvl="1" marL="864000" indent="-324000">
              <a:spcBef>
                <a:spcPts val="1134"/>
              </a:spcBef>
              <a:buClr>
                <a:srgbClr val="000000"/>
              </a:buClr>
              <a:buSzPct val="75000"/>
              <a:buFont typeface="Symbol" charset="2"/>
              <a:buChar char=""/>
            </a:pPr>
            <a:r>
              <a:rPr b="0" lang="en-US" sz="1400" spc="-1" strike="noStrike">
                <a:solidFill>
                  <a:srgbClr val="404040"/>
                </a:solidFill>
                <a:latin typeface="Trebuchet MS"/>
              </a:rPr>
              <a:t>Другий рівень структури</a:t>
            </a:r>
            <a:endParaRPr b="0" lang="en-US" sz="1400" spc="-1" strike="noStrike">
              <a:solidFill>
                <a:srgbClr val="404040"/>
              </a:solidFill>
              <a:latin typeface="Trebuchet MS"/>
            </a:endParaRPr>
          </a:p>
          <a:p>
            <a:pPr lvl="2" marL="1296000" indent="-288000">
              <a:spcBef>
                <a:spcPts val="850"/>
              </a:spcBef>
              <a:buClr>
                <a:srgbClr val="000000"/>
              </a:buClr>
              <a:buSzPct val="45000"/>
              <a:buFont typeface="Wingdings" charset="2"/>
              <a:buChar char=""/>
            </a:pPr>
            <a:r>
              <a:rPr b="0" lang="en-US" sz="1200" spc="-1" strike="noStrike">
                <a:solidFill>
                  <a:srgbClr val="404040"/>
                </a:solidFill>
                <a:latin typeface="Trebuchet MS"/>
              </a:rPr>
              <a:t>Третій рівень структури</a:t>
            </a:r>
            <a:endParaRPr b="0" lang="en-US" sz="1200" spc="-1" strike="noStrike">
              <a:solidFill>
                <a:srgbClr val="404040"/>
              </a:solidFill>
              <a:latin typeface="Trebuchet MS"/>
            </a:endParaRPr>
          </a:p>
          <a:p>
            <a:pPr lvl="3" marL="1728000" indent="-216000">
              <a:spcBef>
                <a:spcPts val="567"/>
              </a:spcBef>
              <a:buClr>
                <a:srgbClr val="000000"/>
              </a:buClr>
              <a:buSzPct val="75000"/>
              <a:buFont typeface="Symbol" charset="2"/>
              <a:buChar char=""/>
            </a:pPr>
            <a:r>
              <a:rPr b="0" lang="en-US" sz="1200" spc="-1" strike="noStrike">
                <a:solidFill>
                  <a:srgbClr val="404040"/>
                </a:solidFill>
                <a:latin typeface="Trebuchet MS"/>
              </a:rPr>
              <a:t>Четвертий рівень структури</a:t>
            </a:r>
            <a:endParaRPr b="0" lang="en-US" sz="1200" spc="-1" strike="noStrike">
              <a:solidFill>
                <a:srgbClr val="404040"/>
              </a:solidFill>
              <a:latin typeface="Trebuchet MS"/>
            </a:endParaRPr>
          </a:p>
          <a:p>
            <a:pPr lvl="4" marL="2160000" indent="-216000">
              <a:spcBef>
                <a:spcPts val="283"/>
              </a:spcBef>
              <a:buClr>
                <a:srgbClr val="000000"/>
              </a:buClr>
              <a:buSzPct val="45000"/>
              <a:buFont typeface="Wingdings" charset="2"/>
              <a:buChar char=""/>
            </a:pPr>
            <a:r>
              <a:rPr b="0" lang="en-US" sz="2000" spc="-1" strike="noStrike">
                <a:solidFill>
                  <a:srgbClr val="404040"/>
                </a:solidFill>
                <a:latin typeface="Trebuchet MS"/>
              </a:rPr>
              <a:t>П'ятий рівень структури</a:t>
            </a:r>
            <a:endParaRPr b="0" lang="en-US" sz="2000" spc="-1" strike="noStrike">
              <a:solidFill>
                <a:srgbClr val="404040"/>
              </a:solidFill>
              <a:latin typeface="Trebuchet MS"/>
            </a:endParaRPr>
          </a:p>
          <a:p>
            <a:pPr lvl="5" marL="2592000" indent="-216000">
              <a:spcBef>
                <a:spcPts val="283"/>
              </a:spcBef>
              <a:buClr>
                <a:srgbClr val="000000"/>
              </a:buClr>
              <a:buSzPct val="45000"/>
              <a:buFont typeface="Wingdings" charset="2"/>
              <a:buChar char=""/>
            </a:pPr>
            <a:r>
              <a:rPr b="0" lang="en-US" sz="2000" spc="-1" strike="noStrike">
                <a:solidFill>
                  <a:srgbClr val="404040"/>
                </a:solidFill>
                <a:latin typeface="Trebuchet MS"/>
              </a:rPr>
              <a:t>Шостий рівень структури</a:t>
            </a:r>
            <a:endParaRPr b="0" lang="en-US" sz="2000" spc="-1" strike="noStrike">
              <a:solidFill>
                <a:srgbClr val="404040"/>
              </a:solidFill>
              <a:latin typeface="Trebuchet MS"/>
            </a:endParaRPr>
          </a:p>
          <a:p>
            <a:pPr lvl="6" marL="3024000" indent="-216000">
              <a:spcBef>
                <a:spcPts val="283"/>
              </a:spcBef>
              <a:buClr>
                <a:srgbClr val="000000"/>
              </a:buClr>
              <a:buSzPct val="45000"/>
              <a:buFont typeface="Wingdings" charset="2"/>
              <a:buChar char=""/>
            </a:pPr>
            <a:r>
              <a:rPr b="0" lang="en-US" sz="2000" spc="-1" strike="noStrike">
                <a:solidFill>
                  <a:srgbClr val="404040"/>
                </a:solidFill>
                <a:latin typeface="Trebuchet MS"/>
              </a:rPr>
              <a:t>Сьомий рівень структури</a:t>
            </a:r>
            <a:endParaRPr b="0" lang="en-US" sz="2000" spc="-1" strike="noStrike">
              <a:solidFill>
                <a:srgbClr val="404040"/>
              </a:solidFill>
              <a:latin typeface="Trebuchet MS"/>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1113120" y="406440"/>
            <a:ext cx="9143640" cy="2387160"/>
          </a:xfrm>
          <a:prstGeom prst="rect">
            <a:avLst/>
          </a:prstGeom>
          <a:noFill/>
          <a:ln w="0">
            <a:noFill/>
          </a:ln>
        </p:spPr>
        <p:txBody>
          <a:bodyPr anchor="b">
            <a:normAutofit/>
          </a:bodyPr>
          <a:p>
            <a:pPr indent="0" algn="r">
              <a:lnSpc>
                <a:spcPct val="100000"/>
              </a:lnSpc>
              <a:buNone/>
              <a:tabLst>
                <a:tab algn="l" pos="0"/>
              </a:tabLst>
            </a:pPr>
            <a:r>
              <a:rPr b="1" lang="uk-UA" sz="2400" spc="-1" strike="noStrike">
                <a:solidFill>
                  <a:srgbClr val="0070c0"/>
                </a:solidFill>
                <a:latin typeface="Times New Roman"/>
                <a:ea typeface="Times New Roman"/>
              </a:rPr>
              <a:t>Тема 11-12. Методи основної частини  уроку (первинне сприйняття нової інформації )</a:t>
            </a:r>
            <a:br>
              <a:rPr sz="2400"/>
            </a:br>
            <a:endParaRPr b="0" lang="en-US" sz="2400" spc="-1" strike="noStrike">
              <a:solidFill>
                <a:srgbClr val="000000"/>
              </a:solidFill>
              <a:latin typeface="Trebuchet MS"/>
            </a:endParaRPr>
          </a:p>
        </p:txBody>
      </p:sp>
      <p:sp>
        <p:nvSpPr>
          <p:cNvPr id="116" name="PlaceHolder 2"/>
          <p:cNvSpPr>
            <a:spLocks noGrp="1"/>
          </p:cNvSpPr>
          <p:nvPr>
            <p:ph type="subTitle"/>
          </p:nvPr>
        </p:nvSpPr>
        <p:spPr>
          <a:xfrm>
            <a:off x="1749240" y="2793960"/>
            <a:ext cx="9143640" cy="1655280"/>
          </a:xfrm>
          <a:prstGeom prst="rect">
            <a:avLst/>
          </a:prstGeom>
          <a:noFill/>
          <a:ln w="0">
            <a:noFill/>
          </a:ln>
        </p:spPr>
        <p:txBody>
          <a:bodyPr anchor="t">
            <a:normAutofit fontScale="9000"/>
          </a:bodyPr>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Як обирати методи для основної частини уроку</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Бортовий журнал.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Діаграма Венна.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Ментальна карта.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Кластер.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М-схема.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Метод опорних слів.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Почережні питання.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Смислове згортання. </a:t>
            </a:r>
            <a:endParaRPr b="0" lang="uk-UA" sz="9600" spc="-1" strike="noStrike">
              <a:solidFill>
                <a:srgbClr val="000000"/>
              </a:solidFill>
              <a:latin typeface="Arial"/>
            </a:endParaRPr>
          </a:p>
          <a:p>
            <a:pPr marL="343080" indent="-343080" algn="just">
              <a:lnSpc>
                <a:spcPct val="100000"/>
              </a:lnSpc>
              <a:spcBef>
                <a:spcPts val="1001"/>
              </a:spcBef>
              <a:buClr>
                <a:srgbClr val="5fcbef"/>
              </a:buClr>
              <a:buFont typeface="Times New Roman"/>
              <a:buAutoNum type="arabicPeriod"/>
            </a:pPr>
            <a:r>
              <a:rPr b="0" lang="ru-RU" sz="9600" spc="-1" strike="noStrike">
                <a:solidFill>
                  <a:srgbClr val="808080"/>
                </a:solidFill>
                <a:latin typeface="Times New Roman"/>
                <a:ea typeface="Calibri"/>
              </a:rPr>
              <a:t>Т-таблиця. </a:t>
            </a:r>
            <a:endParaRPr b="0" lang="uk-UA" sz="9600" spc="-1" strike="noStrike">
              <a:solidFill>
                <a:srgbClr val="000000"/>
              </a:solidFill>
              <a:latin typeface="Arial"/>
            </a:endParaRPr>
          </a:p>
          <a:p>
            <a:pPr indent="0" algn="r">
              <a:lnSpc>
                <a:spcPct val="100000"/>
              </a:lnSpc>
              <a:spcBef>
                <a:spcPts val="1001"/>
              </a:spcBef>
              <a:buNone/>
              <a:tabLst>
                <a:tab algn="l" pos="0"/>
              </a:tabLst>
            </a:pPr>
            <a:endParaRPr b="0" lang="uk-UA"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2"/>
          <p:cNvSpPr/>
          <p:nvPr/>
        </p:nvSpPr>
        <p:spPr>
          <a:xfrm>
            <a:off x="755280" y="2278080"/>
            <a:ext cx="10680840" cy="3381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0000"/>
                </a:solidFill>
                <a:latin typeface="Times New Roman"/>
                <a:ea typeface="Calibri"/>
              </a:rPr>
              <a:t>Розглянемо методи для 1-го підетапу основної частини уроку (первинного сприймання)</a:t>
            </a:r>
            <a:endParaRPr b="0" lang="uk-UA" sz="2400" spc="-1" strike="noStrike">
              <a:solidFill>
                <a:srgbClr val="000000"/>
              </a:solidFill>
              <a:latin typeface="Arial"/>
            </a:endParaRPr>
          </a:p>
          <a:p>
            <a:pPr marL="343080" indent="-343080" algn="just">
              <a:lnSpc>
                <a:spcPct val="100000"/>
              </a:lnSpc>
              <a:buClr>
                <a:srgbClr val="000000"/>
              </a:buClr>
              <a:buFont typeface="Trebuchet MS"/>
              <a:buAutoNum type="arabicPeriod"/>
            </a:pPr>
            <a:r>
              <a:rPr b="1" lang="ru-RU" sz="2400" spc="-1" strike="noStrike">
                <a:solidFill>
                  <a:srgbClr val="000000"/>
                </a:solidFill>
                <a:latin typeface="Times New Roman"/>
                <a:ea typeface="Calibri"/>
              </a:rPr>
              <a:t>БОРТОВИЙ ЖУРНАЛ</a:t>
            </a:r>
            <a:endParaRPr b="0" lang="uk-UA" sz="2400" spc="-1" strike="noStrike">
              <a:solidFill>
                <a:srgbClr val="000000"/>
              </a:solidFill>
              <a:latin typeface="Arial"/>
            </a:endParaRPr>
          </a:p>
          <a:p>
            <a:pPr algn="just">
              <a:lnSpc>
                <a:spcPct val="100000"/>
              </a:lnSpc>
              <a:tabLst>
                <a:tab algn="l" pos="0"/>
              </a:tabLst>
            </a:pPr>
            <a:r>
              <a:rPr b="0"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Метод сприяє організації й систематизації учнем інформації уроку через фіксацію актуалізованих та отриманих у процесі роботи знань.</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Бортові журнали – узагальнена назва сукупності письмових завдань, коли учні під час читання авторського тексту підручника або документа записують свої думки.</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Box 2"/>
          <p:cNvSpPr/>
          <p:nvPr/>
        </p:nvSpPr>
        <p:spPr>
          <a:xfrm>
            <a:off x="874080" y="900000"/>
            <a:ext cx="10163880" cy="2284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i="1" lang="ru-RU" sz="2400" spc="-1" strike="noStrike">
                <a:solidFill>
                  <a:srgbClr val="0070c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Найпростіший варіант застосування методу передбачає, що перед читанням (або перед викладом матеріалу вчителем) учні записують у зошиті відповіді на запитання «Що мені відомо з цієї теми?», а після ознайомлення з новим матеріалом (або в ході читання) – відповіді на запитання «Що нове я дізнався з тексту?». Ці записи оформлюють у таблицю.</a:t>
            </a:r>
            <a:endParaRPr b="0" lang="uk-UA" sz="2400" spc="-1" strike="noStrike">
              <a:solidFill>
                <a:srgbClr val="000000"/>
              </a:solidFill>
              <a:latin typeface="Arial"/>
            </a:endParaRPr>
          </a:p>
        </p:txBody>
      </p:sp>
      <p:pic>
        <p:nvPicPr>
          <p:cNvPr id="127" name="Рисунок 3" descr=""/>
          <p:cNvPicPr/>
          <p:nvPr/>
        </p:nvPicPr>
        <p:blipFill>
          <a:blip r:embed="rId1"/>
          <a:stretch/>
        </p:blipFill>
        <p:spPr>
          <a:xfrm>
            <a:off x="1483560" y="3812400"/>
            <a:ext cx="8944920" cy="19245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TextBox 2"/>
          <p:cNvSpPr/>
          <p:nvPr/>
        </p:nvSpPr>
        <p:spPr>
          <a:xfrm>
            <a:off x="755280" y="1369800"/>
            <a:ext cx="10270080" cy="2284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70c0"/>
                </a:solidFill>
                <a:latin typeface="Times New Roman"/>
                <a:ea typeface="Calibri"/>
              </a:rPr>
              <a:t>ДІАГРАМА ВЕННА</a:t>
            </a:r>
            <a:endParaRPr b="0" lang="uk-UA" sz="2400" spc="-1" strike="noStrike">
              <a:solidFill>
                <a:srgbClr val="000000"/>
              </a:solidFill>
              <a:latin typeface="Arial"/>
            </a:endParaRPr>
          </a:p>
          <a:p>
            <a:pPr algn="just">
              <a:lnSpc>
                <a:spcPct val="100000"/>
              </a:lnSpc>
              <a:tabLst>
                <a:tab algn="l" pos="0"/>
              </a:tabLst>
            </a:pPr>
            <a:r>
              <a:rPr b="0"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Цей метод графічної організації інформації сприяє навчанню учнів зіставлення, порівняння, знаходження спільних рис, явищ, ознак в образах літературних героїв, творчості письменників, історичних діячів, явищах природи, властивостях геометричних фігур тощо.</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Box 5"/>
          <p:cNvSpPr/>
          <p:nvPr/>
        </p:nvSpPr>
        <p:spPr>
          <a:xfrm>
            <a:off x="3445560" y="769320"/>
            <a:ext cx="6095520" cy="4554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i="1" lang="ru-RU" sz="2400" spc="-1" strike="noStrike">
                <a:solidFill>
                  <a:srgbClr val="0070c0"/>
                </a:solidFill>
                <a:latin typeface="Times New Roman"/>
                <a:ea typeface="Calibri"/>
              </a:rPr>
              <a:t>Як організувати роботу</a:t>
            </a:r>
            <a:endParaRPr b="0" lang="uk-UA" sz="2400" spc="-1" strike="noStrike">
              <a:solidFill>
                <a:srgbClr val="000000"/>
              </a:solidFill>
              <a:latin typeface="Arial"/>
            </a:endParaRPr>
          </a:p>
        </p:txBody>
      </p:sp>
      <p:pic>
        <p:nvPicPr>
          <p:cNvPr id="130" name="Рисунок 6" descr=""/>
          <p:cNvPicPr/>
          <p:nvPr/>
        </p:nvPicPr>
        <p:blipFill>
          <a:blip r:embed="rId1"/>
          <a:stretch/>
        </p:blipFill>
        <p:spPr>
          <a:xfrm>
            <a:off x="9321840" y="0"/>
            <a:ext cx="2533320" cy="2069640"/>
          </a:xfrm>
          <a:prstGeom prst="rect">
            <a:avLst/>
          </a:prstGeom>
          <a:ln w="0">
            <a:noFill/>
          </a:ln>
        </p:spPr>
      </p:pic>
      <p:sp>
        <p:nvSpPr>
          <p:cNvPr id="131" name="TextBox 8"/>
          <p:cNvSpPr/>
          <p:nvPr/>
        </p:nvSpPr>
        <p:spPr>
          <a:xfrm>
            <a:off x="0" y="1933560"/>
            <a:ext cx="10587960" cy="4113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Діаграма Венна – схематичне зображення, що складається з 2–3 кіл, які частково накладаються одне на одне, утворюючи спільний простір.</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Частину діаграми, обмежену лівим колом, використовують для запису властивостей першого об’єкта, а ту, що обмежена правим колом, – для запису рис, притаманних другому об’єкту. У просторі, утвореному перетином кіл, вписують спільні характеристики обох об’єктів.</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Учні заповнюють діаграму в процесі читання / слухання нової інформації фронтально, тобто разом на дошці за спрямованими запитаннями вчителя: </a:t>
            </a:r>
            <a:r>
              <a:rPr b="0" i="1" lang="ru-RU" sz="2400" spc="-1" strike="noStrike">
                <a:solidFill>
                  <a:srgbClr val="000000"/>
                </a:solidFill>
                <a:latin typeface="Times New Roman"/>
                <a:ea typeface="Calibri"/>
              </a:rPr>
              <a:t>про що ви почули? Якому об’єкту притаманна така ознака? </a:t>
            </a:r>
            <a:r>
              <a:rPr b="0" lang="ru-RU" sz="2400" spc="-1" strike="noStrike">
                <a:solidFill>
                  <a:srgbClr val="000000"/>
                </a:solidFill>
                <a:latin typeface="Times New Roman"/>
                <a:ea typeface="Calibri"/>
              </a:rPr>
              <a:t>тощо.</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Отримавши відповідні навички, учні можуть використовувати діаграму, працюючи в парах або групах.</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Box 2"/>
          <p:cNvSpPr/>
          <p:nvPr/>
        </p:nvSpPr>
        <p:spPr>
          <a:xfrm>
            <a:off x="410760" y="1582200"/>
            <a:ext cx="10826640" cy="33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400" spc="-1" strike="noStrike">
                <a:solidFill>
                  <a:srgbClr val="000000"/>
                </a:solidFill>
                <a:latin typeface="Times New Roman"/>
              </a:rPr>
              <a:t>Відображати хід думок візуально люди почали ще сотні років тому. І наочний приклад тому можна знайти в зошитах Леонардо да Вінчі, де малюнки та схеми поєднуються зі стрілками та примітками. </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Але теоретичну основу використання ментальних карток у 1960-х роках заклав британський психолог Тоні Бьюзен.</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Він зауважив, що спроби його студентів запам’ятовувати інформацію лінійно, тема за темою, як вона відображається в конспектах, не дає хорошого результату. Набагато продуктивніше уявити кожен образ як центрального вузла, від якого розходяться ниточки зв’язків до іншим поняттям чи думкам.</a:t>
            </a:r>
            <a:endParaRPr b="0" lang="uk-UA" sz="2400" spc="-1" strike="noStrike">
              <a:solidFill>
                <a:srgbClr val="000000"/>
              </a:solidFill>
              <a:latin typeface="Arial"/>
            </a:endParaRPr>
          </a:p>
        </p:txBody>
      </p:sp>
      <p:sp>
        <p:nvSpPr>
          <p:cNvPr id="133" name="TextBox 4"/>
          <p:cNvSpPr/>
          <p:nvPr/>
        </p:nvSpPr>
        <p:spPr>
          <a:xfrm>
            <a:off x="1802160" y="471960"/>
            <a:ext cx="6095520" cy="8211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70c0"/>
                </a:solidFill>
                <a:latin typeface="Times New Roman"/>
                <a:ea typeface="Calibri"/>
              </a:rPr>
              <a:t>КАРТОГРАФУВАННЯ ТЕКСТУ / МЕНТАЛЬНА КАРТА</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Box 2"/>
          <p:cNvSpPr/>
          <p:nvPr/>
        </p:nvSpPr>
        <p:spPr>
          <a:xfrm>
            <a:off x="185400" y="249840"/>
            <a:ext cx="8573760" cy="5210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i="1" lang="ru-RU" sz="2400" spc="-1" strike="noStrike">
                <a:solidFill>
                  <a:srgbClr val="0070c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Метод сприяє розвитку в учнів уміння систематизувати та узагальнити значний масив інформації, засвоєний (який має бути засвоєний) протягом одного чи кількох уроків, у наочній формі.</a:t>
            </a:r>
            <a:endParaRPr b="0" lang="uk-UA" sz="2400" spc="-1" strike="noStrike">
              <a:solidFill>
                <a:srgbClr val="000000"/>
              </a:solidFill>
              <a:latin typeface="Arial"/>
            </a:endParaRPr>
          </a:p>
          <a:p>
            <a:pPr algn="just">
              <a:lnSpc>
                <a:spcPct val="100000"/>
              </a:lnSpc>
              <a:tabLst>
                <a:tab algn="l" pos="0"/>
              </a:tabLst>
            </a:pPr>
            <a:r>
              <a:rPr b="1" i="1" lang="ru-RU" sz="2400" spc="-1" strike="noStrike">
                <a:solidFill>
                  <a:srgbClr val="0070c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Зміст тексту (окремого ключового поняття тексту, системи опорних понять) можна зобразити у вигляді ментальної карти, яка розгортається в логіці тексту. Така карта ідей або понять (ключових слів) може бути простою, наприклад, у вигляді блок-схеми з послідовно розташованих «коробочок», поєднаних стрілками, або містити складні відгалуження. Крім фіксації основних ідей, прикладів та доводів, треба встановити внутрішні логічні зв’язки матеріалу.</a:t>
            </a:r>
            <a:endParaRPr b="0" lang="uk-UA" sz="2400" spc="-1" strike="noStrike">
              <a:solidFill>
                <a:srgbClr val="000000"/>
              </a:solidFill>
              <a:latin typeface="Arial"/>
            </a:endParaRPr>
          </a:p>
        </p:txBody>
      </p:sp>
      <p:pic>
        <p:nvPicPr>
          <p:cNvPr id="135" name="Рисунок 3" descr=""/>
          <p:cNvPicPr/>
          <p:nvPr/>
        </p:nvPicPr>
        <p:blipFill>
          <a:blip r:embed="rId1"/>
          <a:stretch/>
        </p:blipFill>
        <p:spPr>
          <a:xfrm>
            <a:off x="8918640" y="3074400"/>
            <a:ext cx="2954880" cy="31104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2"/>
          <p:cNvSpPr/>
          <p:nvPr/>
        </p:nvSpPr>
        <p:spPr>
          <a:xfrm>
            <a:off x="808560" y="429480"/>
            <a:ext cx="10296720" cy="55760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Учитель може організувати роботу учнів фронтально, послідовно зупиняючи читання та доповнюючи карту; учні можуть складати карти самостійно, працюючи у групах чи парах.</a:t>
            </a:r>
            <a:endParaRPr b="0" lang="uk-UA" sz="2400" spc="-1" strike="noStrike">
              <a:solidFill>
                <a:srgbClr val="000000"/>
              </a:solidFill>
              <a:latin typeface="Arial"/>
            </a:endParaRPr>
          </a:p>
          <a:p>
            <a:pPr algn="just">
              <a:lnSpc>
                <a:spcPct val="100000"/>
              </a:lnSpc>
              <a:tabLst>
                <a:tab algn="l" pos="0"/>
              </a:tabLst>
            </a:pPr>
            <a:r>
              <a:rPr b="1" lang="ru-RU" sz="2400" spc="-1" strike="noStrike">
                <a:solidFill>
                  <a:schemeClr val="accent2">
                    <a:lumMod val="75000"/>
                  </a:schemeClr>
                </a:solidFill>
                <a:latin typeface="Times New Roman"/>
                <a:ea typeface="Calibri"/>
              </a:rPr>
              <a:t>Інструкція для роботи учнів над картою може бути такою:</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r>
              <a:rPr b="0" lang="ru-RU" sz="2400" spc="-1" strike="noStrike">
                <a:solidFill>
                  <a:srgbClr val="000000"/>
                </a:solidFill>
                <a:latin typeface="Times New Roman"/>
                <a:ea typeface="Calibri"/>
              </a:rPr>
              <a:t>позначте в центрі аркуша тему, основне поняття, ідею тексту, який вивчаєте;</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r>
              <a:rPr b="0" lang="ru-RU" sz="2400" spc="-1" strike="noStrike">
                <a:solidFill>
                  <a:srgbClr val="000000"/>
                </a:solidFill>
                <a:latin typeface="Times New Roman"/>
                <a:ea typeface="Calibri"/>
              </a:rPr>
              <a:t>виявіть змістові частини інформації, яку читаєте;</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r>
              <a:rPr b="0" lang="ru-RU" sz="2400" spc="-1" strike="noStrike">
                <a:solidFill>
                  <a:srgbClr val="000000"/>
                </a:solidFill>
                <a:latin typeface="Times New Roman"/>
                <a:ea typeface="Calibri"/>
              </a:rPr>
              <a:t>встановіть логічні зв’язки між ними;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r>
              <a:rPr b="0" lang="ru-RU" sz="2400" spc="-1" strike="noStrike">
                <a:solidFill>
                  <a:srgbClr val="000000"/>
                </a:solidFill>
                <a:latin typeface="Times New Roman"/>
                <a:ea typeface="Calibri"/>
              </a:rPr>
              <a:t>покажіть основні ідеї (поняття, ключові слова) тексту як компоненти схеми, карти;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r>
              <a:rPr b="0" lang="ru-RU" sz="2400" spc="-1" strike="noStrike">
                <a:solidFill>
                  <a:srgbClr val="000000"/>
                </a:solidFill>
                <a:latin typeface="Times New Roman"/>
                <a:ea typeface="Calibri"/>
              </a:rPr>
              <a:t>зобразіть зв’язки між ідеями (поняттями, ключовими словами) різними стрілками.</a:t>
            </a:r>
            <a:endParaRPr b="0" lang="uk-UA" sz="2400" spc="-1" strike="noStrike">
              <a:solidFill>
                <a:srgbClr val="000000"/>
              </a:solidFill>
              <a:latin typeface="Arial"/>
            </a:endParaRPr>
          </a:p>
          <a:p>
            <a:pPr>
              <a:lnSpc>
                <a:spcPct val="100000"/>
              </a:lnSpc>
              <a:tabLst>
                <a:tab algn="l" pos="0"/>
              </a:tabLst>
            </a:pPr>
            <a:r>
              <a:rPr b="0" lang="ru-RU" sz="2400" spc="-1" strike="noStrike">
                <a:solidFill>
                  <a:srgbClr val="000000"/>
                </a:solidFill>
                <a:latin typeface="Times New Roman"/>
                <a:ea typeface="Calibri"/>
              </a:rPr>
              <a:t>Після завершення роботи та презентації карти (якщо вона, наприклад, складалася у групах чи парах) слід обговорити з учнями головні положення матеріалу, який вони опрацьовували</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AutoShape 2"/>
          <p:cNvSpPr/>
          <p:nvPr/>
        </p:nvSpPr>
        <p:spPr>
          <a:xfrm>
            <a:off x="5943600" y="327672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uk-UA" sz="1800" spc="-1" strike="noStrike">
              <a:solidFill>
                <a:srgbClr val="000000"/>
              </a:solidFill>
              <a:latin typeface="Trebuchet MS"/>
            </a:endParaRPr>
          </a:p>
        </p:txBody>
      </p:sp>
      <p:sp>
        <p:nvSpPr>
          <p:cNvPr id="138" name="AutoShape 4"/>
          <p:cNvSpPr/>
          <p:nvPr/>
        </p:nvSpPr>
        <p:spPr>
          <a:xfrm>
            <a:off x="6095880" y="342900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uk-UA" sz="1800" spc="-1" strike="noStrike">
              <a:solidFill>
                <a:srgbClr val="000000"/>
              </a:solidFill>
              <a:latin typeface="Trebuchet MS"/>
            </a:endParaRPr>
          </a:p>
        </p:txBody>
      </p:sp>
      <p:pic>
        <p:nvPicPr>
          <p:cNvPr id="139" name="Picture 6" descr="Ментальні карти в початковій школі"/>
          <p:cNvPicPr/>
          <p:nvPr/>
        </p:nvPicPr>
        <p:blipFill>
          <a:blip r:embed="rId1"/>
          <a:stretch/>
        </p:blipFill>
        <p:spPr>
          <a:xfrm>
            <a:off x="2338560" y="604800"/>
            <a:ext cx="7515000" cy="564804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Picture 2" descr="Ментальні карти в початковій школі"/>
          <p:cNvPicPr/>
          <p:nvPr/>
        </p:nvPicPr>
        <p:blipFill>
          <a:blip r:embed="rId1"/>
          <a:stretch/>
        </p:blipFill>
        <p:spPr>
          <a:xfrm>
            <a:off x="622800" y="371160"/>
            <a:ext cx="10945800" cy="630756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Box 2"/>
          <p:cNvSpPr/>
          <p:nvPr/>
        </p:nvSpPr>
        <p:spPr>
          <a:xfrm>
            <a:off x="861480" y="1862640"/>
            <a:ext cx="9872640" cy="3381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70c0"/>
                </a:solidFill>
                <a:latin typeface="Times New Roman"/>
                <a:ea typeface="Calibri"/>
              </a:rPr>
              <a:t>М-СХЕМА</a:t>
            </a:r>
            <a:endParaRPr b="0" lang="uk-UA" sz="2400" spc="-1" strike="noStrike">
              <a:solidFill>
                <a:srgbClr val="000000"/>
              </a:solidFill>
              <a:latin typeface="Arial"/>
            </a:endParaRPr>
          </a:p>
          <a:p>
            <a:pPr algn="just">
              <a:lnSpc>
                <a:spcPct val="100000"/>
              </a:lnSpc>
              <a:tabLst>
                <a:tab algn="l" pos="0"/>
              </a:tabLst>
            </a:pPr>
            <a:r>
              <a:rPr b="1"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М-схема – це графічний організатор для прояснення різноманітних позицій авторів, тобто які позиції вони займають у виборі слів для розкриття теми.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Метод застосовують для висвітлення «вагомих слів», термінів, які складають те, що називають «описуване передбачення». Систематичне використання цього організатора сприяє формуванню в учнів критичного сприйняття і виокремлення маніпулятивної мови та мови ворожнечі.</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Box 2"/>
          <p:cNvSpPr/>
          <p:nvPr/>
        </p:nvSpPr>
        <p:spPr>
          <a:xfrm>
            <a:off x="3048120" y="2416680"/>
            <a:ext cx="6095520" cy="264996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Таблиця «З-Х-Д». </a:t>
            </a:r>
            <a:endParaRPr b="0" lang="uk-UA" sz="2400" spc="-1" strike="noStrike">
              <a:solidFill>
                <a:srgbClr val="000000"/>
              </a:solidFill>
              <a:latin typeface="Arial"/>
            </a:endParaRPr>
          </a:p>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Тонкі і товсті запитання. </a:t>
            </a:r>
            <a:endParaRPr b="0" lang="uk-UA" sz="2400" spc="-1" strike="noStrike">
              <a:solidFill>
                <a:srgbClr val="000000"/>
              </a:solidFill>
              <a:latin typeface="Arial"/>
            </a:endParaRPr>
          </a:p>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Три по два. </a:t>
            </a:r>
            <a:endParaRPr b="0" lang="uk-UA" sz="2400" spc="-1" strike="noStrike">
              <a:solidFill>
                <a:srgbClr val="000000"/>
              </a:solidFill>
              <a:latin typeface="Arial"/>
            </a:endParaRPr>
          </a:p>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Читаємо і запитуємо. </a:t>
            </a:r>
            <a:endParaRPr b="0" lang="uk-UA" sz="2400" spc="-1" strike="noStrike">
              <a:solidFill>
                <a:srgbClr val="000000"/>
              </a:solidFill>
              <a:latin typeface="Arial"/>
            </a:endParaRPr>
          </a:p>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Читаємо у парах, узагальнюємо у парах. </a:t>
            </a:r>
            <a:endParaRPr b="0" lang="uk-UA" sz="2400" spc="-1" strike="noStrike">
              <a:solidFill>
                <a:srgbClr val="000000"/>
              </a:solidFill>
              <a:latin typeface="Arial"/>
            </a:endParaRPr>
          </a:p>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Читання із зупинками. </a:t>
            </a:r>
            <a:endParaRPr b="0" lang="uk-UA" sz="2400" spc="-1" strike="noStrike">
              <a:solidFill>
                <a:srgbClr val="000000"/>
              </a:solidFill>
              <a:latin typeface="Arial"/>
            </a:endParaRPr>
          </a:p>
          <a:p>
            <a:pPr marL="343080" indent="-343080" algn="just">
              <a:lnSpc>
                <a:spcPct val="100000"/>
              </a:lnSpc>
              <a:buClr>
                <a:srgbClr val="000000"/>
              </a:buClr>
              <a:buFont typeface="Times New Roman"/>
              <a:buAutoNum type="arabicPeriod"/>
            </a:pPr>
            <a:r>
              <a:rPr b="0" lang="ru-RU" sz="2400" spc="-1" strike="noStrike">
                <a:solidFill>
                  <a:srgbClr val="000000"/>
                </a:solidFill>
                <a:latin typeface="Times New Roman"/>
                <a:ea typeface="Calibri"/>
              </a:rPr>
              <a:t>Читання з позначками. </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Box 2"/>
          <p:cNvSpPr/>
          <p:nvPr/>
        </p:nvSpPr>
        <p:spPr>
          <a:xfrm>
            <a:off x="437400" y="838800"/>
            <a:ext cx="10773720" cy="41137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i="1" lang="ru-RU" sz="2400" spc="-1" strike="noStrike">
                <a:solidFill>
                  <a:srgbClr val="00000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Щоб пояснити учням хід роботи, учитель може почати з переповідання якоїсь історії з певними ключовими словами або термінами. Слід привернути увагу учнів до цих слів / термінів, запитавши, що вони думають про те, як автор викладає їх у межах обговорюваної проблеми.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Учитель запрошує учнів подумати над словами, які вони можуть використовувати в цій темі, якщо вони відчувають щось протилежне, ніж автор. Далі він просить учнів подумати про нейтральні терміни для розкриття цього питання, тобто такі, які не виказують будь-якого ставлення до подій і фактів, описаних автором.</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Box 2"/>
          <p:cNvSpPr/>
          <p:nvPr/>
        </p:nvSpPr>
        <p:spPr>
          <a:xfrm>
            <a:off x="357840" y="680400"/>
            <a:ext cx="10323000" cy="11869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Усі три групи термінів записують на дошці в три колонки схеми у вигляді літери М:</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позитивні – ліворуч, нейтральні – посередині, негативні – праворуч.</a:t>
            </a:r>
            <a:endParaRPr b="0" lang="uk-UA" sz="2400" spc="-1" strike="noStrike">
              <a:solidFill>
                <a:srgbClr val="000000"/>
              </a:solidFill>
              <a:latin typeface="Arial"/>
            </a:endParaRPr>
          </a:p>
        </p:txBody>
      </p:sp>
      <p:pic>
        <p:nvPicPr>
          <p:cNvPr id="144" name="Рисунок 3" descr=""/>
          <p:cNvPicPr/>
          <p:nvPr/>
        </p:nvPicPr>
        <p:blipFill>
          <a:blip r:embed="rId1"/>
          <a:stretch/>
        </p:blipFill>
        <p:spPr>
          <a:xfrm>
            <a:off x="781920" y="2027520"/>
            <a:ext cx="9700200" cy="2037960"/>
          </a:xfrm>
          <a:prstGeom prst="rect">
            <a:avLst/>
          </a:prstGeom>
          <a:ln w="0">
            <a:noFill/>
          </a:ln>
        </p:spPr>
      </p:pic>
      <p:sp>
        <p:nvSpPr>
          <p:cNvPr id="145" name="TextBox 5"/>
          <p:cNvSpPr/>
          <p:nvPr/>
        </p:nvSpPr>
        <p:spPr>
          <a:xfrm>
            <a:off x="357840" y="4065840"/>
            <a:ext cx="10773720" cy="15526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По завершенню роботи вчитель організовує обговорення з учнями за такими запитаннями: </a:t>
            </a:r>
            <a:r>
              <a:rPr b="0" i="1" lang="ru-RU" sz="2400" spc="-1" strike="noStrike">
                <a:solidFill>
                  <a:srgbClr val="000000"/>
                </a:solidFill>
                <a:latin typeface="Times New Roman"/>
                <a:ea typeface="Calibri"/>
              </a:rPr>
              <a:t>якою є позиція автора тексту? чому ви так вважаєте? яку роль відіграє вибір слів автором і як він здійснюється?</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Наступного разу таке завдання учні можуть виконувати в парах.</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Box 2"/>
          <p:cNvSpPr/>
          <p:nvPr/>
        </p:nvSpPr>
        <p:spPr>
          <a:xfrm>
            <a:off x="105840" y="765360"/>
            <a:ext cx="11674800" cy="4844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rgbClr val="000000"/>
                </a:solidFill>
                <a:latin typeface="Times New Roman"/>
              </a:rPr>
              <a:t>Приклад використання</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Вчитель починає урок з читання короткого фрагменту тексту і привернення уваги до ключових слів у ньому. </a:t>
            </a:r>
            <a:r>
              <a:rPr b="1" lang="ru-RU" sz="2400" spc="-1" strike="noStrike">
                <a:solidFill>
                  <a:srgbClr val="000000"/>
                </a:solidFill>
                <a:latin typeface="Times New Roman"/>
              </a:rPr>
              <a:t>Пояснення виглядає таким чином. </a:t>
            </a:r>
            <a:endParaRPr b="0" lang="uk-UA" sz="2400" spc="-1" strike="noStrike">
              <a:solidFill>
                <a:srgbClr val="000000"/>
              </a:solidFill>
              <a:latin typeface="Arial"/>
            </a:endParaRPr>
          </a:p>
          <a:p>
            <a:pPr>
              <a:lnSpc>
                <a:spcPct val="100000"/>
              </a:lnSpc>
            </a:pPr>
            <a:r>
              <a:rPr b="1" lang="ru-RU" sz="2400" spc="-1" strike="noStrike">
                <a:solidFill>
                  <a:srgbClr val="000000"/>
                </a:solidFill>
                <a:latin typeface="Times New Roman"/>
              </a:rPr>
              <a:t>Вчитель</a:t>
            </a:r>
            <a:r>
              <a:rPr b="0" lang="ru-RU" sz="2400" spc="-1" strike="noStrike">
                <a:solidFill>
                  <a:srgbClr val="000000"/>
                </a:solidFill>
                <a:latin typeface="Times New Roman"/>
              </a:rPr>
              <a:t>: сьогодні ми збираємось читати частину тексту про паління сигарет. Давайте почнемо з ваших власних думок з цього приводу. </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 Чи вважаєте ви, що паління цигарок має бути заборонено? Подумайте хвилину про це питання. Напишіть свої думки, якщо вважаєте за потрібне. </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Вчитель робить пазу на хвилину поки учні думають і записують.</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 </a:t>
            </a:r>
            <a:r>
              <a:rPr b="1" lang="ru-RU" sz="2400" spc="-1" strike="noStrike">
                <a:solidFill>
                  <a:srgbClr val="000000"/>
                </a:solidFill>
                <a:latin typeface="Times New Roman"/>
              </a:rPr>
              <a:t>Вчитель</a:t>
            </a:r>
            <a:r>
              <a:rPr b="0" lang="ru-RU" sz="2400" spc="-1" strike="noStrike">
                <a:solidFill>
                  <a:srgbClr val="000000"/>
                </a:solidFill>
                <a:latin typeface="Times New Roman"/>
              </a:rPr>
              <a:t>: Тепер поверніться до свого партнера чи партнерки і поділіться своїми думками. Я запрошую кількох партнерів через хвилину поділитись з усім класом. (Вчитель знов зупиняється на хвилину, щоб дати можливість учням поділитись своїми думками з партнерами). Тепер давайте послухаємо три пари. Розкажіть нам, що ви думаєте і чому</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Box 2"/>
          <p:cNvSpPr/>
          <p:nvPr/>
        </p:nvSpPr>
        <p:spPr>
          <a:xfrm>
            <a:off x="278280" y="612720"/>
            <a:ext cx="11793960" cy="5852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000" spc="-1" strike="noStrike">
                <a:solidFill>
                  <a:srgbClr val="000000"/>
                </a:solidFill>
                <a:latin typeface="Times New Roman"/>
              </a:rPr>
              <a:t>Учень 1</a:t>
            </a:r>
            <a:r>
              <a:rPr b="0" lang="ru-RU" sz="2000" spc="-1" strike="noStrike">
                <a:solidFill>
                  <a:srgbClr val="000000"/>
                </a:solidFill>
                <a:latin typeface="Times New Roman"/>
              </a:rPr>
              <a:t>: «Так, треба заборонити цигарки. Це погано для людей. Вони</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спричинюють хвороби. Не треба дозволяти людям використовувати речі, про</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які ми знаємо, що вони призводять до хвороб».</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Вчитель:</a:t>
            </a:r>
            <a:r>
              <a:rPr b="0" lang="ru-RU" sz="2000" spc="-1" strike="noStrike">
                <a:solidFill>
                  <a:srgbClr val="000000"/>
                </a:solidFill>
                <a:latin typeface="Times New Roman"/>
              </a:rPr>
              <a:t> Дякую. Чи є у когось інші думки?</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Учень 2</a:t>
            </a:r>
            <a:r>
              <a:rPr b="0" lang="ru-RU" sz="2000" spc="-1" strike="noStrike">
                <a:solidFill>
                  <a:srgbClr val="000000"/>
                </a:solidFill>
                <a:latin typeface="Times New Roman"/>
              </a:rPr>
              <a:t>: «Це важко зразу заборонити цигарки тому що багато людей палять і</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не можуть зупинитись. Мільйони людей, можливо. Як ви можете заборонити</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те, що багато людей хочуть робити?»</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Вчитель</a:t>
            </a:r>
            <a:r>
              <a:rPr b="0" lang="ru-RU" sz="2000" spc="-1" strike="noStrike">
                <a:solidFill>
                  <a:srgbClr val="000000"/>
                </a:solidFill>
                <a:latin typeface="Times New Roman"/>
              </a:rPr>
              <a:t>: Добре, ось що ми будемо зараз робити. Ми продовжимо</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працювати над цим питанням далі протягом кількох хвилин. Тепер</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дозвольте мені прочитати вам короткий фрагмент тексту, що є</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закінченням нарису про паління цигарок. Подивиться, чи можете ви сказати,</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яку позицію аргументує автор у питанні паління.</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Вчитель читає: «</a:t>
            </a:r>
            <a:r>
              <a:rPr b="1" lang="ru-RU" sz="2000" spc="-1" strike="noStrike">
                <a:solidFill>
                  <a:srgbClr val="000000"/>
                </a:solidFill>
                <a:latin typeface="Times New Roman"/>
              </a:rPr>
              <a:t>Ці завзяті прихильники, ці фанатики, ці моральні тирани,</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які відібрали б радість у (тютюнових фермерів) і втрутились в особисті</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справи курців … повинні посоромитись</a:t>
            </a:r>
            <a:r>
              <a:rPr b="0" lang="ru-RU" sz="2000" spc="-1" strike="noStrike">
                <a:solidFill>
                  <a:srgbClr val="000000"/>
                </a:solidFill>
                <a:latin typeface="Times New Roman"/>
              </a:rPr>
              <a:t>». Отже, якою є позиція автора?</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Учень 3</a:t>
            </a:r>
            <a:r>
              <a:rPr b="0" lang="ru-RU" sz="2000" spc="-1" strike="noStrike">
                <a:solidFill>
                  <a:srgbClr val="000000"/>
                </a:solidFill>
                <a:latin typeface="Times New Roman"/>
              </a:rPr>
              <a:t>: «Ця людина захищає паління…»</a:t>
            </a:r>
            <a:endParaRPr b="0" lang="uk-UA" sz="2000" spc="-1" strike="noStrike">
              <a:solidFill>
                <a:srgbClr val="000000"/>
              </a:solidFill>
              <a:latin typeface="Arial"/>
            </a:endParaRPr>
          </a:p>
          <a:p>
            <a:pPr>
              <a:lnSpc>
                <a:spcPct val="100000"/>
              </a:lnSpc>
            </a:pPr>
            <a:r>
              <a:rPr b="1" lang="ru-RU" sz="2000" spc="-1" strike="noStrike">
                <a:solidFill>
                  <a:srgbClr val="000000"/>
                </a:solidFill>
                <a:latin typeface="Times New Roman"/>
              </a:rPr>
              <a:t>Учень 4</a:t>
            </a:r>
            <a:r>
              <a:rPr b="0" lang="ru-RU" sz="2000" spc="-1" strike="noStrike">
                <a:solidFill>
                  <a:srgbClr val="000000"/>
                </a:solidFill>
                <a:latin typeface="Times New Roman"/>
              </a:rPr>
              <a:t>: «Або принаймні можна сказати, що він чи вона проти людей, які</a:t>
            </a:r>
            <a:endParaRPr b="0" lang="uk-UA" sz="2000" spc="-1" strike="noStrike">
              <a:solidFill>
                <a:srgbClr val="000000"/>
              </a:solidFill>
              <a:latin typeface="Arial"/>
            </a:endParaRPr>
          </a:p>
          <a:p>
            <a:pPr>
              <a:lnSpc>
                <a:spcPct val="100000"/>
              </a:lnSpc>
            </a:pPr>
            <a:r>
              <a:rPr b="0" lang="ru-RU" sz="2000" spc="-1" strike="noStrike">
                <a:solidFill>
                  <a:srgbClr val="000000"/>
                </a:solidFill>
                <a:latin typeface="Times New Roman"/>
              </a:rPr>
              <a:t>прагнуть заборонити паління».</a:t>
            </a:r>
            <a:endParaRPr b="0" lang="uk-UA" sz="2000" spc="-1" strike="noStrike">
              <a:solidFill>
                <a:srgbClr val="000000"/>
              </a:solidFill>
              <a:latin typeface="Arial"/>
            </a:endParaRPr>
          </a:p>
          <a:p>
            <a:pPr>
              <a:lnSpc>
                <a:spcPct val="100000"/>
              </a:lnSpc>
            </a:pPr>
            <a:endParaRPr b="0" lang="uk-UA"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Box 2"/>
          <p:cNvSpPr/>
          <p:nvPr/>
        </p:nvSpPr>
        <p:spPr>
          <a:xfrm>
            <a:off x="543240" y="1031760"/>
            <a:ext cx="11052000" cy="411300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rgbClr val="000000"/>
                </a:solidFill>
                <a:latin typeface="Times New Roman"/>
              </a:rPr>
              <a:t>Вчитель</a:t>
            </a:r>
            <a:r>
              <a:rPr b="0" lang="ru-RU" sz="2400" spc="-1" strike="noStrike">
                <a:solidFill>
                  <a:srgbClr val="000000"/>
                </a:solidFill>
                <a:latin typeface="Times New Roman"/>
              </a:rPr>
              <a:t>: так. Ви можете сказати, що автор намагається захистити права</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людей, які вирощують тютюн і палять цигарки. Проте давайте зараз</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сконцентруємось на термінах, які використовує автор. Подивиться на ці</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терміни: «завзяті прихильники», «фанатики», «моральні тирани». Чи</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говорять ці терміни про добре ставлення до цих людей?</a:t>
            </a:r>
            <a:endParaRPr b="0" lang="uk-UA" sz="2400" spc="-1" strike="noStrike">
              <a:solidFill>
                <a:srgbClr val="000000"/>
              </a:solidFill>
              <a:latin typeface="Arial"/>
            </a:endParaRPr>
          </a:p>
          <a:p>
            <a:pPr>
              <a:lnSpc>
                <a:spcPct val="100000"/>
              </a:lnSpc>
            </a:pPr>
            <a:r>
              <a:rPr b="1" lang="ru-RU" sz="2400" spc="-1" strike="noStrike">
                <a:solidFill>
                  <a:srgbClr val="000000"/>
                </a:solidFill>
                <a:latin typeface="Times New Roman"/>
              </a:rPr>
              <a:t>Учень 5</a:t>
            </a:r>
            <a:r>
              <a:rPr b="0" lang="ru-RU" sz="2400" spc="-1" strike="noStrike">
                <a:solidFill>
                  <a:srgbClr val="000000"/>
                </a:solidFill>
                <a:latin typeface="Times New Roman"/>
              </a:rPr>
              <a:t>: «Ні, ні. Ці терміни є негативними і несхвальними».</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Вчитель: Тепер скажіть, якими могли би бути </a:t>
            </a:r>
            <a:r>
              <a:rPr b="1" lang="ru-RU" sz="2400" spc="-1" strike="noStrike">
                <a:solidFill>
                  <a:srgbClr val="000000"/>
                </a:solidFill>
                <a:latin typeface="Times New Roman"/>
              </a:rPr>
              <a:t>позитивні терміни щодо</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людей, які хочуть заборонити паління? Наприклад, як ці люди могли назвати</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себе?</a:t>
            </a:r>
            <a:endParaRPr b="0" lang="uk-UA" sz="2400" spc="-1" strike="noStrike">
              <a:solidFill>
                <a:srgbClr val="000000"/>
              </a:solidFill>
              <a:latin typeface="Arial"/>
            </a:endParaRPr>
          </a:p>
          <a:p>
            <a:pPr>
              <a:lnSpc>
                <a:spcPct val="100000"/>
              </a:lnSpc>
            </a:pPr>
            <a:r>
              <a:rPr b="1" lang="ru-RU" sz="2400" spc="-1" strike="noStrike">
                <a:solidFill>
                  <a:srgbClr val="000000"/>
                </a:solidFill>
                <a:latin typeface="Times New Roman"/>
              </a:rPr>
              <a:t>Учень 6:</a:t>
            </a:r>
            <a:r>
              <a:rPr b="0" lang="ru-RU" sz="2400" spc="-1" strike="noStrike">
                <a:solidFill>
                  <a:srgbClr val="000000"/>
                </a:solidFill>
                <a:latin typeface="Times New Roman"/>
              </a:rPr>
              <a:t> «Учасники кампанії за чисте повітря».</a:t>
            </a:r>
            <a:endParaRPr b="0" lang="uk-UA" sz="2400" spc="-1" strike="noStrike">
              <a:solidFill>
                <a:srgbClr val="000000"/>
              </a:solidFill>
              <a:latin typeface="Arial"/>
            </a:endParaRPr>
          </a:p>
          <a:p>
            <a:pPr>
              <a:lnSpc>
                <a:spcPct val="100000"/>
              </a:lnSpc>
            </a:pPr>
            <a:r>
              <a:rPr b="1" lang="ru-RU" sz="2400" spc="-1" strike="noStrike">
                <a:solidFill>
                  <a:srgbClr val="000000"/>
                </a:solidFill>
                <a:latin typeface="Times New Roman"/>
              </a:rPr>
              <a:t>Учень 7</a:t>
            </a:r>
            <a:r>
              <a:rPr b="0" lang="ru-RU" sz="2400" spc="-1" strike="noStrike">
                <a:solidFill>
                  <a:srgbClr val="000000"/>
                </a:solidFill>
                <a:latin typeface="Times New Roman"/>
              </a:rPr>
              <a:t>: «Вартові здоров'я». </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Box 2"/>
          <p:cNvSpPr/>
          <p:nvPr/>
        </p:nvSpPr>
        <p:spPr>
          <a:xfrm>
            <a:off x="828360" y="576360"/>
            <a:ext cx="10535040" cy="1918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uk-UA" sz="2400" spc="-1" strike="noStrike">
                <a:solidFill>
                  <a:srgbClr val="000000"/>
                </a:solidFill>
                <a:latin typeface="Times New Roman"/>
              </a:rPr>
              <a:t>Вчитель: Добре. Ми маємо </a:t>
            </a:r>
            <a:r>
              <a:rPr b="1" lang="uk-UA" sz="2400" spc="-1" strike="noStrike">
                <a:solidFill>
                  <a:srgbClr val="000000"/>
                </a:solidFill>
                <a:latin typeface="Times New Roman"/>
              </a:rPr>
              <a:t>негативні терміни</a:t>
            </a:r>
            <a:r>
              <a:rPr b="0" lang="uk-UA" sz="2400" spc="-1" strike="noStrike">
                <a:solidFill>
                  <a:srgbClr val="000000"/>
                </a:solidFill>
                <a:latin typeface="Times New Roman"/>
              </a:rPr>
              <a:t>, такі як фанатики і моральні тирани. І ми маємо позитивні терміни такі як «учасники кампанії за чисте повітря» і «вартові здоров'я». Давайте напишемо деякі з цих термінів на дошці. (Вчитель малює М-схему крейдою на дошці). І які можуть бути </a:t>
            </a:r>
            <a:r>
              <a:rPr b="1" lang="uk-UA" sz="2400" spc="-1" strike="noStrike">
                <a:solidFill>
                  <a:srgbClr val="000000"/>
                </a:solidFill>
                <a:latin typeface="Times New Roman"/>
              </a:rPr>
              <a:t>нейтральні терміни </a:t>
            </a:r>
            <a:r>
              <a:rPr b="0" lang="uk-UA" sz="2400" spc="-1" strike="noStrike">
                <a:solidFill>
                  <a:srgbClr val="000000"/>
                </a:solidFill>
                <a:latin typeface="Times New Roman"/>
              </a:rPr>
              <a:t>для людей, про яких ми говорили?</a:t>
            </a:r>
            <a:endParaRPr b="0" lang="uk-UA" sz="2400" spc="-1" strike="noStrike">
              <a:solidFill>
                <a:srgbClr val="000000"/>
              </a:solidFill>
              <a:latin typeface="Arial"/>
            </a:endParaRPr>
          </a:p>
        </p:txBody>
      </p:sp>
      <p:pic>
        <p:nvPicPr>
          <p:cNvPr id="150" name="Рисунок 3" descr=""/>
          <p:cNvPicPr/>
          <p:nvPr/>
        </p:nvPicPr>
        <p:blipFill>
          <a:blip r:embed="rId1"/>
          <a:stretch/>
        </p:blipFill>
        <p:spPr>
          <a:xfrm>
            <a:off x="828360" y="2743200"/>
            <a:ext cx="10535040" cy="1938600"/>
          </a:xfrm>
          <a:prstGeom prst="rect">
            <a:avLst/>
          </a:prstGeom>
          <a:ln w="0">
            <a:noFill/>
          </a:ln>
        </p:spPr>
      </p:pic>
      <p:sp>
        <p:nvSpPr>
          <p:cNvPr id="151" name="TextBox 5"/>
          <p:cNvSpPr/>
          <p:nvPr/>
        </p:nvSpPr>
        <p:spPr>
          <a:xfrm>
            <a:off x="1060200" y="5051520"/>
            <a:ext cx="103032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ru-RU" sz="2400" spc="-1" strike="noStrike">
                <a:solidFill>
                  <a:srgbClr val="000000"/>
                </a:solidFill>
                <a:latin typeface="Times New Roman"/>
              </a:rPr>
              <a:t>Учень 8: «Як щодо «активісти руху проти паління»?</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Вчитель: Добре, це може підійти. (Він записує терміни в М-Схему</a:t>
            </a:r>
            <a:r>
              <a:rPr b="0" lang="ru-RU" sz="1800" spc="-1" strike="noStrike">
                <a:solidFill>
                  <a:srgbClr val="000000"/>
                </a:solidFill>
                <a:latin typeface="Trebuchet MS"/>
              </a:rPr>
              <a:t>).</a:t>
            </a:r>
            <a:endParaRPr b="0" lang="uk-UA"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52" name="Таблиця 2"/>
          <p:cNvGraphicFramePr/>
          <p:nvPr/>
        </p:nvGraphicFramePr>
        <p:xfrm>
          <a:off x="834840" y="719640"/>
          <a:ext cx="9991800" cy="2407680"/>
        </p:xfrm>
        <a:graphic>
          <a:graphicData uri="http://schemas.openxmlformats.org/drawingml/2006/table">
            <a:tbl>
              <a:tblPr/>
              <a:tblGrid>
                <a:gridCol w="3211200"/>
                <a:gridCol w="3390120"/>
                <a:gridCol w="3390120"/>
              </a:tblGrid>
              <a:tr h="646200">
                <a:tc>
                  <a:txBody>
                    <a:bodyPr anchor="t">
                      <a:noAutofit/>
                    </a:bodyPr>
                    <a:p>
                      <a:pPr>
                        <a:lnSpc>
                          <a:spcPct val="100000"/>
                        </a:lnSpc>
                      </a:pPr>
                      <a:r>
                        <a:rPr b="1" lang="uk-UA" sz="1800" spc="-1" strike="noStrike">
                          <a:solidFill>
                            <a:schemeClr val="lt1"/>
                          </a:solidFill>
                          <a:latin typeface="Trebuchet MS"/>
                        </a:rPr>
                        <a:t>Позитивні</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uk-UA" sz="1800" spc="-1" strike="noStrike">
                          <a:solidFill>
                            <a:schemeClr val="lt1"/>
                          </a:solidFill>
                          <a:latin typeface="Trebuchet MS"/>
                        </a:rPr>
                        <a:t>Нейтральні </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uk-UA" sz="1800" spc="-1" strike="noStrike">
                          <a:solidFill>
                            <a:schemeClr val="lt1"/>
                          </a:solidFill>
                          <a:latin typeface="Trebuchet MS"/>
                        </a:rPr>
                        <a:t>Негативні </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1115280">
                <a:tc>
                  <a:txBody>
                    <a:bodyPr anchor="t">
                      <a:noAutofit/>
                    </a:bodyPr>
                    <a:p>
                      <a:pPr>
                        <a:lnSpc>
                          <a:spcPct val="100000"/>
                        </a:lnSpc>
                      </a:pPr>
                      <a:r>
                        <a:rPr b="0" lang="ru-RU" sz="1800" spc="-1" strike="noStrike">
                          <a:solidFill>
                            <a:schemeClr val="dk1"/>
                          </a:solidFill>
                          <a:latin typeface="Trebuchet MS"/>
                        </a:rPr>
                        <a:t>Учасники кампанії за чисте повітря; </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2ebf8"/>
                    </a:solidFill>
                  </a:tcPr>
                </a:tc>
                <a:tc>
                  <a:txBody>
                    <a:bodyPr anchor="t">
                      <a:noAutofit/>
                    </a:bodyPr>
                    <a:p>
                      <a:pPr>
                        <a:lnSpc>
                          <a:spcPct val="100000"/>
                        </a:lnSpc>
                      </a:pPr>
                      <a:r>
                        <a:rPr b="0" lang="uk-UA" sz="1800" spc="-1" strike="noStrike">
                          <a:solidFill>
                            <a:schemeClr val="dk1"/>
                          </a:solidFill>
                          <a:latin typeface="Trebuchet MS"/>
                        </a:rPr>
                        <a:t>активісти руху проти паління </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2ebf8"/>
                    </a:solidFill>
                  </a:tcPr>
                </a:tc>
                <a:tc>
                  <a:txBody>
                    <a:bodyPr anchor="t">
                      <a:noAutofit/>
                    </a:bodyPr>
                    <a:p>
                      <a:pPr>
                        <a:lnSpc>
                          <a:spcPct val="100000"/>
                        </a:lnSpc>
                      </a:pPr>
                      <a:r>
                        <a:rPr b="0" lang="uk-UA" sz="1800" spc="-1" strike="noStrike">
                          <a:solidFill>
                            <a:schemeClr val="dk1"/>
                          </a:solidFill>
                          <a:latin typeface="Trebuchet MS"/>
                        </a:rPr>
                        <a:t>Завзяті прихильники</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d2ebf8"/>
                    </a:solidFill>
                  </a:tcPr>
                </a:tc>
              </a:tr>
              <a:tr h="646200">
                <a:tc>
                  <a:txBody>
                    <a:bodyPr anchor="t">
                      <a:noAutofit/>
                    </a:bodyPr>
                    <a:p>
                      <a:pPr>
                        <a:lnSpc>
                          <a:spcPct val="100000"/>
                        </a:lnSpc>
                      </a:pPr>
                      <a:r>
                        <a:rPr b="0" lang="uk-UA" sz="1800" spc="-1" strike="noStrike">
                          <a:solidFill>
                            <a:schemeClr val="dk1"/>
                          </a:solidFill>
                          <a:latin typeface="Trebuchet MS"/>
                        </a:rPr>
                        <a:t>Вартові здоров'я</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af5fb"/>
                    </a:solidFill>
                  </a:tcPr>
                </a:tc>
                <a:tc>
                  <a:txBody>
                    <a:bodyPr anchor="t">
                      <a:noAutofit/>
                    </a:bodyPr>
                    <a:p>
                      <a:endParaRPr b="0" lang="uk-UA" sz="1800" spc="-1" strike="noStrike">
                        <a:solidFill>
                          <a:schemeClr val="dk1"/>
                        </a:solidFill>
                        <a:latin typeface="Trebuchet MS"/>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af5fb"/>
                    </a:solidFill>
                  </a:tcPr>
                </a:tc>
                <a:tc>
                  <a:txBody>
                    <a:bodyPr anchor="t">
                      <a:noAutofit/>
                    </a:bodyPr>
                    <a:p>
                      <a:pPr>
                        <a:lnSpc>
                          <a:spcPct val="100000"/>
                        </a:lnSpc>
                      </a:pPr>
                      <a:r>
                        <a:rPr b="0" lang="uk-UA" sz="1800" spc="-1" strike="noStrike">
                          <a:solidFill>
                            <a:schemeClr val="dk1"/>
                          </a:solidFill>
                          <a:latin typeface="Trebuchet MS"/>
                        </a:rPr>
                        <a:t>фанатики; моральні тирани</a:t>
                      </a:r>
                      <a:endParaRPr b="0" lang="uk-UA" sz="1800" spc="-1" strike="noStrike">
                        <a:solidFill>
                          <a:srgbClr val="000000"/>
                        </a:solidFill>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rgbClr val="eaf5fb"/>
                    </a:solidFill>
                  </a:tcPr>
                </a:tc>
              </a:tr>
            </a:tbl>
          </a:graphicData>
        </a:graphic>
      </p:graphicFrame>
      <p:sp>
        <p:nvSpPr>
          <p:cNvPr id="153" name="TextBox 3"/>
          <p:cNvSpPr/>
          <p:nvPr/>
        </p:nvSpPr>
        <p:spPr>
          <a:xfrm>
            <a:off x="1007280" y="3977640"/>
            <a:ext cx="97135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ru-RU" sz="2400" spc="-1" strike="noStrike">
                <a:solidFill>
                  <a:srgbClr val="000000"/>
                </a:solidFill>
                <a:latin typeface="Times New Roman"/>
              </a:rPr>
              <a:t>Вчитель</a:t>
            </a:r>
            <a:r>
              <a:rPr b="0" lang="ru-RU" sz="2400" spc="-1" strike="noStrike">
                <a:solidFill>
                  <a:srgbClr val="000000"/>
                </a:solidFill>
                <a:latin typeface="Times New Roman"/>
              </a:rPr>
              <a:t>: Зразу через вибір слів автор формує позитивне</a:t>
            </a:r>
            <a:endParaRPr b="0" lang="uk-UA" sz="2400" spc="-1" strike="noStrike">
              <a:solidFill>
                <a:srgbClr val="000000"/>
              </a:solidFill>
              <a:latin typeface="Arial"/>
            </a:endParaRPr>
          </a:p>
          <a:p>
            <a:pPr>
              <a:lnSpc>
                <a:spcPct val="100000"/>
              </a:lnSpc>
            </a:pPr>
            <a:r>
              <a:rPr b="0" lang="ru-RU" sz="2400" spc="-1" strike="noStrike">
                <a:solidFill>
                  <a:srgbClr val="000000"/>
                </a:solidFill>
                <a:latin typeface="Times New Roman"/>
              </a:rPr>
              <a:t>чи негативне ставлення до об’єкту, про який йдеться. </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Box 2"/>
          <p:cNvSpPr/>
          <p:nvPr/>
        </p:nvSpPr>
        <p:spPr>
          <a:xfrm>
            <a:off x="331200" y="726840"/>
            <a:ext cx="11224080" cy="4844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70c0"/>
                </a:solidFill>
                <a:latin typeface="Times New Roman"/>
                <a:ea typeface="Calibri"/>
              </a:rPr>
              <a:t>МЕТОД ОПОРНИХ СЛІВ</a:t>
            </a:r>
            <a:endParaRPr b="0" lang="uk-UA" sz="2400" spc="-1" strike="noStrike">
              <a:solidFill>
                <a:srgbClr val="000000"/>
              </a:solidFill>
              <a:latin typeface="Arial"/>
            </a:endParaRPr>
          </a:p>
          <a:p>
            <a:pPr algn="just">
              <a:lnSpc>
                <a:spcPct val="100000"/>
              </a:lnSpc>
              <a:tabLst>
                <a:tab algn="l" pos="0"/>
              </a:tabLst>
            </a:pPr>
            <a:r>
              <a:rPr b="1"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Метод навчає учнів відокремлювати істотну інформацію від несуттєвої, змістовно скорочувати текст для його засвоєння, сприяє розумінню та запам’ятовуванню змісту тексту.</a:t>
            </a:r>
            <a:endParaRPr b="0" lang="uk-UA" sz="2400" spc="-1" strike="noStrike">
              <a:solidFill>
                <a:srgbClr val="000000"/>
              </a:solidFill>
              <a:latin typeface="Arial"/>
            </a:endParaRPr>
          </a:p>
          <a:p>
            <a:pPr algn="just">
              <a:lnSpc>
                <a:spcPct val="100000"/>
              </a:lnSpc>
              <a:tabLst>
                <a:tab algn="l" pos="0"/>
              </a:tabLst>
            </a:pPr>
            <a:r>
              <a:rPr b="1" i="1" lang="ru-RU" sz="2400" spc="-1" strike="noStrike">
                <a:solidFill>
                  <a:srgbClr val="00000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Учитель ставить перед учнями завдання на зразок нижчеописаного.</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Читаючи текст, застосуйте метод опорних слів. Випишіть ті слова (словосполучення), які ви вважаєте ключовими для кожної ідеї тексту. Деякі слова або фрази в тексті головні – такі, що розкривають смисл тексту, тобто опорні. Опорними словами є, як правило, іменники, дієслова, прислівники. Опорними словосполученнями є стійкі словосполучення, складні терміни, назви розділів, методів тощо.</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Box 2"/>
          <p:cNvSpPr/>
          <p:nvPr/>
        </p:nvSpPr>
        <p:spPr>
          <a:xfrm>
            <a:off x="715680" y="1447200"/>
            <a:ext cx="10654560" cy="43873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Слід пояснити учням, що для відокремлення суттєвої інформації від несуттєвої потрібно послідовно поставити перед собою такі запитання: </a:t>
            </a:r>
            <a:r>
              <a:rPr b="0" i="1" lang="ru-RU" sz="2400" spc="-1" strike="noStrike">
                <a:solidFill>
                  <a:srgbClr val="000000"/>
                </a:solidFill>
                <a:latin typeface="Times New Roman"/>
                <a:ea typeface="Calibri"/>
              </a:rPr>
              <a:t>про що цей текст? що про це сказано? яким словом (словосполученням) це можна позначити / назвати?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Учні мусять виписати опорні слова (одне слово опора для однієї думки, ідеї).</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Далі вчитель пропонує учням, працюючи в парах, переказати одне одному зміст тексту, спираючись на виписані слова, та оцінити, наскільки точно кожний з них переказав текст.</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Учні також можуть формулювати з опорними словами запитання різних рівнів і відповідати на них.</a:t>
            </a:r>
            <a:endParaRPr b="0" lang="uk-UA" sz="2400" spc="-1" strike="noStrike">
              <a:solidFill>
                <a:srgbClr val="000000"/>
              </a:solidFill>
              <a:latin typeface="Arial"/>
            </a:endParaRPr>
          </a:p>
          <a:p>
            <a:pPr algn="just">
              <a:lnSpc>
                <a:spcPct val="100000"/>
              </a:lnSpc>
              <a:tabLst>
                <a:tab algn="l" pos="0"/>
              </a:tabLst>
            </a:pPr>
            <a:r>
              <a:rPr b="0" lang="ru-RU" sz="1800" spc="-1" strike="noStrike">
                <a:solidFill>
                  <a:srgbClr val="000000"/>
                </a:solidFill>
                <a:latin typeface="Times New Roman"/>
                <a:ea typeface="Calibri"/>
              </a:rPr>
              <a:t> </a:t>
            </a:r>
            <a:endParaRPr b="0" lang="uk-UA"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6" name="Рисунок 4" descr=""/>
          <p:cNvPicPr/>
          <p:nvPr/>
        </p:nvPicPr>
        <p:blipFill>
          <a:blip r:embed="rId1"/>
          <a:stretch/>
        </p:blipFill>
        <p:spPr>
          <a:xfrm>
            <a:off x="2941920" y="904320"/>
            <a:ext cx="6692040" cy="5048640"/>
          </a:xfrm>
          <a:prstGeom prst="rect">
            <a:avLst/>
          </a:prstGeom>
          <a:ln w="0">
            <a:noFill/>
          </a:ln>
        </p:spPr>
      </p:pic>
      <p:pic>
        <p:nvPicPr>
          <p:cNvPr id="157" name="Рисунок 5" descr=""/>
          <p:cNvPicPr/>
          <p:nvPr/>
        </p:nvPicPr>
        <p:blipFill>
          <a:blip r:embed="rId2"/>
          <a:stretch/>
        </p:blipFill>
        <p:spPr>
          <a:xfrm>
            <a:off x="264960" y="397440"/>
            <a:ext cx="2387880" cy="28357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Box 2"/>
          <p:cNvSpPr/>
          <p:nvPr/>
        </p:nvSpPr>
        <p:spPr>
          <a:xfrm>
            <a:off x="941040" y="1724040"/>
            <a:ext cx="9991800" cy="4113000"/>
          </a:xfrm>
          <a:prstGeom prst="rect">
            <a:avLst/>
          </a:prstGeom>
          <a:noFill/>
          <a:ln w="0">
            <a:noFill/>
          </a:ln>
        </p:spPr>
        <p:style>
          <a:lnRef idx="0"/>
          <a:fillRef idx="0"/>
          <a:effectRef idx="0"/>
          <a:fontRef idx="minor"/>
        </p:style>
        <p:txBody>
          <a:bodyPr lIns="90000" rIns="90000" tIns="45000" bIns="45000" anchor="t">
            <a:spAutoFit/>
          </a:bodyPr>
          <a:p>
            <a:pPr marL="343080" indent="-343080" algn="just">
              <a:lnSpc>
                <a:spcPct val="100000"/>
              </a:lnSpc>
              <a:buClr>
                <a:srgbClr val="0070c0"/>
              </a:buClr>
              <a:buFont typeface="Trebuchet MS"/>
              <a:buAutoNum type="arabicPeriod"/>
            </a:pPr>
            <a:r>
              <a:rPr b="1" lang="ru-RU" sz="2400" spc="-1" strike="noStrike">
                <a:solidFill>
                  <a:srgbClr val="0070c0"/>
                </a:solidFill>
                <a:latin typeface="Times New Roman"/>
                <a:ea typeface="Calibri"/>
              </a:rPr>
              <a:t>Як обирати методи для основної частини уроку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В основній частині уроку вчитель організовує активну діяльність учнів зі сприйняття, дослідження, осмислення матеріалу, пошуку відповідей на раніше поставлені та нові запитання (до 27–35 хвилин із 40-хвилинного уроку в поч.школі).</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Головним завданням цієї частини є конструювання учнями знань і навичок, формування власного ставлення до теми. Для цього їм потрібно опанувати нові знання:</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спочатку ознайомитися з новою інформацією, свідомо сприйняти її, потім осмислити її зміст, зіставити з наявними знаннями / вміннями / ставленнями.</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Box 2"/>
          <p:cNvSpPr/>
          <p:nvPr/>
        </p:nvSpPr>
        <p:spPr>
          <a:xfrm>
            <a:off x="1007280" y="890640"/>
            <a:ext cx="8040240" cy="5210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uk-UA" sz="2400" spc="-1" strike="noStrike">
                <a:solidFill>
                  <a:srgbClr val="000000"/>
                </a:solidFill>
                <a:latin typeface="Times New Roman"/>
              </a:rPr>
              <a:t>Тільки сказала ці слова Осінь, як до хатини залетів захеканий Листопад. Весь у жовто-багряному листі, змокрілий.</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Ой, бабусю! Татку!.. Я зустрів свою сестру, – випалив він з порогу.</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Вересень і Жовтень лише плечима стенули:</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Хто ж це тобі таке сказав?</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Вона сама, я подарував їй візка, а вона мені – санчата. Зимонько! Зимо, заходь до нас, я познайомлю тебе з бабусею і всіма!.. – загукав Листопад у віконце Осінньої оселі.</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Осінь усміхнулася загадково та й зникла тихенько за дверима своєї хатини.</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rebuchet MS"/>
              </a:rPr>
              <a:t>                                                         </a:t>
            </a:r>
            <a:r>
              <a:rPr b="0" lang="uk-UA" sz="2400" spc="-1" strike="noStrike">
                <a:solidFill>
                  <a:srgbClr val="000000"/>
                </a:solidFill>
                <a:latin typeface="Trebuchet MS"/>
              </a:rPr>
              <a:t>Віктор Васильчук</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Box 2"/>
          <p:cNvSpPr/>
          <p:nvPr/>
        </p:nvSpPr>
        <p:spPr>
          <a:xfrm>
            <a:off x="609480" y="2555280"/>
            <a:ext cx="10879560" cy="1918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70c0"/>
                </a:solidFill>
                <a:latin typeface="Times New Roman"/>
                <a:ea typeface="Calibri"/>
              </a:rPr>
              <a:t>ПОЧЕРЕЖНІ ЗАПИТАННЯ</a:t>
            </a:r>
            <a:endParaRPr b="0" lang="uk-UA" sz="2400" spc="-1" strike="noStrike">
              <a:solidFill>
                <a:srgbClr val="000000"/>
              </a:solidFill>
              <a:latin typeface="Arial"/>
            </a:endParaRPr>
          </a:p>
          <a:p>
            <a:pPr algn="just">
              <a:lnSpc>
                <a:spcPct val="100000"/>
              </a:lnSpc>
              <a:tabLst>
                <a:tab algn="l" pos="0"/>
              </a:tabLst>
            </a:pPr>
            <a:r>
              <a:rPr b="0"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Метод сприяє розвитку в учнів різних рівнів мислення та вміння ставити запитання до тексту. Це уможливлює ефективне опрацювання тексту, підвищення уваги учнів під час читання тексту та його глибше розуміння.</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Box 2"/>
          <p:cNvSpPr/>
          <p:nvPr/>
        </p:nvSpPr>
        <p:spPr>
          <a:xfrm>
            <a:off x="172440" y="1585800"/>
            <a:ext cx="11462760" cy="3747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i="1" lang="ru-RU" sz="2400" spc="-1" strike="noStrike">
                <a:solidFill>
                  <a:srgbClr val="00000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Учитель добирає інформативний текст доцільного обсягу.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Текст має містити невеликі за обсягом абзаци (не більше ніж 6–7 речень) або вчитель має розбити його на короткі розділи.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Якщо метод новий для учнів, учителю слід спочатку продемонструвати його приблизно так:</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1. Прочитати вголос абзац. Пояснити, що це одна з двох ролей при виконанні такого завдання.</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2. Поставити два запитання за текстом і попросити учнів відповісти на них. Пояснити, що це друга з двох ролей при виконанні цього завдання.</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Box 2"/>
          <p:cNvSpPr/>
          <p:nvPr/>
        </p:nvSpPr>
        <p:spPr>
          <a:xfrm>
            <a:off x="284760" y="797400"/>
            <a:ext cx="11621880" cy="52102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Учитель об’єднує учнів у пари. Він пояснює, що перший учень читає перший абзац (або відповідний уривок), як було продемонстровано. Другого учня в парі вчитель просить поставити запитання до цього уривка. Далі учні разом шукають відповіді на ці запитання.</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Після того, як вони це зроблять, слід перевірити виконання завдання, попросивши кілька пар озвучити свої запитання та відповіді. У разі потреби вчитель коментує, як поліпшити запитання.</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Коли учні зрозуміють, як виконувати таке завдання, учитель пропонує їм продовжувати роботу самостійно: читати й ставити запитання за текстом – абзац за абзацом.</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Слід нагадувати учням про зміну ролей після читання й обговорення кожного абзацу.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По закінченню роботи вчитель перевіряє засвоєння та розуміння учнями тексту за допомогою запитань високого рівня мислення.</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Box 2"/>
          <p:cNvSpPr/>
          <p:nvPr/>
        </p:nvSpPr>
        <p:spPr>
          <a:xfrm>
            <a:off x="781920" y="2416680"/>
            <a:ext cx="10906200" cy="2284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70c0"/>
                </a:solidFill>
                <a:latin typeface="Times New Roman"/>
                <a:ea typeface="Calibri"/>
              </a:rPr>
              <a:t>СМИСЛОВЕ ЗГОРТАННЯ (GSR)</a:t>
            </a:r>
            <a:endParaRPr b="0" lang="uk-UA" sz="2400" spc="-1" strike="noStrike">
              <a:solidFill>
                <a:srgbClr val="000000"/>
              </a:solidFill>
              <a:latin typeface="Arial"/>
            </a:endParaRPr>
          </a:p>
          <a:p>
            <a:pPr algn="just">
              <a:lnSpc>
                <a:spcPct val="100000"/>
              </a:lnSpc>
              <a:tabLst>
                <a:tab algn="l" pos="0"/>
              </a:tabLst>
            </a:pPr>
            <a:r>
              <a:rPr b="0"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Мета методу – навчити учнів представляти інформацію тексту в згорнутому й розгорнутому вигляді – анотації, короткого та розгорнутого переказу.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Абревіатура утворена від англійських слів: glossary – глосарій, summary – узагальнення, resume – анотація.</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Box 2"/>
          <p:cNvSpPr/>
          <p:nvPr/>
        </p:nvSpPr>
        <p:spPr>
          <a:xfrm>
            <a:off x="278280" y="62280"/>
            <a:ext cx="11648160" cy="63075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i="1" lang="ru-RU" sz="2400" spc="-1" strike="noStrike">
                <a:solidFill>
                  <a:srgbClr val="0070c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До початку роботи в класі вчителю слід прочитати текст та розділити його на смислові фрагменти (смисловий уривок зазвичай збігатиметься з абзацом тексту). Учитель запрошує учнів читати текст за цими смисловими частинами. За потреби в ході читання слід обговорювати з учнями незнайомі їм слова чи терміни.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Учитель пропонує учням колективно (індивідуально / у парах) читати текст і ставити 1–2 узагальнювальні запитання до кожного абзацу (частини). Усі запитання учні записують у таблицю (див. нижче).</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Далі вчитель запрошує учнів повернутися до смислових частин і виписати з кожної з них ключові слова. Ключове слово (зазвичай іменник чи дієслово) – це слово з тексту, необхідне для відповіді на поставлене в першій колонці запитання. Таких слів буває небагато – від 3 до 5.</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Потім учитель пропонує учням заповнити третю колонку таблиці індивідуальними ключовими словами, що пов’язані з деталями змісту. Кожний учень знає, що важко запам’ятати саме йому – імена, цифри, прикметники. Такі слова учні записують у третю колонку. Поєднання слів другої та третьої колонки створює словничок основних думок і деталей, які складають зміст повного переказу тексту.</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TextBox 2"/>
          <p:cNvSpPr/>
          <p:nvPr/>
        </p:nvSpPr>
        <p:spPr>
          <a:xfrm>
            <a:off x="808560" y="1134720"/>
            <a:ext cx="10190520" cy="8211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lang="ru-RU" sz="2400" spc="-1" strike="noStrike">
                <a:solidFill>
                  <a:srgbClr val="0070c0"/>
                </a:solidFill>
                <a:latin typeface="Times New Roman"/>
                <a:ea typeface="Calibri"/>
              </a:rPr>
              <a:t>Інструкція для учнів може бути такою:</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1. Підготуйте таблицю з трьох колонок і назвіть їх.</a:t>
            </a:r>
            <a:endParaRPr b="0" lang="uk-UA" sz="2400" spc="-1" strike="noStrike">
              <a:solidFill>
                <a:srgbClr val="000000"/>
              </a:solidFill>
              <a:latin typeface="Arial"/>
            </a:endParaRPr>
          </a:p>
        </p:txBody>
      </p:sp>
      <p:pic>
        <p:nvPicPr>
          <p:cNvPr id="165" name="Рисунок 3" descr=""/>
          <p:cNvPicPr/>
          <p:nvPr/>
        </p:nvPicPr>
        <p:blipFill>
          <a:blip r:embed="rId1"/>
          <a:stretch/>
        </p:blipFill>
        <p:spPr>
          <a:xfrm>
            <a:off x="901080" y="2067480"/>
            <a:ext cx="10190520" cy="1753920"/>
          </a:xfrm>
          <a:prstGeom prst="rect">
            <a:avLst/>
          </a:prstGeom>
          <a:ln w="0">
            <a:noFill/>
          </a:ln>
        </p:spPr>
      </p:pic>
      <p:sp>
        <p:nvSpPr>
          <p:cNvPr id="166" name="TextBox 5"/>
          <p:cNvSpPr/>
          <p:nvPr/>
        </p:nvSpPr>
        <p:spPr>
          <a:xfrm>
            <a:off x="901080" y="4089960"/>
            <a:ext cx="10468800" cy="1918440"/>
          </a:xfrm>
          <a:prstGeom prst="rect">
            <a:avLst/>
          </a:prstGeom>
          <a:noFill/>
          <a:ln w="0">
            <a:noFill/>
          </a:ln>
        </p:spPr>
        <p:style>
          <a:lnRef idx="0"/>
          <a:fillRef idx="0"/>
          <a:effectRef idx="0"/>
          <a:fontRef idx="minor"/>
        </p:style>
        <p:txBody>
          <a:bodyPr lIns="90000" rIns="90000" tIns="45000" bIns="45000" anchor="t">
            <a:spAutoFit/>
          </a:bodyPr>
          <a:p>
            <a:pPr marL="449640" indent="720" algn="just">
              <a:lnSpc>
                <a:spcPct val="100000"/>
              </a:lnSpc>
              <a:tabLst>
                <a:tab algn="l" pos="0"/>
              </a:tabLst>
            </a:pPr>
            <a:r>
              <a:rPr b="0" lang="ru-RU" sz="2400" spc="-1" strike="noStrike">
                <a:solidFill>
                  <a:srgbClr val="000000"/>
                </a:solidFill>
                <a:latin typeface="Times New Roman"/>
                <a:ea typeface="Calibri"/>
              </a:rPr>
              <a:t>2. У першу колонку записуйте узагальнювальні питання, у другу – ключові слова з тексту, у третю – індивідуальні слова, необхідні для повної відповіді на запитання з першої колонки.</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3. Записи в таблиці ведіть обов’язково – це письмова опора як короткого, так і повного переказу тексту.</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2"/>
          <p:cNvSpPr/>
          <p:nvPr/>
        </p:nvSpPr>
        <p:spPr>
          <a:xfrm>
            <a:off x="397440" y="758160"/>
            <a:ext cx="11091600" cy="4113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Тепер учитель запрошує учнів скласти короткий переказ, повний переказ тексту та анотацію до нього.</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Ключових слів з другої колонки буде достатньо для складання короткого переказу (реферату тексту), який відповідає на запитання: </a:t>
            </a:r>
            <a:r>
              <a:rPr b="0" i="1" lang="ru-RU" sz="2400" spc="-1" strike="noStrike">
                <a:solidFill>
                  <a:srgbClr val="000000"/>
                </a:solidFill>
                <a:latin typeface="Times New Roman"/>
                <a:ea typeface="Calibri"/>
              </a:rPr>
              <a:t>що сталося з персонажами тексту в цій ситуації? чи про що нам розповідає текст? </a:t>
            </a:r>
            <a:r>
              <a:rPr b="0" lang="ru-RU" sz="2400" spc="-1" strike="noStrike">
                <a:solidFill>
                  <a:srgbClr val="000000"/>
                </a:solidFill>
                <a:latin typeface="Times New Roman"/>
                <a:ea typeface="Calibri"/>
              </a:rPr>
              <a:t>Якщо слова виписані правильно, зробити короткий переказ легко: усі слова використовуватимуться, зайвих не лишиться. Легкість складання короткого переказу – основний критерій правильності обраних ключових слів.</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Повний переказ (реферат тексту в усній чи письмовій формі) базуватиметься на всіх трьох колонках, а індивідуальні слова допоможуть учням бути точними й детальними.</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Box 2"/>
          <p:cNvSpPr/>
          <p:nvPr/>
        </p:nvSpPr>
        <p:spPr>
          <a:xfrm>
            <a:off x="675720" y="2139480"/>
            <a:ext cx="10720800" cy="26499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Тепер учитель запрошує учнів скласти анотацію до тексту. Її готують на основі матеріалу першої колонки, де план тексту записаний у формі узагальнювальних запитань. Учням слід пояснити, що потрібно підкреслити іменники та дієслова в кожному з них, а потім скласти з цих слів відповідь на запитання: </a:t>
            </a:r>
            <a:r>
              <a:rPr b="0" i="1" lang="ru-RU" sz="2400" spc="-1" strike="noStrike">
                <a:solidFill>
                  <a:srgbClr val="000000"/>
                </a:solidFill>
                <a:latin typeface="Times New Roman"/>
                <a:ea typeface="Calibri"/>
              </a:rPr>
              <a:t>про що текст?</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Наприкінці слід обговорити з учнями, чого вони навчилися, що було легко / складно в цій роботі, які їхні навички потребують удосконалення.</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Box 2"/>
          <p:cNvSpPr/>
          <p:nvPr/>
        </p:nvSpPr>
        <p:spPr>
          <a:xfrm>
            <a:off x="278280" y="119160"/>
            <a:ext cx="10627920" cy="66733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uk-UA" sz="2400" spc="-1" strike="noStrike">
                <a:solidFill>
                  <a:srgbClr val="000000"/>
                </a:solidFill>
                <a:latin typeface="Times New Roman"/>
              </a:rPr>
              <a:t>Скловиробництво</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Початок  скловиробництва  на  українських  землях  припадає на Х  століття. У цей час основною продукцією  скловарних майстерень  були  браслети,  намиста  та  персні,  які  виготовляли  способом ліплення, витягування, розкачування. </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Найбільш поширеним  виробництво  скла  і  виробів  з  нього  стало  на  Чернігівщині (у  Х</a:t>
            </a:r>
            <a:r>
              <a:rPr b="0" lang="en-US" sz="2400" spc="-1" strike="noStrike">
                <a:solidFill>
                  <a:srgbClr val="000000"/>
                </a:solidFill>
                <a:latin typeface="Times New Roman"/>
              </a:rPr>
              <a:t>V</a:t>
            </a:r>
            <a:r>
              <a:rPr b="0" lang="uk-UA" sz="2400" spc="-1" strike="noStrike">
                <a:solidFill>
                  <a:srgbClr val="000000"/>
                </a:solidFill>
                <a:latin typeface="Times New Roman"/>
              </a:rPr>
              <a:t>ІІІ  столітті  тут  працювало  понад  120  скловарних  майстерень), Київщини, Волині,  де  були  для  цього  всі  необхідні матеріали — кварцовий пісок, вапно, крейда, деревина і запаси води.</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Ремісники-склярі виготовляли різні сорти «простого», зеленого, синього, димчастого скла, а також кришталь, віконне й лампове скло, свічники, люстри, кухонний та горілчаний посуд (пляшки, баклажки, штофи, чарки, стакани). Стародавній український фігурний посуд,  у  якому насамперед має  значення його  ужиткова роль, не має аналогів у  світі.</a:t>
            </a:r>
            <a:endParaRPr b="0" lang="uk-UA" sz="2400" spc="-1" strike="noStrike">
              <a:solidFill>
                <a:srgbClr val="000000"/>
              </a:solidFill>
              <a:latin typeface="Arial"/>
            </a:endParaRPr>
          </a:p>
          <a:p>
            <a:pPr>
              <a:lnSpc>
                <a:spcPct val="100000"/>
              </a:lnSpc>
            </a:pPr>
            <a:r>
              <a:rPr b="0" lang="uk-UA" sz="2400" spc="-1" strike="noStrike">
                <a:solidFill>
                  <a:srgbClr val="000000"/>
                </a:solidFill>
                <a:latin typeface="Times New Roman"/>
              </a:rPr>
              <a:t>       </a:t>
            </a:r>
            <a:r>
              <a:rPr b="0" lang="uk-UA" sz="2400" spc="-1" strike="noStrike">
                <a:solidFill>
                  <a:srgbClr val="000000"/>
                </a:solidFill>
                <a:latin typeface="Times New Roman"/>
              </a:rPr>
              <a:t>З  Х</a:t>
            </a:r>
            <a:r>
              <a:rPr b="0" lang="en-US" sz="2400" spc="-1" strike="noStrike">
                <a:solidFill>
                  <a:srgbClr val="000000"/>
                </a:solidFill>
                <a:latin typeface="Times New Roman"/>
              </a:rPr>
              <a:t>V</a:t>
            </a:r>
            <a:r>
              <a:rPr b="0" lang="uk-UA" sz="2400" spc="-1" strike="noStrike">
                <a:solidFill>
                  <a:srgbClr val="000000"/>
                </a:solidFill>
                <a:latin typeface="Times New Roman"/>
              </a:rPr>
              <a:t>ІІ  ст.  склодуви  прикрашали  свої  вироби  густим  декором  (скляними  джгутами,  стрічками,  бризками),  розмальовували емалями та золотом. У наш час раз на три роки Міжнародний симпозіум гутного скла, що проходить у Львові, називає кращих майстрів,  серед яких чимало українців </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Box 2"/>
          <p:cNvSpPr/>
          <p:nvPr/>
        </p:nvSpPr>
        <p:spPr>
          <a:xfrm>
            <a:off x="834840" y="2001240"/>
            <a:ext cx="10296720" cy="3381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Під час </a:t>
            </a:r>
            <a:r>
              <a:rPr b="1" lang="ru-RU" sz="2400" spc="-1" strike="noStrike">
                <a:solidFill>
                  <a:srgbClr val="0070c0"/>
                </a:solidFill>
                <a:latin typeface="Times New Roman"/>
                <a:ea typeface="Calibri"/>
              </a:rPr>
              <a:t>первинного сприйняття нового навчального матеріалу </a:t>
            </a:r>
            <a:r>
              <a:rPr b="1" lang="ru-RU" sz="2400" spc="-1" strike="noStrike">
                <a:solidFill>
                  <a:srgbClr val="000000"/>
                </a:solidFill>
                <a:latin typeface="Times New Roman"/>
                <a:ea typeface="Calibri"/>
              </a:rPr>
              <a:t>ціль </a:t>
            </a:r>
            <a:r>
              <a:rPr b="0" lang="ru-RU" sz="2400" spc="-1" strike="noStrike">
                <a:solidFill>
                  <a:srgbClr val="000000"/>
                </a:solidFill>
                <a:latin typeface="Times New Roman"/>
                <a:ea typeface="Calibri"/>
              </a:rPr>
              <a:t>учителя – презентувати учням нову інформацію, надати джерела, опрацювання яких дозволить ознайомитися з нею, поставити завдання з опанування матеріалу, пояснити спосіб опрацювання та організувати відповідну діяльність учнів.</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Часто цей підетап передбачає, що учні з допомогою вчителя порівнюють свої очікування з тим, що їм реально пропонують вивчити; ставлять запитання до нового змісту; переглядають свої очікування й висловлюють нові.</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Box 2"/>
          <p:cNvSpPr/>
          <p:nvPr/>
        </p:nvSpPr>
        <p:spPr>
          <a:xfrm>
            <a:off x="808560" y="2413440"/>
            <a:ext cx="10336320" cy="2284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1" lang="ru-RU" sz="2400" spc="-1" strike="noStrike">
                <a:solidFill>
                  <a:srgbClr val="000000"/>
                </a:solidFill>
                <a:latin typeface="Times New Roman"/>
                <a:ea typeface="Calibri"/>
              </a:rPr>
              <a:t>Т-ТАБЛИЦЯ</a:t>
            </a:r>
            <a:endParaRPr b="0" lang="uk-UA" sz="2400" spc="-1" strike="noStrike">
              <a:solidFill>
                <a:srgbClr val="000000"/>
              </a:solidFill>
              <a:latin typeface="Arial"/>
            </a:endParaRPr>
          </a:p>
          <a:p>
            <a:pPr algn="just">
              <a:lnSpc>
                <a:spcPct val="100000"/>
              </a:lnSpc>
              <a:tabLst>
                <a:tab algn="l" pos="0"/>
              </a:tabLst>
            </a:pPr>
            <a:r>
              <a:rPr b="0" i="1" lang="ru-RU" sz="2400" spc="-1" strike="noStrike">
                <a:solidFill>
                  <a:srgbClr val="000000"/>
                </a:solidFill>
                <a:latin typeface="Times New Roman"/>
                <a:ea typeface="Calibri"/>
              </a:rPr>
              <a:t>Мета застосування методу та його потенціал</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Метод допомагає навчити учнів аналізувати текст для знаходження аргументів на захист тої чи іншої позиції, зрозуміти, якої думки дотримується автор, як він ставиться (схвально чи негативно) до обговорюваної проблеми (героя, події), як він переконує у своїй правоті.</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Box 2"/>
          <p:cNvSpPr/>
          <p:nvPr/>
        </p:nvSpPr>
        <p:spPr>
          <a:xfrm>
            <a:off x="662760" y="355320"/>
            <a:ext cx="10773720" cy="1918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i="1" lang="ru-RU" sz="2400" spc="-1" strike="noStrike">
                <a:solidFill>
                  <a:srgbClr val="0070c0"/>
                </a:solidFill>
                <a:latin typeface="Times New Roman"/>
                <a:ea typeface="Calibri"/>
              </a:rPr>
              <a:t>Як організувати роботу</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Учитель просить учнів розділити аркуш паперу лінією навпіл або намалювати на листку велику букву Т. Учні, опрацьовуючи текст або слухаючи матеріал, в одній половині таблиці мають записувати аргументи, що підтримують ідею автора, у другій – ті, що спростовують її.</a:t>
            </a:r>
            <a:endParaRPr b="0" lang="uk-UA" sz="2400" spc="-1" strike="noStrike">
              <a:solidFill>
                <a:srgbClr val="000000"/>
              </a:solidFill>
              <a:latin typeface="Arial"/>
            </a:endParaRPr>
          </a:p>
        </p:txBody>
      </p:sp>
      <p:pic>
        <p:nvPicPr>
          <p:cNvPr id="172" name="Рисунок 3" descr=""/>
          <p:cNvPicPr/>
          <p:nvPr/>
        </p:nvPicPr>
        <p:blipFill>
          <a:blip r:embed="rId1"/>
          <a:stretch/>
        </p:blipFill>
        <p:spPr>
          <a:xfrm>
            <a:off x="662760" y="2385000"/>
            <a:ext cx="10203840" cy="1477080"/>
          </a:xfrm>
          <a:prstGeom prst="rect">
            <a:avLst/>
          </a:prstGeom>
          <a:ln w="0">
            <a:noFill/>
          </a:ln>
        </p:spPr>
      </p:pic>
      <p:sp>
        <p:nvSpPr>
          <p:cNvPr id="173" name="TextBox 5"/>
          <p:cNvSpPr/>
          <p:nvPr/>
        </p:nvSpPr>
        <p:spPr>
          <a:xfrm>
            <a:off x="662760" y="3971160"/>
            <a:ext cx="11065320" cy="1918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За однобічного розгляду автором проблеми вчитель пропонує учням самостійно продумати можливі варіанти протилежної аргументації, залишені автором без уваги, та записати їх.</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По закінченню роботи вчитель організує обговорення в загальному колі.</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Box 2"/>
          <p:cNvSpPr/>
          <p:nvPr/>
        </p:nvSpPr>
        <p:spPr>
          <a:xfrm>
            <a:off x="1153080" y="2001240"/>
            <a:ext cx="9859320" cy="338148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lang="ru-RU" sz="2400" spc="-1" strike="noStrike">
                <a:solidFill>
                  <a:srgbClr val="000000"/>
                </a:solidFill>
                <a:latin typeface="Times New Roman"/>
                <a:ea typeface="Calibri"/>
              </a:rPr>
              <a:t>Обов’язковим елементом </a:t>
            </a:r>
            <a:r>
              <a:rPr b="0" lang="ru-RU" sz="2400" spc="-1" strike="noStrike">
                <a:solidFill>
                  <a:srgbClr val="000000"/>
                </a:solidFill>
                <a:latin typeface="Times New Roman"/>
                <a:ea typeface="Calibri"/>
              </a:rPr>
              <a:t>є усвідомлене уважне, сконцентроване критичне слухання, перегляд або читання джерела. </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Учитель, застосовуючи відповідні методи, має забезпечити розуміння учнями тексту, їхній діалог з автором або положеннями тексту (відповіді на запитання та постановка запитань).</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r>
              <a:rPr b="0" lang="ru-RU" sz="2400" spc="-1" strike="noStrike">
                <a:solidFill>
                  <a:srgbClr val="000000"/>
                </a:solidFill>
                <a:latin typeface="Times New Roman"/>
                <a:ea typeface="Calibri"/>
              </a:rPr>
              <a:t>Учні мають «вичитувати» якомога більше інформації з кожної одиниці тексту (абзацу, сторінки, смислової частини), пояснювати положення тексту та складати його власну інтерпретацію (розгорнуту чи скорочену).</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TextBox 2"/>
          <p:cNvSpPr/>
          <p:nvPr/>
        </p:nvSpPr>
        <p:spPr>
          <a:xfrm>
            <a:off x="1192680" y="2390040"/>
            <a:ext cx="9673560" cy="22842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Одним з важливих </a:t>
            </a:r>
            <a:r>
              <a:rPr b="1" lang="ru-RU" sz="2400" spc="-1" strike="noStrike">
                <a:solidFill>
                  <a:srgbClr val="000000"/>
                </a:solidFill>
                <a:latin typeface="Times New Roman"/>
                <a:ea typeface="Calibri"/>
              </a:rPr>
              <a:t>завдань учителя </a:t>
            </a:r>
            <a:r>
              <a:rPr b="0" lang="ru-RU" sz="2400" spc="-1" strike="noStrike">
                <a:solidFill>
                  <a:srgbClr val="000000"/>
                </a:solidFill>
                <a:latin typeface="Times New Roman"/>
                <a:ea typeface="Calibri"/>
              </a:rPr>
              <a:t>в цій частині є робота над формуванням в учнів власних стратегій усвідомленого сприйняття інформації – </a:t>
            </a:r>
            <a:r>
              <a:rPr b="1" lang="ru-RU" sz="2400" spc="-1" strike="noStrike">
                <a:solidFill>
                  <a:srgbClr val="000000"/>
                </a:solidFill>
                <a:latin typeface="Times New Roman"/>
                <a:ea typeface="Calibri"/>
              </a:rPr>
              <a:t>ефективного читання, слухання та перегляду</a:t>
            </a:r>
            <a:r>
              <a:rPr b="0" lang="ru-RU" sz="2400" spc="-1" strike="noStrike">
                <a:solidFill>
                  <a:srgbClr val="000000"/>
                </a:solidFill>
                <a:latin typeface="Times New Roman"/>
                <a:ea typeface="Calibri"/>
              </a:rPr>
              <a:t>. Методами цього підетапу основної частини уроку є читання в парах й узагальнення в парах, читання з визначенням опорних слів, читання з позначками тощо.</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Box 2"/>
          <p:cNvSpPr/>
          <p:nvPr/>
        </p:nvSpPr>
        <p:spPr>
          <a:xfrm>
            <a:off x="609480" y="1585800"/>
            <a:ext cx="10455480" cy="447876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1" lang="ru-RU" sz="2400" spc="-1" strike="noStrike">
                <a:solidFill>
                  <a:srgbClr val="0070c0"/>
                </a:solidFill>
                <a:latin typeface="Times New Roman"/>
                <a:ea typeface="Calibri"/>
              </a:rPr>
              <a:t>Осмислення нових знань й умінь </a:t>
            </a:r>
            <a:r>
              <a:rPr b="0" lang="ru-RU" sz="2400" spc="-1" strike="noStrike">
                <a:solidFill>
                  <a:srgbClr val="000000"/>
                </a:solidFill>
                <a:latin typeface="Times New Roman"/>
                <a:ea typeface="Calibri"/>
              </a:rPr>
              <a:t>– підетап, метою якого є відновлення в пам’яті учнів та усвідомлення ними головних фактів або подій, які засвоюються, термінів, понять і теоретичних положень уроку, відпрацьовування нових прийомів навчання. </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Зазвичай така мета досягається у процесі самостійної роботи учнів за певною системою пізнавальних завдань у поєднанні з інтерактивними методами. </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Ці завдання орієнтовані на привернення уваги до основних моментів нової інформації вже на рівні перетворення, за допомогою обговорення в загальному колі основних (переважно теоретичних) положень теми, розв’язання задач, вправ, виконання тестів / прикладів з подальшим обговоренням.</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Box 2"/>
          <p:cNvSpPr/>
          <p:nvPr/>
        </p:nvSpPr>
        <p:spPr>
          <a:xfrm>
            <a:off x="821520" y="1308600"/>
            <a:ext cx="10058040" cy="484452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Цей підетап не завжди присутній у структурі уроку явно і відкрито, розчиняючись у попередньому та наступному. На уроці формування умінь і навичок його організують за допомогою тренувальних вправ і відповідних завдань, що виконують учні за зразками (пам’ятками) під керуванням учителя.</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У ході цього підетапу основної частини уроку учні починають експериментувати, пробують застосувати що-небудь з того, чого навчаються, на практиці, виходячи з наявних у них уявлень, знань, умінь незалежно від того, чи є вони достатніми; аналізують отриманий досвід; виявляють головне, осмислюють теоретичні ідеї, концепції; відстежують хід власних думок; роблять висновки щодо змісту матеріалу; пов’язують зміст уроку з особистим досвідом; відпрацьовують уміння й стратегії мислення.</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2"/>
          <p:cNvSpPr/>
          <p:nvPr/>
        </p:nvSpPr>
        <p:spPr>
          <a:xfrm>
            <a:off x="980640" y="1308600"/>
            <a:ext cx="10084680" cy="411300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tabLst>
                <a:tab algn="l" pos="0"/>
              </a:tabLst>
            </a:pPr>
            <a:r>
              <a:rPr b="0" lang="ru-RU" sz="2400" spc="-1" strike="noStrike">
                <a:solidFill>
                  <a:srgbClr val="000000"/>
                </a:solidFill>
                <a:latin typeface="Times New Roman"/>
                <a:ea typeface="Calibri"/>
              </a:rPr>
              <a:t>Таку роботу учнів учитель організує за допомогою різноманітних методів і прийомів залучення їх до активної самостійної роботи, які забезпечують поглиблене сприйняття і розуміння тексту; постановку запитань до тексту загалом, щоб зрозуміти авторську позицію й смисл поданої інформації; формування особистих ставлень та оцінок.</a:t>
            </a:r>
            <a:endParaRPr b="0" lang="uk-UA" sz="2400" spc="-1" strike="noStrike">
              <a:solidFill>
                <a:srgbClr val="000000"/>
              </a:solidFill>
              <a:latin typeface="Arial"/>
            </a:endParaRPr>
          </a:p>
          <a:p>
            <a:pPr algn="just">
              <a:lnSpc>
                <a:spcPct val="100000"/>
              </a:lnSpc>
              <a:tabLst>
                <a:tab algn="l" pos="0"/>
              </a:tabLst>
            </a:pPr>
            <a:r>
              <a:rPr b="1" lang="ru-RU" sz="2400" spc="-1" strike="noStrike">
                <a:solidFill>
                  <a:srgbClr val="000000"/>
                </a:solidFill>
                <a:latin typeface="Times New Roman"/>
                <a:ea typeface="Calibri"/>
              </a:rPr>
              <a:t>Ефективними тут будуть </a:t>
            </a:r>
            <a:r>
              <a:rPr b="0" lang="ru-RU" sz="2400" spc="-1" strike="noStrike">
                <a:solidFill>
                  <a:srgbClr val="000000"/>
                </a:solidFill>
                <a:latin typeface="Times New Roman"/>
                <a:ea typeface="Calibri"/>
              </a:rPr>
              <a:t>різні види концептуального (смислового) обговорення тексту: виявлення і формулювання основної ідеї, зіставлення читацьких інтерпретацій (тлумачень, оцінок) інформації з авторською позицією тощо. Доречні й різні види дискусій з відкритих або спірних запитань, тонкі й товсті запитання, есе, РАФТ тощо.</a:t>
            </a:r>
            <a:endParaRPr b="0" lang="uk-UA" sz="2400" spc="-1" strike="noStrike">
              <a:solidFill>
                <a:srgbClr val="000000"/>
              </a:solidFill>
              <a:latin typeface="Arial"/>
            </a:endParaRPr>
          </a:p>
          <a:p>
            <a:pPr algn="just">
              <a:lnSpc>
                <a:spcPct val="100000"/>
              </a:lnSpc>
              <a:tabLst>
                <a:tab algn="l" pos="0"/>
              </a:tabLst>
            </a:pPr>
            <a:r>
              <a:rPr b="0" lang="ru-RU" sz="2400" spc="-1" strike="noStrike">
                <a:solidFill>
                  <a:srgbClr val="000000"/>
                </a:solidFill>
                <a:latin typeface="Times New Roman"/>
                <a:ea typeface="Calibri"/>
              </a:rPr>
              <a:t> </a:t>
            </a:r>
            <a:endParaRPr b="0" lang="uk-UA"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Грань">
  <a:themeElements>
    <a:clrScheme name="Грань">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Грань">
  <a:themeElements>
    <a:clrScheme name="Грань">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295</TotalTime>
  <Application>LibreOffice/7.4.2.3$Windows_X86_64 LibreOffice_project/382eef1f22670f7f4118c8c2dd222ec7ad009daf</Application>
  <AppVersion>15.0000</AppVersion>
  <Words>3646</Words>
  <Paragraphs>190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2023-10-17T18:54:21Z</dcterms:created>
  <dc:creator>bukova.tania11@gmail.com</dc:creator>
  <dc:description/>
  <dc:language>uk-UA</dc:language>
  <cp:lastModifiedBy/>
  <dcterms:modified xsi:type="dcterms:W3CDTF">2023-10-20T17:36:54Z</dcterms:modified>
  <cp:revision>17</cp:revision>
  <dc:subject/>
  <dc:title>Тема 11-12. Методи основної частини  уроку (первинне сприйняття нової інформації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Широкий екран</vt:lpwstr>
  </property>
  <property fmtid="{D5CDD505-2E9C-101B-9397-08002B2CF9AE}" pid="3" name="Slides">
    <vt:i4>41</vt:i4>
  </property>
</Properties>
</file>