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1" r:id="rId4"/>
    <p:sldId id="274" r:id="rId5"/>
    <p:sldId id="270" r:id="rId6"/>
    <p:sldId id="275" r:id="rId7"/>
    <p:sldId id="271" r:id="rId8"/>
    <p:sldId id="272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59" r:id="rId18"/>
    <p:sldId id="258" r:id="rId19"/>
    <p:sldId id="257" r:id="rId20"/>
    <p:sldId id="280" r:id="rId21"/>
    <p:sldId id="279" r:id="rId22"/>
    <p:sldId id="278" r:id="rId23"/>
    <p:sldId id="277" r:id="rId24"/>
    <p:sldId id="276" r:id="rId25"/>
    <p:sldId id="284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80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8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46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04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71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22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13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09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3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00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50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83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68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120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4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62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B7B922-3CE6-457E-9FAA-430DB27FA23E}" type="datetimeFigureOut">
              <a:rPr lang="uk-UA" smtClean="0"/>
              <a:t>01.04.2025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8CAE95-B474-4BD3-840D-56FCECC89D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7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D6A4D-D512-87C5-E16A-D9E2895C6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973" y="353506"/>
            <a:ext cx="10944519" cy="702296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прояви,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03EF6C-1900-2983-6B65-99ED39ED9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973" y="1253766"/>
            <a:ext cx="10944519" cy="516588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Методи інструментальної діагностики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Допомога хворим з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дисфагіями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3)Методи лікування та підтримки осіб зі складними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порушеннями та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дисфагією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Основні мовленнєві розлади та прояви: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дисфонія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гіпофонія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брадилалія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апраксія мовлення, порушення мовленнєвого дихання, порушення когнітивного мовлення,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логоклонія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Роль ТММ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дисфагією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0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196D-7AD6-BFED-5DE9-A9636748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3951"/>
            <a:ext cx="10671767" cy="80285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69A63-9302-7D45-C88D-9572D7402E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225485"/>
            <a:ext cx="10671767" cy="536856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0 —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немає (нормальна дієта без обмежень)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 — можливість ковтати рідку їжу та рідину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 — можливість ковтати тільки рідину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3 — труднощі з ковтанням рідини або слини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4 — повна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дисфагія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361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DECD0-AE12-D8E9-AF0C-22651558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3377"/>
            <a:ext cx="10671767" cy="697585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Фізіологія акту ковтання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036CB-BC78-5B75-24AA-388B70990C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78351"/>
            <a:ext cx="10671768" cy="540627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складний фізіологічний процес для транспорту слини та їжі від ротової порожнини до шлунку, </a:t>
            </a:r>
            <a:r>
              <a:rPr kumimoji="0" lang="uk-UA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який має три фази і в якому беруть участь ротова порожнина, глотка та стравохід.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Ротова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фаза має довільний характер, тоді як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глоткова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стравохідна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—рефлекторний, ініційований стимуляцією рецепторів у ротовій порожнині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овільний характер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жування та транспорт їжі до задньої частини ротової порожнини (ротова фаза);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Рефлекторний характер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транспорт їжі від ротоглотки до шлунку (глоткова, стравохідна фази).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0D7E2-2635-2A5E-71F5-926A20B9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97963"/>
            <a:ext cx="10671767" cy="79185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Фази акту ковтання</a:t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246E2-9DB2-2C62-5162-751DAC5BA3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50070"/>
            <a:ext cx="10671767" cy="550996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Преоральна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фаза.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Описана тільки деякими авторами. До неї можна зарахувати накриття столу, приготування їжі, естетичне оформлення страв, відчуття запаху та кольору та різноманітні ритуали, що збуджують апетит та виділення слини.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Оральна підготовча фаза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неї входять формування їжі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язиці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(утворення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болюсу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грец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β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ώλος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ком, кусень). Губи при цьому закриті, щоки набувають тонусу, щелепи та бокові частини язика роблять мимовільні рухи. М'яке піднебіння змінює свою позицію так, щоб їжа не потрапила до ротоглотки.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Оральна фаза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болюс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їжі збирається між язиком та піднебінням. М'яке піднебіння та задня частина язика відділяють ротову порожнину від власне глотки, голосова щілина відкрита.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151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FACE8-7896-6891-F821-C52F7B96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5671"/>
            <a:ext cx="10690621" cy="831129"/>
          </a:xfrm>
        </p:spPr>
        <p:txBody>
          <a:bodyPr>
            <a:normAutofit/>
          </a:bodyPr>
          <a:lstStyle/>
          <a:p>
            <a:r>
              <a:rPr kumimoji="0" lang="uk-UA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Фази акту ковтання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0C51D-D370-A048-0D21-484E68BE48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50071"/>
            <a:ext cx="10690620" cy="547225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Фарингіальна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фаза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Під'язикова кістка просувається вперед і, так само як і гортань, піднімається. М'язи гортані починають робити рефлекторні перистальтичні рухи вниз, надгортанник опускається назад, голосова щілина закривається.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Болюс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входить до нижньої частини глотки і просувається далі до верхнього сфінктеру стравоходу, голосова щілина повністю закрита. Потім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болюс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просувається у стравохід, надгортанник ще піднятий.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Езофагеальна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фаза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 рефлекторний процес у вигляді перистальтичних хвиль. Нижній сфінктер стравоходу відкривається 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болус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потрапляє до шлунку. Голосова щілина відкривається. Гортань повертається у вихідне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становище.На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цю фазу логопедична терапія не має впливу.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354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68E1F-5A99-AFA2-F535-F9572055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1658"/>
            <a:ext cx="10709474" cy="5844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Діагностика </a:t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FBAAA-CB37-8E2A-BF1C-D2211BE484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68925"/>
            <a:ext cx="10709473" cy="5387418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Суб’єктивне та об’єктивне обстеження.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 визначити, чи причина стосується: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рото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-глоткової фази — є труднощі із формуванням харчової грудки та її пересуванням у напрямку глотки, а також труднощі з початком ковтання як рідини, так і твердої їжі, що може супроводжуватися сухим кашлем під час їжі, виливанням їжі через ніс,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поперхуванням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відчуттям подразнення в горлі, чханням, сльозотечою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стравохідної фази — є відчуття перешкоди під час ковтання (зазвичай спершу твердої   їжі), розпирання або стискання в грудній клітці, блювання, кашель та відкашлювання, інколи біль під час ковтання.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878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1E834-6CFE-5666-A824-F4F9E1BF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2805"/>
            <a:ext cx="10690621" cy="86726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kumimoji="0" lang="uk-UA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uk-UA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Діагностика</a:t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A35B2-F03C-9490-B552-2D39530C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53765"/>
            <a:ext cx="10690620" cy="53214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Додаткові методи дослідження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ендоскопія верхнього відділу шлунково-кишкового тракту — обов’язкова в діагностиці стравохідної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уможливлює забір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біоптатів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гістологічного дослідження з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макроскопічно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змінених ділянок і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браш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-біопсії для мікологічного дослідження (при підозрі на мікоз);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РГ горла і стравоходу після перорального застосування контрастного засобу — діагностика причин стравохідної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(порушення моторики стравоходу, наявність дивертикулів, стороннього тіла в стравоході); флюороскопічне оцінювання ковтання — при діагностиці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орофарингеальної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манометрія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стравоходу — додаткове дослідження, особливо в діагностиці функціональних порушень нижнього стравохідного сфінктера;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pH-метрія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стравоходу — необхідна для виключення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гастроезофагеальної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хвороби з метою діагностики функціональної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67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2D979-7F76-E8BB-07C8-82D1AB84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6243"/>
            <a:ext cx="10690621" cy="840559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дещо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DE2D81-4831-F354-89DB-F60568DE4E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97204"/>
            <a:ext cx="10690620" cy="53638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симптомів, пов’язані з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дисфагією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Задуха під час їжі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Кашель або блювота при ковтанні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Їжа або шлункова кислота потрапляють в горло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Рецидивуюча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печія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Охриплість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застрягання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їжі в горлі, грудях або за грудиною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Незрозуміла втрата ваги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Повернення їжі (зригування)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Ускладнений контроль їжі у роті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Рецидивуюча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пневмонія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Неможливість контролювати слиновиділення у роті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Найчастіше пацієнтам може здаватися, що «їжа застрягла десь в горлі».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43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181CD-EAF6-449A-68DF-CA22AC45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4525"/>
            <a:ext cx="10690621" cy="895546"/>
          </a:xfrm>
        </p:spPr>
        <p:txBody>
          <a:bodyPr>
            <a:normAutofit/>
          </a:bodyPr>
          <a:lstStyle/>
          <a:p>
            <a:r>
              <a:rPr kumimoji="0" lang="uk-UA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Ще дещо про </a:t>
            </a:r>
            <a:r>
              <a:rPr kumimoji="0" lang="uk-UA" sz="3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дисфагію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D6C97-F344-3495-518B-6FA6D13941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310326"/>
            <a:ext cx="10690621" cy="5293149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uk-UA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появи</a:t>
            </a:r>
            <a:endParaRPr lang="uk-UA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 причини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включають: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Бічний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аміотрофічний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склероз – невиліковна форма прогресуючої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нейродегенерації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згодом нерви в хребті і головному мозку поступово втрачають функцію.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Ахалазію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нижній м’яз стравоходу не розслабляється в достатній мірі, щоб пропустити їжу в шлунок.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Дифузний спазм – м’язи стравоходу скорочуються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нескоординовано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Інсульт – клітини мозку вмирають через брак кисню, тому що кровотік знижується. Якщо вражені клітини мозку, які контролюють ковтання, це може викликати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дисфагію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Еозинофільний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езофагіт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сильно підвищений рівень еозинофілів (типу лейкоцитів) в стравоході. Ці еозинофіли безконтрольно ростуть і атакують шлунково-кишковий тракт, викликаючи блювоту і труднощі з ковтанням їжі.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Розсіяний склероз – імунна система атакує центральну нервову систему, руйнуючи мієлін, який зазвичай захищає нерви.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Міастенія (хвороба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Гольдфлама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м’язи, що знаходяться під довільним контролем, швидко втомлюються і слабшають, тому що виникає проблема з тим, як нерви стимулюють скорочення м’язів. Це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аутоімунне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захворювання.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Хвороба Паркінсона та синдроми паркінсонізму. Хвороба Паркінсона – це поступово прогресуюче дегенеративне неврологічне захворювання, яке порушує рухові навички пацієнта.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 стравоходу – тип раку, зазвичай пов’язаний або з алкоголем і курінням, або з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гастроезофагеальною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рефлюксною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хворобою.</a:t>
            </a:r>
          </a:p>
          <a:p>
            <a:pPr>
              <a:spcBef>
                <a:spcPts val="0"/>
              </a:spcBef>
              <a:buNone/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Стриктура стравоходу – звуження стравоходу, часто пов’язане з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гастроезофагеальної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рефлюксної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хворобою.</a:t>
            </a:r>
          </a:p>
          <a:p>
            <a:pPr>
              <a:spcBef>
                <a:spcPts val="0"/>
              </a:spcBef>
            </a:pPr>
            <a:r>
              <a:rPr lang="uk-UA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Ксеростомія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(сухість у роті) – недостатньо слини, щоб рот залишався вологим.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193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EF18D-3B31-7E14-4120-FFC4AECE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3377"/>
            <a:ext cx="10700048" cy="895547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4A7AC-1C71-38E1-62F2-AEE7C0977D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9753"/>
            <a:ext cx="10700048" cy="526486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Стратегії управління можуть складатися з: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-Зміна консистенції рідини, щоб зробити ковтання безпечнішим, наприклад, згущення напоїв;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-Дієти зі зміненою текстурою;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-Позиції, техніка та спеціальне обладнання для забезпечення самостійного годування;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-Залежність від інших людей щодо годування є домінуючим фактором ризику розвитку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аспіраційної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пневмонії.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-Техніки ластівки та вправи для зміцнення м’язів.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-Харчові добавки для перорального застосування.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-Харчування та гідратація з клінічної допомоги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836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0AB8C-5F49-9F2D-7593-FC5A3CE0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5097"/>
            <a:ext cx="10690621" cy="89554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Лікування у психологів</a:t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DB43E-FC53-105D-69C7-2638EC150F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0326"/>
            <a:ext cx="10690620" cy="53025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показують, що пацієнти з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дисфагією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стають психологічно замкнутими через те, що вони пригнічені своєю хворобою. Наявність доступу до психологічної допомоги і фахівцям, які надають інформацію про ефективні варіанти лікування, може допомогти пацієнтам з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дисфагією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мінімізувати стрес, зміцнити впевненість в процесі лікування і мати більш позитивний погляд на своє здоров’я.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27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5287"/>
            <a:ext cx="10695129" cy="848139"/>
          </a:xfrm>
        </p:spPr>
        <p:txBody>
          <a:bodyPr>
            <a:normAutofit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52869" y="1364974"/>
            <a:ext cx="7553739" cy="49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71B07-D739-8834-DE8C-C7C92C04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2231"/>
            <a:ext cx="10483231" cy="77457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інструментальної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дисфагій</a:t>
            </a:r>
            <a:b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6237C-0C5A-FFA9-F5B0-9969A612F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5485"/>
            <a:ext cx="10483232" cy="53402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Відеофлуороскопічне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(VFSS)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методу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приймає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рідину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змішану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рентгеноконтрастною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речовиною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барієм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рентгеноскопія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відстеження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ротову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порожнину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глотку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стравохід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оцінює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VFSS?</a:t>
            </a: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ковтальних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аспірації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потрапляння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дихальні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шляхи).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болюсу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глотці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пережована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комок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Виявляє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приховану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аспірацію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Радіаційне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потребу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спеціальному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обладнанні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701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F3796-0624-BCB3-4CE9-797B1D0D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2805"/>
            <a:ext cx="10671767" cy="697584"/>
          </a:xfrm>
        </p:spPr>
        <p:txBody>
          <a:bodyPr>
            <a:normAutofit fontScale="90000"/>
          </a:bodyPr>
          <a:lstStyle/>
          <a:p>
            <a:b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kumimoji="0" lang="ru-R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інструментальної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дисфагій</a:t>
            </a:r>
            <a:br>
              <a:rPr kumimoji="0" lang="uk-UA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99148-3D15-F79B-D97D-8037A1281D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50070"/>
            <a:ext cx="10671767" cy="54251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Фіброендоскопічна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(FEES) 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методу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Гнучкий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ендоскоп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вводиться через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ніс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дозволяючи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лікарю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спостерігати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реальному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часі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 вживає різні консистенції їжі, забарвлені спеціальним барвником.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оцінює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FEES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Функцію м’якого піднебіння та глоткових м’язів. Наявність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аспірації.Ступінь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затримки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болюсу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глотці.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Неінвазивний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немає радіаційного навантаження.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ліжка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оцінює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ротову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фазу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Невеликий дискомфорт при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введенні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ендоскопа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52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D94EC-D93C-E37E-84C6-5845B1BB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0511"/>
            <a:ext cx="10662340" cy="678731"/>
          </a:xfrm>
        </p:spPr>
        <p:txBody>
          <a:bodyPr>
            <a:normAutofit/>
          </a:bodyPr>
          <a:lstStyle/>
          <a:p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інструментальної</a:t>
            </a: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D8754-31BC-85FA-5B0E-81747784E7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87777"/>
            <a:ext cx="10662339" cy="53497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Манометрія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глотки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стравоходу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методу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катетер з датчиками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тиску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вводиться через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рот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стравохід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глоткових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стравохідних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м’язах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оцінює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манометрія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Силу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глоткових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Виявляє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нейром’язові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Допомагає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неврологічних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захворюваннях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рідше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VFSS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FEES.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Фіброендоскопічна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оцінка,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Відеофлуороскопічне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дослідження)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дискомфорт.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983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C8010-11EE-7375-1046-A6D22FD7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1659"/>
            <a:ext cx="10662340" cy="659875"/>
          </a:xfrm>
        </p:spPr>
        <p:txBody>
          <a:bodyPr>
            <a:normAutofit/>
          </a:bodyPr>
          <a:lstStyle/>
          <a:p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інструментальної</a:t>
            </a: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AA5F76-84E8-E7CF-B635-9DD88D100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12363"/>
            <a:ext cx="10662339" cy="54439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Електроміографія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(ЕМГ)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ковтальних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методу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Вимірюється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електрична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глотки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язика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оцінює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ЕМГ?</a:t>
            </a: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нейром’язового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ковтальних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нейрогенних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Недоліки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клінічній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3181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72A5F-5C16-CA41-2E2A-D48C7AC4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3951"/>
            <a:ext cx="10652914" cy="802851"/>
          </a:xfrm>
        </p:spPr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b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інструментальної</a:t>
            </a: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kumimoji="0" lang="ru-RU" sz="2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логопеда </a:t>
            </a:r>
            <a:br>
              <a:rPr kumimoji="0" lang="uk-UA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E8C33-E171-FB8E-13B3-96B1FA67C8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97204"/>
            <a:ext cx="10652914" cy="539684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інструментальної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логопеда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Корекція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безпечних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консистенцій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мовленнєвих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ковтальних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м’язів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-Контроль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реабілітації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обстеження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928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387CB-3559-EE48-03D0-C3E272D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5670"/>
            <a:ext cx="10652914" cy="76357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лікування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складними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мовними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дисфагією</a:t>
            </a:r>
            <a:br>
              <a: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26332-17D5-7E3E-DA56-205B302881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40643"/>
            <a:ext cx="10652913" cy="5410985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Мультидисциплінарний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підхід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Медикаментозна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терапія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реабілітація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Дієтотерапія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Фізіотерапія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569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ABB15-030F-4395-DBA6-2600F912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5671"/>
            <a:ext cx="10634060" cy="60331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логопеда у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дисфагією</a:t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1A876-2E26-D548-E31B-3A412557E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02936"/>
            <a:ext cx="10634059" cy="551939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напрямки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логопеда при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пацієнта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Розробка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індивідуального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плану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реабілітації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Логопедичні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дисфагії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Запобігання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аспірації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родичів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пацієнтів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Психологічна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підтримка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7671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AE772-3EAA-615E-4940-DC062776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1658"/>
            <a:ext cx="10690621" cy="765144"/>
          </a:xfrm>
        </p:spPr>
        <p:txBody>
          <a:bodyPr>
            <a:normAutofit/>
          </a:bodyPr>
          <a:lstStyle/>
          <a:p>
            <a:r>
              <a:rPr kumimoji="0" lang="uk-UA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Практична частина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A096F-CC55-AF9F-52BE-EE4E4082FD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44338"/>
            <a:ext cx="10690620" cy="531200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292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A0EE0-81A4-9F0A-B7AB-13715051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4524"/>
            <a:ext cx="10737755" cy="707010"/>
          </a:xfrm>
        </p:spPr>
        <p:txBody>
          <a:bodyPr>
            <a:normAutofit/>
          </a:bodyPr>
          <a:lstStyle/>
          <a:p>
            <a:r>
              <a:rPr lang="uk-UA" dirty="0" err="1"/>
              <a:t>дисфагія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31FF2-4C56-A4DD-21DC-2E04D0857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168924"/>
            <a:ext cx="10737755" cy="5434552"/>
          </a:xfrm>
        </p:spPr>
        <p:txBody>
          <a:bodyPr>
            <a:normAutofit/>
          </a:bodyPr>
          <a:lstStyle/>
          <a:p>
            <a:r>
              <a:rPr lang="uk-UA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Дисфагія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поєднання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 — «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погане або невпорядковане» та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φαγειν — «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їсти, ковтати») — розлад акту ковтання, а також транспортування твердої і / або рідкої їжі від ротової порожнини до шлунку. Проявляється проблемами ковтання (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in swallowing):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 або його неможливістю, болем у момент ковтання, потраплянням їжі або рідини в ніс, гортань, трахею. </a:t>
            </a:r>
          </a:p>
          <a:p>
            <a:pPr marL="0" indent="0">
              <a:buNone/>
            </a:pP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Причини </a:t>
            </a:r>
            <a:r>
              <a:rPr lang="uk-UA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дисфагії</a:t>
            </a:r>
            <a:endParaRPr lang="uk-UA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-механічне здавлювання глотки, зовнішні перешкоди ковтанню: тонзиліт, збільшення щитовидної залози, шийних лімфатичних вузлів,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остеофіти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шийних хребців, пухлини, фіброз м’язів та ін.;</a:t>
            </a:r>
          </a:p>
          <a:p>
            <a:pPr marL="0" indent="0"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-нервово-м’язовий розлад при інсульті, хворобі Паркінсона, розсіяному склерозі, хворобі рухового нейрона, міастенії, хворобі Альцгеймера, синдромі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Гійєна-Барре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хворобі Вільсона та ін.;</a:t>
            </a:r>
          </a:p>
          <a:p>
            <a:pPr marL="0" indent="0"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езофагеальні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патології: набряк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Квінке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ахалазія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попадання стороннього тіла, хронічне захворювання середостіння, системна склеродермія;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8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1BC2-F2BD-7AAE-EBEE-34218A14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5097"/>
            <a:ext cx="10364451" cy="754145"/>
          </a:xfrm>
        </p:spPr>
        <p:txBody>
          <a:bodyPr>
            <a:normAutofit/>
          </a:bodyPr>
          <a:lstStyle/>
          <a:p>
            <a:r>
              <a:rPr lang="ru-RU" dirty="0" err="1"/>
              <a:t>одинофаг</a:t>
            </a:r>
            <a:r>
              <a:rPr lang="uk-UA" dirty="0" err="1"/>
              <a:t>ія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2D1F23-AB54-F706-89A5-2C6C571894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68924"/>
            <a:ext cx="10363826" cy="544397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Одинофагія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болісне ковтання (біль зазвичай відчувається за грудиною, коли грудка їжі проходить через стравохід). Іноді цей термін також використовується для опису болю в горлі при ковтанні (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орофарингеальна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одинофагія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Причини </a:t>
            </a:r>
            <a:r>
              <a:rPr kumimoji="0" lang="uk-UA" sz="16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одинофагії</a:t>
            </a:r>
            <a:r>
              <a:rPr kumimoji="0" lang="uk-UA" sz="1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uk-UA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езофагіт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інфекційний (викликається грибами [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Histoplasma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Blastomyces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вірусами [ВПГ, ЦМВ], бактеріями [туберкульозна паличка]), ерозивний (при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гастроезофагеальній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рефлюксній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хворобі), радіаційний, спричинений ураженням слизової оболонки стравоходу через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таблетовані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 медикаментів (препарати калію,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доксициклін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бісфосфонати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НПЗП);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рак стравоходу;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стороннє тіло в стравоході;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опіки стравоходу, викликані їдкими речовинами.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320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DF954-03EE-0A88-E0A3-2C655317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8092"/>
            <a:ext cx="10681194" cy="740004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ознаки, симптоми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D0FDD-CED7-82BC-7362-9A58FE7DB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87778"/>
            <a:ext cx="10681194" cy="5392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периферично-органічною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(нейрогенною).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нейрогенної (рухової)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-обмежений або відсутній рух органів ковтання та мовлення;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-пошкоджена рефлекторна функція ковтання;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-змінений м'язовий тонус без атрофії (наприклад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-порушення дрібної моторики;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гіперкінезії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 тремор);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-порушення часової координації ковтання.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-органічної (механічної)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дисфагії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-відсутність вольових та рефлекторних рухів;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знижений м'язовий тонус;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-атрофія м'язів;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-глибокий рівчачок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язиці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52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492F6-9FA3-BF3C-CECC-E8E5126A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5098"/>
            <a:ext cx="10652914" cy="518474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типи </a:t>
            </a:r>
            <a:r>
              <a:rPr lang="uk-UA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дисфагії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E65C2-B9C8-5539-D8AC-06D37D574B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23828"/>
            <a:ext cx="10652914" cy="568907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Оральная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проблема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роті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іноді викликана слабкістю мови після інсульту, утрудненим пережовування їжі або проблемами з транспортуванням їжі з рота.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Глоткова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проблема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горлі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Проблеми в горлі часто виникають через неврологічні проблеми, що вражають нерви (наприклад, хвороба Паркінсона, інсульт або боковий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аміотрофічний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склерозу).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стравоходу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проблема у стравоході. Зазвичай це відбувається через закупорку або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пожразнення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Часто потрібно хірургічне втручання.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8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7640C-4F01-C862-E5E7-CC3EA9F9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5097"/>
            <a:ext cx="10709474" cy="821705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місцем локалізації причини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26D65-7EDD-12C4-3950-7F380132E9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72619"/>
            <a:ext cx="10709474" cy="53402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Рото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-глоткова (верхня, висока)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Виникає відчуття утруднення формування харчової грудки та її пересування у напрямку до глотки, а також труднощі з ініціюванням акту ковтання. Ці симптоми можуть супроводжуватися кашлем, виливанням їжі через ніс і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поперхуванням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може призвести до аспірації.  На порушення ковтання в цих фазах може також вказувати відчуття подразнення в горлі, чхання, сльозотеча та сухий кашель, що виникає під час їжі.  При 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рото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-глотковій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труднощі з ковтанням як рідини, так і твердої їжі.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-структурні зміни — запалення (слизової оболонки ротової порожнини, глотки та мигдаликів, абсцес, сифіліс), новоутворення (глотки, язика,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ротової порожнини), компресія ззовні (зоб, збільшення лімфатичних вузлів), тяжкі дегенеративні зміни у хребті, стани після хірургічних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втручань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гортані, лицевому черепі та шиї, стороннє тіло;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-нервово-м’язові порушення — найчастіше захворювання судин головного мозку (ішемічний інсульт,   емболія, внутрішньо-мозковий крововилив),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бульбарний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псевдобульбарний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синдром, пухлини головного мозку, посттравматичні зміни; рідше — спинна сухотка,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нейродегенеративні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захворювання,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екстрапірамідальні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синдроми (хвороба Паркінсона, хорея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Гентінгтона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пізні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дискінезії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периферичні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нейропатії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(при цукровому діабеті,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саркоїдозі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синдромі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Шегрена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амілоїдозі), системні захворювання сполучної тканини (системна склеродермія, системний червоний вовчак,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дерматоміозит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синдром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Гійєна-Барре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дифтерія, ботулізм, передній мієліт (поліомієліт), міастенії та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міастенічні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синдроми, міопатії (окуло-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фарингеальна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дистрофія, лице-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лопатково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плечева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дистрофія (дистрофія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Ландузі-Дежеріна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мітохондріальні міопатії,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міотонічна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дистрофія).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5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81CE8-AABC-4F36-2FAB-7E40A5BB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4524"/>
            <a:ext cx="10690621" cy="812278"/>
          </a:xfrm>
        </p:spPr>
        <p:txBody>
          <a:bodyPr>
            <a:normAutofit/>
          </a:bodyPr>
          <a:lstStyle/>
          <a:p>
            <a:r>
              <a:rPr kumimoji="0" lang="uk-UA" sz="3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місцем локалізації причини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83B4B-BA6F-DFD7-3D55-C3CC75AE4F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25486"/>
            <a:ext cx="10690620" cy="5377990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7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Стравохідна (нижня) </a:t>
            </a:r>
            <a:r>
              <a:rPr kumimoji="0" lang="uk-UA" sz="17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дисфагія</a:t>
            </a:r>
            <a:endParaRPr kumimoji="0" lang="uk-UA" sz="17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Виникає відчуття перешкоди під час ковтання, розпирання або стискання в грудній клітці, блювання, кашель та відкашлювання, інколи біль під час ковтання (</a:t>
            </a:r>
            <a:r>
              <a:rPr kumimoji="0" lang="uk-UA" sz="16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одинофагія</a:t>
            </a:r>
            <a:r>
              <a:rPr kumimoji="0" lang="uk-UA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У разі звуження стравоходу розлади зазвичай спершу стосуються ковтання твердої їжі, а в міру прогресування захворювання спостерігається порушення ковтання рідини і навіть слини.</a:t>
            </a:r>
            <a:endParaRPr kumimoji="0" lang="uk-UA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Чому?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звуження стравоходу (з’являється при ширині просвіту ≈12 мм) — найчастіше рак стравоходу і кардії, ускладнення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гастроезофагеальної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рефлюксної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хвороби; рідше — дивертикули стравоходу (напр., дивертикул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Ценкера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звуження після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опіків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корозивними речовинами,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постмедикаментозне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(напр.,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КCl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саліцилати), після променевої терапії новоутворень в ділянці стравоходу, кільце Шацького, стороннє тіло, загоювання пролежнів після тривалого застосування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назогастрального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зонда;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порушення моторики —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ахалазія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дифузний спазм стравоходу (т. зв. штопороподібний стравохід), системна склеродермія, цукровий діабет, хвороба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Шагаса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ЛЗ (нітрати, блокатори кальцієвих каналів,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естрогени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метилоксантини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стискання стравоходу — вада мітрального клапана серця,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загрудинний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зоб, пухлини  середостіння та бронхів,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параезофагеальні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кили, перенесені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кардіо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торакохірургічні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операції.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082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93529-8AF1-CAB0-8754-5496C519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8664"/>
            <a:ext cx="10709474" cy="777712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 та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B8B9AB-BBAB-E0ED-5C53-2875D87C6E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225485"/>
            <a:ext cx="10709473" cy="536385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під час або відразу після прийому їжі, рідини;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-напади ядухи (асфіксія-кисневий голод);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-надмірне слиновиділення;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-виділення прийнятої рідини з носа;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-осиплість голосу;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-часті, повторні інфекції легень та бронхів;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-зниження маси тіла, зневоднення організму.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885033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428</TotalTime>
  <Words>2589</Words>
  <Application>Microsoft Office PowerPoint</Application>
  <PresentationFormat>Широкоэкранный</PresentationFormat>
  <Paragraphs>195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Капля</vt:lpstr>
      <vt:lpstr>Дисфагія, її різновиди, прояви, ускладнення.</vt:lpstr>
      <vt:lpstr>дисфагія</vt:lpstr>
      <vt:lpstr>дисфагія</vt:lpstr>
      <vt:lpstr>одинофагія</vt:lpstr>
      <vt:lpstr>Види дисфагії, ознаки, симптоми</vt:lpstr>
      <vt:lpstr>основні типи дисфагії </vt:lpstr>
      <vt:lpstr>За місцем локалізації причини</vt:lpstr>
      <vt:lpstr>За місцем локалізації причини</vt:lpstr>
      <vt:lpstr>Скарги та ознаки</vt:lpstr>
      <vt:lpstr>Шкала оцінки ступеня дисфагії </vt:lpstr>
      <vt:lpstr>Фізіологія акту ковтання</vt:lpstr>
      <vt:lpstr> Фази акту ковтання </vt:lpstr>
      <vt:lpstr>Фази акту ковтання</vt:lpstr>
      <vt:lpstr> Діагностика  </vt:lpstr>
      <vt:lpstr> Діагностика </vt:lpstr>
      <vt:lpstr>Ще дещо про дисфагію</vt:lpstr>
      <vt:lpstr>Ще дещо про дисфагію</vt:lpstr>
      <vt:lpstr>Презентация PowerPoint</vt:lpstr>
      <vt:lpstr> Лікування у психологів </vt:lpstr>
      <vt:lpstr> Методи інструментальної діагностики дисфагій </vt:lpstr>
      <vt:lpstr> Методи інструментальної діагностики дисфагій </vt:lpstr>
      <vt:lpstr>Методи інструментальної діагностики дисфагій</vt:lpstr>
      <vt:lpstr>Методи інструментальної діагностики дисфагій</vt:lpstr>
      <vt:lpstr> Значення інструментальної діагностики для логопеда  </vt:lpstr>
      <vt:lpstr> Методи лікування та підтримки осіб зі складними мовними порушеннями та дисфагією </vt:lpstr>
      <vt:lpstr> Роль логопеда у роботі з дисфагією </vt:lpstr>
      <vt:lpstr>Практична частина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Дисфагія, її різновиди, прояви, ускладнення.</dc:title>
  <dc:creator>user</dc:creator>
  <cp:lastModifiedBy>user</cp:lastModifiedBy>
  <cp:revision>5</cp:revision>
  <dcterms:created xsi:type="dcterms:W3CDTF">2025-03-31T18:53:12Z</dcterms:created>
  <dcterms:modified xsi:type="dcterms:W3CDTF">2025-04-01T19:07:19Z</dcterms:modified>
</cp:coreProperties>
</file>