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Corben"/>
      <p:bold r:id="rId19"/>
    </p:embeddedFont>
    <p:embeddedFont>
      <p:font typeface="Arial Narrow"/>
      <p:regular r:id="rId20"/>
      <p:bold r:id="rId21"/>
      <p:italic r:id="rId22"/>
      <p:boldItalic r:id="rId23"/>
    </p:embeddedFont>
    <p:embeddedFont>
      <p:font typeface="Questria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11" Type="http://schemas.openxmlformats.org/officeDocument/2006/relationships/slide" Target="slides/slide7.xml"/><Relationship Id="rId22" Type="http://schemas.openxmlformats.org/officeDocument/2006/relationships/font" Target="fonts/ArialNarrow-italic.fntdata"/><Relationship Id="rId10" Type="http://schemas.openxmlformats.org/officeDocument/2006/relationships/slide" Target="slides/slide6.xml"/><Relationship Id="rId21" Type="http://schemas.openxmlformats.org/officeDocument/2006/relationships/font" Target="fonts/ArialNarrow-bold.fntdata"/><Relationship Id="rId13" Type="http://schemas.openxmlformats.org/officeDocument/2006/relationships/slide" Target="slides/slide9.xml"/><Relationship Id="rId24" Type="http://schemas.openxmlformats.org/officeDocument/2006/relationships/font" Target="fonts/Questrial-regular.fntdata"/><Relationship Id="rId12" Type="http://schemas.openxmlformats.org/officeDocument/2006/relationships/slide" Target="slides/slide8.xml"/><Relationship Id="rId23" Type="http://schemas.openxmlformats.org/officeDocument/2006/relationships/font" Target="fonts/ArialNarrow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orben-bold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4" name="Google Shape;14;p2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CBAE2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" name="Google Shape;24;p2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25" name="Google Shape;25;p2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26" name="Google Shape;26;p2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27" name="Google Shape;27;p2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28" name="Google Shape;28;p2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0" name="Google Shape;30;p2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1" name="Google Shape;31;p2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2" name="Google Shape;32;p2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3" name="Google Shape;33;p2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4" name="Google Shape;34;p2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7" name="Google Shape;37;p2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8" name="Google Shape;38;p2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39" name="Google Shape;39;p2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0" name="Google Shape;40;p2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1" name="Google Shape;41;p2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2" name="Google Shape;42;p2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3" name="Google Shape;43;p2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4" name="Google Shape;44;p2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5" name="Google Shape;45;p2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6" name="Google Shape;46;p2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7" name="Google Shape;47;p2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8" name="Google Shape;48;p2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49" name="Google Shape;49;p2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0" name="Google Shape;50;p2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1" name="Google Shape;51;p2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2" name="Google Shape;52;p2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3" name="Google Shape;53;p2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4" name="Google Shape;54;p2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5" name="Google Shape;55;p2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6" name="Google Shape;56;p2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7" name="Google Shape;57;p2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8" name="Google Shape;58;p2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59" name="Google Shape;59;p2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0" name="Google Shape;60;p2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1" name="Google Shape;61;p2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2" name="Google Shape;62;p2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3" name="Google Shape;63;p2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</p:sp>
      <p:sp>
        <p:nvSpPr>
          <p:cNvPr id="64" name="Google Shape;64;p2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CBAE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CBAE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2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2" name="Google Shape;462;p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65" name="Google Shape;465;p2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11"/>
          <p:cNvSpPr txBox="1"/>
          <p:nvPr>
            <p:ph idx="1" type="body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9" name="Google Shape;969;p1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0" name="Google Shape;970;p1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1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showMasterSp="0" type="vertTitleAndTx">
  <p:cSld name="VERTICAL_TITLE_AND_VERTICAL_TEXT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2"/>
          <p:cNvSpPr txBox="1"/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12"/>
          <p:cNvSpPr txBox="1"/>
          <p:nvPr>
            <p:ph idx="1" type="body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5" name="Google Shape;975;p1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6" name="Google Shape;976;p1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7" name="Google Shape;977;p1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78" name="Google Shape;978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3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3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3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3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474" name="Google Shape;474;p4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5" name="Google Shape;475;p4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6" name="Google Shape;476;p4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7" name="Google Shape;477;p4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p4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4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4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1" name="Google Shape;481;p4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2" name="Google Shape;482;p4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p4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AB641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4" name="Google Shape;484;p4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85" name="Google Shape;485;p4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86" name="Google Shape;486;p4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87" name="Google Shape;487;p4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88" name="Google Shape;488;p4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89" name="Google Shape;489;p4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0" name="Google Shape;490;p4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1" name="Google Shape;491;p4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2" name="Google Shape;492;p4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3" name="Google Shape;493;p4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4" name="Google Shape;494;p4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5" name="Google Shape;495;p4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6" name="Google Shape;496;p4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7" name="Google Shape;497;p4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8" name="Google Shape;498;p4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499" name="Google Shape;499;p4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0" name="Google Shape;500;p4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1" name="Google Shape;501;p4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2" name="Google Shape;502;p4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3" name="Google Shape;503;p4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4" name="Google Shape;504;p4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5" name="Google Shape;505;p4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6" name="Google Shape;506;p4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7" name="Google Shape;507;p4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8" name="Google Shape;508;p4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09" name="Google Shape;509;p4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0" name="Google Shape;510;p4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1" name="Google Shape;511;p4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2" name="Google Shape;512;p4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3" name="Google Shape;513;p4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4" name="Google Shape;514;p4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5" name="Google Shape;515;p4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6" name="Google Shape;516;p4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7" name="Google Shape;517;p4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8" name="Google Shape;518;p4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19" name="Google Shape;519;p4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0" name="Google Shape;520;p4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1" name="Google Shape;521;p4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2" name="Google Shape;522;p4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3" name="Google Shape;523;p4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</p:sp>
      <p:sp>
        <p:nvSpPr>
          <p:cNvPr id="524" name="Google Shape;524;p4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4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4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4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4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AB64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4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4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1" name="Google Shape;921;p4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2" name="Google Shape;922;p4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3" name="Google Shape;923;p4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4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25" name="Google Shape;925;p4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AB641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5"/>
          <p:cNvSpPr txBox="1"/>
          <p:nvPr>
            <p:ph idx="1" type="body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9" name="Google Shape;929;p5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0" name="Google Shape;930;p5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1" name="Google Shape;931;p5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5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5" name="Google Shape;935;p6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36" name="Google Shape;936;p6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7" name="Google Shape;937;p6"/>
          <p:cNvSpPr txBox="1"/>
          <p:nvPr>
            <p:ph idx="3" type="body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38" name="Google Shape;938;p6"/>
          <p:cNvSpPr txBox="1"/>
          <p:nvPr>
            <p:ph idx="4" type="body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9" name="Google Shape;939;p6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0" name="Google Shape;940;p6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6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showMasterSp="0" type="blank">
  <p:cSld name="BLANK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9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3" name="Google Shape;953;p9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954" name="Google Shape;954;p9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55" name="Google Shape;955;p9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9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7" name="Google Shape;957;p9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0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0" name="Google Shape;960;p10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EEE09A"/>
          </a:solidFill>
          <a:ln>
            <a:noFill/>
          </a:ln>
        </p:spPr>
        <p:txBody>
          <a:bodyPr anchorCtr="0" anchor="t" bIns="45700" lIns="457200" spcFirstLastPara="1" rIns="45700" wrap="square" tIns="36575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1" name="Google Shape;961;p10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62" name="Google Shape;962;p10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3" name="Google Shape;963;p10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4" name="Google Shape;964;p10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65" name="Google Shape;965;p1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3"/>
          <p:cNvSpPr txBox="1"/>
          <p:nvPr>
            <p:ph type="ctrTitle"/>
          </p:nvPr>
        </p:nvSpPr>
        <p:spPr>
          <a:xfrm>
            <a:off x="0" y="547797"/>
            <a:ext cx="11965577" cy="2421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Arial Narrow"/>
              <a:buNone/>
            </a:pPr>
            <a:r>
              <a:rPr b="1" lang="ru-RU" sz="5400">
                <a:latin typeface="Arial Narrow"/>
                <a:ea typeface="Arial Narrow"/>
                <a:cs typeface="Arial Narrow"/>
                <a:sym typeface="Arial Narrow"/>
              </a:rPr>
              <a:t>ГОТЕЛЬНІ ЛАНЦЮГИ:ПЕРША МІЖДУНАРОДНА ГОТЕЛЬНА МЕРЕЖА «ХІЛТОН</a:t>
            </a:r>
            <a:r>
              <a:rPr lang="ru-RU" sz="5400"/>
              <a:t>»</a:t>
            </a:r>
            <a:endParaRPr sz="54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984" name="Google Shape;984;p13"/>
          <p:cNvSpPr txBox="1"/>
          <p:nvPr>
            <p:ph idx="1" type="subTitle"/>
          </p:nvPr>
        </p:nvSpPr>
        <p:spPr>
          <a:xfrm>
            <a:off x="8347165" y="4990012"/>
            <a:ext cx="3844835" cy="141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ru-RU" sz="1665"/>
              <a:t>Виконала студентка І курсу</a:t>
            </a:r>
            <a:endParaRPr sz="166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ru-RU" sz="1665"/>
              <a:t>групи </a:t>
            </a:r>
            <a:r>
              <a:rPr b="1" lang="ru-RU" sz="1665"/>
              <a:t>ГРС-13</a:t>
            </a:r>
            <a:endParaRPr sz="166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ru-RU" sz="1665"/>
              <a:t>спеціальність </a:t>
            </a:r>
            <a:r>
              <a:rPr b="1" lang="ru-RU" sz="1665"/>
              <a:t>241</a:t>
            </a:r>
            <a:endParaRPr b="1" sz="166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ru-RU" sz="1665"/>
              <a:t>«Готельно-ресторанна справа»</a:t>
            </a:r>
            <a:endParaRPr sz="111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b="1" lang="ru-RU" sz="1665"/>
              <a:t>Юхим Олександра</a:t>
            </a:r>
            <a:endParaRPr sz="166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b="1" lang="ru-RU" sz="1665"/>
              <a:t>Керівник: Дудник Світлана Олексіївна</a:t>
            </a:r>
            <a:endParaRPr sz="166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</p:txBody>
      </p:sp>
      <p:pic>
        <p:nvPicPr>
          <p:cNvPr id="985" name="Google Shape;9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82234"/>
            <a:ext cx="6088652" cy="381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2"/>
          <p:cNvSpPr txBox="1"/>
          <p:nvPr>
            <p:ph type="title"/>
          </p:nvPr>
        </p:nvSpPr>
        <p:spPr>
          <a:xfrm>
            <a:off x="2523566" y="-98612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ru-RU"/>
              <a:t>УСЕ ТІЛЬКИ ПОЧИНАЄТЬСЯ</a:t>
            </a:r>
            <a:endParaRPr/>
          </a:p>
        </p:txBody>
      </p:sp>
      <p:sp>
        <p:nvSpPr>
          <p:cNvPr id="1046" name="Google Shape;1046;p22"/>
          <p:cNvSpPr txBox="1"/>
          <p:nvPr>
            <p:ph idx="1" type="body"/>
          </p:nvPr>
        </p:nvSpPr>
        <p:spPr>
          <a:xfrm>
            <a:off x="1123406" y="965235"/>
            <a:ext cx="4820194" cy="589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922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Цікаво, але врятувала Хілтона та ж сама Велика депресія, яка його і розорила. У той період готелю не належали до числа бізнесів з великою прибутковістю, і ніхто в належала родині Муді National Hotel Company не уявляв, що можна робити ще з вісьмома збитковими готелями. Загалом, продати їх було нікому, закрити – шкода. Тому нові господарі запропонували купити Hilton Hotels самому Хілтон. Його поставили керуючим компанії з річним окладом у $ 18 тис. Отримавши фінансову перепочинок, Конрад почав викуповувати назад готелі імені себе самого. Через три роки, в 1934 році, він отримав назад три готелі і новий кредит під їх заставу на суму $ 95 тис. Щоб незалежність була повніше, Конрад заодно розлучився з дружиною.</a:t>
            </a:r>
            <a:endParaRPr sz="2035"/>
          </a:p>
        </p:txBody>
      </p:sp>
      <p:pic>
        <p:nvPicPr>
          <p:cNvPr id="1047" name="Google Shape;10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1940" y="965235"/>
            <a:ext cx="5581845" cy="333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3"/>
          <p:cNvSpPr txBox="1"/>
          <p:nvPr>
            <p:ph idx="1" type="body"/>
          </p:nvPr>
        </p:nvSpPr>
        <p:spPr>
          <a:xfrm>
            <a:off x="6191794" y="378822"/>
            <a:ext cx="5826036" cy="3545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08204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04"/>
              <a:buChar char=" "/>
            </a:pPr>
            <a:r>
              <a:rPr lang="ru-RU" sz="1704"/>
              <a:t>З цього моменту навчений досвідом, який пережив останній великий економічний спад в історії США, Хілтон продовжив будувати свою всесвітню компанію, яка вже була в його мріях. І тактика поглинань не змінилася, просто готелі стали побільше. П’ятнадцять років Конрад копітко скуповував готелі конкурентів і будував нові.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5"/>
              <a:buNone/>
            </a:pPr>
            <a:r>
              <a:t/>
            </a:r>
            <a:endParaRPr sz="1704"/>
          </a:p>
          <a:p>
            <a:pPr indent="-108204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4"/>
              <a:buChar char=" "/>
            </a:pPr>
            <a:r>
              <a:rPr lang="ru-RU" sz="1704"/>
              <a:t>Основні ж зміни відбувалися всередині хілтоновскіх готелів. Конрад зробив з них щось на кшталт “Макдоналдс” – у всіх готелях клієнта зустрічав стандартизований набір послуг. Вийшла навіть реклама, в якій було зображено таксі з єдиним написом: “У Хілтон”. Щоб ще більше “зрівняти” свої готелі, Конрад одним з перших почав позначати клас готелю зірочками – як коньяк. Ще одне ноу-хау Хілтона полягала в наступному: всі закупівлі в готелях робилися заздалегідь, виходячи з аналізу попиту та з урахуванням майбутніх подій. Ніяке вимогу клієнта не повинно було стати несподіванкою.</a:t>
            </a:r>
            <a:endParaRPr sz="1704"/>
          </a:p>
        </p:txBody>
      </p:sp>
      <p:pic>
        <p:nvPicPr>
          <p:cNvPr id="1053" name="Google Shape;10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1822" y="3963172"/>
            <a:ext cx="4965413" cy="2791778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23"/>
          <p:cNvSpPr/>
          <p:nvPr/>
        </p:nvSpPr>
        <p:spPr>
          <a:xfrm>
            <a:off x="836023" y="287383"/>
            <a:ext cx="5085805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Сам Конрад скоро отримав прізвисько enthusiastic dealmaker (“захоплений ділок”) за свою невгамовну енергію у вивченні конкурентів. Збираючись купити готель, він особисто вивчав обстановку. Наприклад, дивився, скільки чоловіків і жінок входять і чи посміхаються вони, коли виходять з готелю, який розмір вестибюля і навіть скільки лампочок горить перед входом і скільки з них перегоріло.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Після закінчення Другої світової війни обороти його компанії так виросли, що в 1949 році він зміг здійснити мрію свого життя (він постійно тягав у своєму портмоне фотографію цього готелю), купивши самий фешенебельний готель Нью-Йорка – Waldorf-Astoria. У тому ж році відкрився перший “Хілтон” за межами Сполучених Штатів. Це був 300-кімнатний Caribe Hilton в Пуерто-Ріко. А в 1954 році Конрад заплатив $ 111 млн. за свого головного конкурента в технологічному оснащенні готелів – мережа Statler Hotels. На той момент ця угода стала найбільшим в США придбанням нерухомості.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24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ru-RU"/>
              <a:t>ТИХІ РАДОСТІ</a:t>
            </a:r>
            <a:endParaRPr/>
          </a:p>
        </p:txBody>
      </p:sp>
      <p:sp>
        <p:nvSpPr>
          <p:cNvPr id="1060" name="Google Shape;1060;p24"/>
          <p:cNvSpPr txBox="1"/>
          <p:nvPr>
            <p:ph idx="1" type="body"/>
          </p:nvPr>
        </p:nvSpPr>
        <p:spPr>
          <a:xfrm>
            <a:off x="975360" y="1819849"/>
            <a:ext cx="10704015" cy="4284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18745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70"/>
              <a:buChar char=" "/>
            </a:pPr>
            <a:r>
              <a:rPr lang="ru-RU" sz="1870"/>
              <a:t>До початку 1960-х років “Хілтон” став найбільш “технологічною” мережею готелів в світі і його розширення не зустрічало перешкод. До кінця 1960-х у Конрада було близько 40 готелів в США і стільки ж за їх межами. “Хілтон” стали природною приналежністю Лондона, Рима, Каракаса і Барбадосу. У 1964 році Хілтон виділив всі “заморські” активи в компанію Hilton Group, якій з цього моменту належить право на марку Hilton за межами США і Мексики.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1870"/>
          </a:p>
          <a:p>
            <a:pPr indent="-11874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70"/>
              <a:buChar char=" "/>
            </a:pPr>
            <a:r>
              <a:rPr lang="ru-RU" sz="1870"/>
              <a:t>Сам Конрад відійшов від управління компанією в 1966 році у віці 78 років. Управління перейшло його синові Баррону. А вже через рік вийшла в світ автобіографія Конрада Хілтона “Будь моїм гостем”. Після цього він віддався тихим старечим радощів задоволеного собою мультимільйонера. Наприклад, Конрад обожнював виступати перед студентами на відкритті факультетів готельного бізнесу. А ще він організував католицький фонд свого імені і щедро роздавав премії. За три роки до смерті Хілтон одружився втретє. Помер він 4 січня 1979 року в Далласі, де колись побудував свій перший “Хілтон”. Йому був тоді 91 рік.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1870"/>
          </a:p>
          <a:p>
            <a:pPr indent="-11874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70"/>
              <a:buChar char=" "/>
            </a:pPr>
            <a:r>
              <a:rPr lang="ru-RU" sz="1870"/>
              <a:t>Все своє стан Конрад за заповітом відписав благодійному фонду Hilton Foundation. А його син Баррон витратив ще дев’ять років, щоб оскаржити останню волю батька. Так що контроль над американською частиною імперії Хілтона до цих належить його родині.</a:t>
            </a:r>
            <a:endParaRPr sz="1870"/>
          </a:p>
        </p:txBody>
      </p:sp>
      <p:pic>
        <p:nvPicPr>
          <p:cNvPr id="1061" name="Google Shape;10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53" y="259517"/>
            <a:ext cx="1867064" cy="156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5"/>
          <p:cNvSpPr txBox="1"/>
          <p:nvPr>
            <p:ph type="title"/>
          </p:nvPr>
        </p:nvSpPr>
        <p:spPr>
          <a:xfrm>
            <a:off x="5525589" y="-78377"/>
            <a:ext cx="539614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500"/>
              <a:buFont typeface="Questrial"/>
              <a:buNone/>
            </a:pPr>
            <a:r>
              <a:rPr lang="ru-RU" sz="4500"/>
              <a:t>ОСНОВОПОЛОЖНІ ПРИНЦИПИ РОБОТИ</a:t>
            </a:r>
            <a:endParaRPr sz="4500"/>
          </a:p>
        </p:txBody>
      </p:sp>
      <p:sp>
        <p:nvSpPr>
          <p:cNvPr id="1067" name="Google Shape;1067;p25"/>
          <p:cNvSpPr txBox="1"/>
          <p:nvPr>
            <p:ph idx="1" type="body"/>
          </p:nvPr>
        </p:nvSpPr>
        <p:spPr>
          <a:xfrm>
            <a:off x="809897" y="849086"/>
            <a:ext cx="4493623" cy="5769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9222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1. Клієнту безкоштовно треба пропонувати як можна більше послуг.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-12922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2. Все, що може знадобитися клієнту, має продаватися в готелі.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-12922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3. Гроші має приносити весь простір готелю.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-12922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Ноу-хау.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-12922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1. “Стандартне пропозицію” послуг, єдине в усіх готелях “Хілтон”.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-12922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2. “Зоряна” градація готелів – за аналогією з коньяком.</a:t>
            </a:r>
            <a:endParaRPr sz="2035"/>
          </a:p>
        </p:txBody>
      </p:sp>
      <p:pic>
        <p:nvPicPr>
          <p:cNvPr id="1068" name="Google Shape;10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3520" y="1826623"/>
            <a:ext cx="6781073" cy="381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6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ru-RU"/>
              <a:t>НА ВІЙНІ ЯК НА ВІЙНІ</a:t>
            </a:r>
            <a:endParaRPr/>
          </a:p>
        </p:txBody>
      </p:sp>
      <p:sp>
        <p:nvSpPr>
          <p:cNvPr id="1074" name="Google Shape;1074;p26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ru-RU"/>
              <a:t>Способи роботи Конрада Хілтона з клієнтами нагадують добре підготовлене армійське наступ. Постояльця його готелів у номері зустрічав вражаючий набір безкоштовних опцій і послуг: від телевізора (у 1950-ті роки це було великою рідкістю) до шампуню. Комфорт гостей досягався злагодженою роботою трудівників тилу. Все, що може знадобитися клієнтам, Хілтон вимагав купувати заздалегідь. Тим залишалося лише зателефонувати адміністратору і вимагати, наприклад: “Холодно”. Хочу обігрівач “. Нарешті, Хілтон вважав, що гроші має приносити весь простір готелю. І завжди ставив у холі своїх готелів прилавки, де можна було купити купу необхідних речей: від ранкової газети до ниток і гудзиків. Зараз ця хілтоновская “тактика бою” за клієнта стала галузевим стандартом.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4"/>
          <p:cNvSpPr txBox="1"/>
          <p:nvPr>
            <p:ph type="title"/>
          </p:nvPr>
        </p:nvSpPr>
        <p:spPr>
          <a:xfrm>
            <a:off x="888274" y="470263"/>
            <a:ext cx="9855926" cy="161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991" name="Google Shape;991;p14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/>
              <a:t>1. Вступ		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ru-RU"/>
              <a:t>2. Історія виникнення готельного ланцюга 		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ru-RU"/>
              <a:t>3. Сучасність готельного ланцюга 	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ru-RU"/>
              <a:t>4. Номерний фонд		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ru-RU"/>
              <a:t>5. Тип				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5"/>
          <p:cNvSpPr txBox="1"/>
          <p:nvPr>
            <p:ph type="title"/>
          </p:nvPr>
        </p:nvSpPr>
        <p:spPr>
          <a:xfrm>
            <a:off x="718457" y="0"/>
            <a:ext cx="11473543" cy="2090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Times New Roman"/>
              <a:buNone/>
            </a:pPr>
            <a:b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HILTON HOTELS &amp; RESORTS (ГОТЕЛІ І КУРОРТИ «ХІЛТОН») — МІЖНАРОДНА МЕРЕЖА ГОТЕЛІВ І КУРОРТІВ, ЩО НАЛЕЖИТЬ КОРПОРАЦІЇ HILTON WORLDWIDE.</a:t>
            </a:r>
            <a:b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КОМПАНІЯ БУЛА ЗАСНОВАНА КОНРАДОМ ХІЛТОНОМ В 1919 РОЦІ. СТАНОМ НА 2017 РІК БРЕНД HILTON HOTELS &amp; RESORTS ВКЛЮЧАЄ ПОНАД 5100 ГОТЕЛІВ І КУРОРТІВ В 85 КРАЇНАХ І ТЕРИТОРІЯХ СВІТУ.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7" name="Google Shape;9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4034"/>
            <a:ext cx="5399043" cy="3599362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5"/>
          <p:cNvSpPr/>
          <p:nvPr/>
        </p:nvSpPr>
        <p:spPr>
          <a:xfrm>
            <a:off x="5625737" y="2090057"/>
            <a:ext cx="60960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Hilton Hotels &amp; Resorts є флагманським брендом Hilton і однією з найбільших готельних мереж у світі. Компанія орієнтується на ділових та рекреаційних туристів, тому має готелі в центрах великих міст, поряд з аеропортами, конференц-центрами, а також у популярних місцях для відпустки по всьому світу.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Hilton Hotels &amp; Resorts бере участь в Hilton Honors — гостьовій програмі лояльності Hilton. Члени програми, що бронюють номери безпосередньо через сервіси Hilton, отримують ексклюзивні знижки та переваги, як, наприклад, безкоштовний Wi-Fi, цифрову реєстрацію, безключовий доступ в номер і можливість вибирати будь-який вподобаний номер використовуючи мобільний додаток Hilton Honors.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6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Times New Roman"/>
              <a:buNone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ЦЕ ТЕПЕР ВСІ ЗНАЮТЬ, ЩО ІСНУЮТЬ МЕРЕЖІ ГОТЕЛІВ З ОДНАКОВОЮ НАЗВОЮ ТА ОДНАКОВИМ ЖЕ РІВНЕМ СЕРВІСУ ПО ВСЬОМУ СВІТУ – БУДЬ ТО ЛОНДОН, ПАРИЖ, МОСКВА ЧИ КАЙМАНОВІ ОСТРОВИ. АЛЕ ПЕРШУ МЕРЕЖУ ГОТЕЛІВ СТВОРИВ АМЕРИКАНЕЦЬ КОНРАД ХІЛТОН, ЯКИЙ ДАВ УСІМ СВОЇМ ГОТЕЛЯМ ВЛАСНЕ ІМ’Я І ЗАПРОПОНУВАВ У НИХ СТАНДАРТНИЙ НАБІР ПОСЛУГ.</a:t>
            </a:r>
            <a:b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САМЕ ВІН ПЕРШИМ ПРИДУМАВ ПРИСВОЮВАТИ ГОТЕЛЯМ “ЗІРКИ” (ЗА АНАЛОГІЄЮ З КОНЬЯКОМ) І ПЕРШИМ ПОЧАВ ТОРГУВАТИ В ХОЛАХ СВОЇХ ГОТЕЛІВ ВСІМ, ЩО МОЖЕ ЗНАДОБИТИСЯ КЛІЄНТАМ.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4" name="Google Shape;10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341" y="2602093"/>
            <a:ext cx="4903470" cy="36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6"/>
          <p:cNvSpPr/>
          <p:nvPr/>
        </p:nvSpPr>
        <p:spPr>
          <a:xfrm>
            <a:off x="6873133" y="6247006"/>
            <a:ext cx="39440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з чого почалась мережа готелів Хілтон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06" name="Google Shape;10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468" y="2656081"/>
            <a:ext cx="541972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7"/>
          <p:cNvSpPr txBox="1"/>
          <p:nvPr>
            <p:ph idx="1" type="body"/>
          </p:nvPr>
        </p:nvSpPr>
        <p:spPr>
          <a:xfrm>
            <a:off x="5059680" y="374227"/>
            <a:ext cx="6866709" cy="5565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922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У червні 1919 року до розташованого в американському штаті Техас містечко Сіско прибув Конрад Хілтон, якому тоді виповнився 31 рік. Він нещодавно пережив банкрутство свого першого підприємства – банку, не протримався на плаву й року. Після його ліквідації у Конрада залишилося ще $ 5 тис., і він збирався відкрити новий банк або, якщо вийде, купити підходящий. Але дуже скоро його плани помінялися. </a:t>
            </a:r>
            <a:endParaRPr sz="2035"/>
          </a:p>
          <a:p>
            <a:pPr indent="-12922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У пошуках ночівлі він зайшов у місцеву готель Mobley. Банкіра-невдаху вразили люди, що юрмилися у вестибюлі і буквально билися за вільні кімнати. Натовпи клієнтури – це справжня мрія будь-якого комерсанта, подумав в той момент Хілтон. А ось власника готелю подібне стовпотворіння аніскільки не радувало, і з’ясувалося, що він не проти продати свій 60-кімнатний Mobley. Цього було достатньо, щоб Хілтон назавжди забув про купівлю банків. </a:t>
            </a:r>
            <a:endParaRPr sz="2035"/>
          </a:p>
          <a:p>
            <a:pPr indent="-12922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35"/>
              <a:buChar char=" "/>
            </a:pPr>
            <a:r>
              <a:rPr lang="ru-RU" sz="2035"/>
              <a:t>Через кілька днів він став господарем першого свого готелю, а вже через шість років відкрив в Далласі перший готель свого імені – Dallas Hilton.</a:t>
            </a:r>
            <a:endParaRPr/>
          </a:p>
        </p:txBody>
      </p:sp>
      <p:pic>
        <p:nvPicPr>
          <p:cNvPr id="1012" name="Google Shape;10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10" y="313912"/>
            <a:ext cx="4424670" cy="562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8"/>
          <p:cNvSpPr txBox="1"/>
          <p:nvPr>
            <p:ph idx="1" type="body"/>
          </p:nvPr>
        </p:nvSpPr>
        <p:spPr>
          <a:xfrm>
            <a:off x="5643154" y="461554"/>
            <a:ext cx="6253935" cy="6087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Конрад Ніколсон Хілтон (Conrad Nicholson Hilton) народився 25 грудня 1887 у містечку Сан-Антоніо, що знаходиться в американському штаті Нью-Мексико. Його батько, Август, іммігрував з Норвегії, а мати, Марі, – з Німеччини. Батько володів у Сан-Антоніо універсальним магазином, доходів від якого цілком вистачило на будівництво місткого будинку зі спальнями для кожного з восьми дітей.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Але весь усталений сімейний світ мало не звалився під час економічного спаду 1907 року. Виручка в магазині Хілтона у серпні скоротилася настільки, що його сім’ї довелося заощаджувати навіть на їжі. На сімейній раді було вирішено деякі кімнати здавати в оренду. Кому першому прийшла в голову ця ідея, ніхто не знає, але шукати клієнтів доводилося саме 20-річному Конраду, який щовечора пропонував цей імпровізований мотель пасажирам на місцевому вокзалі. За чисту кімнату, вечерю і сніданок з гостей брали лише $ 1. Всі були задоволені, невеликий сімейний пансіон допоміг Хілтонам пережити депресію, а скоро і їх універсальний магазин знову почав приносити прибуток.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8" name="Google Shape;10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" y="461554"/>
            <a:ext cx="4912551" cy="608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9"/>
          <p:cNvSpPr txBox="1"/>
          <p:nvPr>
            <p:ph type="title"/>
          </p:nvPr>
        </p:nvSpPr>
        <p:spPr>
          <a:xfrm>
            <a:off x="764179" y="603309"/>
            <a:ext cx="423889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ru-RU"/>
              <a:t>ГОСПОДАР НІЧЛІЖКИ</a:t>
            </a:r>
            <a:endParaRPr/>
          </a:p>
        </p:txBody>
      </p:sp>
      <p:sp>
        <p:nvSpPr>
          <p:cNvPr id="1024" name="Google Shape;1024;p19"/>
          <p:cNvSpPr txBox="1"/>
          <p:nvPr>
            <p:ph idx="1" type="body"/>
          </p:nvPr>
        </p:nvSpPr>
        <p:spPr>
          <a:xfrm>
            <a:off x="4911633" y="1423851"/>
            <a:ext cx="7011581" cy="527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ru-RU"/>
              <a:t>Конрад не сумнівався, що повинен стати підприємцем. А оскільки під час роботи з батьком в законодавчих зборах штату йому довелося досконало вивчити банківське законодавство, Хілтон вирішив організувати власний банк, який, як ми вже знаємо, не протягнув і року. Зате його засновник з врятованими від кредиторів $ 5 тис. вирішив спробувати щастя в глибинці. Пошуки підходящого повітового містечка привели його в містечко Сіско, розташоване в нафтоносної провінції штату Техас. Хілтон і там нарешті знайшов справу свого життя, вирішивши плюнути на кар’єру фінансиста і замість банку купив невеликий готель.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u-RU"/>
              <a:t>Придбання готелю “Моблі” обійшлося Хілтону не так дешево. Крім власних $ 5 тис. йому довелося $ 15 тис. позичити в друзів і ще взяти кредит в банку на $ 20 тис. Тепер все залежало від самого Конрада.</a:t>
            </a:r>
            <a:endParaRPr/>
          </a:p>
        </p:txBody>
      </p:sp>
      <p:pic>
        <p:nvPicPr>
          <p:cNvPr id="1025" name="Google Shape;10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179" y="2059576"/>
            <a:ext cx="4093030" cy="4093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0"/>
          <p:cNvSpPr txBox="1"/>
          <p:nvPr>
            <p:ph type="title"/>
          </p:nvPr>
        </p:nvSpPr>
        <p:spPr>
          <a:xfrm>
            <a:off x="1024128" y="274320"/>
            <a:ext cx="3247426" cy="1810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ru-RU"/>
              <a:t>ПЕРШИЙ “ХІЛТОН”</a:t>
            </a:r>
            <a:endParaRPr/>
          </a:p>
        </p:txBody>
      </p:sp>
      <p:sp>
        <p:nvSpPr>
          <p:cNvPr id="1031" name="Google Shape;1031;p20"/>
          <p:cNvSpPr txBox="1"/>
          <p:nvPr>
            <p:ph idx="1" type="body"/>
          </p:nvPr>
        </p:nvSpPr>
        <p:spPr>
          <a:xfrm>
            <a:off x="4859383" y="431075"/>
            <a:ext cx="7124792" cy="6383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35"/>
              <a:buNone/>
            </a:pPr>
            <a:r>
              <a:rPr lang="ru-RU" sz="2035"/>
              <a:t> Конрад вирішив вирватися із сільської глибинки і побудувати першу готель свого імені в столиці Техасу Далласі. Вже багато років по тому, коли Хілтон став визнаним авторитетом у готельній справі, та й просто багатим і знаменитим, хтось з журналістів поцікавився, коли саме він зрозумів, що багатий. Конрад цілком серйозно відповів: “Коли ночував на лавках у парку”. І хоча Хілтон за все своє життя ночував на лавках лише в переносному сенсі, про створення глобальної бізнес-імперії він думав ще відкриваючи свій перший розорився банк.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rPr lang="ru-RU" sz="2035"/>
              <a:t>Урочисте відкриття 325-кімнатного Dallas Hilton відбулося 2 серпня 1925 року. Цікаво, що кімнати в ньому були не набагато дорожче, ніж в “Моблі”, – $ 1.5 та $ 3 за ніч. До цього моменту Хілтон відкривав у Техасі приблизно по одному готелю на рік.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35"/>
              <a:buNone/>
            </a:pPr>
            <a:r>
              <a:rPr lang="ru-RU" sz="2035"/>
              <a:t>Побудувавши будинок, Конрад відчув себе досить міцно стоять на ногах, щоб подумати про продовження роду. На наступний рік 38-річний Хілтон вперше одружився – на Мері Беррон. Мері народила йому трьох синів – Ніколаса, Баррон та Еріка.</a:t>
            </a:r>
            <a:endParaRPr sz="2035"/>
          </a:p>
        </p:txBody>
      </p:sp>
      <p:pic>
        <p:nvPicPr>
          <p:cNvPr id="1032" name="Google Shape;1032;p20"/>
          <p:cNvPicPr preferRelativeResize="0"/>
          <p:nvPr/>
        </p:nvPicPr>
        <p:blipFill rotWithShape="1">
          <a:blip r:embed="rId3">
            <a:alphaModFix/>
          </a:blip>
          <a:srcRect b="0" l="0" r="28655" t="0"/>
          <a:stretch/>
        </p:blipFill>
        <p:spPr>
          <a:xfrm>
            <a:off x="-1" y="2534194"/>
            <a:ext cx="4886037" cy="428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EE09A"/>
            </a:gs>
            <a:gs pos="20000">
              <a:srgbClr val="EEE09A"/>
            </a:gs>
            <a:gs pos="74000">
              <a:srgbClr val="D1E1E1"/>
            </a:gs>
            <a:gs pos="83000">
              <a:srgbClr val="D1E1E1"/>
            </a:gs>
            <a:gs pos="100000">
              <a:srgbClr val="E1EBEB"/>
            </a:gs>
          </a:gsLst>
          <a:lin ang="5400000" scaled="0"/>
        </a:gradFill>
      </p:bgPr>
    </p:bg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1"/>
          <p:cNvSpPr txBox="1"/>
          <p:nvPr>
            <p:ph idx="1" type="body"/>
          </p:nvPr>
        </p:nvSpPr>
        <p:spPr>
          <a:xfrm>
            <a:off x="875210" y="744583"/>
            <a:ext cx="10855235" cy="133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ru-RU"/>
              <a:t>Щасливе життя тривала недовго і закінчилася разом з біржовим крахом 1929 року. Тоді розорилися 80% американських готелів. Конрад боровся до кінця, запровадивши режим найсуворішої економії і намагаючись вибити з банків нові кредити. Рятуючи свій бізнес, Хілтон закрив три готелі з восьми, але й це не допомогло</a:t>
            </a:r>
            <a:endParaRPr/>
          </a:p>
        </p:txBody>
      </p:sp>
      <p:pic>
        <p:nvPicPr>
          <p:cNvPr id="1038" name="Google Shape;10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38096"/>
            <a:ext cx="3719336" cy="460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2095" y="2478247"/>
            <a:ext cx="3659905" cy="432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21"/>
          <p:cNvSpPr txBox="1"/>
          <p:nvPr/>
        </p:nvSpPr>
        <p:spPr>
          <a:xfrm>
            <a:off x="4074847" y="3211004"/>
            <a:ext cx="410173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У 1930 році він отримав кредит у $ 300 тис. у конгломерату компаній сім’ї Муді (володіла страховою компанією, банками, газетами, готелями і навіть бейсбольною командою) під заставу всіх своїх готельних активів. Але криза затягувався і в грудні 1931 Хілтон позбувся прав власності на свою компанію Hilton Hotels. Це був повний крах.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Интеграл">
  <a:themeElements>
    <a:clrScheme name="Интеграл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