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6" r:id="rId2"/>
    <p:sldId id="267" r:id="rId3"/>
    <p:sldId id="268" r:id="rId4"/>
    <p:sldId id="269" r:id="rId5"/>
    <p:sldId id="270" r:id="rId6"/>
    <p:sldId id="256" r:id="rId7"/>
    <p:sldId id="257" r:id="rId8"/>
    <p:sldId id="258" r:id="rId9"/>
    <p:sldId id="259" r:id="rId10"/>
    <p:sldId id="265" r:id="rId11"/>
    <p:sldId id="260" r:id="rId12"/>
    <p:sldId id="261" r:id="rId13"/>
    <p:sldId id="262" r:id="rId14"/>
    <p:sldId id="26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19C6E2-0135-4955-9113-F38B8E6D9A97}" type="datetimeFigureOut">
              <a:rPr lang="uk-UA" smtClean="0"/>
              <a:t>20.01.2020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FF10D-5B6F-4989-B481-3E71593EF16F}" type="slidenum">
              <a:rPr lang="uk-UA" smtClean="0"/>
              <a:t>‹#›</a:t>
            </a:fld>
            <a:endParaRPr lang="uk-UA"/>
          </a:p>
        </p:txBody>
      </p:sp>
    </p:spTree>
    <p:extLst>
      <p:ext uri="{BB962C8B-B14F-4D97-AF65-F5344CB8AC3E}">
        <p14:creationId xmlns:p14="http://schemas.microsoft.com/office/powerpoint/2010/main" val="34162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2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fld id="{3E9BAF35-795B-495E-ADFA-BAE155CD1B03}" type="slidenum">
              <a:rPr lang="ru-RU" altLang="ru-RU">
                <a:latin typeface="Calibri" pitchFamily="34" charset="0"/>
              </a:rPr>
              <a:pPr/>
              <a:t>3</a:t>
            </a:fld>
            <a:endParaRPr lang="ru-RU" altLang="ru-RU">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ideo" Target="file:///C:\Users\&#1048;&#1075;&#1086;&#1088;&#1100;\Desktop\&#1089;&#1072;&#1083;&#1080;&#1081;%20&#1088;&#1086;&#1079;&#1074;&#1080;&#1090;&#1086;&#1082;\&#1071;&#1082;%20&#1074;&#1110;&#1076;&#1073;&#1091;&#1074;&#1072;&#1083;&#1086;&#1089;&#1100;%20&#1074;&#1080;&#1079;&#1085;&#1072;&#1095;&#1077;&#1085;&#1085;&#1103;%20&#1087;&#1088;&#1110;&#1086;&#1088;&#1080;&#1090;&#1077;&#1090;&#1085;&#1080;&#1093;%20&#1062;&#1110;&#1083;&#1077;&#1081;%20&#1089;&#1090;&#1072;&#1083;&#1086;&#1075;&#1086;%20&#1088;&#1086;&#1079;&#1074;&#1080;&#1090;&#1082;&#1091;%20&#1074;%20&#1059;&#1082;&#1088;&#1072;&#1111;&#1085;&#1110;.mp4" TargetMode="External"/><Relationship Id="rId5" Type="http://schemas.openxmlformats.org/officeDocument/2006/relationships/image" Target="../media/image8.png"/><Relationship Id="rId4" Type="http://schemas.openxmlformats.org/officeDocument/2006/relationships/hyperlink" Target="http://www.globalgoals.org/r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file:///C:\Users\&#1048;&#1075;&#1086;&#1088;&#1100;\Desktop\&#1089;&#1072;&#1083;&#1080;&#1081;%20&#1088;&#1086;&#1079;&#1074;&#1080;&#1090;&#1086;&#1082;\&#1082;&#1086;&#1085;&#1094;&#1077;&#1087;&#1094;&#1110;&#1103;.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20888"/>
            <a:ext cx="8229600" cy="1143000"/>
          </a:xfrm>
        </p:spPr>
        <p:txBody>
          <a:bodyPr>
            <a:noAutofit/>
          </a:bodyPr>
          <a:lstStyle/>
          <a:p>
            <a:r>
              <a:rPr lang="uk-UA" sz="4800" b="1" dirty="0" err="1" smtClean="0"/>
              <a:t>Еколого-економічні</a:t>
            </a:r>
            <a:r>
              <a:rPr lang="uk-UA" sz="4800" b="1" dirty="0" smtClean="0"/>
              <a:t> потреби і інтереси</a:t>
            </a:r>
            <a:endParaRPr lang="uk-UA" sz="4800" b="1" dirty="0"/>
          </a:p>
        </p:txBody>
      </p:sp>
    </p:spTree>
    <p:extLst>
      <p:ext uri="{BB962C8B-B14F-4D97-AF65-F5344CB8AC3E}">
        <p14:creationId xmlns:p14="http://schemas.microsoft.com/office/powerpoint/2010/main" val="72387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zhiva-planeta.org.ua/images/2016/2016-01-11-06.jpg"/>
          <p:cNvPicPr/>
          <p:nvPr/>
        </p:nvPicPr>
        <p:blipFill>
          <a:blip r:embed="rId3" cstate="print"/>
          <a:srcRect/>
          <a:stretch>
            <a:fillRect/>
          </a:stretch>
        </p:blipFill>
        <p:spPr bwMode="auto">
          <a:xfrm>
            <a:off x="762000" y="1538287"/>
            <a:ext cx="7620000" cy="3781425"/>
          </a:xfrm>
          <a:prstGeom prst="rect">
            <a:avLst/>
          </a:prstGeom>
          <a:noFill/>
          <a:ln w="9525">
            <a:noFill/>
            <a:miter lim="800000"/>
            <a:headEnd/>
            <a:tailEnd/>
          </a:ln>
        </p:spPr>
      </p:pic>
      <p:sp>
        <p:nvSpPr>
          <p:cNvPr id="3" name="Заголовок 2"/>
          <p:cNvSpPr>
            <a:spLocks noGrp="1"/>
          </p:cNvSpPr>
          <p:nvPr>
            <p:ph type="title"/>
          </p:nvPr>
        </p:nvSpPr>
        <p:spPr>
          <a:xfrm>
            <a:off x="457200" y="548680"/>
            <a:ext cx="8229600" cy="868958"/>
          </a:xfrm>
        </p:spPr>
        <p:txBody>
          <a:bodyPr>
            <a:normAutofit fontScale="90000"/>
          </a:bodyPr>
          <a:lstStyle/>
          <a:p>
            <a:r>
              <a:rPr lang="en-GB" dirty="0" err="1" smtClean="0">
                <a:hlinkClick r:id="rId4"/>
              </a:rPr>
              <a:t>Глобальні</a:t>
            </a:r>
            <a:r>
              <a:rPr lang="en-GB" dirty="0" smtClean="0">
                <a:hlinkClick r:id="rId4"/>
              </a:rPr>
              <a:t> </a:t>
            </a:r>
            <a:r>
              <a:rPr lang="en-GB" dirty="0" err="1" smtClean="0">
                <a:hlinkClick r:id="rId4"/>
              </a:rPr>
              <a:t>цілі</a:t>
            </a:r>
            <a:r>
              <a:rPr lang="en-GB" dirty="0" smtClean="0">
                <a:hlinkClick r:id="rId4"/>
              </a:rPr>
              <a:t> </a:t>
            </a:r>
            <a:r>
              <a:rPr lang="en-GB" dirty="0" err="1" smtClean="0">
                <a:hlinkClick r:id="rId4"/>
              </a:rPr>
              <a:t>сталого</a:t>
            </a:r>
            <a:r>
              <a:rPr lang="en-GB" dirty="0" smtClean="0">
                <a:hlinkClick r:id="rId4"/>
              </a:rPr>
              <a:t> </a:t>
            </a:r>
            <a:r>
              <a:rPr lang="en-GB" dirty="0" err="1" smtClean="0">
                <a:hlinkClick r:id="rId4"/>
              </a:rPr>
              <a:t>розвитку</a:t>
            </a:r>
            <a:r>
              <a:rPr lang="en-GB" dirty="0" smtClean="0"/>
              <a:t/>
            </a:r>
            <a:br>
              <a:rPr lang="en-GB" dirty="0" smtClean="0"/>
            </a:br>
            <a:endParaRPr lang="en-GB" dirty="0"/>
          </a:p>
        </p:txBody>
      </p:sp>
      <p:pic>
        <p:nvPicPr>
          <p:cNvPr id="4" name="Як відбувалось визначення пріоритетних Цілей сталого розвитку в Україні.mp4">
            <a:hlinkClick r:id="" action="ppaction://media"/>
          </p:cNvPr>
          <p:cNvPicPr>
            <a:picLocks noRot="1" noChangeAspect="1"/>
          </p:cNvPicPr>
          <p:nvPr>
            <a:videoFile r:link="rId1"/>
          </p:nvPr>
        </p:nvPicPr>
        <p:blipFill>
          <a:blip r:embed="rId5" cstate="print"/>
          <a:stretch>
            <a:fillRect/>
          </a:stretch>
        </p:blipFill>
        <p:spPr>
          <a:xfrm>
            <a:off x="6684234" y="5445224"/>
            <a:ext cx="1727853" cy="129589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Індикатори сталого росту</a:t>
            </a:r>
            <a:endParaRPr lang="en-GB" dirty="0"/>
          </a:p>
        </p:txBody>
      </p:sp>
      <p:sp>
        <p:nvSpPr>
          <p:cNvPr id="3" name="Прямоугольник 2"/>
          <p:cNvSpPr/>
          <p:nvPr/>
        </p:nvSpPr>
        <p:spPr>
          <a:xfrm>
            <a:off x="251520" y="1720841"/>
            <a:ext cx="8496944" cy="1200329"/>
          </a:xfrm>
          <a:prstGeom prst="rect">
            <a:avLst/>
          </a:prstGeom>
        </p:spPr>
        <p:txBody>
          <a:bodyPr wrap="square">
            <a:spAutoFit/>
          </a:bodyPr>
          <a:lstStyle/>
          <a:p>
            <a:r>
              <a:rPr lang="az-Cyrl-AZ" dirty="0" smtClean="0"/>
              <a:t>Індикатори сталого розвитку (англ. </a:t>
            </a:r>
            <a:r>
              <a:rPr lang="en-GB" dirty="0" smtClean="0"/>
              <a:t>index of sustainable development) – </a:t>
            </a:r>
            <a:r>
              <a:rPr lang="az-Cyrl-AZ" dirty="0" smtClean="0"/>
              <a:t>це певні, доступні для спостереження та вимірювання, характеристики, нормативи і умови, які використовуються для оцінки якості життя людей, стану їх здоров'я, стану довкілля, оцінки впливу людської діяльності на стан довкілля</a:t>
            </a:r>
            <a:endParaRPr lang="en-GB" dirty="0"/>
          </a:p>
        </p:txBody>
      </p:sp>
      <p:sp>
        <p:nvSpPr>
          <p:cNvPr id="4" name="Прямоугольник 3"/>
          <p:cNvSpPr/>
          <p:nvPr/>
        </p:nvSpPr>
        <p:spPr>
          <a:xfrm>
            <a:off x="1619672" y="3244334"/>
            <a:ext cx="5962319" cy="923330"/>
          </a:xfrm>
          <a:prstGeom prst="rect">
            <a:avLst/>
          </a:prstGeom>
        </p:spPr>
        <p:txBody>
          <a:bodyPr wrap="square">
            <a:spAutoFit/>
          </a:bodyPr>
          <a:lstStyle/>
          <a:p>
            <a:pPr algn="ctr"/>
            <a:r>
              <a:rPr lang="az-Cyrl-AZ" dirty="0" smtClean="0"/>
              <a:t>Індикатори сталого розвитку</a:t>
            </a:r>
          </a:p>
          <a:p>
            <a:pPr algn="ctr"/>
            <a:r>
              <a:rPr lang="az-Cyrl-AZ" dirty="0" smtClean="0">
                <a:solidFill>
                  <a:srgbClr val="FF0000"/>
                </a:solidFill>
              </a:rPr>
              <a:t>Соціальні   Економічні   Екологічні   Інституційні</a:t>
            </a:r>
          </a:p>
          <a:p>
            <a:pPr algn="ctr"/>
            <a:endParaRPr lang="en-GB" dirty="0">
              <a:solidFill>
                <a:srgbClr val="FF0000"/>
              </a:solidFill>
            </a:endParaRPr>
          </a:p>
        </p:txBody>
      </p:sp>
      <p:sp>
        <p:nvSpPr>
          <p:cNvPr id="5" name="Прямоугольник 4"/>
          <p:cNvSpPr/>
          <p:nvPr/>
        </p:nvSpPr>
        <p:spPr>
          <a:xfrm>
            <a:off x="179512" y="4221089"/>
            <a:ext cx="8496944" cy="369332"/>
          </a:xfrm>
          <a:prstGeom prst="rect">
            <a:avLst/>
          </a:prstGeom>
        </p:spPr>
        <p:txBody>
          <a:bodyPr wrap="square">
            <a:spAutoFit/>
          </a:bodyPr>
          <a:lstStyle/>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Екологічні індикатори</a:t>
            </a:r>
            <a:endParaRPr lang="en-GB" dirty="0"/>
          </a:p>
        </p:txBody>
      </p:sp>
      <p:sp>
        <p:nvSpPr>
          <p:cNvPr id="3" name="Прямоугольник 2"/>
          <p:cNvSpPr/>
          <p:nvPr/>
        </p:nvSpPr>
        <p:spPr>
          <a:xfrm>
            <a:off x="251520" y="1556792"/>
            <a:ext cx="8280920" cy="3970318"/>
          </a:xfrm>
          <a:prstGeom prst="rect">
            <a:avLst/>
          </a:prstGeom>
        </p:spPr>
        <p:txBody>
          <a:bodyPr wrap="square">
            <a:spAutoFit/>
          </a:bodyPr>
          <a:lstStyle/>
          <a:p>
            <a:pPr algn="just"/>
            <a:r>
              <a:rPr lang="az-Cyrl-AZ" dirty="0" smtClean="0"/>
              <a:t>Споживання водних ресурсів, в тому числі чистої питної води</a:t>
            </a:r>
          </a:p>
          <a:p>
            <a:pPr algn="just"/>
            <a:r>
              <a:rPr lang="az-Cyrl-AZ" dirty="0" smtClean="0"/>
              <a:t>• Обсяги стічних вод та ефективність їх очищення </a:t>
            </a:r>
          </a:p>
          <a:p>
            <a:pPr algn="just"/>
            <a:r>
              <a:rPr lang="az-Cyrl-AZ" dirty="0" smtClean="0"/>
              <a:t>• Площа заповідних територій </a:t>
            </a:r>
          </a:p>
          <a:p>
            <a:pPr algn="just"/>
            <a:r>
              <a:rPr lang="az-Cyrl-AZ" dirty="0" smtClean="0"/>
              <a:t>• Площа природно-рекреаційних територій </a:t>
            </a:r>
          </a:p>
          <a:p>
            <a:pPr algn="just"/>
            <a:r>
              <a:rPr lang="az-Cyrl-AZ" dirty="0" smtClean="0"/>
              <a:t>• Кількість лісових угідь та темпи зростання заліснення </a:t>
            </a:r>
          </a:p>
          <a:p>
            <a:pPr algn="just"/>
            <a:r>
              <a:rPr lang="az-Cyrl-AZ" dirty="0" smtClean="0"/>
              <a:t>• Обсяги викидів в атмосферу, в тому числі від транспортних засобів</a:t>
            </a:r>
          </a:p>
          <a:p>
            <a:pPr algn="just"/>
            <a:r>
              <a:rPr lang="az-Cyrl-AZ" dirty="0" smtClean="0"/>
              <a:t>• Обсяги побутових відходів, в тому числі частка обсягу побутових відходів, що утилізуються </a:t>
            </a:r>
          </a:p>
          <a:p>
            <a:pPr algn="just"/>
            <a:r>
              <a:rPr lang="az-Cyrl-AZ" dirty="0" smtClean="0"/>
              <a:t>• Обсяги радіоактивних відходів</a:t>
            </a:r>
          </a:p>
          <a:p>
            <a:pPr algn="just"/>
            <a:r>
              <a:rPr lang="az-Cyrl-AZ" dirty="0" smtClean="0"/>
              <a:t>• Обсяги хімічних та інших небезпечних відходів, в т.ч. непридатних та заборонених до використання пестицидів </a:t>
            </a:r>
          </a:p>
          <a:p>
            <a:pPr algn="just"/>
            <a:r>
              <a:rPr lang="az-Cyrl-AZ" dirty="0" smtClean="0"/>
              <a:t>• Кількість господарств, які запроваджують практику сталого сільського господарства </a:t>
            </a:r>
          </a:p>
          <a:p>
            <a:pPr algn="just"/>
            <a:r>
              <a:rPr lang="az-Cyrl-AZ" dirty="0" smtClean="0"/>
              <a:t>• Кількість господарств, які запроваджують органічне землеробство</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az-Cyrl-AZ" sz="3200" dirty="0" smtClean="0"/>
              <a:t>Індекс людського розвитку (ІЛР) (англ. </a:t>
            </a:r>
            <a:r>
              <a:rPr lang="en-GB" sz="3200" dirty="0" smtClean="0"/>
              <a:t>Human Development Index, HDI))</a:t>
            </a:r>
            <a:endParaRPr lang="en-GB" sz="3200" dirty="0"/>
          </a:p>
        </p:txBody>
      </p:sp>
      <p:sp>
        <p:nvSpPr>
          <p:cNvPr id="4" name="Прямоугольник 3"/>
          <p:cNvSpPr/>
          <p:nvPr/>
        </p:nvSpPr>
        <p:spPr>
          <a:xfrm>
            <a:off x="467544" y="1556792"/>
            <a:ext cx="8424936" cy="2308324"/>
          </a:xfrm>
          <a:prstGeom prst="rect">
            <a:avLst/>
          </a:prstGeom>
        </p:spPr>
        <p:txBody>
          <a:bodyPr wrap="square">
            <a:spAutoFit/>
          </a:bodyPr>
          <a:lstStyle/>
          <a:p>
            <a:pPr>
              <a:buFont typeface="Arial" pitchFamily="34" charset="0"/>
              <a:buChar char="•"/>
            </a:pPr>
            <a:r>
              <a:rPr lang="az-Cyrl-AZ" dirty="0" smtClean="0"/>
              <a:t>Індекс людського розвитку (ІЛР) (англ. </a:t>
            </a:r>
            <a:r>
              <a:rPr lang="en-GB" dirty="0" smtClean="0"/>
              <a:t>Human Development Index, HDI)) - </a:t>
            </a:r>
            <a:r>
              <a:rPr lang="az-Cyrl-AZ" dirty="0" smtClean="0"/>
              <a:t>інтегральний показник, що розраховується щорічно для міждержавного порівняння і вимірювання рівня життя, грамотності, освіченості і довголіття, як основних характеристик людського потенціалу досліджуваної території.</a:t>
            </a:r>
          </a:p>
          <a:p>
            <a:pPr>
              <a:buFont typeface="Arial" pitchFamily="34" charset="0"/>
              <a:buChar char="•"/>
            </a:pPr>
            <a:r>
              <a:rPr lang="az-Cyrl-AZ" dirty="0" smtClean="0"/>
              <a:t> Він є стандартним інструментом при загальному порівнянні рівня життя різних країн і регіонів.</a:t>
            </a:r>
          </a:p>
          <a:p>
            <a:pPr>
              <a:buFont typeface="Arial" pitchFamily="34" charset="0"/>
              <a:buChar char="•"/>
            </a:pPr>
            <a:r>
              <a:rPr lang="az-Cyrl-AZ" dirty="0" smtClean="0"/>
              <a:t> Індекс публікується в рамках програми розвитку ООН в звітах про розвиток людського потенціалу. </a:t>
            </a:r>
            <a:endParaRPr lang="en-GB" dirty="0"/>
          </a:p>
        </p:txBody>
      </p:sp>
      <p:pic>
        <p:nvPicPr>
          <p:cNvPr id="5" name="Рисунок 4" descr="400px-2016_UN_Human_Development_Report_(Quartiles).svg.png"/>
          <p:cNvPicPr>
            <a:picLocks noChangeAspect="1"/>
          </p:cNvPicPr>
          <p:nvPr/>
        </p:nvPicPr>
        <p:blipFill>
          <a:blip r:embed="rId2" cstate="print"/>
          <a:stretch>
            <a:fillRect/>
          </a:stretch>
        </p:blipFill>
        <p:spPr>
          <a:xfrm>
            <a:off x="1835696" y="4005064"/>
            <a:ext cx="4824536" cy="2098673"/>
          </a:xfrm>
          <a:prstGeom prst="rect">
            <a:avLst/>
          </a:prstGeom>
        </p:spPr>
      </p:pic>
      <p:sp>
        <p:nvSpPr>
          <p:cNvPr id="6" name="TextBox 5"/>
          <p:cNvSpPr txBox="1"/>
          <p:nvPr/>
        </p:nvSpPr>
        <p:spPr>
          <a:xfrm>
            <a:off x="1979712" y="5805264"/>
            <a:ext cx="652743" cy="369332"/>
          </a:xfrm>
          <a:prstGeom prst="rect">
            <a:avLst/>
          </a:prstGeom>
          <a:noFill/>
        </p:spPr>
        <p:txBody>
          <a:bodyPr wrap="none" rtlCol="0">
            <a:spAutoFit/>
          </a:bodyPr>
          <a:lstStyle/>
          <a:p>
            <a:r>
              <a:rPr lang="uk-UA" dirty="0" smtClean="0"/>
              <a:t>2016</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Екологічний</a:t>
            </a:r>
            <a:r>
              <a:rPr lang="ru-RU" dirty="0" smtClean="0"/>
              <a:t> </a:t>
            </a:r>
            <a:r>
              <a:rPr lang="ru-RU" dirty="0" err="1" smtClean="0"/>
              <a:t>слід</a:t>
            </a:r>
            <a:r>
              <a:rPr lang="ru-RU" dirty="0" smtClean="0"/>
              <a:t> — </a:t>
            </a:r>
            <a:r>
              <a:rPr lang="ru-RU" dirty="0" err="1" smtClean="0"/>
              <a:t>міра</a:t>
            </a:r>
            <a:r>
              <a:rPr lang="ru-RU" dirty="0" smtClean="0"/>
              <a:t> потреб </a:t>
            </a:r>
            <a:r>
              <a:rPr lang="ru-RU" dirty="0" err="1" smtClean="0"/>
              <a:t>людини</a:t>
            </a:r>
            <a:r>
              <a:rPr lang="ru-RU" dirty="0" smtClean="0"/>
              <a:t> у </a:t>
            </a:r>
            <a:r>
              <a:rPr lang="ru-RU" dirty="0" err="1" smtClean="0"/>
              <a:t>екосистемах</a:t>
            </a:r>
            <a:r>
              <a:rPr lang="ru-RU" dirty="0" smtClean="0"/>
              <a:t> </a:t>
            </a:r>
            <a:r>
              <a:rPr lang="ru-RU" dirty="0" err="1" smtClean="0"/>
              <a:t>планети</a:t>
            </a:r>
            <a:endParaRPr lang="en-GB" dirty="0"/>
          </a:p>
        </p:txBody>
      </p:sp>
      <p:sp>
        <p:nvSpPr>
          <p:cNvPr id="3" name="Прямоугольник 2"/>
          <p:cNvSpPr/>
          <p:nvPr/>
        </p:nvSpPr>
        <p:spPr>
          <a:xfrm>
            <a:off x="1043608" y="1916832"/>
            <a:ext cx="7488832" cy="2031325"/>
          </a:xfrm>
          <a:prstGeom prst="rect">
            <a:avLst/>
          </a:prstGeom>
        </p:spPr>
        <p:txBody>
          <a:bodyPr wrap="square">
            <a:spAutoFit/>
          </a:bodyPr>
          <a:lstStyle/>
          <a:p>
            <a:r>
              <a:rPr lang="az-Cyrl-AZ" dirty="0" smtClean="0"/>
              <a:t>Поняття «екологічний слід» було вперше використане офіційно в 1992 році Вільямом Рісом.</a:t>
            </a:r>
          </a:p>
          <a:p>
            <a:r>
              <a:rPr lang="az-Cyrl-AZ" dirty="0" smtClean="0"/>
              <a:t> Цей індикатор ще називають «показником тиску на природу».</a:t>
            </a:r>
          </a:p>
          <a:p>
            <a:r>
              <a:rPr lang="az-Cyrl-AZ" dirty="0" smtClean="0"/>
              <a:t> Він допомагає встановити, скільки скільки земельних та водних ресурсів використовується людиною для виробництва, споживання та утилізації необхідних для її життєдіяльності товарів та послуг. </a:t>
            </a:r>
          </a:p>
          <a:p>
            <a:r>
              <a:rPr lang="az-Cyrl-AZ" dirty="0" smtClean="0"/>
              <a:t>ООН вираховує екологічний слід людства щорічно.</a:t>
            </a:r>
            <a:endParaRPr lang="en-GB" dirty="0"/>
          </a:p>
        </p:txBody>
      </p:sp>
      <p:pic>
        <p:nvPicPr>
          <p:cNvPr id="4" name="Рисунок 3" descr="завантаження.png"/>
          <p:cNvPicPr>
            <a:picLocks noChangeAspect="1"/>
          </p:cNvPicPr>
          <p:nvPr/>
        </p:nvPicPr>
        <p:blipFill>
          <a:blip r:embed="rId2" cstate="print"/>
          <a:stretch>
            <a:fillRect/>
          </a:stretch>
        </p:blipFill>
        <p:spPr>
          <a:xfrm>
            <a:off x="1907704" y="4077072"/>
            <a:ext cx="6120680" cy="26981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ъект 2"/>
          <p:cNvSpPr>
            <a:spLocks noGrp="1"/>
          </p:cNvSpPr>
          <p:nvPr>
            <p:ph idx="1"/>
          </p:nvPr>
        </p:nvSpPr>
        <p:spPr>
          <a:xfrm>
            <a:off x="1275160" y="2208214"/>
            <a:ext cx="7620000" cy="4649787"/>
          </a:xfrm>
        </p:spPr>
        <p:txBody>
          <a:bodyPr/>
          <a:lstStyle/>
          <a:p>
            <a:pPr marL="0" indent="0" eaLnBrk="1" hangingPunct="1">
              <a:buFont typeface="Wingdings 3" pitchFamily="18" charset="2"/>
              <a:buNone/>
            </a:pPr>
            <a:r>
              <a:rPr lang="ru-RU" altLang="ru-RU" sz="2400" i="1" smtClean="0">
                <a:solidFill>
                  <a:schemeClr val="tx1"/>
                </a:solidFill>
                <a:latin typeface="Times New Roman" pitchFamily="18" charset="0"/>
                <a:cs typeface="Times New Roman" pitchFamily="18" charset="0"/>
              </a:rPr>
              <a:t>          На порозі ХХІ століття екологічні проблеми набули статусу глобальних. Людство усвідомлює небезпеку скорочення життя на Землі через свій вплив на масштаби природокористування, інтенсивність господарювання, забруднення природного середовища. Однак відчуття тривоги за якість останнього властиве далеко не кожному з нас, жителів міста й села, де знаходяться основні джерела забруднення атмосферного повітря, природних вод, грунтів.</a:t>
            </a:r>
            <a:br>
              <a:rPr lang="ru-RU" altLang="ru-RU" sz="2400" i="1" smtClean="0">
                <a:solidFill>
                  <a:schemeClr val="tx1"/>
                </a:solidFill>
                <a:latin typeface="Times New Roman" pitchFamily="18" charset="0"/>
                <a:cs typeface="Times New Roman" pitchFamily="18" charset="0"/>
              </a:rPr>
            </a:br>
            <a:r>
              <a:rPr lang="ru-RU" altLang="ru-RU" sz="2400" i="1" smtClean="0">
                <a:solidFill>
                  <a:schemeClr val="tx1"/>
                </a:solidFill>
                <a:latin typeface="Times New Roman" pitchFamily="18" charset="0"/>
                <a:cs typeface="Times New Roman" pitchFamily="18" charset="0"/>
              </a:rPr>
              <a:t>         Земля, що живить нас, повітря, яким ми дихаємо, вода, яку п'ємо, щорічно зазнають величезних втрат від необдуманої дії тих, хто ними користується.</a:t>
            </a:r>
          </a:p>
        </p:txBody>
      </p:sp>
      <p:pic>
        <p:nvPicPr>
          <p:cNvPr id="2050" name="Picture 2" descr="http://4.bp.blogspot.com/-IPS5vJrhp1o/UkFx805lr6I/AAAAAAAAAAg/Cz7oOZ0tnGc/s1600/wiok_b.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52379" cy="2739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46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 y="312738"/>
            <a:ext cx="7886700" cy="1325562"/>
          </a:xfrm>
        </p:spPr>
        <p:txBody>
          <a:bodyPr rtlCol="0"/>
          <a:lstStyle/>
          <a:p>
            <a:pPr eaLnBrk="1" fontAlgn="auto" hangingPunct="1">
              <a:spcAft>
                <a:spcPts val="0"/>
              </a:spcAft>
              <a:defRPr/>
            </a:pPr>
            <a:r>
              <a:rPr lang="uk-UA" b="1" dirty="0" smtClean="0">
                <a:solidFill>
                  <a:schemeClr val="accent2">
                    <a:lumMod val="50000"/>
                  </a:schemeClr>
                </a:solidFill>
                <a:latin typeface="Times New Roman" panose="02020603050405020304" pitchFamily="18" charset="0"/>
                <a:cs typeface="Times New Roman" panose="02020603050405020304" pitchFamily="18" charset="0"/>
              </a:rPr>
              <a:t>Екологічна ситуація в Україні</a:t>
            </a:r>
            <a:endParaRPr lang="uk-UA"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219" name="Picture 2" descr="http://3.bp.blogspot.com/-bdM3ggR7e4M/UViPVzaFAZI/AAAAAAAAAIU/nMufuwRfd3o/s640/ecoproblem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9131" y="1133476"/>
            <a:ext cx="7886700" cy="5362575"/>
          </a:xfrm>
          <a:noFill/>
        </p:spPr>
      </p:pic>
    </p:spTree>
    <p:extLst>
      <p:ext uri="{BB962C8B-B14F-4D97-AF65-F5344CB8AC3E}">
        <p14:creationId xmlns:p14="http://schemas.microsoft.com/office/powerpoint/2010/main" val="3111077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donetsk.kiev.ua/wp-content/uploads/2009/03/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72" y="1"/>
            <a:ext cx="8680847"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081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508397" y="146050"/>
            <a:ext cx="7547372" cy="1136650"/>
          </a:xfrm>
        </p:spPr>
        <p:txBody>
          <a:bodyPr>
            <a:normAutofit fontScale="90000"/>
          </a:bodyPr>
          <a:lstStyle/>
          <a:p>
            <a:pPr algn="ctr" eaLnBrk="1" hangingPunct="1">
              <a:defRPr/>
            </a:pPr>
            <a:r>
              <a:rPr lang="ru-RU" altLang="ru-RU" sz="2800" smtClean="0">
                <a:solidFill>
                  <a:schemeClr val="tx1"/>
                </a:solidFill>
                <a:latin typeface="Times New Roman" panose="02020603050405020304" pitchFamily="18" charset="0"/>
                <a:cs typeface="Times New Roman" panose="02020603050405020304" pitchFamily="18" charset="0"/>
              </a:rPr>
              <a:t>На стан екологічної ситуації в регіонах України впливає також прояв еколого-географічних проблем. Серед них для України характерними є:</a:t>
            </a:r>
            <a:br>
              <a:rPr lang="ru-RU" altLang="ru-RU" sz="2800" smtClean="0">
                <a:solidFill>
                  <a:schemeClr val="tx1"/>
                </a:solidFill>
                <a:latin typeface="Times New Roman" panose="02020603050405020304" pitchFamily="18" charset="0"/>
                <a:cs typeface="Times New Roman" panose="02020603050405020304" pitchFamily="18" charset="0"/>
              </a:rPr>
            </a:br>
            <a:r>
              <a:rPr lang="ru-RU" altLang="ru-RU" sz="2800" smtClean="0">
                <a:solidFill>
                  <a:schemeClr val="tx1"/>
                </a:solidFill>
                <a:latin typeface="Times New Roman" panose="02020603050405020304" pitchFamily="18" charset="0"/>
                <a:cs typeface="Times New Roman" panose="02020603050405020304" pitchFamily="18" charset="0"/>
              </a:rPr>
              <a:t/>
            </a:r>
            <a:br>
              <a:rPr lang="ru-RU" altLang="ru-RU" sz="2800" smtClean="0">
                <a:solidFill>
                  <a:schemeClr val="tx1"/>
                </a:solidFill>
                <a:latin typeface="Times New Roman" panose="02020603050405020304" pitchFamily="18" charset="0"/>
                <a:cs typeface="Times New Roman" panose="02020603050405020304" pitchFamily="18" charset="0"/>
              </a:rPr>
            </a:br>
            <a:endParaRPr lang="ru-RU" altLang="ru-RU" sz="2800" smtClean="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8397" y="1052736"/>
            <a:ext cx="7834313" cy="5621114"/>
          </a:xfrm>
        </p:spPr>
        <p:txBody>
          <a:bodyPr rtlCol="0">
            <a:noAutofit/>
          </a:bodyPr>
          <a:lstStyle/>
          <a:p>
            <a:pPr eaLnBrk="1" fontAlgn="auto" hangingPunct="1">
              <a:spcAft>
                <a:spcPts val="0"/>
              </a:spcAft>
              <a:buFont typeface="Wingdings 3" charset="2"/>
              <a:buChar char=""/>
              <a:defRPr/>
            </a:pPr>
            <a:r>
              <a:rPr lang="uk-UA" sz="1600" dirty="0" smtClean="0">
                <a:solidFill>
                  <a:schemeClr val="tx1"/>
                </a:solidFill>
                <a:latin typeface="Times New Roman" panose="02020603050405020304" pitchFamily="18" charset="0"/>
                <a:cs typeface="Times New Roman" panose="02020603050405020304" pitchFamily="18" charset="0"/>
              </a:rPr>
              <a:t>зменшення запасів корисних копалин (вичерпання ресурсів, зниження їх якості й розмаїття, небезпека порушення середовища внаслідок добування корисних копалин тощо);</a:t>
            </a:r>
          </a:p>
          <a:p>
            <a:pPr eaLnBrk="1" fontAlgn="auto" hangingPunct="1">
              <a:spcAft>
                <a:spcPts val="0"/>
              </a:spcAft>
              <a:buFont typeface="Wingdings 3" charset="2"/>
              <a:buChar char=""/>
              <a:defRPr/>
            </a:pPr>
            <a:r>
              <a:rPr lang="uk-UA" sz="1600" dirty="0" smtClean="0">
                <a:solidFill>
                  <a:schemeClr val="tx1"/>
                </a:solidFill>
                <a:latin typeface="Times New Roman" panose="02020603050405020304" pitchFamily="18" charset="0"/>
                <a:cs typeface="Times New Roman" panose="02020603050405020304" pitchFamily="18" charset="0"/>
              </a:rPr>
              <a:t> зміна структури земельних ресурсів унаслідок вилучення земель під господарські потреби й забудови, а також через розвиток негативних процесів у ландшафтах (ерозії, абразії, карсту, суфозії та просідання </a:t>
            </a:r>
            <a:r>
              <a:rPr lang="uk-UA" sz="1600" dirty="0" err="1" smtClean="0">
                <a:solidFill>
                  <a:schemeClr val="tx1"/>
                </a:solidFill>
                <a:latin typeface="Times New Roman" panose="02020603050405020304" pitchFamily="18" charset="0"/>
                <a:cs typeface="Times New Roman" panose="02020603050405020304" pitchFamily="18" charset="0"/>
              </a:rPr>
              <a:t>грунтів</a:t>
            </a:r>
            <a:r>
              <a:rPr lang="uk-UA" sz="1600" dirty="0" smtClean="0">
                <a:solidFill>
                  <a:schemeClr val="tx1"/>
                </a:solidFill>
                <a:latin typeface="Times New Roman" panose="02020603050405020304" pitchFamily="18" charset="0"/>
                <a:cs typeface="Times New Roman" panose="02020603050405020304" pitchFamily="18" charset="0"/>
              </a:rPr>
              <a:t>, підтоплення і заболочення, тощо);</a:t>
            </a:r>
          </a:p>
          <a:p>
            <a:pPr eaLnBrk="1" fontAlgn="auto" hangingPunct="1">
              <a:spcAft>
                <a:spcPts val="0"/>
              </a:spcAft>
              <a:buFont typeface="Wingdings 3" charset="2"/>
              <a:buChar char=""/>
              <a:defRPr/>
            </a:pPr>
            <a:r>
              <a:rPr lang="uk-UA" sz="1600" dirty="0" smtClean="0">
                <a:solidFill>
                  <a:schemeClr val="tx1"/>
                </a:solidFill>
                <a:latin typeface="Times New Roman" panose="02020603050405020304" pitchFamily="18" charset="0"/>
                <a:cs typeface="Times New Roman" panose="02020603050405020304" pitchFamily="18" charset="0"/>
              </a:rPr>
              <a:t>зниження родючості </a:t>
            </a:r>
            <a:r>
              <a:rPr lang="uk-UA" sz="1600" dirty="0" err="1" smtClean="0">
                <a:solidFill>
                  <a:schemeClr val="tx1"/>
                </a:solidFill>
                <a:latin typeface="Times New Roman" panose="02020603050405020304" pitchFamily="18" charset="0"/>
                <a:cs typeface="Times New Roman" panose="02020603050405020304" pitchFamily="18" charset="0"/>
              </a:rPr>
              <a:t>грунтів</a:t>
            </a:r>
            <a:r>
              <a:rPr lang="uk-UA" sz="1600" dirty="0" smtClean="0">
                <a:solidFill>
                  <a:schemeClr val="tx1"/>
                </a:solidFill>
                <a:latin typeface="Times New Roman" panose="02020603050405020304" pitchFamily="18" charset="0"/>
                <a:cs typeface="Times New Roman" panose="02020603050405020304" pitchFamily="18" charset="0"/>
              </a:rPr>
              <a:t> унаслідок вимивання гумусу, засолення, підтоплення тощо та забруднення важкими металами, пестицидами й іншими речовинами;</a:t>
            </a:r>
          </a:p>
          <a:p>
            <a:pPr eaLnBrk="1" fontAlgn="auto" hangingPunct="1">
              <a:spcAft>
                <a:spcPts val="0"/>
              </a:spcAft>
              <a:buFont typeface="Wingdings 3" charset="2"/>
              <a:buChar char=""/>
              <a:defRPr/>
            </a:pPr>
            <a:r>
              <a:rPr lang="uk-UA" sz="1600" dirty="0" smtClean="0">
                <a:solidFill>
                  <a:schemeClr val="tx1"/>
                </a:solidFill>
                <a:latin typeface="Times New Roman" panose="02020603050405020304" pitchFamily="18" charset="0"/>
                <a:cs typeface="Times New Roman" panose="02020603050405020304" pitchFamily="18" charset="0"/>
              </a:rPr>
              <a:t> зменшення запасів і забруднення поверхневих та підземних вод унаслідок посиленого водозабору, внесення забруднюючих речовин у водні об'єкти в процесі виробництва й ведення комунального господарства;</a:t>
            </a:r>
          </a:p>
          <a:p>
            <a:pPr eaLnBrk="1" fontAlgn="auto" hangingPunct="1">
              <a:spcAft>
                <a:spcPts val="0"/>
              </a:spcAft>
              <a:buFont typeface="Wingdings 3" charset="2"/>
              <a:buChar char=""/>
              <a:defRPr/>
            </a:pPr>
            <a:r>
              <a:rPr lang="uk-UA" sz="1600" dirty="0" smtClean="0">
                <a:solidFill>
                  <a:schemeClr val="tx1"/>
                </a:solidFill>
                <a:latin typeface="Times New Roman" panose="02020603050405020304" pitchFamily="18" charset="0"/>
                <a:cs typeface="Times New Roman" panose="02020603050405020304" pitchFamily="18" charset="0"/>
              </a:rPr>
              <a:t> забруднення повітря та зміна його складу внаслідок промислових та інших викидів у атмосферу;</a:t>
            </a:r>
          </a:p>
          <a:p>
            <a:pPr eaLnBrk="1" fontAlgn="auto" hangingPunct="1">
              <a:spcAft>
                <a:spcPts val="0"/>
              </a:spcAft>
              <a:buFont typeface="Wingdings 3" charset="2"/>
              <a:buChar char=""/>
              <a:defRPr/>
            </a:pPr>
            <a:r>
              <a:rPr lang="uk-UA" sz="1600" dirty="0" smtClean="0">
                <a:solidFill>
                  <a:schemeClr val="tx1"/>
                </a:solidFill>
                <a:latin typeface="Times New Roman" panose="02020603050405020304" pitchFamily="18" charset="0"/>
                <a:cs typeface="Times New Roman" panose="02020603050405020304" pitchFamily="18" charset="0"/>
              </a:rPr>
              <a:t> скорочення розмаїття рослинного й тваринного світу та зміни в його генофонді;</a:t>
            </a:r>
          </a:p>
          <a:p>
            <a:pPr eaLnBrk="1" fontAlgn="auto" hangingPunct="1">
              <a:spcAft>
                <a:spcPts val="0"/>
              </a:spcAft>
              <a:buFont typeface="Wingdings 3" charset="2"/>
              <a:buChar char=""/>
              <a:defRPr/>
            </a:pPr>
            <a:r>
              <a:rPr lang="uk-UA" sz="1600" dirty="0" smtClean="0">
                <a:solidFill>
                  <a:schemeClr val="tx1"/>
                </a:solidFill>
                <a:latin typeface="Times New Roman" panose="02020603050405020304" pitchFamily="18" charset="0"/>
                <a:cs typeface="Times New Roman" panose="02020603050405020304" pitchFamily="18" charset="0"/>
              </a:rPr>
              <a:t> зменшення біологічної продуктивності ландшафтів;</a:t>
            </a:r>
          </a:p>
          <a:p>
            <a:pPr eaLnBrk="1" fontAlgn="auto" hangingPunct="1">
              <a:spcAft>
                <a:spcPts val="0"/>
              </a:spcAft>
              <a:buFont typeface="Wingdings 3" charset="2"/>
              <a:buChar char=""/>
              <a:defRPr/>
            </a:pPr>
            <a:r>
              <a:rPr lang="uk-UA" sz="1600" dirty="0" smtClean="0">
                <a:solidFill>
                  <a:schemeClr val="tx1"/>
                </a:solidFill>
                <a:latin typeface="Times New Roman" panose="02020603050405020304" pitchFamily="18" charset="0"/>
                <a:cs typeface="Times New Roman" panose="02020603050405020304" pitchFamily="18" charset="0"/>
              </a:rPr>
              <a:t> погіршення геогігієнічних та санітарно-епідеміологічних умов життєдіяльності людини та існування живих організмів.</a:t>
            </a:r>
          </a:p>
          <a:p>
            <a:pPr marL="0" indent="0" eaLnBrk="1" fontAlgn="auto" hangingPunct="1">
              <a:spcAft>
                <a:spcPts val="0"/>
              </a:spcAft>
              <a:buFont typeface="Wingdings 3" charset="2"/>
              <a:buNone/>
              <a:defRPr/>
            </a:pPr>
            <a:r>
              <a:rPr lang="uk-UA" sz="1600" dirty="0" smtClean="0">
                <a:solidFill>
                  <a:schemeClr val="tx1"/>
                </a:solidFill>
                <a:latin typeface="Times New Roman" panose="02020603050405020304" pitchFamily="18" charset="0"/>
                <a:cs typeface="Times New Roman" panose="02020603050405020304" pitchFamily="18" charset="0"/>
              </a:rPr>
              <a:t/>
            </a:r>
            <a:br>
              <a:rPr lang="uk-UA" sz="1600" dirty="0" smtClean="0">
                <a:solidFill>
                  <a:schemeClr val="tx1"/>
                </a:solidFill>
                <a:latin typeface="Times New Roman" panose="02020603050405020304" pitchFamily="18" charset="0"/>
                <a:cs typeface="Times New Roman" panose="02020603050405020304" pitchFamily="18" charset="0"/>
              </a:rPr>
            </a:br>
            <a:endParaRPr lang="uk-UA"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360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Стратегія сталого розвитку</a:t>
            </a:r>
            <a:endParaRPr lang="en-GB" dirty="0"/>
          </a:p>
        </p:txBody>
      </p:sp>
      <p:sp>
        <p:nvSpPr>
          <p:cNvPr id="5" name="Прямоугольник 4"/>
          <p:cNvSpPr/>
          <p:nvPr/>
        </p:nvSpPr>
        <p:spPr>
          <a:xfrm>
            <a:off x="323528" y="1859340"/>
            <a:ext cx="8352928" cy="1754326"/>
          </a:xfrm>
          <a:prstGeom prst="rect">
            <a:avLst/>
          </a:prstGeom>
        </p:spPr>
        <p:txBody>
          <a:bodyPr wrap="square">
            <a:spAutoFit/>
          </a:bodyPr>
          <a:lstStyle/>
          <a:p>
            <a:pPr algn="just"/>
            <a:r>
              <a:rPr lang="az-Cyrl-AZ" dirty="0" smtClean="0"/>
              <a:t>Сталий розвиток (англ. </a:t>
            </a:r>
            <a:r>
              <a:rPr lang="en-GB" dirty="0" smtClean="0"/>
              <a:t>Sustainable development) — </a:t>
            </a:r>
            <a:r>
              <a:rPr lang="az-Cyrl-AZ" dirty="0" smtClean="0"/>
              <a:t>загальна концепція стосовно необхідності встановлення балансу між задоволенням сучасних потреб людства і захистом інтересів майбутніх поколінь, включаючи їх потребу в безпечному і здоровому довкіллі</a:t>
            </a:r>
          </a:p>
          <a:p>
            <a:endParaRPr lang="az-Cyrl-AZ" dirty="0" smtClean="0"/>
          </a:p>
          <a:p>
            <a:endParaRPr lang="en-GB" dirty="0"/>
          </a:p>
        </p:txBody>
      </p:sp>
      <p:sp>
        <p:nvSpPr>
          <p:cNvPr id="6" name="Прямоугольник 5"/>
          <p:cNvSpPr/>
          <p:nvPr/>
        </p:nvSpPr>
        <p:spPr>
          <a:xfrm>
            <a:off x="467544" y="3212976"/>
            <a:ext cx="7920880" cy="1200329"/>
          </a:xfrm>
          <a:prstGeom prst="rect">
            <a:avLst/>
          </a:prstGeom>
        </p:spPr>
        <p:txBody>
          <a:bodyPr wrap="square">
            <a:spAutoFit/>
          </a:bodyPr>
          <a:lstStyle/>
          <a:p>
            <a:pPr algn="just"/>
            <a:r>
              <a:rPr lang="az-Cyrl-AZ" dirty="0" smtClean="0"/>
              <a:t>Автором інноваційної економічної теорії сталого розвитку, висвітленої в монографії «Поза зростанням: економічна теорія сталого розвитку» (англ. </a:t>
            </a:r>
            <a:r>
              <a:rPr lang="en-GB" dirty="0" smtClean="0"/>
              <a:t>Beyond Growth. The Economics of Sustainable Development), </a:t>
            </a:r>
            <a:r>
              <a:rPr lang="az-Cyrl-AZ" dirty="0" smtClean="0"/>
              <a:t>є провідний дослідник економічних аспектів забруднення довкілля </a:t>
            </a:r>
            <a:r>
              <a:rPr lang="az-Cyrl-AZ" b="1" dirty="0" smtClean="0"/>
              <a:t>Ґерман Дейлі</a:t>
            </a:r>
            <a:endParaRPr lang="en-GB" b="1" dirty="0"/>
          </a:p>
        </p:txBody>
      </p:sp>
      <p:pic>
        <p:nvPicPr>
          <p:cNvPr id="7" name="Рисунок 6" descr="Daly2.jpg"/>
          <p:cNvPicPr>
            <a:picLocks noChangeAspect="1"/>
          </p:cNvPicPr>
          <p:nvPr/>
        </p:nvPicPr>
        <p:blipFill>
          <a:blip r:embed="rId2" cstate="print"/>
          <a:stretch>
            <a:fillRect/>
          </a:stretch>
        </p:blipFill>
        <p:spPr>
          <a:xfrm>
            <a:off x="1043608" y="4437112"/>
            <a:ext cx="2448272" cy="2032066"/>
          </a:xfrm>
          <a:prstGeom prst="rect">
            <a:avLst/>
          </a:prstGeom>
        </p:spPr>
      </p:pic>
      <p:pic>
        <p:nvPicPr>
          <p:cNvPr id="8" name="Рисунок 7" descr="images.png"/>
          <p:cNvPicPr>
            <a:picLocks noChangeAspect="1"/>
          </p:cNvPicPr>
          <p:nvPr/>
        </p:nvPicPr>
        <p:blipFill>
          <a:blip r:embed="rId3" cstate="print"/>
          <a:stretch>
            <a:fillRect/>
          </a:stretch>
        </p:blipFill>
        <p:spPr>
          <a:xfrm>
            <a:off x="4716016" y="4293096"/>
            <a:ext cx="2190750" cy="20859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116633"/>
            <a:ext cx="8208912" cy="6186309"/>
          </a:xfrm>
          <a:prstGeom prst="rect">
            <a:avLst/>
          </a:prstGeom>
        </p:spPr>
        <p:txBody>
          <a:bodyPr wrap="square">
            <a:spAutoFit/>
          </a:bodyPr>
          <a:lstStyle/>
          <a:p>
            <a:pPr algn="ctr"/>
            <a:r>
              <a:rPr lang="az-Cyrl-AZ" sz="2400" b="1" dirty="0" smtClean="0"/>
              <a:t>Концепція сталого розвитку ґрунтується на п'яти головних принципах: </a:t>
            </a:r>
          </a:p>
          <a:p>
            <a:pPr algn="just"/>
            <a:endParaRPr lang="az-Cyrl-AZ" sz="2400" b="1" dirty="0" smtClean="0"/>
          </a:p>
          <a:p>
            <a:pPr algn="just"/>
            <a:r>
              <a:rPr lang="az-Cyrl-AZ" dirty="0" smtClean="0"/>
              <a:t>• Людство дійсно може надати розвитку сталого і довготривалого характеру, для того, щоб він відповідав потребам теперішніх поколінь, не втрачаючи при цьому можливості майбутнім поколінням задовольняти свої потреби.</a:t>
            </a:r>
          </a:p>
          <a:p>
            <a:pPr algn="just"/>
            <a:endParaRPr lang="az-Cyrl-AZ" dirty="0" smtClean="0"/>
          </a:p>
          <a:p>
            <a:pPr algn="just"/>
            <a:r>
              <a:rPr lang="az-Cyrl-AZ" dirty="0" smtClean="0"/>
              <a:t> • Обмеження, які існують в галузі експлуатації природних ресурсів, відносні. Вони пов'язані з сучасним рівнем техніки, соціальної організації та із здатністю біосфери до самовідновлення.</a:t>
            </a:r>
          </a:p>
          <a:p>
            <a:pPr algn="just"/>
            <a:endParaRPr lang="az-Cyrl-AZ" dirty="0" smtClean="0"/>
          </a:p>
          <a:p>
            <a:pPr algn="just"/>
            <a:r>
              <a:rPr lang="az-Cyrl-AZ" dirty="0" smtClean="0"/>
              <a:t>. • Необхідно задовольнити елементарні потреби всіх людей і всім надати можливість реалізувати свої надії на благополучніше життя. Без цього сталий і довготривалий розвиток просто неможливий. Одна з головних причин виникнення екологічних та інших катастроф – бідність.</a:t>
            </a:r>
          </a:p>
          <a:p>
            <a:pPr algn="just"/>
            <a:endParaRPr lang="az-Cyrl-AZ" dirty="0" smtClean="0"/>
          </a:p>
          <a:p>
            <a:pPr algn="just"/>
            <a:r>
              <a:rPr lang="az-Cyrl-AZ" dirty="0" smtClean="0"/>
              <a:t> • Необхідно налагодити стан життя тих, хто користується надмірними засобами, з екологічними можливостями планети. </a:t>
            </a:r>
          </a:p>
          <a:p>
            <a:pPr algn="just"/>
            <a:endParaRPr lang="az-Cyrl-AZ" dirty="0" smtClean="0"/>
          </a:p>
          <a:p>
            <a:pPr algn="just"/>
            <a:r>
              <a:rPr lang="az-Cyrl-AZ" dirty="0" smtClean="0"/>
              <a:t>• Розміри і темпи росту населення повинні бути погоджені з виробничим потенціалом глобальної екосистеми Землі, що змінюється.</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az-Cyrl-AZ" dirty="0" smtClean="0"/>
              <a:t>Основні компоненти сталого розвитку </a:t>
            </a:r>
            <a:endParaRPr lang="en-GB" dirty="0"/>
          </a:p>
        </p:txBody>
      </p:sp>
      <p:pic>
        <p:nvPicPr>
          <p:cNvPr id="3" name="Рисунок 2" descr="images.png"/>
          <p:cNvPicPr>
            <a:picLocks noChangeAspect="1"/>
          </p:cNvPicPr>
          <p:nvPr/>
        </p:nvPicPr>
        <p:blipFill>
          <a:blip r:embed="rId2" cstate="print"/>
          <a:stretch>
            <a:fillRect/>
          </a:stretch>
        </p:blipFill>
        <p:spPr>
          <a:xfrm>
            <a:off x="1763688" y="1481966"/>
            <a:ext cx="5143078" cy="48971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az-Cyrl-AZ" sz="2800" dirty="0" smtClean="0"/>
              <a:t>Економічна складова</a:t>
            </a:r>
            <a:endParaRPr lang="en-GB" sz="2800" dirty="0"/>
          </a:p>
        </p:txBody>
      </p:sp>
      <p:sp>
        <p:nvSpPr>
          <p:cNvPr id="3" name="Прямоугольник 2"/>
          <p:cNvSpPr/>
          <p:nvPr/>
        </p:nvSpPr>
        <p:spPr>
          <a:xfrm>
            <a:off x="323528" y="1052736"/>
            <a:ext cx="8064896" cy="1200329"/>
          </a:xfrm>
          <a:prstGeom prst="rect">
            <a:avLst/>
          </a:prstGeom>
        </p:spPr>
        <p:txBody>
          <a:bodyPr wrap="square">
            <a:spAutoFit/>
          </a:bodyPr>
          <a:lstStyle/>
          <a:p>
            <a:pPr algn="just"/>
            <a:r>
              <a:rPr lang="az-Cyrl-AZ" dirty="0" smtClean="0"/>
              <a:t>• Оптимальне використання обмежених ресурсів і використання екологічних – природо-, енерго- і матеріало-зберігаючих технологій, включаючи видобуток і переробку сировини, створення екологічно прийнятної продукції, мінімізацію, переробку і знищення відходів</a:t>
            </a:r>
            <a:endParaRPr lang="en-GB" dirty="0"/>
          </a:p>
        </p:txBody>
      </p:sp>
      <p:sp>
        <p:nvSpPr>
          <p:cNvPr id="4" name="Прямоугольник 3"/>
          <p:cNvSpPr/>
          <p:nvPr/>
        </p:nvSpPr>
        <p:spPr>
          <a:xfrm>
            <a:off x="1835696" y="2204864"/>
            <a:ext cx="6408712" cy="523220"/>
          </a:xfrm>
          <a:prstGeom prst="rect">
            <a:avLst/>
          </a:prstGeom>
        </p:spPr>
        <p:txBody>
          <a:bodyPr wrap="square">
            <a:spAutoFit/>
          </a:bodyPr>
          <a:lstStyle/>
          <a:p>
            <a:pPr algn="ctr"/>
            <a:r>
              <a:rPr lang="az-Cyrl-AZ" sz="2800" dirty="0" smtClean="0"/>
              <a:t>Соціальна складова</a:t>
            </a:r>
            <a:endParaRPr lang="en-GB" sz="2800" dirty="0"/>
          </a:p>
        </p:txBody>
      </p:sp>
      <p:sp>
        <p:nvSpPr>
          <p:cNvPr id="5" name="Прямоугольник 4"/>
          <p:cNvSpPr/>
          <p:nvPr/>
        </p:nvSpPr>
        <p:spPr>
          <a:xfrm>
            <a:off x="251520" y="2708920"/>
            <a:ext cx="8424936" cy="2031325"/>
          </a:xfrm>
          <a:prstGeom prst="rect">
            <a:avLst/>
          </a:prstGeom>
        </p:spPr>
        <p:txBody>
          <a:bodyPr wrap="square">
            <a:spAutoFit/>
          </a:bodyPr>
          <a:lstStyle/>
          <a:p>
            <a:pPr>
              <a:buFont typeface="Arial" pitchFamily="34" charset="0"/>
              <a:buChar char="•"/>
            </a:pPr>
            <a:r>
              <a:rPr lang="az-Cyrl-AZ" dirty="0" smtClean="0"/>
              <a:t>Стабільність соціальних і культурних систем, в тому числі, скорочення числа руйнівних конфліктів між людьми </a:t>
            </a:r>
          </a:p>
          <a:p>
            <a:r>
              <a:rPr lang="az-Cyrl-AZ" dirty="0" smtClean="0"/>
              <a:t>• Справедливий розподіл благ </a:t>
            </a:r>
          </a:p>
          <a:p>
            <a:r>
              <a:rPr lang="az-Cyrl-AZ" dirty="0" smtClean="0"/>
              <a:t>• Збереження культурного капіталу і різноманіття в глобальних масштабах</a:t>
            </a:r>
          </a:p>
          <a:p>
            <a:r>
              <a:rPr lang="az-Cyrl-AZ" dirty="0" smtClean="0"/>
              <a:t>• Людина повинна брати участь у процесах, які формують сферу її життєдіяльності, сприяти прийняттю і реалізації рішень, контролювати їх виконання </a:t>
            </a:r>
          </a:p>
          <a:p>
            <a:endParaRPr lang="en-GB" dirty="0"/>
          </a:p>
        </p:txBody>
      </p:sp>
      <p:sp>
        <p:nvSpPr>
          <p:cNvPr id="6" name="Прямоугольник 5"/>
          <p:cNvSpPr/>
          <p:nvPr/>
        </p:nvSpPr>
        <p:spPr>
          <a:xfrm>
            <a:off x="2915816" y="4581128"/>
            <a:ext cx="4392488" cy="523220"/>
          </a:xfrm>
          <a:prstGeom prst="rect">
            <a:avLst/>
          </a:prstGeom>
        </p:spPr>
        <p:txBody>
          <a:bodyPr wrap="square">
            <a:spAutoFit/>
          </a:bodyPr>
          <a:lstStyle/>
          <a:p>
            <a:r>
              <a:rPr lang="az-Cyrl-AZ" sz="2800" dirty="0" smtClean="0"/>
              <a:t>Екологічна складова</a:t>
            </a:r>
            <a:endParaRPr lang="en-GB" sz="2800" dirty="0"/>
          </a:p>
        </p:txBody>
      </p:sp>
      <p:sp>
        <p:nvSpPr>
          <p:cNvPr id="7" name="Прямоугольник 6"/>
          <p:cNvSpPr/>
          <p:nvPr/>
        </p:nvSpPr>
        <p:spPr>
          <a:xfrm>
            <a:off x="395536" y="5013176"/>
            <a:ext cx="8064896" cy="1200329"/>
          </a:xfrm>
          <a:prstGeom prst="rect">
            <a:avLst/>
          </a:prstGeom>
        </p:spPr>
        <p:txBody>
          <a:bodyPr wrap="square">
            <a:spAutoFit/>
          </a:bodyPr>
          <a:lstStyle/>
          <a:p>
            <a:pPr algn="just">
              <a:buFont typeface="Arial" pitchFamily="34" charset="0"/>
              <a:buChar char="•"/>
            </a:pPr>
            <a:r>
              <a:rPr lang="az-Cyrl-AZ" dirty="0" smtClean="0"/>
              <a:t>Забезпечення цілісності біологічних і фізичних природних систем </a:t>
            </a:r>
          </a:p>
          <a:p>
            <a:pPr algn="just">
              <a:buFont typeface="Arial" pitchFamily="34" charset="0"/>
              <a:buChar char="•"/>
            </a:pPr>
            <a:r>
              <a:rPr lang="az-Cyrl-AZ" dirty="0" smtClean="0"/>
              <a:t>Збереження здатності екосистем до самовідновлення і динамічної адаптації</a:t>
            </a:r>
          </a:p>
          <a:p>
            <a:pPr algn="just">
              <a:buFont typeface="Arial" pitchFamily="34" charset="0"/>
              <a:buChar char="•"/>
            </a:pPr>
            <a:r>
              <a:rPr lang="az-Cyrl-AZ" dirty="0" smtClean="0"/>
              <a:t> Запобігання деградації природних ресурсів, забрудненню навколишнього середовища і втрати біологічного розмаїття </a:t>
            </a:r>
            <a:endParaRPr lang="en-GB" dirty="0"/>
          </a:p>
        </p:txBody>
      </p:sp>
      <p:pic>
        <p:nvPicPr>
          <p:cNvPr id="8" name="концепція.mp4">
            <a:hlinkClick r:id="" action="ppaction://media"/>
          </p:cNvPr>
          <p:cNvPicPr>
            <a:picLocks noRot="1" noChangeAspect="1"/>
          </p:cNvPicPr>
          <p:nvPr>
            <a:videoFile r:link="rId1"/>
          </p:nvPr>
        </p:nvPicPr>
        <p:blipFill>
          <a:blip r:embed="rId3" cstate="print"/>
          <a:stretch>
            <a:fillRect/>
          </a:stretch>
        </p:blipFill>
        <p:spPr>
          <a:xfrm>
            <a:off x="7812360" y="6021288"/>
            <a:ext cx="959768" cy="71982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780</Words>
  <Application>Microsoft Office PowerPoint</Application>
  <PresentationFormat>Экран (4:3)</PresentationFormat>
  <Paragraphs>67</Paragraphs>
  <Slides>14</Slides>
  <Notes>1</Notes>
  <HiddenSlides>0</HiddenSlides>
  <MMClips>2</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Еколого-економічні потреби і інтереси</vt:lpstr>
      <vt:lpstr>Презентация PowerPoint</vt:lpstr>
      <vt:lpstr>Екологічна ситуація в Україні</vt:lpstr>
      <vt:lpstr>Презентация PowerPoint</vt:lpstr>
      <vt:lpstr>На стан екологічної ситуації в регіонах України впливає також прояв еколого-географічних проблем. Серед них для України характерними є:  </vt:lpstr>
      <vt:lpstr>Стратегія сталого розвитку</vt:lpstr>
      <vt:lpstr>Презентация PowerPoint</vt:lpstr>
      <vt:lpstr>Основні компоненти сталого розвитку </vt:lpstr>
      <vt:lpstr>Економічна складова</vt:lpstr>
      <vt:lpstr>Глобальні цілі сталого розвитку </vt:lpstr>
      <vt:lpstr>Індикатори сталого росту</vt:lpstr>
      <vt:lpstr>Екологічні індикатори</vt:lpstr>
      <vt:lpstr>Індекс людського розвитку (ІЛР) (англ. Human Development Index, HDI))</vt:lpstr>
      <vt:lpstr>Екологічний слід — міра потреб людини у екосистемах планети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Стратегія сталого розвитку</dc:title>
  <dc:creator>Игорь</dc:creator>
  <cp:lastModifiedBy>Наташа</cp:lastModifiedBy>
  <cp:revision>11</cp:revision>
  <dcterms:created xsi:type="dcterms:W3CDTF">2018-09-13T23:37:15Z</dcterms:created>
  <dcterms:modified xsi:type="dcterms:W3CDTF">2020-01-20T16:08:59Z</dcterms:modified>
</cp:coreProperties>
</file>