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notesMasterIdLst>
    <p:notesMasterId r:id="rId6"/>
  </p:notesMasterIdLst>
  <p:sldIdLst>
    <p:sldId id="274" r:id="rId2"/>
    <p:sldId id="276" r:id="rId3"/>
    <p:sldId id="275" r:id="rId4"/>
    <p:sldId id="277" r:id="rId5"/>
  </p:sldIdLst>
  <p:sldSz cx="12192000" cy="6858000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642" userDrawn="1">
          <p15:clr>
            <a:srgbClr val="A4A3A4"/>
          </p15:clr>
        </p15:guide>
        <p15:guide id="3" orient="horz" pos="2047" userDrawn="1">
          <p15:clr>
            <a:srgbClr val="A4A3A4"/>
          </p15:clr>
        </p15:guide>
        <p15:guide id="4" orient="horz" pos="1706" userDrawn="1">
          <p15:clr>
            <a:srgbClr val="A4A3A4"/>
          </p15:clr>
        </p15:guide>
        <p15:guide id="5" pos="325" userDrawn="1">
          <p15:clr>
            <a:srgbClr val="A4A3A4"/>
          </p15:clr>
        </p15:guide>
        <p15:guide id="6" pos="33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DBBBB"/>
    <a:srgbClr val="7C7676"/>
    <a:srgbClr val="BFBFBF"/>
    <a:srgbClr val="B19C21"/>
    <a:srgbClr val="B0ACAC"/>
    <a:srgbClr val="9F8C1D"/>
    <a:srgbClr val="A9951F"/>
    <a:srgbClr val="868828"/>
    <a:srgbClr val="35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68" autoAdjust="0"/>
    <p:restoredTop sz="94900" autoAdjust="0"/>
  </p:normalViewPr>
  <p:slideViewPr>
    <p:cSldViewPr snapToGrid="0" showGuides="1">
      <p:cViewPr varScale="1">
        <p:scale>
          <a:sx n="90" d="100"/>
          <a:sy n="90" d="100"/>
        </p:scale>
        <p:origin x="66" y="312"/>
      </p:cViewPr>
      <p:guideLst>
        <p:guide orient="horz" pos="346"/>
        <p:guide pos="642"/>
        <p:guide orient="horz" pos="2047"/>
        <p:guide orient="horz" pos="1706"/>
        <p:guide pos="325"/>
        <p:guide pos="33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E0725-EFE5-42FD-B86D-3362D9F59F90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E985F-B3D4-4447-A316-94136443B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722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37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10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10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446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217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71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50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90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06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75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71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42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76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700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42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11400-1259-4BC6-8590-1EA7FED55ED0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74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Baker tilly white 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057" y="226982"/>
            <a:ext cx="3668078" cy="107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593307" y="2654300"/>
            <a:ext cx="5304158" cy="2009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 CENTRE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73517" y="4663574"/>
            <a:ext cx="4082716" cy="4067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step in your development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://zapvuz.ru/images/vuzi_zapor/ZNU/0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" r="4318" b="22232"/>
          <a:stretch/>
        </p:blipFill>
        <p:spPr bwMode="auto">
          <a:xfrm>
            <a:off x="0" y="0"/>
            <a:ext cx="12192000" cy="687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1" y="-40715"/>
            <a:ext cx="12201525" cy="6913849"/>
          </a:xfrm>
          <a:prstGeom prst="rect">
            <a:avLst/>
          </a:prstGeom>
          <a:solidFill>
            <a:srgbClr val="35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73227" y="2695074"/>
            <a:ext cx="94248" cy="2245895"/>
          </a:xfrm>
          <a:prstGeom prst="rect">
            <a:avLst/>
          </a:prstGeom>
          <a:solidFill>
            <a:srgbClr val="A9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67475" y="2759075"/>
            <a:ext cx="5324475" cy="2009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ФІЛОЛОГІЧНИЙ ФАКУЛЬТЕТ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http://semdata-project.eu/sites/default/files/ZNU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6" y="402980"/>
            <a:ext cx="1025525" cy="127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971549" y="390525"/>
            <a:ext cx="11172826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ЗАПОРІЗЬКИЙ НАЦІОНАЛЬНИЙ УНІВЕРСИТЕТ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24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-1"/>
            <a:ext cx="4648200" cy="6873135"/>
          </a:xfrm>
          <a:prstGeom prst="rect">
            <a:avLst/>
          </a:prstGeom>
          <a:solidFill>
            <a:srgbClr val="35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…….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57198" y="66676"/>
            <a:ext cx="104776" cy="6696074"/>
          </a:xfrm>
          <a:prstGeom prst="rect">
            <a:avLst/>
          </a:prstGeom>
          <a:solidFill>
            <a:srgbClr val="A9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476746" y="-30245"/>
            <a:ext cx="7554088" cy="6933622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Л</a:t>
            </a:r>
            <a:endParaRPr lang="ru-RU" sz="1400" dirty="0"/>
          </a:p>
        </p:txBody>
      </p:sp>
      <p:sp>
        <p:nvSpPr>
          <p:cNvPr id="2" name="Параллелограмм 1"/>
          <p:cNvSpPr/>
          <p:nvPr/>
        </p:nvSpPr>
        <p:spPr>
          <a:xfrm>
            <a:off x="2724150" y="3336454"/>
            <a:ext cx="2513838" cy="2397596"/>
          </a:xfrm>
          <a:prstGeom prst="parallelogram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Picture 2" descr="https://static.stomatologclub.ru/uploads/aa/f5/c5354c69f1a1aa3a646e4a47f7c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37" y="3446091"/>
            <a:ext cx="4638675" cy="3309327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flipH="1">
            <a:off x="4376232" y="66676"/>
            <a:ext cx="100514" cy="3260253"/>
          </a:xfrm>
          <a:prstGeom prst="rect">
            <a:avLst/>
          </a:prstGeom>
          <a:solidFill>
            <a:srgbClr val="A9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араллелограмм 2"/>
          <p:cNvSpPr/>
          <p:nvPr/>
        </p:nvSpPr>
        <p:spPr>
          <a:xfrm>
            <a:off x="447637" y="3443897"/>
            <a:ext cx="4629149" cy="3309327"/>
          </a:xfrm>
          <a:prstGeom prst="parallelogram">
            <a:avLst/>
          </a:prstGeom>
          <a:solidFill>
            <a:srgbClr val="B0ACAC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Picture 4" descr="https://nkozakon.ru/wp-content/uploads/2013/11/uslug_6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93" y="363845"/>
            <a:ext cx="4399107" cy="323819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196705" y="363845"/>
            <a:ext cx="4413395" cy="3238194"/>
          </a:xfrm>
          <a:prstGeom prst="ellipse">
            <a:avLst/>
          </a:prstGeom>
          <a:solidFill>
            <a:srgbClr val="B0ACAC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952238" y="335270"/>
            <a:ext cx="710954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СУЧАСНА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КРАЇНСЬКА МОВА </a:t>
            </a:r>
          </a:p>
          <a:p>
            <a:pPr algn="ctr"/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(Лексикологія. Фразеологія. Лексикографія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Фонетика і фонологія. Орфоепія. Графіка. Орфографія)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45617" y="1351837"/>
            <a:ext cx="6455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 Нормативна дисципліна освітньої програми</a:t>
            </a:r>
            <a:r>
              <a:rPr lang="en-US" sz="2400" dirty="0" smtClean="0"/>
              <a:t> </a:t>
            </a:r>
            <a:r>
              <a:rPr lang="uk-UA" sz="2400" dirty="0" smtClean="0"/>
              <a:t>Середня освіта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05500" y="2769637"/>
            <a:ext cx="5057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Розробник </a:t>
            </a:r>
            <a:r>
              <a:rPr lang="uk-UA" sz="2400" dirty="0" smtClean="0"/>
              <a:t>курсу </a:t>
            </a:r>
            <a:r>
              <a:rPr lang="uk-UA" sz="2400" dirty="0"/>
              <a:t>– </a:t>
            </a:r>
            <a:r>
              <a:rPr lang="uk-UA" sz="2400" dirty="0" smtClean="0"/>
              <a:t>кандидат </a:t>
            </a:r>
            <a:r>
              <a:rPr lang="uk-UA" sz="2400" dirty="0"/>
              <a:t>філологічних наук, </a:t>
            </a:r>
            <a:r>
              <a:rPr lang="uk-UA" sz="2400" dirty="0" smtClean="0"/>
              <a:t>доцент</a:t>
            </a:r>
            <a:r>
              <a:rPr lang="uk-UA" sz="2400" b="1" dirty="0" smtClean="0"/>
              <a:t>                                          </a:t>
            </a:r>
            <a:r>
              <a:rPr lang="uk-UA" sz="2400" dirty="0" smtClean="0"/>
              <a:t>Н.</a:t>
            </a:r>
            <a:r>
              <a:rPr lang="uk-UA" sz="2400" dirty="0"/>
              <a:t> О. </a:t>
            </a:r>
            <a:r>
              <a:rPr lang="uk-UA" sz="2400" dirty="0" smtClean="0"/>
              <a:t>Зубець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55143" y="4761787"/>
            <a:ext cx="6674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Цільова аудиторія – </a:t>
            </a:r>
            <a:r>
              <a:rPr lang="uk-UA" sz="2400" dirty="0" smtClean="0"/>
              <a:t>студенти другого року навчання освітнього рівня «бакалавр» </a:t>
            </a:r>
          </a:p>
          <a:p>
            <a:pPr algn="ctr"/>
            <a:r>
              <a:rPr lang="uk-UA" sz="2400" dirty="0" smtClean="0"/>
              <a:t>Додаткова спеціальність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26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4724400" y="59870"/>
            <a:ext cx="7554088" cy="6873135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-1"/>
            <a:ext cx="4648200" cy="6873135"/>
          </a:xfrm>
          <a:prstGeom prst="rect">
            <a:avLst/>
          </a:prstGeom>
          <a:solidFill>
            <a:srgbClr val="35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50367" y="858490"/>
            <a:ext cx="7208307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uk-UA" sz="2100" b="1" dirty="0"/>
              <a:t>Мета</a:t>
            </a:r>
            <a:r>
              <a:rPr lang="uk-UA" sz="2100" dirty="0"/>
              <a:t> </a:t>
            </a:r>
            <a:r>
              <a:rPr lang="uk-UA" sz="2100" b="1" dirty="0" smtClean="0"/>
              <a:t>курсу</a:t>
            </a:r>
            <a:r>
              <a:rPr lang="uk-UA" sz="2100" dirty="0" smtClean="0"/>
              <a:t> </a:t>
            </a:r>
            <a:r>
              <a:rPr lang="uk-UA" sz="2100" dirty="0"/>
              <a:t>– дати студентам відповідні наукові знання про факти сучасної української літературної мови та усталені </a:t>
            </a:r>
            <a:r>
              <a:rPr lang="uk-UA" sz="2100" dirty="0" err="1"/>
              <a:t>мовні</a:t>
            </a:r>
            <a:r>
              <a:rPr lang="uk-UA" sz="2100" dirty="0"/>
              <a:t> норми від часів І. Котляревського і Т. Шевченка до наших днів. </a:t>
            </a: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4307" y="1097876"/>
            <a:ext cx="4528168" cy="4104726"/>
            <a:chOff x="5732" y="1097876"/>
            <a:chExt cx="4528168" cy="4104726"/>
          </a:xfrm>
        </p:grpSpPr>
        <p:sp>
          <p:nvSpPr>
            <p:cNvPr id="3" name="Шестиугольник 2"/>
            <p:cNvSpPr/>
            <p:nvPr/>
          </p:nvSpPr>
          <p:spPr>
            <a:xfrm rot="1687670">
              <a:off x="5732" y="1097876"/>
              <a:ext cx="4518689" cy="4097703"/>
            </a:xfrm>
            <a:prstGeom prst="hexagon">
              <a:avLst/>
            </a:prstGeom>
            <a:solidFill>
              <a:srgbClr val="B19C2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46" name="Picture 2" descr="http://old.ibs-mirea.ru/img/attention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51" t="17951" r="14589"/>
            <a:stretch/>
          </p:blipFill>
          <p:spPr bwMode="auto">
            <a:xfrm>
              <a:off x="66675" y="1104899"/>
              <a:ext cx="4467225" cy="4097703"/>
            </a:xfrm>
            <a:prstGeom prst="hexagon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Шестиугольник 19"/>
            <p:cNvSpPr/>
            <p:nvPr/>
          </p:nvSpPr>
          <p:spPr>
            <a:xfrm>
              <a:off x="47625" y="1104899"/>
              <a:ext cx="4476750" cy="4097703"/>
            </a:xfrm>
            <a:prstGeom prst="hexagon">
              <a:avLst/>
            </a:prstGeom>
            <a:solidFill>
              <a:srgbClr val="BFBFBF">
                <a:alpha val="2784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5050367" y="1932862"/>
            <a:ext cx="7192385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100" dirty="0" smtClean="0"/>
              <a:t> </a:t>
            </a:r>
            <a:r>
              <a:rPr lang="uk-UA" b="1" dirty="0"/>
              <a:t>ОЧІКУВАНІ РЕЗУЛЬТАТИ НАВЧАННЯ</a:t>
            </a:r>
            <a:endParaRPr lang="en-US" dirty="0"/>
          </a:p>
          <a:p>
            <a:r>
              <a:rPr lang="uk-UA" b="1" dirty="0"/>
              <a:t>У разі успішного завершення курсу студент </a:t>
            </a:r>
            <a:r>
              <a:rPr lang="uk-UA" b="1" u="sng" dirty="0"/>
              <a:t>зможе</a:t>
            </a:r>
            <a:r>
              <a:rPr lang="uk-UA" b="1" dirty="0"/>
              <a:t>:</a:t>
            </a:r>
            <a:endParaRPr lang="en-US" dirty="0"/>
          </a:p>
          <a:p>
            <a:pPr lvl="0" algn="just"/>
            <a:r>
              <a:rPr lang="ru-RU" sz="1600" dirty="0"/>
              <a:t>• </a:t>
            </a:r>
            <a:r>
              <a:rPr lang="ru-RU" sz="1600" dirty="0" err="1" smtClean="0"/>
              <a:t>Виділяти</a:t>
            </a:r>
            <a:r>
              <a:rPr lang="ru-RU" sz="1600" dirty="0" smtClean="0"/>
              <a:t> </a:t>
            </a:r>
            <a:r>
              <a:rPr lang="ru-RU" sz="1600" dirty="0"/>
              <a:t>з </a:t>
            </a:r>
            <a:r>
              <a:rPr lang="ru-RU" sz="1600" dirty="0" err="1"/>
              <a:t>мовленнєвого</a:t>
            </a:r>
            <a:r>
              <a:rPr lang="ru-RU" sz="1600" dirty="0"/>
              <a:t> потоку </a:t>
            </a:r>
            <a:r>
              <a:rPr lang="ru-RU" sz="1600" dirty="0" err="1"/>
              <a:t>конкретні</a:t>
            </a:r>
            <a:r>
              <a:rPr lang="ru-RU" sz="1600" dirty="0"/>
              <a:t> </a:t>
            </a:r>
            <a:r>
              <a:rPr lang="ru-RU" sz="1600" dirty="0" err="1"/>
              <a:t>мовні</a:t>
            </a:r>
            <a:r>
              <a:rPr lang="ru-RU" sz="1600" dirty="0"/>
              <a:t> </a:t>
            </a:r>
            <a:r>
              <a:rPr lang="ru-RU" sz="1600" dirty="0" err="1"/>
              <a:t>категорії</a:t>
            </a:r>
            <a:r>
              <a:rPr lang="ru-RU" sz="1600" dirty="0"/>
              <a:t>, </a:t>
            </a:r>
            <a:r>
              <a:rPr lang="ru-RU" sz="1600" dirty="0" err="1"/>
              <a:t>давати</a:t>
            </a:r>
            <a:r>
              <a:rPr lang="ru-RU" sz="1600" dirty="0"/>
              <a:t> </a:t>
            </a:r>
            <a:r>
              <a:rPr lang="ru-RU" sz="1600" dirty="0" err="1"/>
              <a:t>їм</a:t>
            </a:r>
            <a:r>
              <a:rPr lang="ru-RU" sz="1600" dirty="0"/>
              <a:t> </a:t>
            </a:r>
            <a:r>
              <a:rPr lang="ru-RU" sz="1600" dirty="0" err="1"/>
              <a:t>загальну</a:t>
            </a:r>
            <a:r>
              <a:rPr lang="ru-RU" sz="1600" dirty="0"/>
              <a:t> характеристику </a:t>
            </a:r>
            <a:r>
              <a:rPr lang="ru-RU" sz="1600" dirty="0" err="1"/>
              <a:t>відповідно</a:t>
            </a:r>
            <a:r>
              <a:rPr lang="ru-RU" sz="1600" dirty="0"/>
              <a:t> до </a:t>
            </a:r>
            <a:r>
              <a:rPr lang="ru-RU" sz="1600" dirty="0" err="1"/>
              <a:t>вимог</a:t>
            </a:r>
            <a:r>
              <a:rPr lang="ru-RU" sz="1600" dirty="0"/>
              <a:t> </a:t>
            </a:r>
            <a:r>
              <a:rPr lang="ru-RU" sz="1600" dirty="0" err="1"/>
              <a:t>сучасного</a:t>
            </a:r>
            <a:r>
              <a:rPr lang="ru-RU" sz="1600" dirty="0"/>
              <a:t> </a:t>
            </a:r>
            <a:r>
              <a:rPr lang="ru-RU" sz="1600" dirty="0" err="1"/>
              <a:t>мовознавства</a:t>
            </a:r>
            <a:r>
              <a:rPr lang="uk-UA" sz="1600" dirty="0" smtClean="0"/>
              <a:t>.</a:t>
            </a:r>
            <a:endParaRPr lang="en-US" sz="1600" dirty="0"/>
          </a:p>
          <a:p>
            <a:pPr lvl="0" algn="just"/>
            <a:r>
              <a:rPr lang="ru-RU" sz="1600" dirty="0" smtClean="0"/>
              <a:t>•</a:t>
            </a:r>
            <a:r>
              <a:rPr lang="ru-RU" sz="1600" dirty="0" err="1" smtClean="0"/>
              <a:t>Самостійно</a:t>
            </a:r>
            <a:r>
              <a:rPr lang="ru-RU" sz="1600" dirty="0" smtClean="0"/>
              <a:t> </a:t>
            </a:r>
            <a:r>
              <a:rPr lang="ru-RU" sz="1600" dirty="0" err="1"/>
              <a:t>аналізувати</a:t>
            </a:r>
            <a:r>
              <a:rPr lang="ru-RU" sz="1600" dirty="0"/>
              <a:t> </a:t>
            </a:r>
            <a:r>
              <a:rPr lang="ru-RU" sz="1600" dirty="0" err="1"/>
              <a:t>мовні</a:t>
            </a:r>
            <a:r>
              <a:rPr lang="ru-RU" sz="1600" dirty="0"/>
              <a:t> </a:t>
            </a:r>
            <a:r>
              <a:rPr lang="ru-RU" sz="1600" dirty="0" err="1"/>
              <a:t>факти</a:t>
            </a:r>
            <a:r>
              <a:rPr lang="ru-RU" sz="1600" dirty="0"/>
              <a:t>, у т. ч. </a:t>
            </a:r>
            <a:r>
              <a:rPr lang="ru-RU" sz="1600" dirty="0" err="1"/>
              <a:t>здійснювати</a:t>
            </a:r>
            <a:r>
              <a:rPr lang="ru-RU" sz="1600" dirty="0"/>
              <a:t> </a:t>
            </a:r>
            <a:r>
              <a:rPr lang="ru-RU" sz="1600" dirty="0" err="1"/>
              <a:t>повний</a:t>
            </a:r>
            <a:r>
              <a:rPr lang="ru-RU" sz="1600" dirty="0"/>
              <a:t> </a:t>
            </a:r>
            <a:r>
              <a:rPr lang="ru-RU" sz="1600" dirty="0" err="1"/>
              <a:t>лексикологічний</a:t>
            </a:r>
            <a:r>
              <a:rPr lang="ru-RU" sz="1600" dirty="0"/>
              <a:t>, </a:t>
            </a:r>
            <a:r>
              <a:rPr lang="ru-RU" sz="1600" dirty="0" err="1"/>
              <a:t>фразеологічний</a:t>
            </a:r>
            <a:r>
              <a:rPr lang="ru-RU" sz="1600" dirty="0"/>
              <a:t> </a:t>
            </a:r>
            <a:r>
              <a:rPr lang="ru-RU" sz="1600" dirty="0" err="1"/>
              <a:t>аналізи</a:t>
            </a:r>
            <a:r>
              <a:rPr lang="ru-RU" sz="1600" dirty="0"/>
              <a:t>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служитиме</a:t>
            </a:r>
            <a:r>
              <a:rPr lang="ru-RU" sz="1600" dirty="0"/>
              <a:t> основою </a:t>
            </a:r>
            <a:r>
              <a:rPr lang="ru-RU" sz="1600" dirty="0" err="1"/>
              <a:t>здобуття</a:t>
            </a:r>
            <a:r>
              <a:rPr lang="ru-RU" sz="1600" dirty="0"/>
              <a:t> </a:t>
            </a:r>
            <a:r>
              <a:rPr lang="ru-RU" sz="1600" dirty="0" err="1"/>
              <a:t>навичок</a:t>
            </a:r>
            <a:r>
              <a:rPr lang="ru-RU" sz="1600" dirty="0"/>
              <a:t> </a:t>
            </a:r>
            <a:r>
              <a:rPr lang="ru-RU" sz="1600" dirty="0" err="1"/>
              <a:t>роботи</a:t>
            </a:r>
            <a:r>
              <a:rPr lang="ru-RU" sz="1600" dirty="0"/>
              <a:t> </a:t>
            </a:r>
            <a:r>
              <a:rPr lang="ru-RU" sz="1600" dirty="0" err="1"/>
              <a:t>вчителя</a:t>
            </a:r>
            <a:r>
              <a:rPr lang="ru-RU" sz="1600" dirty="0"/>
              <a:t>-словесника в </a:t>
            </a:r>
            <a:r>
              <a:rPr lang="ru-RU" sz="1600" dirty="0" err="1"/>
              <a:t>школі</a:t>
            </a:r>
            <a:r>
              <a:rPr lang="uk-UA" sz="1600" dirty="0" smtClean="0"/>
              <a:t>. </a:t>
            </a:r>
            <a:endParaRPr lang="en-US" sz="1600" dirty="0"/>
          </a:p>
          <a:p>
            <a:pPr lvl="0" algn="just"/>
            <a:r>
              <a:rPr lang="ru-RU" sz="1600" dirty="0" smtClean="0"/>
              <a:t>•</a:t>
            </a:r>
            <a:r>
              <a:rPr lang="ru-RU" sz="1600" dirty="0" err="1" smtClean="0"/>
              <a:t>Працювати</a:t>
            </a:r>
            <a:r>
              <a:rPr lang="ru-RU" sz="1600" dirty="0" smtClean="0"/>
              <a:t> </a:t>
            </a:r>
            <a:r>
              <a:rPr lang="ru-RU" sz="1600" dirty="0"/>
              <a:t>з </a:t>
            </a:r>
            <a:r>
              <a:rPr lang="ru-RU" sz="1600" dirty="0" err="1"/>
              <a:t>науковою</a:t>
            </a:r>
            <a:r>
              <a:rPr lang="ru-RU" sz="1600" dirty="0"/>
              <a:t> </a:t>
            </a:r>
            <a:r>
              <a:rPr lang="ru-RU" sz="1600" dirty="0" err="1"/>
              <a:t>літературою</a:t>
            </a:r>
            <a:r>
              <a:rPr lang="ru-RU" sz="1600" dirty="0"/>
              <a:t>, словниками й </a:t>
            </a:r>
            <a:r>
              <a:rPr lang="ru-RU" sz="1600" dirty="0" err="1"/>
              <a:t>довідниками</a:t>
            </a:r>
            <a:r>
              <a:rPr lang="ru-RU" sz="1600" dirty="0"/>
              <a:t> для теоретичного </a:t>
            </a:r>
            <a:r>
              <a:rPr lang="ru-RU" sz="1600" dirty="0" err="1"/>
              <a:t>обґрунтування</a:t>
            </a:r>
            <a:r>
              <a:rPr lang="ru-RU" sz="1600" dirty="0"/>
              <a:t> та </a:t>
            </a:r>
            <a:r>
              <a:rPr lang="ru-RU" sz="1600" dirty="0" err="1"/>
              <a:t>висновків</a:t>
            </a:r>
            <a:r>
              <a:rPr lang="ru-RU" sz="1600" dirty="0"/>
              <a:t> </a:t>
            </a:r>
            <a:r>
              <a:rPr lang="ru-RU" sz="1600" dirty="0" err="1"/>
              <a:t>після</a:t>
            </a:r>
            <a:r>
              <a:rPr lang="ru-RU" sz="1600" dirty="0"/>
              <a:t> </a:t>
            </a:r>
            <a:r>
              <a:rPr lang="ru-RU" sz="1600" dirty="0" err="1"/>
              <a:t>спостережень</a:t>
            </a:r>
            <a:r>
              <a:rPr lang="ru-RU" sz="1600" dirty="0"/>
              <a:t> над </a:t>
            </a:r>
            <a:r>
              <a:rPr lang="ru-RU" sz="1600" dirty="0" err="1"/>
              <a:t>конкретними</a:t>
            </a:r>
            <a:r>
              <a:rPr lang="ru-RU" sz="1600" dirty="0"/>
              <a:t> стилями, </a:t>
            </a:r>
            <a:r>
              <a:rPr lang="ru-RU" sz="1600" dirty="0" err="1"/>
              <a:t>мовними</a:t>
            </a:r>
            <a:r>
              <a:rPr lang="ru-RU" sz="1600" dirty="0"/>
              <a:t> </a:t>
            </a:r>
            <a:r>
              <a:rPr lang="ru-RU" sz="1600" dirty="0" err="1" smtClean="0"/>
              <a:t>явищами</a:t>
            </a:r>
            <a:r>
              <a:rPr lang="ru-RU" sz="1600" dirty="0" smtClean="0"/>
              <a:t>.</a:t>
            </a:r>
          </a:p>
          <a:p>
            <a:pPr lvl="0" algn="just"/>
            <a:r>
              <a:rPr lang="ru-RU" sz="1600" dirty="0"/>
              <a:t>• </a:t>
            </a:r>
            <a:r>
              <a:rPr lang="ru-RU" sz="1600" dirty="0" err="1" smtClean="0"/>
              <a:t>Реферувати</a:t>
            </a:r>
            <a:r>
              <a:rPr lang="ru-RU" sz="1600" dirty="0" smtClean="0"/>
              <a:t> </a:t>
            </a:r>
            <a:r>
              <a:rPr lang="ru-RU" sz="1600" dirty="0" err="1"/>
              <a:t>мовознавчі</a:t>
            </a:r>
            <a:r>
              <a:rPr lang="ru-RU" sz="1600" dirty="0"/>
              <a:t> </a:t>
            </a:r>
            <a:r>
              <a:rPr lang="ru-RU" sz="1600" dirty="0" err="1"/>
              <a:t>праці</a:t>
            </a:r>
            <a:r>
              <a:rPr lang="ru-RU" sz="1600" dirty="0"/>
              <a:t> й </a:t>
            </a:r>
            <a:r>
              <a:rPr lang="ru-RU" sz="1600" dirty="0" err="1"/>
              <a:t>представляти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 smtClean="0"/>
              <a:t>публічно</a:t>
            </a:r>
            <a:r>
              <a:rPr lang="ru-RU" sz="1600" dirty="0" smtClean="0"/>
              <a:t>.</a:t>
            </a:r>
          </a:p>
          <a:p>
            <a:pPr lvl="0" algn="just"/>
            <a:r>
              <a:rPr lang="ru-RU" sz="1600" dirty="0" smtClean="0"/>
              <a:t>•</a:t>
            </a:r>
            <a:r>
              <a:rPr lang="ru-RU" sz="1600" dirty="0" err="1" smtClean="0"/>
              <a:t>Уміти</a:t>
            </a:r>
            <a:r>
              <a:rPr lang="ru-RU" sz="1600" dirty="0" smtClean="0"/>
              <a:t> </a:t>
            </a:r>
            <a:r>
              <a:rPr lang="ru-RU" sz="1600" dirty="0" err="1"/>
              <a:t>вчитися</a:t>
            </a:r>
            <a:r>
              <a:rPr lang="ru-RU" sz="1600" dirty="0"/>
              <a:t>, </a:t>
            </a:r>
            <a:r>
              <a:rPr lang="ru-RU" sz="1600" dirty="0" err="1"/>
              <a:t>дотримуючись</a:t>
            </a:r>
            <a:r>
              <a:rPr lang="ru-RU" sz="1600" dirty="0"/>
              <a:t> </a:t>
            </a:r>
            <a:r>
              <a:rPr lang="ru-RU" sz="1600" dirty="0" err="1"/>
              <a:t>міжнародних</a:t>
            </a:r>
            <a:r>
              <a:rPr lang="ru-RU" sz="1600" dirty="0"/>
              <a:t> </a:t>
            </a:r>
            <a:r>
              <a:rPr lang="ru-RU" sz="1600" dirty="0" err="1"/>
              <a:t>принципів</a:t>
            </a:r>
            <a:r>
              <a:rPr lang="ru-RU" sz="1600" dirty="0"/>
              <a:t> </a:t>
            </a:r>
            <a:r>
              <a:rPr lang="ru-RU" sz="1600" dirty="0" err="1"/>
              <a:t>академічної</a:t>
            </a:r>
            <a:r>
              <a:rPr lang="ru-RU" sz="1600" dirty="0"/>
              <a:t> </a:t>
            </a:r>
            <a:r>
              <a:rPr lang="ru-RU" sz="1600" dirty="0" err="1"/>
              <a:t>доброчесності</a:t>
            </a:r>
            <a:endParaRPr lang="en-US" sz="1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050367" y="5361862"/>
            <a:ext cx="85513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100" b="1" dirty="0" err="1"/>
              <a:t>Обсяг</a:t>
            </a:r>
            <a:r>
              <a:rPr lang="ru-RU" sz="2100" b="1" dirty="0"/>
              <a:t> </a:t>
            </a:r>
            <a:r>
              <a:rPr lang="ru-RU" sz="2100" b="1" dirty="0" smtClean="0"/>
              <a:t>курсу</a:t>
            </a:r>
            <a:r>
              <a:rPr lang="ru-RU" sz="2100" dirty="0" smtClean="0"/>
              <a:t> </a:t>
            </a:r>
            <a:r>
              <a:rPr lang="ru-RU" sz="2100" dirty="0"/>
              <a:t>– </a:t>
            </a:r>
            <a:r>
              <a:rPr lang="ru-RU" sz="2100" dirty="0" smtClean="0"/>
              <a:t>90 </a:t>
            </a:r>
            <a:r>
              <a:rPr lang="ru-RU" sz="2100" dirty="0"/>
              <a:t>год., </a:t>
            </a:r>
            <a:r>
              <a:rPr lang="ru-RU" sz="2100" dirty="0" err="1"/>
              <a:t>із</a:t>
            </a:r>
            <a:r>
              <a:rPr lang="ru-RU" sz="2100" dirty="0"/>
              <a:t> них:</a:t>
            </a:r>
          </a:p>
          <a:p>
            <a:pPr>
              <a:lnSpc>
                <a:spcPct val="80000"/>
              </a:lnSpc>
            </a:pPr>
            <a:r>
              <a:rPr lang="ru-RU" sz="2100" dirty="0"/>
              <a:t>                                 </a:t>
            </a:r>
            <a:r>
              <a:rPr lang="ru-RU" sz="2100" b="1" dirty="0" err="1"/>
              <a:t>лекції</a:t>
            </a:r>
            <a:r>
              <a:rPr lang="ru-RU" sz="2100" dirty="0"/>
              <a:t> – </a:t>
            </a:r>
            <a:r>
              <a:rPr lang="ru-RU" sz="2100" dirty="0" smtClean="0"/>
              <a:t>7 (14 </a:t>
            </a:r>
            <a:r>
              <a:rPr lang="ru-RU" sz="2100" dirty="0"/>
              <a:t>год</a:t>
            </a:r>
            <a:r>
              <a:rPr lang="ru-RU" sz="2100" dirty="0" smtClean="0"/>
              <a:t>.),</a:t>
            </a:r>
            <a:endParaRPr lang="ru-RU" sz="2100" dirty="0"/>
          </a:p>
          <a:p>
            <a:pPr>
              <a:lnSpc>
                <a:spcPct val="80000"/>
              </a:lnSpc>
            </a:pPr>
            <a:r>
              <a:rPr lang="ru-RU" sz="2100" dirty="0"/>
              <a:t>                                 </a:t>
            </a:r>
            <a:r>
              <a:rPr lang="ru-RU" sz="2100" b="1" dirty="0" err="1"/>
              <a:t>практичні</a:t>
            </a:r>
            <a:r>
              <a:rPr lang="ru-RU" sz="2100" b="1" dirty="0"/>
              <a:t> </a:t>
            </a:r>
            <a:r>
              <a:rPr lang="ru-RU" sz="2100" b="1" dirty="0" err="1"/>
              <a:t>заняття</a:t>
            </a:r>
            <a:r>
              <a:rPr lang="ru-RU" sz="2100" b="1" dirty="0"/>
              <a:t> </a:t>
            </a:r>
            <a:r>
              <a:rPr lang="ru-RU" sz="2100" dirty="0"/>
              <a:t>– </a:t>
            </a:r>
            <a:r>
              <a:rPr lang="ru-RU" sz="2100" dirty="0" smtClean="0"/>
              <a:t>7 (14 </a:t>
            </a:r>
            <a:r>
              <a:rPr lang="ru-RU" sz="2100" dirty="0"/>
              <a:t>год</a:t>
            </a:r>
            <a:r>
              <a:rPr lang="ru-RU" sz="2100" dirty="0" smtClean="0"/>
              <a:t>.),</a:t>
            </a:r>
            <a:endParaRPr lang="ru-RU" sz="2100" dirty="0"/>
          </a:p>
          <a:p>
            <a:pPr>
              <a:lnSpc>
                <a:spcPct val="80000"/>
              </a:lnSpc>
            </a:pPr>
            <a:r>
              <a:rPr lang="ru-RU" sz="2100" dirty="0" smtClean="0"/>
              <a:t>                                 </a:t>
            </a:r>
            <a:r>
              <a:rPr lang="ru-RU" sz="2100" b="1" dirty="0" err="1" smtClean="0"/>
              <a:t>самостійна</a:t>
            </a:r>
            <a:r>
              <a:rPr lang="ru-RU" sz="2100" b="1" dirty="0" smtClean="0"/>
              <a:t> </a:t>
            </a:r>
            <a:r>
              <a:rPr lang="ru-RU" sz="2100" b="1" dirty="0"/>
              <a:t>робота </a:t>
            </a:r>
            <a:r>
              <a:rPr lang="ru-RU" sz="2100" dirty="0"/>
              <a:t>– </a:t>
            </a:r>
            <a:r>
              <a:rPr lang="ru-RU" sz="2100" dirty="0" smtClean="0"/>
              <a:t>62 год.</a:t>
            </a:r>
          </a:p>
          <a:p>
            <a:pPr>
              <a:lnSpc>
                <a:spcPct val="80000"/>
              </a:lnSpc>
            </a:pP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ru-RU" sz="2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підсумкова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форма контролю - </a:t>
            </a:r>
            <a:r>
              <a:rPr lang="ru-RU" sz="21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залік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31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84450" y="0"/>
            <a:ext cx="12192000" cy="68580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5019087" y="4787273"/>
            <a:ext cx="6813619" cy="1058982"/>
          </a:xfrm>
          <a:prstGeom prst="rect">
            <a:avLst/>
          </a:prstGeom>
          <a:solidFill>
            <a:srgbClr val="BDBBB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914364" y="3165932"/>
            <a:ext cx="6924033" cy="1274823"/>
          </a:xfrm>
          <a:prstGeom prst="rect">
            <a:avLst/>
          </a:prstGeom>
          <a:solidFill>
            <a:srgbClr val="BDBBB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000780" y="1537082"/>
            <a:ext cx="6924033" cy="1274823"/>
          </a:xfrm>
          <a:prstGeom prst="rect">
            <a:avLst/>
          </a:prstGeom>
          <a:solidFill>
            <a:srgbClr val="BDBBB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Вступ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97468" y="5017408"/>
            <a:ext cx="4247207" cy="1694266"/>
          </a:xfrm>
          <a:prstGeom prst="rect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рямоугольник 38"/>
          <p:cNvSpPr/>
          <p:nvPr/>
        </p:nvSpPr>
        <p:spPr>
          <a:xfrm>
            <a:off x="696116" y="1332043"/>
            <a:ext cx="4265513" cy="3286394"/>
          </a:xfrm>
          <a:prstGeom prst="rect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Picture 4" descr="Картинки по запросу 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40" y="1550574"/>
            <a:ext cx="4238366" cy="12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705492" y="1544846"/>
            <a:ext cx="4256673" cy="1274823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71960" y="2502713"/>
            <a:ext cx="6333893" cy="1852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53235" y="1529072"/>
            <a:ext cx="6273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1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Вступ. Основні положення курсу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Картинки по запросу d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99" y="5116285"/>
            <a:ext cx="4238366" cy="124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96117" y="4957079"/>
            <a:ext cx="4304663" cy="1407083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6503" y="1576184"/>
            <a:ext cx="41091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Змістовий модуль 1</a:t>
            </a:r>
          </a:p>
          <a:p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</a:p>
          <a:p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Лексикологія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4" descr="Картинки по запросу 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40" y="3122199"/>
            <a:ext cx="4238366" cy="12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705492" y="3116471"/>
            <a:ext cx="4256673" cy="1274823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66503" y="3255092"/>
            <a:ext cx="4185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Змістовий модуль 2</a:t>
            </a:r>
            <a:endParaRPr lang="uk-UA" dirty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Фразеологія </a:t>
            </a:r>
            <a:endParaRPr lang="uk-UA" dirty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Лексикографія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5768" y="6304616"/>
            <a:ext cx="4553379" cy="200268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542413" y="30470"/>
            <a:ext cx="71095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cs typeface="Arial" panose="020B0604020202020204" pitchFamily="34" charset="0"/>
              </a:rPr>
              <a:t>СУЧАСНА УКРАЇНСЬКА МОВА</a:t>
            </a:r>
            <a:endParaRPr lang="ru-RU" b="1" dirty="0">
              <a:cs typeface="Arial" panose="020B0604020202020204" pitchFamily="34" charset="0"/>
            </a:endParaRPr>
          </a:p>
          <a:p>
            <a:pPr algn="ctr"/>
            <a:r>
              <a:rPr lang="uk-UA" b="1" dirty="0" smtClean="0">
                <a:cs typeface="Arial" panose="020B0604020202020204" pitchFamily="34" charset="0"/>
              </a:rPr>
              <a:t>(розділи «Лексикологія», «Фразеологія», «Лексикографія», «Фонетика і фонологія», «Орфоепія», «Графіка», «Орфографія»)</a:t>
            </a:r>
            <a:endParaRPr lang="ru-RU" b="1" dirty="0"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475738" y="544820"/>
            <a:ext cx="71095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міст курсу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232860" y="1775148"/>
            <a:ext cx="6287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Сучасна українська мова, її функціювання </a:t>
            </a:r>
          </a:p>
          <a:p>
            <a:pPr algn="just"/>
            <a:endParaRPr lang="uk-U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2. Лексикологія (групи і шари слів)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175173" y="3533247"/>
            <a:ext cx="6273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Фразеологія. </a:t>
            </a:r>
          </a:p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Лексикографія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157952" y="3724244"/>
            <a:ext cx="6273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05492" y="5003476"/>
            <a:ext cx="432088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Змістовий модуль </a:t>
            </a:r>
            <a:r>
              <a:rPr lang="uk-UA" sz="2000" b="1" dirty="0">
                <a:solidFill>
                  <a:schemeClr val="bg1"/>
                </a:solidFill>
              </a:rPr>
              <a:t>3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Фонетика і </a:t>
            </a:r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фонологія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Змістовий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модуль 4</a:t>
            </a:r>
          </a:p>
          <a:p>
            <a:r>
              <a:rPr lang="uk-UA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Орфоепія. Графіка. Орфографія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175173" y="4963197"/>
            <a:ext cx="6251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169146" y="5017408"/>
            <a:ext cx="63507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Фонетика. Звукова система мови </a:t>
            </a: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5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Звукові зміни в українській мові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6. Орфоепія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k-U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smtClean="0"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Графіка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Орфографія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3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935</TotalTime>
  <Words>356</Words>
  <Application>Microsoft Office PowerPoint</Application>
  <PresentationFormat>Широкоэкранный</PresentationFormat>
  <Paragraphs>56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 Christianinova</dc:creator>
  <cp:lastModifiedBy>Екатерина</cp:lastModifiedBy>
  <cp:revision>105</cp:revision>
  <cp:lastPrinted>2017-10-19T16:56:15Z</cp:lastPrinted>
  <dcterms:created xsi:type="dcterms:W3CDTF">2017-10-19T11:54:45Z</dcterms:created>
  <dcterms:modified xsi:type="dcterms:W3CDTF">2024-09-20T22:03:00Z</dcterms:modified>
</cp:coreProperties>
</file>